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wmf" ContentType="image/x-wmf"/>
  <Default Extension="rels" ContentType="application/vnd.openxmlformats-package.relationships+xml"/>
  <Default Extension="xml" ContentType="application/xml"/>
  <Default Extension="vml" ContentType="application/vnd.openxmlformats-officedocument.vmlDrawing"/>
  <Default Extension="mp4" ContentType="video/mp4"/>
  <Override PartName="/ppt/presentation.xml" ContentType="application/vnd.openxmlformats-officedocument.presentationml.presentation.main+xml"/>
  <Override PartName="/customXml/itemProps1.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tags/tag1.xml" ContentType="application/vnd.openxmlformats-officedocument.presentationml.tags+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tags/tag2.xml" ContentType="application/vnd.openxmlformats-officedocument.presentationml.tags+xml"/>
  <Override PartName="/ppt/notesSlides/notesSlide43.xml" ContentType="application/vnd.openxmlformats-officedocument.presentationml.notesSlide+xml"/>
  <Override PartName="/ppt/tags/tag3.xml" ContentType="application/vnd.openxmlformats-officedocument.presentationml.tags+xml"/>
  <Override PartName="/ppt/notesSlides/notesSlide44.xml" ContentType="application/vnd.openxmlformats-officedocument.presentationml.notesSlide+xml"/>
  <Override PartName="/ppt/tags/tag4.xml" ContentType="application/vnd.openxmlformats-officedocument.presentationml.tags+xml"/>
  <Override PartName="/ppt/notesSlides/notesSlide45.xml" ContentType="application/vnd.openxmlformats-officedocument.presentationml.notesSlide+xml"/>
  <Override PartName="/ppt/tags/tag5.xml" ContentType="application/vnd.openxmlformats-officedocument.presentationml.tags+xml"/>
  <Override PartName="/ppt/notesSlides/notesSlide46.xml" ContentType="application/vnd.openxmlformats-officedocument.presentationml.notesSlide+xml"/>
  <Override PartName="/ppt/tags/tag6.xml" ContentType="application/vnd.openxmlformats-officedocument.presentationml.tags+xml"/>
  <Override PartName="/ppt/notesSlides/notesSlide47.xml" ContentType="application/vnd.openxmlformats-officedocument.presentationml.notesSlide+xml"/>
  <Override PartName="/ppt/tags/tag7.xml" ContentType="application/vnd.openxmlformats-officedocument.presentationml.tags+xml"/>
  <Override PartName="/ppt/notesSlides/notesSlide48.xml" ContentType="application/vnd.openxmlformats-officedocument.presentationml.notesSlide+xml"/>
  <Override PartName="/ppt/tags/tag8.xml" ContentType="application/vnd.openxmlformats-officedocument.presentationml.tags+xml"/>
  <Override PartName="/ppt/notesSlides/notesSlide49.xml" ContentType="application/vnd.openxmlformats-officedocument.presentationml.notesSlide+xml"/>
  <Override PartName="/ppt/tags/tag9.xml" ContentType="application/vnd.openxmlformats-officedocument.presentationml.tags+xml"/>
  <Override PartName="/ppt/notesSlides/notesSlide50.xml" ContentType="application/vnd.openxmlformats-officedocument.presentationml.notesSlide+xml"/>
  <Override PartName="/ppt/tags/tag10.xml" ContentType="application/vnd.openxmlformats-officedocument.presentationml.tags+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notesSlides/notesSlide108.xml" ContentType="application/vnd.openxmlformats-officedocument.presentationml.notesSlide+xml"/>
  <Override PartName="/ppt/notesSlides/notesSlide109.xml" ContentType="application/vnd.openxmlformats-officedocument.presentationml.notesSlide+xml"/>
  <Override PartName="/ppt/notesSlides/notesSlide110.xml" ContentType="application/vnd.openxmlformats-officedocument.presentationml.notesSlide+xml"/>
  <Override PartName="/ppt/notesSlides/notesSlide111.xml" ContentType="application/vnd.openxmlformats-officedocument.presentationml.notesSlide+xml"/>
  <Override PartName="/ppt/notesSlides/notesSlide112.xml" ContentType="application/vnd.openxmlformats-officedocument.presentationml.notesSlide+xml"/>
  <Override PartName="/ppt/notesSlides/notesSlide113.xml" ContentType="application/vnd.openxmlformats-officedocument.presentationml.notesSlide+xml"/>
  <Override PartName="/ppt/notesSlides/notesSlide114.xml" ContentType="application/vnd.openxmlformats-officedocument.presentationml.notesSlide+xml"/>
  <Override PartName="/ppt/notesSlides/notesSlide115.xml" ContentType="application/vnd.openxmlformats-officedocument.presentationml.notesSlide+xml"/>
  <Override PartName="/ppt/notesSlides/notesSlide116.xml" ContentType="application/vnd.openxmlformats-officedocument.presentationml.notesSlide+xml"/>
  <Override PartName="/ppt/notesSlides/notesSlide117.xml" ContentType="application/vnd.openxmlformats-officedocument.presentationml.notesSlide+xml"/>
  <Override PartName="/ppt/notesSlides/notesSlide118.xml" ContentType="application/vnd.openxmlformats-officedocument.presentationml.notesSlide+xml"/>
  <Override PartName="/ppt/notesSlides/notesSlide119.xml" ContentType="application/vnd.openxmlformats-officedocument.presentationml.notesSlide+xml"/>
  <Override PartName="/ppt/notesSlides/notesSlide120.xml" ContentType="application/vnd.openxmlformats-officedocument.presentationml.notesSlide+xml"/>
  <Override PartName="/ppt/notesSlides/notesSlide121.xml" ContentType="application/vnd.openxmlformats-officedocument.presentationml.notesSlide+xml"/>
  <Override PartName="/ppt/notesSlides/notesSlide122.xml" ContentType="application/vnd.openxmlformats-officedocument.presentationml.notesSlide+xml"/>
  <Override PartName="/ppt/notesSlides/notesSlide123.xml" ContentType="application/vnd.openxmlformats-officedocument.presentationml.notesSlide+xml"/>
  <Override PartName="/ppt/notesSlides/notesSlide124.xml" ContentType="application/vnd.openxmlformats-officedocument.presentationml.notesSlide+xml"/>
  <Override PartName="/ppt/notesSlides/notesSlide125.xml" ContentType="application/vnd.openxmlformats-officedocument.presentationml.notesSlide+xml"/>
  <Override PartName="/ppt/notesSlides/notesSlide126.xml" ContentType="application/vnd.openxmlformats-officedocument.presentationml.notesSlide+xml"/>
  <Override PartName="/ppt/notesSlides/notesSlide127.xml" ContentType="application/vnd.openxmlformats-officedocument.presentationml.notesSlide+xml"/>
  <Override PartName="/ppt/notesSlides/notesSlide128.xml" ContentType="application/vnd.openxmlformats-officedocument.presentationml.notesSlide+xml"/>
  <Override PartName="/ppt/notesSlides/notesSlide129.xml" ContentType="application/vnd.openxmlformats-officedocument.presentationml.notesSlide+xml"/>
  <Override PartName="/ppt/notesSlides/notesSlide130.xml" ContentType="application/vnd.openxmlformats-officedocument.presentationml.notesSlide+xml"/>
  <Override PartName="/ppt/notesSlides/notesSlide131.xml" ContentType="application/vnd.openxmlformats-officedocument.presentationml.notesSlide+xml"/>
  <Override PartName="/ppt/notesSlides/notesSlide132.xml" ContentType="application/vnd.openxmlformats-officedocument.presentationml.notesSlide+xml"/>
  <Override PartName="/ppt/notesSlides/notesSlide13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2" r:id="rId2"/>
    <p:sldMasterId id="2147483674" r:id="rId3"/>
  </p:sldMasterIdLst>
  <p:notesMasterIdLst>
    <p:notesMasterId r:id="rId137"/>
  </p:notesMasterIdLst>
  <p:sldIdLst>
    <p:sldId id="257" r:id="rId4"/>
    <p:sldId id="359" r:id="rId5"/>
    <p:sldId id="385" r:id="rId6"/>
    <p:sldId id="443" r:id="rId7"/>
    <p:sldId id="439" r:id="rId8"/>
    <p:sldId id="438" r:id="rId9"/>
    <p:sldId id="407" r:id="rId10"/>
    <p:sldId id="426" r:id="rId11"/>
    <p:sldId id="444" r:id="rId12"/>
    <p:sldId id="427" r:id="rId13"/>
    <p:sldId id="428" r:id="rId14"/>
    <p:sldId id="412" r:id="rId15"/>
    <p:sldId id="445" r:id="rId16"/>
    <p:sldId id="440" r:id="rId17"/>
    <p:sldId id="413" r:id="rId18"/>
    <p:sldId id="414" r:id="rId19"/>
    <p:sldId id="415" r:id="rId20"/>
    <p:sldId id="416" r:id="rId21"/>
    <p:sldId id="446" r:id="rId22"/>
    <p:sldId id="417" r:id="rId23"/>
    <p:sldId id="418" r:id="rId24"/>
    <p:sldId id="419" r:id="rId25"/>
    <p:sldId id="420" r:id="rId26"/>
    <p:sldId id="421" r:id="rId27"/>
    <p:sldId id="422" r:id="rId28"/>
    <p:sldId id="441" r:id="rId29"/>
    <p:sldId id="429" r:id="rId30"/>
    <p:sldId id="406" r:id="rId31"/>
    <p:sldId id="450" r:id="rId32"/>
    <p:sldId id="449" r:id="rId33"/>
    <p:sldId id="451" r:id="rId34"/>
    <p:sldId id="452" r:id="rId35"/>
    <p:sldId id="448" r:id="rId36"/>
    <p:sldId id="386" r:id="rId37"/>
    <p:sldId id="387" r:id="rId38"/>
    <p:sldId id="388" r:id="rId39"/>
    <p:sldId id="389" r:id="rId40"/>
    <p:sldId id="390" r:id="rId41"/>
    <p:sldId id="391" r:id="rId42"/>
    <p:sldId id="392" r:id="rId43"/>
    <p:sldId id="393" r:id="rId44"/>
    <p:sldId id="394" r:id="rId45"/>
    <p:sldId id="395" r:id="rId46"/>
    <p:sldId id="396" r:id="rId47"/>
    <p:sldId id="397" r:id="rId48"/>
    <p:sldId id="398" r:id="rId49"/>
    <p:sldId id="399" r:id="rId50"/>
    <p:sldId id="400" r:id="rId51"/>
    <p:sldId id="401" r:id="rId52"/>
    <p:sldId id="402" r:id="rId53"/>
    <p:sldId id="403" r:id="rId54"/>
    <p:sldId id="404" r:id="rId55"/>
    <p:sldId id="435" r:id="rId56"/>
    <p:sldId id="432" r:id="rId57"/>
    <p:sldId id="379" r:id="rId58"/>
    <p:sldId id="453" r:id="rId59"/>
    <p:sldId id="270" r:id="rId60"/>
    <p:sldId id="271" r:id="rId61"/>
    <p:sldId id="272" r:id="rId62"/>
    <p:sldId id="273" r:id="rId63"/>
    <p:sldId id="274" r:id="rId64"/>
    <p:sldId id="275" r:id="rId65"/>
    <p:sldId id="276" r:id="rId66"/>
    <p:sldId id="277" r:id="rId67"/>
    <p:sldId id="278" r:id="rId68"/>
    <p:sldId id="279" r:id="rId69"/>
    <p:sldId id="280" r:id="rId70"/>
    <p:sldId id="281" r:id="rId71"/>
    <p:sldId id="282" r:id="rId72"/>
    <p:sldId id="380" r:id="rId73"/>
    <p:sldId id="381" r:id="rId74"/>
    <p:sldId id="283" r:id="rId75"/>
    <p:sldId id="284" r:id="rId76"/>
    <p:sldId id="285" r:id="rId77"/>
    <p:sldId id="457" r:id="rId78"/>
    <p:sldId id="459" r:id="rId79"/>
    <p:sldId id="460" r:id="rId80"/>
    <p:sldId id="461" r:id="rId81"/>
    <p:sldId id="458" r:id="rId82"/>
    <p:sldId id="287" r:id="rId83"/>
    <p:sldId id="288" r:id="rId84"/>
    <p:sldId id="447" r:id="rId85"/>
    <p:sldId id="289" r:id="rId86"/>
    <p:sldId id="290" r:id="rId87"/>
    <p:sldId id="291" r:id="rId88"/>
    <p:sldId id="292" r:id="rId89"/>
    <p:sldId id="293" r:id="rId90"/>
    <p:sldId id="294" r:id="rId91"/>
    <p:sldId id="295" r:id="rId92"/>
    <p:sldId id="296" r:id="rId93"/>
    <p:sldId id="297" r:id="rId94"/>
    <p:sldId id="298" r:id="rId95"/>
    <p:sldId id="299" r:id="rId96"/>
    <p:sldId id="300" r:id="rId97"/>
    <p:sldId id="301" r:id="rId98"/>
    <p:sldId id="302" r:id="rId99"/>
    <p:sldId id="303" r:id="rId100"/>
    <p:sldId id="304" r:id="rId101"/>
    <p:sldId id="305" r:id="rId102"/>
    <p:sldId id="306" r:id="rId103"/>
    <p:sldId id="307" r:id="rId104"/>
    <p:sldId id="308" r:id="rId105"/>
    <p:sldId id="309" r:id="rId106"/>
    <p:sldId id="310" r:id="rId107"/>
    <p:sldId id="311" r:id="rId108"/>
    <p:sldId id="312" r:id="rId109"/>
    <p:sldId id="434" r:id="rId110"/>
    <p:sldId id="433" r:id="rId111"/>
    <p:sldId id="350" r:id="rId112"/>
    <p:sldId id="383" r:id="rId113"/>
    <p:sldId id="384" r:id="rId114"/>
    <p:sldId id="382" r:id="rId115"/>
    <p:sldId id="314" r:id="rId116"/>
    <p:sldId id="316" r:id="rId117"/>
    <p:sldId id="317" r:id="rId118"/>
    <p:sldId id="319" r:id="rId119"/>
    <p:sldId id="320" r:id="rId120"/>
    <p:sldId id="321" r:id="rId121"/>
    <p:sldId id="322" r:id="rId122"/>
    <p:sldId id="323" r:id="rId123"/>
    <p:sldId id="324" r:id="rId124"/>
    <p:sldId id="325" r:id="rId125"/>
    <p:sldId id="326" r:id="rId126"/>
    <p:sldId id="327" r:id="rId127"/>
    <p:sldId id="329" r:id="rId128"/>
    <p:sldId id="442" r:id="rId129"/>
    <p:sldId id="362" r:id="rId130"/>
    <p:sldId id="454" r:id="rId131"/>
    <p:sldId id="463" r:id="rId132"/>
    <p:sldId id="464" r:id="rId133"/>
    <p:sldId id="465" r:id="rId134"/>
    <p:sldId id="456" r:id="rId135"/>
    <p:sldId id="364" r:id="rId136"/>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000" autoAdjust="0"/>
    <p:restoredTop sz="28020" autoAdjust="0"/>
  </p:normalViewPr>
  <p:slideViewPr>
    <p:cSldViewPr>
      <p:cViewPr varScale="1">
        <p:scale>
          <a:sx n="22" d="100"/>
          <a:sy n="22" d="100"/>
        </p:scale>
        <p:origin x="2226" y="30"/>
      </p:cViewPr>
      <p:guideLst>
        <p:guide orient="horz" pos="2160"/>
        <p:guide pos="2880"/>
      </p:guideLst>
    </p:cSldViewPr>
  </p:slideViewPr>
  <p:notesTextViewPr>
    <p:cViewPr>
      <p:scale>
        <a:sx n="100" d="100"/>
        <a:sy n="100" d="100"/>
      </p:scale>
      <p:origin x="0" y="0"/>
    </p:cViewPr>
  </p:notesTextViewPr>
  <p:sorterViewPr>
    <p:cViewPr>
      <p:scale>
        <a:sx n="40" d="100"/>
        <a:sy n="40" d="100"/>
      </p:scale>
      <p:origin x="0" y="-7764"/>
    </p:cViewPr>
  </p:sorter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3.xml"/><Relationship Id="rId117" Type="http://schemas.openxmlformats.org/officeDocument/2006/relationships/slide" Target="slides/slide114.xml"/><Relationship Id="rId21" Type="http://schemas.openxmlformats.org/officeDocument/2006/relationships/slide" Target="slides/slide18.xml"/><Relationship Id="rId42" Type="http://schemas.openxmlformats.org/officeDocument/2006/relationships/slide" Target="slides/slide39.xml"/><Relationship Id="rId47" Type="http://schemas.openxmlformats.org/officeDocument/2006/relationships/slide" Target="slides/slide44.xml"/><Relationship Id="rId63" Type="http://schemas.openxmlformats.org/officeDocument/2006/relationships/slide" Target="slides/slide60.xml"/><Relationship Id="rId68" Type="http://schemas.openxmlformats.org/officeDocument/2006/relationships/slide" Target="slides/slide65.xml"/><Relationship Id="rId84" Type="http://schemas.openxmlformats.org/officeDocument/2006/relationships/slide" Target="slides/slide81.xml"/><Relationship Id="rId89" Type="http://schemas.openxmlformats.org/officeDocument/2006/relationships/slide" Target="slides/slide86.xml"/><Relationship Id="rId112" Type="http://schemas.openxmlformats.org/officeDocument/2006/relationships/slide" Target="slides/slide109.xml"/><Relationship Id="rId133" Type="http://schemas.openxmlformats.org/officeDocument/2006/relationships/slide" Target="slides/slide130.xml"/><Relationship Id="rId138" Type="http://schemas.openxmlformats.org/officeDocument/2006/relationships/presProps" Target="presProps.xml"/><Relationship Id="rId16" Type="http://schemas.openxmlformats.org/officeDocument/2006/relationships/slide" Target="slides/slide13.xml"/><Relationship Id="rId107" Type="http://schemas.openxmlformats.org/officeDocument/2006/relationships/slide" Target="slides/slide104.xml"/><Relationship Id="rId11" Type="http://schemas.openxmlformats.org/officeDocument/2006/relationships/slide" Target="slides/slide8.xml"/><Relationship Id="rId32" Type="http://schemas.openxmlformats.org/officeDocument/2006/relationships/slide" Target="slides/slide29.xml"/><Relationship Id="rId37" Type="http://schemas.openxmlformats.org/officeDocument/2006/relationships/slide" Target="slides/slide34.xml"/><Relationship Id="rId53" Type="http://schemas.openxmlformats.org/officeDocument/2006/relationships/slide" Target="slides/slide50.xml"/><Relationship Id="rId58" Type="http://schemas.openxmlformats.org/officeDocument/2006/relationships/slide" Target="slides/slide55.xml"/><Relationship Id="rId74" Type="http://schemas.openxmlformats.org/officeDocument/2006/relationships/slide" Target="slides/slide71.xml"/><Relationship Id="rId79" Type="http://schemas.openxmlformats.org/officeDocument/2006/relationships/slide" Target="slides/slide76.xml"/><Relationship Id="rId102" Type="http://schemas.openxmlformats.org/officeDocument/2006/relationships/slide" Target="slides/slide99.xml"/><Relationship Id="rId123" Type="http://schemas.openxmlformats.org/officeDocument/2006/relationships/slide" Target="slides/slide120.xml"/><Relationship Id="rId128" Type="http://schemas.openxmlformats.org/officeDocument/2006/relationships/slide" Target="slides/slide125.xml"/><Relationship Id="rId5" Type="http://schemas.openxmlformats.org/officeDocument/2006/relationships/slide" Target="slides/slide2.xml"/><Relationship Id="rId90" Type="http://schemas.openxmlformats.org/officeDocument/2006/relationships/slide" Target="slides/slide87.xml"/><Relationship Id="rId95" Type="http://schemas.openxmlformats.org/officeDocument/2006/relationships/slide" Target="slides/slide92.xml"/><Relationship Id="rId22" Type="http://schemas.openxmlformats.org/officeDocument/2006/relationships/slide" Target="slides/slide19.xml"/><Relationship Id="rId27" Type="http://schemas.openxmlformats.org/officeDocument/2006/relationships/slide" Target="slides/slide24.xml"/><Relationship Id="rId43" Type="http://schemas.openxmlformats.org/officeDocument/2006/relationships/slide" Target="slides/slide40.xml"/><Relationship Id="rId48" Type="http://schemas.openxmlformats.org/officeDocument/2006/relationships/slide" Target="slides/slide45.xml"/><Relationship Id="rId64" Type="http://schemas.openxmlformats.org/officeDocument/2006/relationships/slide" Target="slides/slide61.xml"/><Relationship Id="rId69" Type="http://schemas.openxmlformats.org/officeDocument/2006/relationships/slide" Target="slides/slide66.xml"/><Relationship Id="rId113" Type="http://schemas.openxmlformats.org/officeDocument/2006/relationships/slide" Target="slides/slide110.xml"/><Relationship Id="rId118" Type="http://schemas.openxmlformats.org/officeDocument/2006/relationships/slide" Target="slides/slide115.xml"/><Relationship Id="rId134" Type="http://schemas.openxmlformats.org/officeDocument/2006/relationships/slide" Target="slides/slide131.xml"/><Relationship Id="rId139" Type="http://schemas.openxmlformats.org/officeDocument/2006/relationships/viewProps" Target="viewProps.xml"/><Relationship Id="rId8" Type="http://schemas.openxmlformats.org/officeDocument/2006/relationships/slide" Target="slides/slide5.xml"/><Relationship Id="rId51" Type="http://schemas.openxmlformats.org/officeDocument/2006/relationships/slide" Target="slides/slide48.xml"/><Relationship Id="rId72" Type="http://schemas.openxmlformats.org/officeDocument/2006/relationships/slide" Target="slides/slide69.xml"/><Relationship Id="rId80" Type="http://schemas.openxmlformats.org/officeDocument/2006/relationships/slide" Target="slides/slide77.xml"/><Relationship Id="rId85" Type="http://schemas.openxmlformats.org/officeDocument/2006/relationships/slide" Target="slides/slide82.xml"/><Relationship Id="rId93" Type="http://schemas.openxmlformats.org/officeDocument/2006/relationships/slide" Target="slides/slide90.xml"/><Relationship Id="rId98" Type="http://schemas.openxmlformats.org/officeDocument/2006/relationships/slide" Target="slides/slide95.xml"/><Relationship Id="rId121" Type="http://schemas.openxmlformats.org/officeDocument/2006/relationships/slide" Target="slides/slide118.xml"/><Relationship Id="rId3" Type="http://schemas.openxmlformats.org/officeDocument/2006/relationships/slideMaster" Target="slideMasters/slideMaster2.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slide" Target="slides/slide43.xml"/><Relationship Id="rId59" Type="http://schemas.openxmlformats.org/officeDocument/2006/relationships/slide" Target="slides/slide56.xml"/><Relationship Id="rId67" Type="http://schemas.openxmlformats.org/officeDocument/2006/relationships/slide" Target="slides/slide64.xml"/><Relationship Id="rId103" Type="http://schemas.openxmlformats.org/officeDocument/2006/relationships/slide" Target="slides/slide100.xml"/><Relationship Id="rId108" Type="http://schemas.openxmlformats.org/officeDocument/2006/relationships/slide" Target="slides/slide105.xml"/><Relationship Id="rId116" Type="http://schemas.openxmlformats.org/officeDocument/2006/relationships/slide" Target="slides/slide113.xml"/><Relationship Id="rId124" Type="http://schemas.openxmlformats.org/officeDocument/2006/relationships/slide" Target="slides/slide121.xml"/><Relationship Id="rId129" Type="http://schemas.openxmlformats.org/officeDocument/2006/relationships/slide" Target="slides/slide126.xml"/><Relationship Id="rId137" Type="http://schemas.openxmlformats.org/officeDocument/2006/relationships/notesMaster" Target="notesMasters/notesMaster1.xml"/><Relationship Id="rId20" Type="http://schemas.openxmlformats.org/officeDocument/2006/relationships/slide" Target="slides/slide17.xml"/><Relationship Id="rId41" Type="http://schemas.openxmlformats.org/officeDocument/2006/relationships/slide" Target="slides/slide38.xml"/><Relationship Id="rId54" Type="http://schemas.openxmlformats.org/officeDocument/2006/relationships/slide" Target="slides/slide51.xml"/><Relationship Id="rId62" Type="http://schemas.openxmlformats.org/officeDocument/2006/relationships/slide" Target="slides/slide59.xml"/><Relationship Id="rId70" Type="http://schemas.openxmlformats.org/officeDocument/2006/relationships/slide" Target="slides/slide67.xml"/><Relationship Id="rId75" Type="http://schemas.openxmlformats.org/officeDocument/2006/relationships/slide" Target="slides/slide72.xml"/><Relationship Id="rId83" Type="http://schemas.openxmlformats.org/officeDocument/2006/relationships/slide" Target="slides/slide80.xml"/><Relationship Id="rId88" Type="http://schemas.openxmlformats.org/officeDocument/2006/relationships/slide" Target="slides/slide85.xml"/><Relationship Id="rId91" Type="http://schemas.openxmlformats.org/officeDocument/2006/relationships/slide" Target="slides/slide88.xml"/><Relationship Id="rId96" Type="http://schemas.openxmlformats.org/officeDocument/2006/relationships/slide" Target="slides/slide93.xml"/><Relationship Id="rId111" Type="http://schemas.openxmlformats.org/officeDocument/2006/relationships/slide" Target="slides/slide108.xml"/><Relationship Id="rId132" Type="http://schemas.openxmlformats.org/officeDocument/2006/relationships/slide" Target="slides/slide129.xml"/><Relationship Id="rId140"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3.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49" Type="http://schemas.openxmlformats.org/officeDocument/2006/relationships/slide" Target="slides/slide46.xml"/><Relationship Id="rId57" Type="http://schemas.openxmlformats.org/officeDocument/2006/relationships/slide" Target="slides/slide54.xml"/><Relationship Id="rId106" Type="http://schemas.openxmlformats.org/officeDocument/2006/relationships/slide" Target="slides/slide103.xml"/><Relationship Id="rId114" Type="http://schemas.openxmlformats.org/officeDocument/2006/relationships/slide" Target="slides/slide111.xml"/><Relationship Id="rId119" Type="http://schemas.openxmlformats.org/officeDocument/2006/relationships/slide" Target="slides/slide116.xml"/><Relationship Id="rId127" Type="http://schemas.openxmlformats.org/officeDocument/2006/relationships/slide" Target="slides/slide124.xml"/><Relationship Id="rId10" Type="http://schemas.openxmlformats.org/officeDocument/2006/relationships/slide" Target="slides/slide7.xml"/><Relationship Id="rId31" Type="http://schemas.openxmlformats.org/officeDocument/2006/relationships/slide" Target="slides/slide28.xml"/><Relationship Id="rId44" Type="http://schemas.openxmlformats.org/officeDocument/2006/relationships/slide" Target="slides/slide41.xml"/><Relationship Id="rId52" Type="http://schemas.openxmlformats.org/officeDocument/2006/relationships/slide" Target="slides/slide49.xml"/><Relationship Id="rId60" Type="http://schemas.openxmlformats.org/officeDocument/2006/relationships/slide" Target="slides/slide57.xml"/><Relationship Id="rId65" Type="http://schemas.openxmlformats.org/officeDocument/2006/relationships/slide" Target="slides/slide62.xml"/><Relationship Id="rId73" Type="http://schemas.openxmlformats.org/officeDocument/2006/relationships/slide" Target="slides/slide70.xml"/><Relationship Id="rId78" Type="http://schemas.openxmlformats.org/officeDocument/2006/relationships/slide" Target="slides/slide75.xml"/><Relationship Id="rId81" Type="http://schemas.openxmlformats.org/officeDocument/2006/relationships/slide" Target="slides/slide78.xml"/><Relationship Id="rId86" Type="http://schemas.openxmlformats.org/officeDocument/2006/relationships/slide" Target="slides/slide83.xml"/><Relationship Id="rId94" Type="http://schemas.openxmlformats.org/officeDocument/2006/relationships/slide" Target="slides/slide91.xml"/><Relationship Id="rId99" Type="http://schemas.openxmlformats.org/officeDocument/2006/relationships/slide" Target="slides/slide96.xml"/><Relationship Id="rId101" Type="http://schemas.openxmlformats.org/officeDocument/2006/relationships/slide" Target="slides/slide98.xml"/><Relationship Id="rId122" Type="http://schemas.openxmlformats.org/officeDocument/2006/relationships/slide" Target="slides/slide119.xml"/><Relationship Id="rId130" Type="http://schemas.openxmlformats.org/officeDocument/2006/relationships/slide" Target="slides/slide127.xml"/><Relationship Id="rId135" Type="http://schemas.openxmlformats.org/officeDocument/2006/relationships/slide" Target="slides/slide132.xml"/><Relationship Id="rId4" Type="http://schemas.openxmlformats.org/officeDocument/2006/relationships/slide" Target="slides/slide1.xml"/><Relationship Id="rId9" Type="http://schemas.openxmlformats.org/officeDocument/2006/relationships/slide" Target="slides/slide6.xml"/><Relationship Id="rId13" Type="http://schemas.openxmlformats.org/officeDocument/2006/relationships/slide" Target="slides/slide10.xml"/><Relationship Id="rId18" Type="http://schemas.openxmlformats.org/officeDocument/2006/relationships/slide" Target="slides/slide15.xml"/><Relationship Id="rId39" Type="http://schemas.openxmlformats.org/officeDocument/2006/relationships/slide" Target="slides/slide36.xml"/><Relationship Id="rId109" Type="http://schemas.openxmlformats.org/officeDocument/2006/relationships/slide" Target="slides/slide106.xml"/><Relationship Id="rId34" Type="http://schemas.openxmlformats.org/officeDocument/2006/relationships/slide" Target="slides/slide31.xml"/><Relationship Id="rId50" Type="http://schemas.openxmlformats.org/officeDocument/2006/relationships/slide" Target="slides/slide47.xml"/><Relationship Id="rId55" Type="http://schemas.openxmlformats.org/officeDocument/2006/relationships/slide" Target="slides/slide52.xml"/><Relationship Id="rId76" Type="http://schemas.openxmlformats.org/officeDocument/2006/relationships/slide" Target="slides/slide73.xml"/><Relationship Id="rId97" Type="http://schemas.openxmlformats.org/officeDocument/2006/relationships/slide" Target="slides/slide94.xml"/><Relationship Id="rId104" Type="http://schemas.openxmlformats.org/officeDocument/2006/relationships/slide" Target="slides/slide101.xml"/><Relationship Id="rId120" Type="http://schemas.openxmlformats.org/officeDocument/2006/relationships/slide" Target="slides/slide117.xml"/><Relationship Id="rId125" Type="http://schemas.openxmlformats.org/officeDocument/2006/relationships/slide" Target="slides/slide122.xml"/><Relationship Id="rId141" Type="http://schemas.openxmlformats.org/officeDocument/2006/relationships/tableStyles" Target="tableStyles.xml"/><Relationship Id="rId7" Type="http://schemas.openxmlformats.org/officeDocument/2006/relationships/slide" Target="slides/slide4.xml"/><Relationship Id="rId71" Type="http://schemas.openxmlformats.org/officeDocument/2006/relationships/slide" Target="slides/slide68.xml"/><Relationship Id="rId92" Type="http://schemas.openxmlformats.org/officeDocument/2006/relationships/slide" Target="slides/slide89.xml"/><Relationship Id="rId2" Type="http://schemas.openxmlformats.org/officeDocument/2006/relationships/slideMaster" Target="slideMasters/slideMaster1.xml"/><Relationship Id="rId29" Type="http://schemas.openxmlformats.org/officeDocument/2006/relationships/slide" Target="slides/slide26.xml"/><Relationship Id="rId24" Type="http://schemas.openxmlformats.org/officeDocument/2006/relationships/slide" Target="slides/slide21.xml"/><Relationship Id="rId40" Type="http://schemas.openxmlformats.org/officeDocument/2006/relationships/slide" Target="slides/slide37.xml"/><Relationship Id="rId45" Type="http://schemas.openxmlformats.org/officeDocument/2006/relationships/slide" Target="slides/slide42.xml"/><Relationship Id="rId66" Type="http://schemas.openxmlformats.org/officeDocument/2006/relationships/slide" Target="slides/slide63.xml"/><Relationship Id="rId87" Type="http://schemas.openxmlformats.org/officeDocument/2006/relationships/slide" Target="slides/slide84.xml"/><Relationship Id="rId110" Type="http://schemas.openxmlformats.org/officeDocument/2006/relationships/slide" Target="slides/slide107.xml"/><Relationship Id="rId115" Type="http://schemas.openxmlformats.org/officeDocument/2006/relationships/slide" Target="slides/slide112.xml"/><Relationship Id="rId131" Type="http://schemas.openxmlformats.org/officeDocument/2006/relationships/slide" Target="slides/slide128.xml"/><Relationship Id="rId136" Type="http://schemas.openxmlformats.org/officeDocument/2006/relationships/slide" Target="slides/slide133.xml"/><Relationship Id="rId61" Type="http://schemas.openxmlformats.org/officeDocument/2006/relationships/slide" Target="slides/slide58.xml"/><Relationship Id="rId82" Type="http://schemas.openxmlformats.org/officeDocument/2006/relationships/slide" Target="slides/slide79.xml"/><Relationship Id="rId19" Type="http://schemas.openxmlformats.org/officeDocument/2006/relationships/slide" Target="slides/slide16.xml"/><Relationship Id="rId14" Type="http://schemas.openxmlformats.org/officeDocument/2006/relationships/slide" Target="slides/slide11.xml"/><Relationship Id="rId30" Type="http://schemas.openxmlformats.org/officeDocument/2006/relationships/slide" Target="slides/slide27.xml"/><Relationship Id="rId35" Type="http://schemas.openxmlformats.org/officeDocument/2006/relationships/slide" Target="slides/slide32.xml"/><Relationship Id="rId56" Type="http://schemas.openxmlformats.org/officeDocument/2006/relationships/slide" Target="slides/slide53.xml"/><Relationship Id="rId77" Type="http://schemas.openxmlformats.org/officeDocument/2006/relationships/slide" Target="slides/slide74.xml"/><Relationship Id="rId100" Type="http://schemas.openxmlformats.org/officeDocument/2006/relationships/slide" Target="slides/slide97.xml"/><Relationship Id="rId105" Type="http://schemas.openxmlformats.org/officeDocument/2006/relationships/slide" Target="slides/slide102.xml"/><Relationship Id="rId126" Type="http://schemas.openxmlformats.org/officeDocument/2006/relationships/slide" Target="slides/slide123.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67.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B03A986-DF34-40D0-AC84-9DB22A41BDB5}" type="datetimeFigureOut">
              <a:rPr lang="en-US" smtClean="0"/>
              <a:t>11/20/2014</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235331E-EB02-4594-834B-9080D8953CB7}" type="slidenum">
              <a:rPr lang="en-US" smtClean="0"/>
              <a:t>‹#›</a:t>
            </a:fld>
            <a:endParaRPr lang="en-US"/>
          </a:p>
        </p:txBody>
      </p:sp>
    </p:spTree>
    <p:extLst>
      <p:ext uri="{BB962C8B-B14F-4D97-AF65-F5344CB8AC3E}">
        <p14:creationId xmlns:p14="http://schemas.microsoft.com/office/powerpoint/2010/main" val="152509032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116.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117.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118.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119.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0.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121.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122.xml.rels><?xml version="1.0" encoding="UTF-8" standalone="yes"?>
<Relationships xmlns="http://schemas.openxmlformats.org/package/2006/relationships"><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123.xml.rels><?xml version="1.0" encoding="UTF-8" standalone="yes"?>
<Relationships xmlns="http://schemas.openxmlformats.org/package/2006/relationships"><Relationship Id="rId2" Type="http://schemas.openxmlformats.org/officeDocument/2006/relationships/slide" Target="../slides/slide123.xml"/><Relationship Id="rId1" Type="http://schemas.openxmlformats.org/officeDocument/2006/relationships/notesMaster" Target="../notesMasters/notesMaster1.xml"/></Relationships>
</file>

<file path=ppt/notesSlides/_rels/notesSlide124.xml.rels><?xml version="1.0" encoding="UTF-8" standalone="yes"?>
<Relationships xmlns="http://schemas.openxmlformats.org/package/2006/relationships"><Relationship Id="rId2" Type="http://schemas.openxmlformats.org/officeDocument/2006/relationships/slide" Target="../slides/slide124.xml"/><Relationship Id="rId1" Type="http://schemas.openxmlformats.org/officeDocument/2006/relationships/notesMaster" Target="../notesMasters/notesMaster1.xml"/></Relationships>
</file>

<file path=ppt/notesSlides/_rels/notesSlide125.xml.rels><?xml version="1.0" encoding="UTF-8" standalone="yes"?>
<Relationships xmlns="http://schemas.openxmlformats.org/package/2006/relationships"><Relationship Id="rId2" Type="http://schemas.openxmlformats.org/officeDocument/2006/relationships/slide" Target="../slides/slide125.xml"/><Relationship Id="rId1" Type="http://schemas.openxmlformats.org/officeDocument/2006/relationships/notesMaster" Target="../notesMasters/notesMaster1.xml"/></Relationships>
</file>

<file path=ppt/notesSlides/_rels/notesSlide126.xml.rels><?xml version="1.0" encoding="UTF-8" standalone="yes"?>
<Relationships xmlns="http://schemas.openxmlformats.org/package/2006/relationships"><Relationship Id="rId2" Type="http://schemas.openxmlformats.org/officeDocument/2006/relationships/slide" Target="../slides/slide126.xml"/><Relationship Id="rId1" Type="http://schemas.openxmlformats.org/officeDocument/2006/relationships/notesMaster" Target="../notesMasters/notesMaster1.xml"/></Relationships>
</file>

<file path=ppt/notesSlides/_rels/notesSlide127.xml.rels><?xml version="1.0" encoding="UTF-8" standalone="yes"?>
<Relationships xmlns="http://schemas.openxmlformats.org/package/2006/relationships"><Relationship Id="rId2" Type="http://schemas.openxmlformats.org/officeDocument/2006/relationships/slide" Target="../slides/slide127.xml"/><Relationship Id="rId1" Type="http://schemas.openxmlformats.org/officeDocument/2006/relationships/notesMaster" Target="../notesMasters/notesMaster1.xml"/></Relationships>
</file>

<file path=ppt/notesSlides/_rels/notesSlide128.xml.rels><?xml version="1.0" encoding="UTF-8" standalone="yes"?>
<Relationships xmlns="http://schemas.openxmlformats.org/package/2006/relationships"><Relationship Id="rId2" Type="http://schemas.openxmlformats.org/officeDocument/2006/relationships/slide" Target="../slides/slide128.xml"/><Relationship Id="rId1" Type="http://schemas.openxmlformats.org/officeDocument/2006/relationships/notesMaster" Target="../notesMasters/notesMaster1.xml"/></Relationships>
</file>

<file path=ppt/notesSlides/_rels/notesSlide129.xml.rels><?xml version="1.0" encoding="UTF-8" standalone="yes"?>
<Relationships xmlns="http://schemas.openxmlformats.org/package/2006/relationships"><Relationship Id="rId2" Type="http://schemas.openxmlformats.org/officeDocument/2006/relationships/slide" Target="../slides/slide12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0.xml.rels><?xml version="1.0" encoding="UTF-8" standalone="yes"?>
<Relationships xmlns="http://schemas.openxmlformats.org/package/2006/relationships"><Relationship Id="rId2" Type="http://schemas.openxmlformats.org/officeDocument/2006/relationships/slide" Target="../slides/slide130.xml"/><Relationship Id="rId1" Type="http://schemas.openxmlformats.org/officeDocument/2006/relationships/notesMaster" Target="../notesMasters/notesMaster1.xml"/></Relationships>
</file>

<file path=ppt/notesSlides/_rels/notesSlide131.xml.rels><?xml version="1.0" encoding="UTF-8" standalone="yes"?>
<Relationships xmlns="http://schemas.openxmlformats.org/package/2006/relationships"><Relationship Id="rId2" Type="http://schemas.openxmlformats.org/officeDocument/2006/relationships/slide" Target="../slides/slide131.xml"/><Relationship Id="rId1" Type="http://schemas.openxmlformats.org/officeDocument/2006/relationships/notesMaster" Target="../notesMasters/notesMaster1.xml"/></Relationships>
</file>

<file path=ppt/notesSlides/_rels/notesSlide132.xml.rels><?xml version="1.0" encoding="UTF-8" standalone="yes"?>
<Relationships xmlns="http://schemas.openxmlformats.org/package/2006/relationships"><Relationship Id="rId2" Type="http://schemas.openxmlformats.org/officeDocument/2006/relationships/slide" Target="../slides/slide132.xml"/><Relationship Id="rId1" Type="http://schemas.openxmlformats.org/officeDocument/2006/relationships/notesMaster" Target="../notesMasters/notesMaster1.xml"/></Relationships>
</file>

<file path=ppt/notesSlides/_rels/notesSlide133.xml.rels><?xml version="1.0" encoding="UTF-8" standalone="yes"?>
<Relationships xmlns="http://schemas.openxmlformats.org/package/2006/relationships"><Relationship Id="rId2" Type="http://schemas.openxmlformats.org/officeDocument/2006/relationships/slide" Target="../slides/slide13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Good afternoon everyone. For those of you who</a:t>
            </a:r>
            <a:r>
              <a:rPr lang="en-US" baseline="0" dirty="0" smtClean="0"/>
              <a:t> don’t know me, my name is Brad and I began my PhD in 2007. You may not have seen me around lately as I currently work as a graphics engineer at </a:t>
            </a:r>
            <a:r>
              <a:rPr lang="en-US" baseline="0" dirty="0" err="1" smtClean="0"/>
              <a:t>Bungie</a:t>
            </a:r>
            <a:r>
              <a:rPr lang="en-US" baseline="0" dirty="0" smtClean="0"/>
              <a:t>, a video game company in Seattle.</a:t>
            </a:r>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11/20/2014 11:16 PM</a:t>
            </a:fld>
            <a:endParaRPr lang="en-US" dirty="0"/>
          </a:p>
        </p:txBody>
      </p:sp>
      <p:sp>
        <p:nvSpPr>
          <p:cNvPr id="6" name="Footer Placeholder 5"/>
          <p:cNvSpPr>
            <a:spLocks noGrp="1"/>
          </p:cNvSpPr>
          <p:nvPr>
            <p:ph type="ftr" sz="quarter" idx="12"/>
          </p:nvPr>
        </p:nvSpPr>
        <p:spPr>
          <a:xfrm>
            <a:off x="0" y="8685213"/>
            <a:ext cx="6172200" cy="457200"/>
          </a:xfrm>
        </p:spPr>
        <p:txBody>
          <a:bodyPr/>
          <a:lstStyle/>
          <a:p>
            <a:r>
              <a:rPr lang="en-US" sz="500" dirty="0" smtClean="0">
                <a:solidFill>
                  <a:srgbClr val="000000"/>
                </a:solidFill>
              </a:rPr>
              <a:t>© 2007 Microsoft Corporation. All rights reserved. Microsoft, Windows, Windows Vista and other product names are or may be registered trademarks and/or trademarks in the U.S. and/or other countries.</a:t>
            </a:r>
          </a:p>
          <a:p>
            <a:r>
              <a:rPr lang="en-US" sz="500" dirty="0" smtClean="0">
                <a:solidFill>
                  <a:srgbClr val="000000"/>
                </a:solidFill>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rPr>
            </a:br>
            <a:r>
              <a:rPr lang="en-US" sz="500" dirty="0" smtClean="0">
                <a:solidFill>
                  <a:srgbClr val="000000"/>
                </a:solidFill>
              </a:rPr>
              <a:t>MICROSOFT MAKES NO WARRANTIES, EXPRESS, IMPLIED OR STATUTORY, AS TO THE INFORMATION IN THIS PRESENTATION.</a:t>
            </a:r>
          </a:p>
          <a:p>
            <a:endParaRPr lang="en-US" sz="500" dirty="0"/>
          </a:p>
        </p:txBody>
      </p:sp>
      <p:sp>
        <p:nvSpPr>
          <p:cNvPr id="7" name="Slide Number Placeholder 6"/>
          <p:cNvSpPr>
            <a:spLocks noGrp="1"/>
          </p:cNvSpPr>
          <p:nvPr>
            <p:ph type="sldNum" sz="quarter" idx="13"/>
          </p:nvPr>
        </p:nvSpPr>
        <p:spPr>
          <a:xfrm>
            <a:off x="6172199" y="8685213"/>
            <a:ext cx="684213" cy="457200"/>
          </a:xfrm>
        </p:spPr>
        <p:txBody>
          <a:bodyPr/>
          <a:lstStyle/>
          <a:p>
            <a:fld id="{EC87E0CF-87F6-4B58-B8B8-DCAB2DAAF3CA}" type="slidenum">
              <a:rPr lang="en-US" smtClean="0"/>
              <a:pPr/>
              <a:t>1</a:t>
            </a:fld>
            <a:endParaRPr lang="en-US" dirty="0"/>
          </a:p>
        </p:txBody>
      </p:sp>
    </p:spTree>
    <p:extLst>
      <p:ext uri="{BB962C8B-B14F-4D97-AF65-F5344CB8AC3E}">
        <p14:creationId xmlns:p14="http://schemas.microsoft.com/office/powerpoint/2010/main" val="383387477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Another</a:t>
            </a:r>
            <a:r>
              <a:rPr lang="en-US" baseline="0" dirty="0" smtClean="0"/>
              <a:t> method </a:t>
            </a:r>
            <a:r>
              <a:rPr lang="en-US" baseline="0" dirty="0" smtClean="0"/>
              <a:t>used sparingly at runtime in </a:t>
            </a:r>
            <a:r>
              <a:rPr lang="en-US" baseline="0" dirty="0" smtClean="0"/>
              <a:t>Battlefield </a:t>
            </a:r>
            <a:r>
              <a:rPr lang="en-US" baseline="0" dirty="0" smtClean="0"/>
              <a:t>3, 4</a:t>
            </a:r>
            <a:r>
              <a:rPr lang="en-US" baseline="0" dirty="0" smtClean="0"/>
              <a:t>, and recently added to Unreal Engine 4, is called Enlighten. This commercial product calculates </a:t>
            </a:r>
            <a:r>
              <a:rPr lang="en-US" baseline="0" dirty="0" err="1" smtClean="0"/>
              <a:t>radiosity</a:t>
            </a:r>
            <a:r>
              <a:rPr lang="en-US" baseline="0" dirty="0" smtClean="0"/>
              <a:t> on a small set of points representing the scene geometry. Once they have solved the </a:t>
            </a:r>
            <a:r>
              <a:rPr lang="en-US" baseline="0" dirty="0" err="1" smtClean="0"/>
              <a:t>radiosity</a:t>
            </a:r>
            <a:r>
              <a:rPr lang="en-US" baseline="0" dirty="0" smtClean="0"/>
              <a:t> equation on the points they apply the results to the actual geometry of the scene. </a:t>
            </a:r>
            <a:endParaRPr lang="en-US" dirty="0"/>
          </a:p>
        </p:txBody>
      </p:sp>
      <p:sp>
        <p:nvSpPr>
          <p:cNvPr id="4" name="Slide Number Placeholder 3"/>
          <p:cNvSpPr>
            <a:spLocks noGrp="1"/>
          </p:cNvSpPr>
          <p:nvPr>
            <p:ph type="sldNum" sz="quarter" idx="10"/>
          </p:nvPr>
        </p:nvSpPr>
        <p:spPr/>
        <p:txBody>
          <a:bodyPr/>
          <a:lstStyle/>
          <a:p>
            <a:fld id="{E235331E-EB02-4594-834B-9080D8953CB7}" type="slidenum">
              <a:rPr lang="en-US" smtClean="0"/>
              <a:t>10</a:t>
            </a:fld>
            <a:endParaRPr lang="en-US"/>
          </a:p>
        </p:txBody>
      </p:sp>
    </p:spTree>
    <p:extLst>
      <p:ext uri="{BB962C8B-B14F-4D97-AF65-F5344CB8AC3E}">
        <p14:creationId xmlns:p14="http://schemas.microsoft.com/office/powerpoint/2010/main" val="88532206"/>
      </p:ext>
    </p:extLst>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and convert</a:t>
            </a:r>
            <a:r>
              <a:rPr lang="en-US" baseline="0" dirty="0" smtClean="0"/>
              <a:t> the reduced light field coefficients into response coefficients.</a:t>
            </a:r>
            <a:endParaRPr lang="en-US" dirty="0"/>
          </a:p>
        </p:txBody>
      </p:sp>
      <p:sp>
        <p:nvSpPr>
          <p:cNvPr id="4" name="Slide Number Placeholder 3"/>
          <p:cNvSpPr>
            <a:spLocks noGrp="1"/>
          </p:cNvSpPr>
          <p:nvPr>
            <p:ph type="sldNum" sz="quarter" idx="10"/>
          </p:nvPr>
        </p:nvSpPr>
        <p:spPr/>
        <p:txBody>
          <a:bodyPr/>
          <a:lstStyle/>
          <a:p>
            <a:fld id="{678800F2-CF43-49F7-94C5-D4B42BCE1E6E}" type="slidenum">
              <a:rPr lang="en-US" smtClean="0"/>
              <a:pPr/>
              <a:t>100</a:t>
            </a:fld>
            <a:endParaRPr lang="en-US"/>
          </a:p>
        </p:txBody>
      </p:sp>
    </p:spTree>
    <p:extLst>
      <p:ext uri="{BB962C8B-B14F-4D97-AF65-F5344CB8AC3E}">
        <p14:creationId xmlns:p14="http://schemas.microsoft.com/office/powerpoint/2010/main" val="1630293866"/>
      </p:ext>
    </p:extLst>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This </a:t>
            </a:r>
            <a:r>
              <a:rPr lang="en-US" baseline="0" dirty="0" smtClean="0"/>
              <a:t>generates </a:t>
            </a:r>
            <a:r>
              <a:rPr lang="en-US" dirty="0" smtClean="0"/>
              <a:t>an</a:t>
            </a:r>
            <a:r>
              <a:rPr lang="en-US" baseline="0" dirty="0" smtClean="0"/>
              <a:t> entry in our sparse block matrix, Tb-&gt;r. Even </a:t>
            </a:r>
            <a:r>
              <a:rPr lang="en-US" dirty="0" smtClean="0"/>
              <a:t>though each interface operator can be</a:t>
            </a:r>
            <a:r>
              <a:rPr lang="en-US" baseline="0" dirty="0" smtClean="0"/>
              <a:t> fairly large, the final Tb-&gt;r entry is small.</a:t>
            </a:r>
            <a:endParaRPr lang="en-US" dirty="0"/>
          </a:p>
        </p:txBody>
      </p:sp>
      <p:sp>
        <p:nvSpPr>
          <p:cNvPr id="4" name="Slide Number Placeholder 3"/>
          <p:cNvSpPr>
            <a:spLocks noGrp="1"/>
          </p:cNvSpPr>
          <p:nvPr>
            <p:ph type="sldNum" sz="quarter" idx="10"/>
          </p:nvPr>
        </p:nvSpPr>
        <p:spPr/>
        <p:txBody>
          <a:bodyPr/>
          <a:lstStyle/>
          <a:p>
            <a:fld id="{678800F2-CF43-49F7-94C5-D4B42BCE1E6E}" type="slidenum">
              <a:rPr lang="en-US" smtClean="0"/>
              <a:pPr/>
              <a:t>101</a:t>
            </a:fld>
            <a:endParaRPr lang="en-US"/>
          </a:p>
        </p:txBody>
      </p:sp>
    </p:spTree>
    <p:extLst>
      <p:ext uri="{BB962C8B-B14F-4D97-AF65-F5344CB8AC3E}">
        <p14:creationId xmlns:p14="http://schemas.microsoft.com/office/powerpoint/2010/main" val="4240567260"/>
      </p:ext>
    </p:extLst>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aseline="0" dirty="0" smtClean="0"/>
              <a:t>The matrices defining the response from this block onto other interfaces </a:t>
            </a:r>
          </a:p>
          <a:p>
            <a:endParaRPr lang="en-US" baseline="0" dirty="0" smtClean="0"/>
          </a:p>
          <a:p>
            <a:r>
              <a:rPr lang="en-US" baseline="0" dirty="0" smtClean="0"/>
              <a:t>&lt;ANIMATE&gt;</a:t>
            </a:r>
          </a:p>
          <a:p>
            <a:r>
              <a:rPr lang="en-US" baseline="0" dirty="0" smtClean="0"/>
              <a:t>Will be stored in this column of </a:t>
            </a:r>
            <a:r>
              <a:rPr lang="en-US" baseline="0" dirty="0" err="1" smtClean="0"/>
              <a:t>T_b</a:t>
            </a:r>
            <a:r>
              <a:rPr lang="en-US" baseline="0" dirty="0" smtClean="0"/>
              <a:t>-&gt;r</a:t>
            </a:r>
          </a:p>
        </p:txBody>
      </p:sp>
      <p:sp>
        <p:nvSpPr>
          <p:cNvPr id="4" name="Slide Number Placeholder 3"/>
          <p:cNvSpPr>
            <a:spLocks noGrp="1"/>
          </p:cNvSpPr>
          <p:nvPr>
            <p:ph type="sldNum" sz="quarter" idx="10"/>
          </p:nvPr>
        </p:nvSpPr>
        <p:spPr/>
        <p:txBody>
          <a:bodyPr/>
          <a:lstStyle/>
          <a:p>
            <a:fld id="{678800F2-CF43-49F7-94C5-D4B42BCE1E6E}" type="slidenum">
              <a:rPr lang="en-US" smtClean="0"/>
              <a:pPr/>
              <a:t>102</a:t>
            </a:fld>
            <a:endParaRPr lang="en-US"/>
          </a:p>
        </p:txBody>
      </p:sp>
    </p:spTree>
    <p:extLst>
      <p:ext uri="{BB962C8B-B14F-4D97-AF65-F5344CB8AC3E}">
        <p14:creationId xmlns:p14="http://schemas.microsoft.com/office/powerpoint/2010/main" val="3574874931"/>
      </p:ext>
    </p:extLst>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aseline="0" dirty="0" smtClean="0"/>
              <a:t>With other blocks defining different columns.</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&lt;ANIMATE&gt;</a:t>
            </a:r>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This will result in a sparse block matrix with up to # interfaces x # blocks separate matrices.</a:t>
            </a:r>
          </a:p>
        </p:txBody>
      </p:sp>
      <p:sp>
        <p:nvSpPr>
          <p:cNvPr id="4" name="Slide Number Placeholder 3"/>
          <p:cNvSpPr>
            <a:spLocks noGrp="1"/>
          </p:cNvSpPr>
          <p:nvPr>
            <p:ph type="sldNum" sz="quarter" idx="10"/>
          </p:nvPr>
        </p:nvSpPr>
        <p:spPr/>
        <p:txBody>
          <a:bodyPr/>
          <a:lstStyle/>
          <a:p>
            <a:fld id="{678800F2-CF43-49F7-94C5-D4B42BCE1E6E}" type="slidenum">
              <a:rPr lang="en-US" smtClean="0"/>
              <a:pPr/>
              <a:t>103</a:t>
            </a:fld>
            <a:endParaRPr lang="en-US"/>
          </a:p>
        </p:txBody>
      </p:sp>
    </p:spTree>
    <p:extLst>
      <p:ext uri="{BB962C8B-B14F-4D97-AF65-F5344CB8AC3E}">
        <p14:creationId xmlns:p14="http://schemas.microsoft.com/office/powerpoint/2010/main" val="2451695446"/>
      </p:ext>
    </p:extLst>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aseline="0" dirty="0" smtClean="0"/>
              <a:t>As an example this block,</a:t>
            </a:r>
          </a:p>
          <a:p>
            <a:endParaRPr lang="en-US" baseline="0" dirty="0" smtClean="0"/>
          </a:p>
          <a:p>
            <a:r>
              <a:rPr lang="en-US" baseline="0" dirty="0" smtClean="0"/>
              <a:t>&lt;ANIMATE&gt;can reach all these interfaces without bouncing. </a:t>
            </a:r>
          </a:p>
          <a:p>
            <a:endParaRPr lang="en-US" baseline="0" dirty="0" smtClean="0"/>
          </a:p>
          <a:p>
            <a:r>
              <a:rPr lang="en-US" baseline="0" dirty="0" smtClean="0"/>
              <a:t>&lt;ANIMATE&gt;That means we would need these entries in T b-&gt;r. Each defined using a combination of </a:t>
            </a:r>
            <a:r>
              <a:rPr lang="en-US" baseline="0" dirty="0" err="1" smtClean="0"/>
              <a:t>R_left</a:t>
            </a:r>
            <a:r>
              <a:rPr lang="en-US" baseline="0" dirty="0" smtClean="0"/>
              <a:t>, </a:t>
            </a:r>
            <a:r>
              <a:rPr lang="en-US" baseline="0" dirty="0" err="1" smtClean="0"/>
              <a:t>R_straight</a:t>
            </a:r>
            <a:r>
              <a:rPr lang="en-US" baseline="0" dirty="0" smtClean="0"/>
              <a:t>, and </a:t>
            </a:r>
            <a:r>
              <a:rPr lang="en-US" baseline="0" dirty="0" err="1" smtClean="0"/>
              <a:t>R_right</a:t>
            </a:r>
            <a:r>
              <a:rPr lang="en-US" baseline="0" dirty="0" smtClean="0"/>
              <a:t> operators computed in the dictionary.</a:t>
            </a:r>
          </a:p>
          <a:p>
            <a:endParaRPr lang="en-US" baseline="0" dirty="0" smtClean="0"/>
          </a:p>
          <a:p>
            <a:r>
              <a:rPr lang="en-US" baseline="0" dirty="0" smtClean="0"/>
              <a:t>&lt;ANIMATE&gt;This path would be stored </a:t>
            </a:r>
          </a:p>
          <a:p>
            <a:endParaRPr lang="en-US" baseline="0" dirty="0" smtClean="0"/>
          </a:p>
          <a:p>
            <a:r>
              <a:rPr lang="en-US" baseline="0" dirty="0" smtClean="0"/>
              <a:t>&lt;ANIMATE&gt;here.</a:t>
            </a:r>
          </a:p>
          <a:p>
            <a:endParaRPr lang="en-US" baseline="0" dirty="0" smtClean="0"/>
          </a:p>
          <a:p>
            <a:r>
              <a:rPr lang="en-US" baseline="0" dirty="0" smtClean="0"/>
              <a:t>&lt;ANIMATE&gt;This path,</a:t>
            </a:r>
          </a:p>
          <a:p>
            <a:endParaRPr lang="en-US" baseline="0" dirty="0" smtClean="0"/>
          </a:p>
          <a:p>
            <a:r>
              <a:rPr lang="en-US" baseline="0" dirty="0" smtClean="0"/>
              <a:t>&lt;ANIMATE&gt;Would be here.</a:t>
            </a:r>
          </a:p>
          <a:p>
            <a:endParaRPr lang="en-US" baseline="0" dirty="0" smtClean="0"/>
          </a:p>
          <a:p>
            <a:r>
              <a:rPr lang="en-US" baseline="0" dirty="0" smtClean="0"/>
              <a:t>&lt;ANIMATE&gt;And so on with all the other paths from this block. </a:t>
            </a:r>
          </a:p>
        </p:txBody>
      </p:sp>
      <p:sp>
        <p:nvSpPr>
          <p:cNvPr id="4" name="Slide Number Placeholder 3"/>
          <p:cNvSpPr>
            <a:spLocks noGrp="1"/>
          </p:cNvSpPr>
          <p:nvPr>
            <p:ph type="sldNum" sz="quarter" idx="10"/>
          </p:nvPr>
        </p:nvSpPr>
        <p:spPr/>
        <p:txBody>
          <a:bodyPr/>
          <a:lstStyle/>
          <a:p>
            <a:fld id="{678800F2-CF43-49F7-94C5-D4B42BCE1E6E}" type="slidenum">
              <a:rPr lang="en-US" smtClean="0"/>
              <a:pPr/>
              <a:t>104</a:t>
            </a:fld>
            <a:endParaRPr lang="en-US"/>
          </a:p>
        </p:txBody>
      </p:sp>
    </p:spTree>
    <p:extLst>
      <p:ext uri="{BB962C8B-B14F-4D97-AF65-F5344CB8AC3E}">
        <p14:creationId xmlns:p14="http://schemas.microsoft.com/office/powerpoint/2010/main" val="219335797"/>
      </p:ext>
    </p:extLst>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aseline="0" dirty="0" smtClean="0"/>
              <a:t>With each column starting from another block. Although, since this is a sparse block matrix …</a:t>
            </a:r>
          </a:p>
        </p:txBody>
      </p:sp>
      <p:sp>
        <p:nvSpPr>
          <p:cNvPr id="4" name="Slide Number Placeholder 3"/>
          <p:cNvSpPr>
            <a:spLocks noGrp="1"/>
          </p:cNvSpPr>
          <p:nvPr>
            <p:ph type="sldNum" sz="quarter" idx="10"/>
          </p:nvPr>
        </p:nvSpPr>
        <p:spPr/>
        <p:txBody>
          <a:bodyPr/>
          <a:lstStyle/>
          <a:p>
            <a:fld id="{678800F2-CF43-49F7-94C5-D4B42BCE1E6E}" type="slidenum">
              <a:rPr lang="en-US" smtClean="0"/>
              <a:pPr/>
              <a:t>105</a:t>
            </a:fld>
            <a:endParaRPr lang="en-US"/>
          </a:p>
        </p:txBody>
      </p:sp>
    </p:spTree>
    <p:extLst>
      <p:ext uri="{BB962C8B-B14F-4D97-AF65-F5344CB8AC3E}">
        <p14:creationId xmlns:p14="http://schemas.microsoft.com/office/powerpoint/2010/main" val="3691636878"/>
      </p:ext>
    </p:extLst>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aseline="0" dirty="0" smtClean="0"/>
              <a:t>We should only need to store entries with data, which results in less storage. And,</a:t>
            </a:r>
          </a:p>
          <a:p>
            <a:endParaRPr lang="en-US" baseline="0" dirty="0" smtClean="0"/>
          </a:p>
          <a:p>
            <a:r>
              <a:rPr lang="en-US" baseline="0" dirty="0" smtClean="0"/>
              <a:t>&lt;ANIMATE&gt;</a:t>
            </a:r>
          </a:p>
          <a:p>
            <a:r>
              <a:rPr lang="en-US" baseline="0" dirty="0" smtClean="0"/>
              <a:t>if there are multiple paths that are the same set of operators, we only need to store that entry once </a:t>
            </a:r>
          </a:p>
        </p:txBody>
      </p:sp>
      <p:sp>
        <p:nvSpPr>
          <p:cNvPr id="4" name="Slide Number Placeholder 3"/>
          <p:cNvSpPr>
            <a:spLocks noGrp="1"/>
          </p:cNvSpPr>
          <p:nvPr>
            <p:ph type="sldNum" sz="quarter" idx="10"/>
          </p:nvPr>
        </p:nvSpPr>
        <p:spPr/>
        <p:txBody>
          <a:bodyPr/>
          <a:lstStyle/>
          <a:p>
            <a:fld id="{678800F2-CF43-49F7-94C5-D4B42BCE1E6E}" type="slidenum">
              <a:rPr lang="en-US" smtClean="0"/>
              <a:pPr/>
              <a:t>106</a:t>
            </a:fld>
            <a:endParaRPr lang="en-US"/>
          </a:p>
        </p:txBody>
      </p:sp>
    </p:spTree>
    <p:extLst>
      <p:ext uri="{BB962C8B-B14F-4D97-AF65-F5344CB8AC3E}">
        <p14:creationId xmlns:p14="http://schemas.microsoft.com/office/powerpoint/2010/main" val="2723784249"/>
      </p:ext>
    </p:extLst>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&lt;ANIMATE</a:t>
            </a:r>
            <a:r>
              <a:rPr lang="en-US" baseline="0" dirty="0" smtClean="0"/>
              <a:t> LEFT&gt;</a:t>
            </a:r>
          </a:p>
          <a:p>
            <a:r>
              <a:rPr lang="en-US" baseline="0" dirty="0" smtClean="0"/>
              <a:t>Here’s an example of how we generate our block map. This is inside the Voodoo tool used to generate levels for Black Rock Studios’ Split/Second game. This ran fast enough that we were able to preview the global illumination in the tool itself. We start with a cube inside the tunnel, and expand it to match the actual level geometry. We then extrude blocks along the tunnel. (Make sure it runs once while you’re not talking)</a:t>
            </a:r>
          </a:p>
          <a:p>
            <a:endParaRPr lang="en-US" baseline="0" dirty="0" smtClean="0"/>
          </a:p>
          <a:p>
            <a:r>
              <a:rPr lang="en-US" baseline="0" dirty="0" smtClean="0"/>
              <a:t>&lt;ANIMATE RIGHT&gt;</a:t>
            </a:r>
          </a:p>
          <a:p>
            <a:r>
              <a:rPr lang="en-US" baseline="0" dirty="0" smtClean="0"/>
              <a:t>This is what the scene looks like at runtime. The only lights are the two direct headlights on the front of the car. Notice that the indirect lighting changes as the car spins around. (Let it run once while you’re not talking)</a:t>
            </a:r>
          </a:p>
          <a:p>
            <a:endParaRPr lang="en-US" baseline="0" dirty="0" smtClean="0"/>
          </a:p>
          <a:p>
            <a:r>
              <a:rPr lang="en-US" baseline="0" dirty="0" smtClean="0"/>
              <a:t>&lt;ANIMATE BOTTOM&gt;</a:t>
            </a:r>
          </a:p>
          <a:p>
            <a:r>
              <a:rPr lang="en-US" baseline="0" dirty="0" smtClean="0"/>
              <a:t>And while I didn’t write the code, here is an example of our method running on the original iPad. The app is called Rad Storm and You can download it from the app store.</a:t>
            </a:r>
            <a:endParaRPr lang="en-US" dirty="0"/>
          </a:p>
        </p:txBody>
      </p:sp>
      <p:sp>
        <p:nvSpPr>
          <p:cNvPr id="4" name="Slide Number Placeholder 3"/>
          <p:cNvSpPr>
            <a:spLocks noGrp="1"/>
          </p:cNvSpPr>
          <p:nvPr>
            <p:ph type="sldNum" sz="quarter" idx="10"/>
          </p:nvPr>
        </p:nvSpPr>
        <p:spPr/>
        <p:txBody>
          <a:bodyPr/>
          <a:lstStyle/>
          <a:p>
            <a:fld id="{E235331E-EB02-4594-834B-9080D8953CB7}" type="slidenum">
              <a:rPr lang="en-US" smtClean="0"/>
              <a:t>107</a:t>
            </a:fld>
            <a:endParaRPr lang="en-US"/>
          </a:p>
        </p:txBody>
      </p:sp>
    </p:spTree>
    <p:extLst>
      <p:ext uri="{BB962C8B-B14F-4D97-AF65-F5344CB8AC3E}">
        <p14:creationId xmlns:p14="http://schemas.microsoft.com/office/powerpoint/2010/main" val="2680862150"/>
      </p:ext>
    </p:extLst>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final support</a:t>
            </a:r>
            <a:r>
              <a:rPr lang="en-US" baseline="0" dirty="0" smtClean="0"/>
              <a:t> of our thesis is Delta Radiance Transfer.</a:t>
            </a:r>
            <a:endParaRPr lang="en-US" dirty="0"/>
          </a:p>
        </p:txBody>
      </p:sp>
      <p:sp>
        <p:nvSpPr>
          <p:cNvPr id="4" name="Slide Number Placeholder 3"/>
          <p:cNvSpPr>
            <a:spLocks noGrp="1"/>
          </p:cNvSpPr>
          <p:nvPr>
            <p:ph type="sldNum" sz="quarter" idx="10"/>
          </p:nvPr>
        </p:nvSpPr>
        <p:spPr/>
        <p:txBody>
          <a:bodyPr/>
          <a:lstStyle/>
          <a:p>
            <a:fld id="{E235331E-EB02-4594-834B-9080D8953CB7}" type="slidenum">
              <a:rPr lang="en-US" smtClean="0"/>
              <a:t>108</a:t>
            </a:fld>
            <a:endParaRPr lang="en-US"/>
          </a:p>
        </p:txBody>
      </p:sp>
    </p:spTree>
    <p:extLst>
      <p:ext uri="{BB962C8B-B14F-4D97-AF65-F5344CB8AC3E}">
        <p14:creationId xmlns:p14="http://schemas.microsoft.com/office/powerpoint/2010/main" val="3295950077"/>
      </p:ext>
    </p:extLst>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smtClean="0"/>
              <a:t>Our work in here was inspired by </a:t>
            </a:r>
            <a:r>
              <a:rPr lang="en-US" baseline="0" dirty="0" err="1" smtClean="0"/>
              <a:t>Dachsbacher’s</a:t>
            </a:r>
            <a:r>
              <a:rPr lang="en-US" baseline="0" dirty="0" smtClean="0"/>
              <a:t> 2007 work. We wanted to improve MRT to allow negative light transport as well as positive, generating indirect shadows in a similar way to anti-radiance. This inspired us to create three new linear operators.</a:t>
            </a:r>
          </a:p>
        </p:txBody>
      </p:sp>
      <p:sp>
        <p:nvSpPr>
          <p:cNvPr id="4" name="Slide Number Placeholder 3"/>
          <p:cNvSpPr>
            <a:spLocks noGrp="1"/>
          </p:cNvSpPr>
          <p:nvPr>
            <p:ph type="sldNum" sz="quarter" idx="10"/>
          </p:nvPr>
        </p:nvSpPr>
        <p:spPr/>
        <p:txBody>
          <a:bodyPr/>
          <a:lstStyle/>
          <a:p>
            <a:fld id="{E235331E-EB02-4594-834B-9080D8953CB7}" type="slidenum">
              <a:rPr lang="en-US" smtClean="0"/>
              <a:t>109</a:t>
            </a:fld>
            <a:endParaRPr lang="en-US"/>
          </a:p>
        </p:txBody>
      </p:sp>
    </p:spTree>
    <p:extLst>
      <p:ext uri="{BB962C8B-B14F-4D97-AF65-F5344CB8AC3E}">
        <p14:creationId xmlns:p14="http://schemas.microsoft.com/office/powerpoint/2010/main" val="339791813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Another method that was added to Unreal Engine 4, and later removed, is voxel cone tracing. This method rasterizes every light source into the leaves of an </a:t>
            </a:r>
            <a:r>
              <a:rPr lang="en-US" dirty="0" err="1" smtClean="0"/>
              <a:t>octree</a:t>
            </a:r>
            <a:r>
              <a:rPr lang="en-US" dirty="0" smtClean="0"/>
              <a:t>, and then propagates</a:t>
            </a:r>
            <a:r>
              <a:rPr lang="en-US" baseline="0" dirty="0" smtClean="0"/>
              <a:t> the information up into internal nodes. The lighting data is used for cone tracing, with multiple cones for diffuse indirect illumination, and one directional cone for specular indirect illumination.</a:t>
            </a:r>
          </a:p>
          <a:p>
            <a:endParaRPr lang="en-US" baseline="0" dirty="0" smtClean="0"/>
          </a:p>
          <a:p>
            <a:r>
              <a:rPr lang="en-US" baseline="0" dirty="0" smtClean="0"/>
              <a:t>These techniques all suffer from complicated methods of injecting the lighting into whatever data structure they’re using, which can be a problem on lower performance platforms, such as last generation consoles, low powered graphics cards, and mobile platforms.</a:t>
            </a:r>
            <a:endParaRPr lang="en-US" dirty="0"/>
          </a:p>
        </p:txBody>
      </p:sp>
      <p:sp>
        <p:nvSpPr>
          <p:cNvPr id="4" name="Slide Number Placeholder 3"/>
          <p:cNvSpPr>
            <a:spLocks noGrp="1"/>
          </p:cNvSpPr>
          <p:nvPr>
            <p:ph type="sldNum" sz="quarter" idx="10"/>
          </p:nvPr>
        </p:nvSpPr>
        <p:spPr/>
        <p:txBody>
          <a:bodyPr/>
          <a:lstStyle/>
          <a:p>
            <a:fld id="{E235331E-EB02-4594-834B-9080D8953CB7}" type="slidenum">
              <a:rPr lang="en-US" smtClean="0"/>
              <a:t>11</a:t>
            </a:fld>
            <a:endParaRPr lang="en-US"/>
          </a:p>
        </p:txBody>
      </p:sp>
    </p:spTree>
    <p:extLst>
      <p:ext uri="{BB962C8B-B14F-4D97-AF65-F5344CB8AC3E}">
        <p14:creationId xmlns:p14="http://schemas.microsoft.com/office/powerpoint/2010/main" val="480579866"/>
      </p:ext>
    </p:extLst>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smtClean="0"/>
              <a:t>An operator to block light due to objects within our canonical shapes.</a:t>
            </a:r>
          </a:p>
        </p:txBody>
      </p:sp>
      <p:sp>
        <p:nvSpPr>
          <p:cNvPr id="4" name="Slide Number Placeholder 3"/>
          <p:cNvSpPr>
            <a:spLocks noGrp="1"/>
          </p:cNvSpPr>
          <p:nvPr>
            <p:ph type="sldNum" sz="quarter" idx="10"/>
          </p:nvPr>
        </p:nvSpPr>
        <p:spPr/>
        <p:txBody>
          <a:bodyPr/>
          <a:lstStyle/>
          <a:p>
            <a:fld id="{E235331E-EB02-4594-834B-9080D8953CB7}" type="slidenum">
              <a:rPr lang="en-US" smtClean="0"/>
              <a:t>110</a:t>
            </a:fld>
            <a:endParaRPr lang="en-US"/>
          </a:p>
        </p:txBody>
      </p:sp>
    </p:spTree>
    <p:extLst>
      <p:ext uri="{BB962C8B-B14F-4D97-AF65-F5344CB8AC3E}">
        <p14:creationId xmlns:p14="http://schemas.microsoft.com/office/powerpoint/2010/main" val="1094484152"/>
      </p:ext>
    </p:extLst>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smtClean="0"/>
              <a:t>… an operator to bounce light off of our canonical shapes onto objects within them.</a:t>
            </a:r>
          </a:p>
          <a:p>
            <a:endParaRPr lang="en-US" baseline="0" dirty="0" smtClean="0"/>
          </a:p>
        </p:txBody>
      </p:sp>
      <p:sp>
        <p:nvSpPr>
          <p:cNvPr id="4" name="Slide Number Placeholder 3"/>
          <p:cNvSpPr>
            <a:spLocks noGrp="1"/>
          </p:cNvSpPr>
          <p:nvPr>
            <p:ph type="sldNum" sz="quarter" idx="10"/>
          </p:nvPr>
        </p:nvSpPr>
        <p:spPr/>
        <p:txBody>
          <a:bodyPr/>
          <a:lstStyle/>
          <a:p>
            <a:fld id="{E235331E-EB02-4594-834B-9080D8953CB7}" type="slidenum">
              <a:rPr lang="en-US" smtClean="0"/>
              <a:t>111</a:t>
            </a:fld>
            <a:endParaRPr lang="en-US"/>
          </a:p>
        </p:txBody>
      </p:sp>
    </p:spTree>
    <p:extLst>
      <p:ext uri="{BB962C8B-B14F-4D97-AF65-F5344CB8AC3E}">
        <p14:creationId xmlns:p14="http://schemas.microsoft.com/office/powerpoint/2010/main" val="4199579578"/>
      </p:ext>
    </p:extLst>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smtClean="0"/>
              <a:t>... and an operator to bounce light off of objects within our canonical shapes.</a:t>
            </a:r>
          </a:p>
        </p:txBody>
      </p:sp>
      <p:sp>
        <p:nvSpPr>
          <p:cNvPr id="4" name="Slide Number Placeholder 3"/>
          <p:cNvSpPr>
            <a:spLocks noGrp="1"/>
          </p:cNvSpPr>
          <p:nvPr>
            <p:ph type="sldNum" sz="quarter" idx="10"/>
          </p:nvPr>
        </p:nvSpPr>
        <p:spPr/>
        <p:txBody>
          <a:bodyPr/>
          <a:lstStyle/>
          <a:p>
            <a:fld id="{E235331E-EB02-4594-834B-9080D8953CB7}" type="slidenum">
              <a:rPr lang="en-US" smtClean="0"/>
              <a:t>112</a:t>
            </a:fld>
            <a:endParaRPr lang="en-US"/>
          </a:p>
        </p:txBody>
      </p:sp>
    </p:spTree>
    <p:extLst>
      <p:ext uri="{BB962C8B-B14F-4D97-AF65-F5344CB8AC3E}">
        <p14:creationId xmlns:p14="http://schemas.microsoft.com/office/powerpoint/2010/main" val="1495447849"/>
      </p:ext>
    </p:extLst>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Our first</a:t>
            </a:r>
            <a:r>
              <a:rPr lang="en-US" baseline="0" dirty="0" smtClean="0"/>
              <a:t> additional operator, the delta occlusion operator, allows us to re-create indirect shadowing. The occlusion from the clutter is calculated by subtracting radiance from the walls of the scene.</a:t>
            </a:r>
          </a:p>
          <a:p>
            <a:endParaRPr lang="en-US" baseline="0" dirty="0" smtClean="0"/>
          </a:p>
          <a:p>
            <a:r>
              <a:rPr lang="en-US" baseline="0" dirty="0" smtClean="0"/>
              <a:t>&lt;ANIMATE&gt;</a:t>
            </a:r>
            <a:br>
              <a:rPr lang="en-US" baseline="0" dirty="0" smtClean="0"/>
            </a:br>
            <a:r>
              <a:rPr lang="en-US" baseline="0" dirty="0" smtClean="0"/>
              <a:t>With our original operators, we calculated the indirect lighting by multiplying a set of basis functions …</a:t>
            </a:r>
          </a:p>
        </p:txBody>
      </p:sp>
      <p:sp>
        <p:nvSpPr>
          <p:cNvPr id="4" name="Slide Number Placeholder 3"/>
          <p:cNvSpPr>
            <a:spLocks noGrp="1"/>
          </p:cNvSpPr>
          <p:nvPr>
            <p:ph type="sldNum" sz="quarter" idx="10"/>
          </p:nvPr>
        </p:nvSpPr>
        <p:spPr/>
        <p:txBody>
          <a:bodyPr/>
          <a:lstStyle/>
          <a:p>
            <a:fld id="{678800F2-CF43-49F7-94C5-D4B42BCE1E6E}" type="slidenum">
              <a:rPr lang="en-US" smtClean="0"/>
              <a:pPr/>
              <a:t>113</a:t>
            </a:fld>
            <a:endParaRPr lang="en-US"/>
          </a:p>
        </p:txBody>
      </p:sp>
    </p:spTree>
    <p:extLst>
      <p:ext uri="{BB962C8B-B14F-4D97-AF65-F5344CB8AC3E}">
        <p14:creationId xmlns:p14="http://schemas.microsoft.com/office/powerpoint/2010/main" val="3746311670"/>
      </p:ext>
    </p:extLst>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aseline="0" dirty="0" smtClean="0"/>
              <a:t>by coefficients generated from the direct lighting.</a:t>
            </a:r>
          </a:p>
        </p:txBody>
      </p:sp>
      <p:sp>
        <p:nvSpPr>
          <p:cNvPr id="4" name="Slide Number Placeholder 3"/>
          <p:cNvSpPr>
            <a:spLocks noGrp="1"/>
          </p:cNvSpPr>
          <p:nvPr>
            <p:ph type="sldNum" sz="quarter" idx="10"/>
          </p:nvPr>
        </p:nvSpPr>
        <p:spPr/>
        <p:txBody>
          <a:bodyPr/>
          <a:lstStyle/>
          <a:p>
            <a:fld id="{678800F2-CF43-49F7-94C5-D4B42BCE1E6E}" type="slidenum">
              <a:rPr lang="en-US" smtClean="0"/>
              <a:pPr/>
              <a:t>114</a:t>
            </a:fld>
            <a:endParaRPr lang="en-US"/>
          </a:p>
        </p:txBody>
      </p:sp>
    </p:spTree>
    <p:extLst>
      <p:ext uri="{BB962C8B-B14F-4D97-AF65-F5344CB8AC3E}">
        <p14:creationId xmlns:p14="http://schemas.microsoft.com/office/powerpoint/2010/main" val="2715955323"/>
      </p:ext>
    </p:extLst>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aseline="0" dirty="0" smtClean="0"/>
              <a:t>To block the light we created a new basis, called delta </a:t>
            </a:r>
            <a:r>
              <a:rPr lang="en-US" baseline="0" dirty="0" err="1" smtClean="0"/>
              <a:t>U_b</a:t>
            </a:r>
            <a:endParaRPr lang="en-US" baseline="0" dirty="0" smtClean="0"/>
          </a:p>
          <a:p>
            <a:endParaRPr lang="en-US" baseline="0" dirty="0" smtClean="0"/>
          </a:p>
          <a:p>
            <a:r>
              <a:rPr lang="en-US" baseline="0" dirty="0" smtClean="0"/>
              <a:t>&lt;ANIMATE&gt;To generate delta </a:t>
            </a:r>
            <a:r>
              <a:rPr lang="en-US" baseline="0" dirty="0" err="1" smtClean="0"/>
              <a:t>U_b</a:t>
            </a:r>
            <a:r>
              <a:rPr lang="en-US" baseline="0" dirty="0" smtClean="0"/>
              <a:t>,  we will send out a number of rays</a:t>
            </a:r>
          </a:p>
          <a:p>
            <a:endParaRPr lang="en-US" baseline="0" dirty="0" smtClean="0"/>
          </a:p>
          <a:p>
            <a:r>
              <a:rPr lang="en-US" baseline="0" dirty="0" smtClean="0"/>
              <a:t>&lt;ANIMATE&gt;From each point where our original operators were calculated.</a:t>
            </a:r>
          </a:p>
          <a:p>
            <a:endParaRPr lang="en-US" baseline="0" dirty="0" smtClean="0"/>
          </a:p>
          <a:p>
            <a:r>
              <a:rPr lang="en-US" baseline="0" dirty="0" smtClean="0"/>
              <a:t>&lt;ANIMATE&gt;And for those rays that hit the objects in the scene</a:t>
            </a:r>
          </a:p>
          <a:p>
            <a:endParaRPr lang="en-US" baseline="0" dirty="0" smtClean="0"/>
          </a:p>
          <a:p>
            <a:r>
              <a:rPr lang="en-US" baseline="0" dirty="0" smtClean="0"/>
              <a:t>&lt;ANIMATE&gt;We read in the implicit lighting values from the walls they would have hit, and store a negatively weighted value which subtracts the lighting that is occluded by the clutter, similar to anti-radiance.</a:t>
            </a:r>
          </a:p>
          <a:p>
            <a:endParaRPr lang="en-US" baseline="0" dirty="0" smtClean="0"/>
          </a:p>
          <a:p>
            <a:r>
              <a:rPr lang="en-US" baseline="0" dirty="0" smtClean="0"/>
              <a:t>&lt;ANIMATE&gt;By adding the delta </a:t>
            </a:r>
            <a:r>
              <a:rPr lang="en-US" baseline="0" dirty="0" err="1" smtClean="0"/>
              <a:t>U_b</a:t>
            </a:r>
            <a:r>
              <a:rPr lang="en-US" baseline="0" dirty="0" smtClean="0"/>
              <a:t> value to the original </a:t>
            </a:r>
            <a:r>
              <a:rPr lang="en-US" baseline="0" dirty="0" err="1" smtClean="0"/>
              <a:t>U_b</a:t>
            </a:r>
            <a:endParaRPr lang="en-US" baseline="0" dirty="0" smtClean="0"/>
          </a:p>
          <a:p>
            <a:endParaRPr lang="en-US" baseline="0" dirty="0" smtClean="0"/>
          </a:p>
          <a:p>
            <a:r>
              <a:rPr lang="en-US" baseline="0" dirty="0" smtClean="0"/>
              <a:t>&lt;ANIMATE&gt;We generate a new basis, </a:t>
            </a:r>
            <a:r>
              <a:rPr lang="en-US" baseline="0" dirty="0" err="1" smtClean="0"/>
              <a:t>Ubar</a:t>
            </a:r>
            <a:r>
              <a:rPr lang="en-US" baseline="0" dirty="0" smtClean="0"/>
              <a:t> _b that contains indirect shadows, for objects at specific locations within the scene. And although the objects must remain stationary, the lights and camera can move and objects using volumetric indirect lighting will be shadowed by the static objects as well.</a:t>
            </a:r>
          </a:p>
        </p:txBody>
      </p:sp>
      <p:sp>
        <p:nvSpPr>
          <p:cNvPr id="4" name="Slide Number Placeholder 3"/>
          <p:cNvSpPr>
            <a:spLocks noGrp="1"/>
          </p:cNvSpPr>
          <p:nvPr>
            <p:ph type="sldNum" sz="quarter" idx="10"/>
          </p:nvPr>
        </p:nvSpPr>
        <p:spPr/>
        <p:txBody>
          <a:bodyPr/>
          <a:lstStyle/>
          <a:p>
            <a:fld id="{678800F2-CF43-49F7-94C5-D4B42BCE1E6E}" type="slidenum">
              <a:rPr lang="en-US" smtClean="0"/>
              <a:pPr/>
              <a:t>115</a:t>
            </a:fld>
            <a:endParaRPr lang="en-US"/>
          </a:p>
        </p:txBody>
      </p:sp>
    </p:spTree>
    <p:extLst>
      <p:ext uri="{BB962C8B-B14F-4D97-AF65-F5344CB8AC3E}">
        <p14:creationId xmlns:p14="http://schemas.microsoft.com/office/powerpoint/2010/main" val="614796219"/>
      </p:ext>
    </p:extLst>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Our second operator allows us to calculate the reflections from clutter</a:t>
            </a:r>
            <a:r>
              <a:rPr lang="en-US" baseline="0" dirty="0" smtClean="0"/>
              <a:t> onto the walls of the scene.</a:t>
            </a:r>
          </a:p>
          <a:p>
            <a:endParaRPr lang="en-US" baseline="0" dirty="0" smtClean="0"/>
          </a:p>
          <a:p>
            <a:r>
              <a:rPr lang="en-US" baseline="0" dirty="0" smtClean="0"/>
              <a:t>&lt;ANIMATE&gt;</a:t>
            </a:r>
          </a:p>
          <a:p>
            <a:r>
              <a:rPr lang="en-US" baseline="0" dirty="0" smtClean="0"/>
              <a:t>To do this we use a similar method as before. But instead of defining coefficients based on the direct lighting on the walls.</a:t>
            </a:r>
            <a:endParaRPr lang="en-US" dirty="0"/>
          </a:p>
        </p:txBody>
      </p:sp>
      <p:sp>
        <p:nvSpPr>
          <p:cNvPr id="4" name="Slide Number Placeholder 3"/>
          <p:cNvSpPr>
            <a:spLocks noGrp="1"/>
          </p:cNvSpPr>
          <p:nvPr>
            <p:ph type="sldNum" sz="quarter" idx="10"/>
          </p:nvPr>
        </p:nvSpPr>
        <p:spPr/>
        <p:txBody>
          <a:bodyPr/>
          <a:lstStyle/>
          <a:p>
            <a:fld id="{678800F2-CF43-49F7-94C5-D4B42BCE1E6E}" type="slidenum">
              <a:rPr lang="en-US" smtClean="0"/>
              <a:pPr/>
              <a:t>116</a:t>
            </a:fld>
            <a:endParaRPr lang="en-US"/>
          </a:p>
        </p:txBody>
      </p:sp>
    </p:spTree>
    <p:extLst>
      <p:ext uri="{BB962C8B-B14F-4D97-AF65-F5344CB8AC3E}">
        <p14:creationId xmlns:p14="http://schemas.microsoft.com/office/powerpoint/2010/main" val="3149776509"/>
      </p:ext>
    </p:extLst>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aseline="0" dirty="0" smtClean="0"/>
              <a:t>We define coefficients based off of lighting only on the clutter. </a:t>
            </a:r>
          </a:p>
          <a:p>
            <a:endParaRPr lang="en-US" baseline="0" dirty="0" smtClean="0"/>
          </a:p>
          <a:p>
            <a:r>
              <a:rPr lang="en-US" baseline="0" dirty="0" smtClean="0"/>
              <a:t>&lt;ANIMATE&gt;</a:t>
            </a:r>
          </a:p>
          <a:p>
            <a:r>
              <a:rPr lang="en-US" baseline="0" dirty="0" smtClean="0"/>
              <a:t>The process is very similar to the original method.</a:t>
            </a:r>
          </a:p>
          <a:p>
            <a:endParaRPr lang="en-US" baseline="0" dirty="0" smtClean="0"/>
          </a:p>
          <a:p>
            <a:r>
              <a:rPr lang="en-US" baseline="0" dirty="0" smtClean="0"/>
              <a:t>&lt;ANIMATE&gt;</a:t>
            </a:r>
          </a:p>
          <a:p>
            <a:r>
              <a:rPr lang="en-US" baseline="0" dirty="0" smtClean="0"/>
              <a:t>But results in a different set of coefficients. </a:t>
            </a:r>
            <a:endParaRPr lang="en-US" dirty="0"/>
          </a:p>
        </p:txBody>
      </p:sp>
      <p:sp>
        <p:nvSpPr>
          <p:cNvPr id="4" name="Slide Number Placeholder 3"/>
          <p:cNvSpPr>
            <a:spLocks noGrp="1"/>
          </p:cNvSpPr>
          <p:nvPr>
            <p:ph type="sldNum" sz="quarter" idx="10"/>
          </p:nvPr>
        </p:nvSpPr>
        <p:spPr/>
        <p:txBody>
          <a:bodyPr/>
          <a:lstStyle/>
          <a:p>
            <a:fld id="{678800F2-CF43-49F7-94C5-D4B42BCE1E6E}" type="slidenum">
              <a:rPr lang="en-US" smtClean="0"/>
              <a:pPr/>
              <a:t>117</a:t>
            </a:fld>
            <a:endParaRPr lang="en-US"/>
          </a:p>
        </p:txBody>
      </p:sp>
    </p:spTree>
    <p:extLst>
      <p:ext uri="{BB962C8B-B14F-4D97-AF65-F5344CB8AC3E}">
        <p14:creationId xmlns:p14="http://schemas.microsoft.com/office/powerpoint/2010/main" val="3367963203"/>
      </p:ext>
    </p:extLst>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aseline="0" dirty="0" smtClean="0"/>
              <a:t>These ‘c’ coefficients will be defined using the direct lighting from the clutter, not the walls. </a:t>
            </a:r>
            <a:endParaRPr lang="en-US" dirty="0"/>
          </a:p>
        </p:txBody>
      </p:sp>
      <p:sp>
        <p:nvSpPr>
          <p:cNvPr id="4" name="Slide Number Placeholder 3"/>
          <p:cNvSpPr>
            <a:spLocks noGrp="1"/>
          </p:cNvSpPr>
          <p:nvPr>
            <p:ph type="sldNum" sz="quarter" idx="10"/>
          </p:nvPr>
        </p:nvSpPr>
        <p:spPr/>
        <p:txBody>
          <a:bodyPr/>
          <a:lstStyle/>
          <a:p>
            <a:fld id="{678800F2-CF43-49F7-94C5-D4B42BCE1E6E}" type="slidenum">
              <a:rPr lang="en-US" smtClean="0"/>
              <a:pPr/>
              <a:t>118</a:t>
            </a:fld>
            <a:endParaRPr lang="en-US"/>
          </a:p>
        </p:txBody>
      </p:sp>
    </p:spTree>
    <p:extLst>
      <p:ext uri="{BB962C8B-B14F-4D97-AF65-F5344CB8AC3E}">
        <p14:creationId xmlns:p14="http://schemas.microsoft.com/office/powerpoint/2010/main" val="1029737231"/>
      </p:ext>
    </p:extLst>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aseline="0" dirty="0" smtClean="0"/>
              <a:t>And they will use a different operator to convert this lighting information into the proper space.</a:t>
            </a:r>
            <a:endParaRPr lang="en-US" dirty="0"/>
          </a:p>
        </p:txBody>
      </p:sp>
      <p:sp>
        <p:nvSpPr>
          <p:cNvPr id="4" name="Slide Number Placeholder 3"/>
          <p:cNvSpPr>
            <a:spLocks noGrp="1"/>
          </p:cNvSpPr>
          <p:nvPr>
            <p:ph type="sldNum" sz="quarter" idx="10"/>
          </p:nvPr>
        </p:nvSpPr>
        <p:spPr/>
        <p:txBody>
          <a:bodyPr/>
          <a:lstStyle/>
          <a:p>
            <a:fld id="{678800F2-CF43-49F7-94C5-D4B42BCE1E6E}" type="slidenum">
              <a:rPr lang="en-US" smtClean="0"/>
              <a:pPr/>
              <a:t>119</a:t>
            </a:fld>
            <a:endParaRPr lang="en-US"/>
          </a:p>
        </p:txBody>
      </p:sp>
    </p:spTree>
    <p:extLst>
      <p:ext uri="{BB962C8B-B14F-4D97-AF65-F5344CB8AC3E}">
        <p14:creationId xmlns:p14="http://schemas.microsoft.com/office/powerpoint/2010/main" val="121053115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buFont typeface="Arial" pitchFamily="34" charset="0"/>
              <a:buNone/>
            </a:pPr>
            <a:r>
              <a:rPr lang="en-US" baseline="0" dirty="0" smtClean="0"/>
              <a:t>In academics, there have been many classical methods of generating global illumination effects.</a:t>
            </a:r>
          </a:p>
        </p:txBody>
      </p:sp>
      <p:sp>
        <p:nvSpPr>
          <p:cNvPr id="4" name="Slide Number Placeholder 3"/>
          <p:cNvSpPr>
            <a:spLocks noGrp="1"/>
          </p:cNvSpPr>
          <p:nvPr>
            <p:ph type="sldNum" sz="quarter" idx="10"/>
          </p:nvPr>
        </p:nvSpPr>
        <p:spPr/>
        <p:txBody>
          <a:bodyPr/>
          <a:lstStyle/>
          <a:p>
            <a:fld id="{73276157-8634-48CF-9346-8F484CCCCB3F}" type="slidenum">
              <a:rPr lang="en-US" smtClean="0"/>
              <a:pPr/>
              <a:t>12</a:t>
            </a:fld>
            <a:endParaRPr lang="en-US"/>
          </a:p>
        </p:txBody>
      </p:sp>
    </p:spTree>
    <p:extLst>
      <p:ext uri="{BB962C8B-B14F-4D97-AF65-F5344CB8AC3E}">
        <p14:creationId xmlns:p14="http://schemas.microsoft.com/office/powerpoint/2010/main" val="904597186"/>
      </p:ext>
    </p:extLst>
  </p:cSld>
  <p:clrMapOvr>
    <a:masterClrMapping/>
  </p:clrMapOvr>
</p:notes>
</file>

<file path=ppt/notesSlides/notesSlide1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aseline="0" dirty="0" smtClean="0"/>
              <a:t>These new coefficients are associated with a different set of basis functions. </a:t>
            </a:r>
          </a:p>
          <a:p>
            <a:endParaRPr lang="en-US" baseline="0" dirty="0" smtClean="0"/>
          </a:p>
          <a:p>
            <a:r>
              <a:rPr lang="en-US" baseline="0" dirty="0" smtClean="0"/>
              <a:t>&lt;ANIMATE&gt;</a:t>
            </a:r>
          </a:p>
          <a:p>
            <a:r>
              <a:rPr lang="en-US" baseline="0" dirty="0" smtClean="0"/>
              <a:t>Which are generated by ray tracing against the lighting functions defined on the clutter. </a:t>
            </a:r>
          </a:p>
          <a:p>
            <a:endParaRPr lang="en-US" baseline="0" dirty="0" smtClean="0"/>
          </a:p>
          <a:p>
            <a:r>
              <a:rPr lang="en-US" baseline="0" dirty="0" smtClean="0"/>
              <a:t>&lt;ANIMATE&gt;</a:t>
            </a:r>
          </a:p>
          <a:p>
            <a:r>
              <a:rPr lang="en-US" baseline="0" dirty="0" smtClean="0"/>
              <a:t>We sampled at points that match our original operators to make later summation simpler, but it could be done at a higher or lower resolution as desired.</a:t>
            </a:r>
            <a:endParaRPr lang="en-US" dirty="0"/>
          </a:p>
        </p:txBody>
      </p:sp>
      <p:sp>
        <p:nvSpPr>
          <p:cNvPr id="4" name="Slide Number Placeholder 3"/>
          <p:cNvSpPr>
            <a:spLocks noGrp="1"/>
          </p:cNvSpPr>
          <p:nvPr>
            <p:ph type="sldNum" sz="quarter" idx="10"/>
          </p:nvPr>
        </p:nvSpPr>
        <p:spPr/>
        <p:txBody>
          <a:bodyPr/>
          <a:lstStyle/>
          <a:p>
            <a:fld id="{678800F2-CF43-49F7-94C5-D4B42BCE1E6E}" type="slidenum">
              <a:rPr lang="en-US" smtClean="0"/>
              <a:pPr/>
              <a:t>120</a:t>
            </a:fld>
            <a:endParaRPr lang="en-US"/>
          </a:p>
        </p:txBody>
      </p:sp>
    </p:spTree>
    <p:extLst>
      <p:ext uri="{BB962C8B-B14F-4D97-AF65-F5344CB8AC3E}">
        <p14:creationId xmlns:p14="http://schemas.microsoft.com/office/powerpoint/2010/main" val="1787831561"/>
      </p:ext>
    </p:extLst>
  </p:cSld>
  <p:clrMapOvr>
    <a:masterClrMapping/>
  </p:clrMapOvr>
</p:notes>
</file>

<file path=ppt/notesSlides/notesSlide1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Our final operator, allows us to gather lighting from the</a:t>
            </a:r>
            <a:r>
              <a:rPr lang="en-US" baseline="0" dirty="0" smtClean="0"/>
              <a:t> scene onto the clutter. This solution replaces our old volumetric lighting for static objects within the scene. It gives improved results due to a higher sampling rate and better performance due to sampling on a surface instead of within a volume. </a:t>
            </a:r>
          </a:p>
          <a:p>
            <a:endParaRPr lang="en-US" baseline="0" dirty="0" smtClean="0"/>
          </a:p>
          <a:p>
            <a:r>
              <a:rPr lang="en-US" baseline="0" dirty="0" smtClean="0"/>
              <a:t>&lt;ANIMATE&gt;</a:t>
            </a:r>
          </a:p>
          <a:p>
            <a:r>
              <a:rPr lang="en-US" baseline="0" dirty="0" smtClean="0"/>
              <a:t>To implement this we take advantage of the implicit light, using the same method discussed earlier to add directional and volumetric based indirect lighting.</a:t>
            </a:r>
            <a:endParaRPr lang="en-US" dirty="0"/>
          </a:p>
        </p:txBody>
      </p:sp>
      <p:sp>
        <p:nvSpPr>
          <p:cNvPr id="4" name="Slide Number Placeholder 3"/>
          <p:cNvSpPr>
            <a:spLocks noGrp="1"/>
          </p:cNvSpPr>
          <p:nvPr>
            <p:ph type="sldNum" sz="quarter" idx="10"/>
          </p:nvPr>
        </p:nvSpPr>
        <p:spPr/>
        <p:txBody>
          <a:bodyPr/>
          <a:lstStyle/>
          <a:p>
            <a:fld id="{678800F2-CF43-49F7-94C5-D4B42BCE1E6E}" type="slidenum">
              <a:rPr lang="en-US" smtClean="0"/>
              <a:pPr/>
              <a:t>121</a:t>
            </a:fld>
            <a:endParaRPr lang="en-US"/>
          </a:p>
        </p:txBody>
      </p:sp>
    </p:spTree>
    <p:extLst>
      <p:ext uri="{BB962C8B-B14F-4D97-AF65-F5344CB8AC3E}">
        <p14:creationId xmlns:p14="http://schemas.microsoft.com/office/powerpoint/2010/main" val="1501747327"/>
      </p:ext>
    </p:extLst>
  </p:cSld>
  <p:clrMapOvr>
    <a:masterClrMapping/>
  </p:clrMapOvr>
</p:notes>
</file>

<file path=ppt/notesSlides/notesSlide1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aseline="0" dirty="0" smtClean="0"/>
              <a:t>But instead of ray-tracing  spherical harmonic response on the surfaces of the scene, or at points in space, </a:t>
            </a:r>
            <a:endParaRPr lang="en-US" dirty="0"/>
          </a:p>
        </p:txBody>
      </p:sp>
      <p:sp>
        <p:nvSpPr>
          <p:cNvPr id="4" name="Slide Number Placeholder 3"/>
          <p:cNvSpPr>
            <a:spLocks noGrp="1"/>
          </p:cNvSpPr>
          <p:nvPr>
            <p:ph type="sldNum" sz="quarter" idx="10"/>
          </p:nvPr>
        </p:nvSpPr>
        <p:spPr/>
        <p:txBody>
          <a:bodyPr/>
          <a:lstStyle/>
          <a:p>
            <a:fld id="{678800F2-CF43-49F7-94C5-D4B42BCE1E6E}" type="slidenum">
              <a:rPr lang="en-US" smtClean="0"/>
              <a:pPr/>
              <a:t>122</a:t>
            </a:fld>
            <a:endParaRPr lang="en-US"/>
          </a:p>
        </p:txBody>
      </p:sp>
    </p:spTree>
    <p:extLst>
      <p:ext uri="{BB962C8B-B14F-4D97-AF65-F5344CB8AC3E}">
        <p14:creationId xmlns:p14="http://schemas.microsoft.com/office/powerpoint/2010/main" val="337938438"/>
      </p:ext>
    </p:extLst>
  </p:cSld>
  <p:clrMapOvr>
    <a:masterClrMapping/>
  </p:clrMapOvr>
</p:notes>
</file>

<file path=ppt/notesSlides/notesSlide1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aseline="0" dirty="0" smtClean="0"/>
              <a:t>we ray-trace on the surfaces of the clutter. This generates another light map that is applied to the clutter itself, instead of the walls of the scene…</a:t>
            </a:r>
            <a:endParaRPr lang="en-US" dirty="0"/>
          </a:p>
        </p:txBody>
      </p:sp>
      <p:sp>
        <p:nvSpPr>
          <p:cNvPr id="4" name="Slide Number Placeholder 3"/>
          <p:cNvSpPr>
            <a:spLocks noGrp="1"/>
          </p:cNvSpPr>
          <p:nvPr>
            <p:ph type="sldNum" sz="quarter" idx="10"/>
          </p:nvPr>
        </p:nvSpPr>
        <p:spPr/>
        <p:txBody>
          <a:bodyPr/>
          <a:lstStyle/>
          <a:p>
            <a:fld id="{678800F2-CF43-49F7-94C5-D4B42BCE1E6E}" type="slidenum">
              <a:rPr lang="en-US" smtClean="0"/>
              <a:pPr/>
              <a:t>123</a:t>
            </a:fld>
            <a:endParaRPr lang="en-US"/>
          </a:p>
        </p:txBody>
      </p:sp>
    </p:spTree>
    <p:extLst>
      <p:ext uri="{BB962C8B-B14F-4D97-AF65-F5344CB8AC3E}">
        <p14:creationId xmlns:p14="http://schemas.microsoft.com/office/powerpoint/2010/main" val="1574652342"/>
      </p:ext>
    </p:extLst>
  </p:cSld>
  <p:clrMapOvr>
    <a:masterClrMapping/>
  </p:clrMapOvr>
</p:notes>
</file>

<file path=ppt/notesSlides/notesSlide1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aseline="0" dirty="0" smtClean="0"/>
              <a:t>Giving us a different operator, </a:t>
            </a:r>
            <a:r>
              <a:rPr lang="en-US" baseline="0" dirty="0" err="1" smtClean="0"/>
              <a:t>C_b</a:t>
            </a:r>
            <a:r>
              <a:rPr lang="en-US" baseline="0" dirty="0" smtClean="0"/>
              <a:t>. But, this operator works on the same set of b coefficients talked about earlier. Meaning, that if the clutter objects are always in the same location in relation to the scene around it, this operator can be pre-calculated and require only an additional multiplication at runtime compared to the original </a:t>
            </a:r>
            <a:r>
              <a:rPr lang="en-US" baseline="0" dirty="0" smtClean="0"/>
              <a:t>MRT operators</a:t>
            </a:r>
            <a:r>
              <a:rPr lang="en-US" baseline="0" dirty="0" smtClean="0"/>
              <a:t>.</a:t>
            </a:r>
            <a:endParaRPr lang="en-US" dirty="0"/>
          </a:p>
        </p:txBody>
      </p:sp>
      <p:sp>
        <p:nvSpPr>
          <p:cNvPr id="4" name="Slide Number Placeholder 3"/>
          <p:cNvSpPr>
            <a:spLocks noGrp="1"/>
          </p:cNvSpPr>
          <p:nvPr>
            <p:ph type="sldNum" sz="quarter" idx="10"/>
          </p:nvPr>
        </p:nvSpPr>
        <p:spPr/>
        <p:txBody>
          <a:bodyPr/>
          <a:lstStyle/>
          <a:p>
            <a:fld id="{678800F2-CF43-49F7-94C5-D4B42BCE1E6E}" type="slidenum">
              <a:rPr lang="en-US" smtClean="0"/>
              <a:pPr/>
              <a:t>124</a:t>
            </a:fld>
            <a:endParaRPr lang="en-US"/>
          </a:p>
        </p:txBody>
      </p:sp>
    </p:spTree>
    <p:extLst>
      <p:ext uri="{BB962C8B-B14F-4D97-AF65-F5344CB8AC3E}">
        <p14:creationId xmlns:p14="http://schemas.microsoft.com/office/powerpoint/2010/main" val="2643353996"/>
      </p:ext>
    </p:extLst>
  </p:cSld>
  <p:clrMapOvr>
    <a:masterClrMapping/>
  </p:clrMapOvr>
</p:notes>
</file>

<file path=ppt/notesSlides/notesSlide1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r>
              <a:rPr lang="en-US" baseline="0" dirty="0" smtClean="0"/>
              <a:t>Due to the higher frequency of these new signals, we need new operators between canonical shapes.</a:t>
            </a:r>
          </a:p>
          <a:p>
            <a:endParaRPr lang="en-US" baseline="0" dirty="0" smtClean="0"/>
          </a:p>
          <a:p>
            <a:r>
              <a:rPr lang="en-US" baseline="0" dirty="0" smtClean="0"/>
              <a:t>&lt;ANIMATE&gt;MRT stores this block’s outgoing indirect lighting at the exiting face in a carefully tailored low dimensional space. Energy from this interface was then propagated to all other blocks visible from that interface.</a:t>
            </a:r>
          </a:p>
          <a:p>
            <a:endParaRPr lang="en-US" baseline="0" dirty="0" smtClean="0"/>
          </a:p>
          <a:p>
            <a:r>
              <a:rPr lang="en-US" baseline="0" dirty="0" smtClean="0"/>
              <a:t>&lt;ANIMATE&gt;While our new operators could store the radiance that leaves the shapes in interfaces, updating interface response functions takes too much time due to their resolution. Since our blocking and reflecting operators are less modular this is prohibitive. Also, storing additional signals in the interface response functions would increase the entropy,  requiring more values to reproduce it. Instead, we calculate additional operators for each dictionary shape where we want to see results. We call these additional operators extensions. </a:t>
            </a:r>
          </a:p>
          <a:p>
            <a:endParaRPr lang="en-US" baseline="0" dirty="0" smtClean="0"/>
          </a:p>
          <a:p>
            <a:r>
              <a:rPr lang="en-US" baseline="0" dirty="0" smtClean="0"/>
              <a:t>&lt;ANIMATE&gt;Instead of creating operators only for this block, and allowing interfaces to do all the work.</a:t>
            </a:r>
          </a:p>
          <a:p>
            <a:endParaRPr lang="en-US" baseline="0" dirty="0" smtClean="0"/>
          </a:p>
          <a:p>
            <a:r>
              <a:rPr lang="en-US" baseline="0" dirty="0" smtClean="0"/>
              <a:t>&lt;ANIMATE&gt;We need to generate an additional set of operators for each extension.</a:t>
            </a:r>
          </a:p>
          <a:p>
            <a:endParaRPr lang="en-US" baseline="0" dirty="0" smtClean="0"/>
          </a:p>
          <a:p>
            <a:r>
              <a:rPr lang="en-US" baseline="0" dirty="0" smtClean="0"/>
              <a:t>&lt;ANIMATE&gt;In our dictionary we found that indirect shadowing is  noticeable up to two dictionary shapes away. These extensions will increase the amount of pre-computation required but only slightly increase run-time. </a:t>
            </a:r>
            <a:endParaRPr lang="en-US" dirty="0"/>
          </a:p>
        </p:txBody>
      </p:sp>
      <p:sp>
        <p:nvSpPr>
          <p:cNvPr id="4" name="Slide Number Placeholder 3"/>
          <p:cNvSpPr>
            <a:spLocks noGrp="1"/>
          </p:cNvSpPr>
          <p:nvPr>
            <p:ph type="sldNum" sz="quarter" idx="10"/>
          </p:nvPr>
        </p:nvSpPr>
        <p:spPr/>
        <p:txBody>
          <a:bodyPr/>
          <a:lstStyle/>
          <a:p>
            <a:fld id="{678800F2-CF43-49F7-94C5-D4B42BCE1E6E}" type="slidenum">
              <a:rPr lang="en-US" smtClean="0"/>
              <a:pPr/>
              <a:t>125</a:t>
            </a:fld>
            <a:endParaRPr lang="en-US"/>
          </a:p>
        </p:txBody>
      </p:sp>
    </p:spTree>
    <p:extLst>
      <p:ext uri="{BB962C8B-B14F-4D97-AF65-F5344CB8AC3E}">
        <p14:creationId xmlns:p14="http://schemas.microsoft.com/office/powerpoint/2010/main" val="3879519404"/>
      </p:ext>
    </p:extLst>
  </p:cSld>
  <p:clrMapOvr>
    <a:masterClrMapping/>
  </p:clrMapOvr>
</p:notes>
</file>

<file path=ppt/notesSlides/notesSlide1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&lt;ANIMATE</a:t>
            </a:r>
            <a:r>
              <a:rPr lang="en-US" baseline="0" dirty="0" smtClean="0"/>
              <a:t> TOP LEFT&gt;</a:t>
            </a:r>
          </a:p>
          <a:p>
            <a:r>
              <a:rPr lang="en-US" baseline="0" dirty="0" smtClean="0"/>
              <a:t>This is an example of the differences between MRT and each DRT operator. (Point out the changes as they happen)</a:t>
            </a:r>
          </a:p>
          <a:p>
            <a:endParaRPr lang="en-US" baseline="0" dirty="0" smtClean="0"/>
          </a:p>
          <a:p>
            <a:r>
              <a:rPr lang="en-US" baseline="0" dirty="0" smtClean="0"/>
              <a:t>&lt;ANIMATE TOP RIGHT&gt;</a:t>
            </a:r>
          </a:p>
          <a:p>
            <a:r>
              <a:rPr lang="en-US" baseline="0" dirty="0" smtClean="0"/>
              <a:t>Here’s an example of MRT vs all three DRT operators. DRT runs more quickly because we have removed the volumetric sampling used in MRT.</a:t>
            </a:r>
          </a:p>
          <a:p>
            <a:endParaRPr lang="en-US" baseline="0" dirty="0" smtClean="0"/>
          </a:p>
          <a:p>
            <a:r>
              <a:rPr lang="en-US" baseline="0" dirty="0" smtClean="0"/>
              <a:t>&lt;ANIMATE BOTTOM&gt;</a:t>
            </a:r>
          </a:p>
          <a:p>
            <a:r>
              <a:rPr lang="en-US" baseline="0" dirty="0" smtClean="0"/>
              <a:t>Here you can see a sample where we move the blocking pillars around the scene. While it looks like the calculation happens instantly when the pillar stops moving, re-creating the operators and extensions take roughly five seconds on a high end computer.</a:t>
            </a:r>
            <a:endParaRPr lang="en-US" dirty="0"/>
          </a:p>
        </p:txBody>
      </p:sp>
      <p:sp>
        <p:nvSpPr>
          <p:cNvPr id="4" name="Slide Number Placeholder 3"/>
          <p:cNvSpPr>
            <a:spLocks noGrp="1"/>
          </p:cNvSpPr>
          <p:nvPr>
            <p:ph type="sldNum" sz="quarter" idx="10"/>
          </p:nvPr>
        </p:nvSpPr>
        <p:spPr/>
        <p:txBody>
          <a:bodyPr/>
          <a:lstStyle/>
          <a:p>
            <a:fld id="{678800F2-CF43-49F7-94C5-D4B42BCE1E6E}" type="slidenum">
              <a:rPr lang="en-US" smtClean="0"/>
              <a:pPr/>
              <a:t>126</a:t>
            </a:fld>
            <a:endParaRPr lang="en-US"/>
          </a:p>
        </p:txBody>
      </p:sp>
    </p:spTree>
    <p:extLst>
      <p:ext uri="{BB962C8B-B14F-4D97-AF65-F5344CB8AC3E}">
        <p14:creationId xmlns:p14="http://schemas.microsoft.com/office/powerpoint/2010/main" val="717418517"/>
      </p:ext>
    </p:extLst>
  </p:cSld>
  <p:clrMapOvr>
    <a:masterClrMapping/>
  </p:clrMapOvr>
</p:notes>
</file>

<file path=ppt/notesSlides/notesSlide1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20000"/>
          </a:bodyPr>
          <a:lstStyle/>
          <a:p>
            <a:r>
              <a:rPr lang="en-US" baseline="0" dirty="0" smtClean="0"/>
              <a:t>Our thesis is that indirect illumination can be decomposed and then re-constructed to generate visually plausible results. To evaluate this thesis we implemented VO, MRT, and DRT. When we first proposed this research, there were three main points on which we said it needed to be evaluated.</a:t>
            </a:r>
          </a:p>
          <a:p>
            <a:endParaRPr lang="en-US" baseline="0" dirty="0" smtClean="0"/>
          </a:p>
          <a:p>
            <a:r>
              <a:rPr lang="en-US" baseline="0" dirty="0" smtClean="0"/>
              <a:t>&lt;ANIMATE&gt;</a:t>
            </a:r>
          </a:p>
          <a:p>
            <a:r>
              <a:rPr lang="en-US" baseline="0" dirty="0" smtClean="0"/>
              <a:t>One, our pre-computation step can only take a few minutes, and the runtime should take milliseconds.</a:t>
            </a:r>
          </a:p>
          <a:p>
            <a:endParaRPr lang="en-US" baseline="0" dirty="0" smtClean="0"/>
          </a:p>
          <a:p>
            <a:r>
              <a:rPr lang="en-US" baseline="0" dirty="0" smtClean="0"/>
              <a:t>Two, our pre-computation data needs to have minimal memory requirements.</a:t>
            </a:r>
          </a:p>
          <a:p>
            <a:endParaRPr lang="en-US" baseline="0" dirty="0" smtClean="0"/>
          </a:p>
          <a:p>
            <a:r>
              <a:rPr lang="en-US" baseline="0" dirty="0" smtClean="0"/>
              <a:t>And lastly, the results should be comparable to other real-time techniques being used today.</a:t>
            </a:r>
          </a:p>
          <a:p>
            <a:endParaRPr lang="en-US" baseline="0" dirty="0" smtClean="0"/>
          </a:p>
          <a:p>
            <a:r>
              <a:rPr lang="en-US" baseline="0" dirty="0" smtClean="0"/>
              <a:t>&lt;ANIMATE&gt;</a:t>
            </a:r>
          </a:p>
          <a:p>
            <a:r>
              <a:rPr lang="en-US" baseline="0" dirty="0" smtClean="0"/>
              <a:t>For our three techniques</a:t>
            </a:r>
          </a:p>
          <a:p>
            <a:endParaRPr lang="en-US" baseline="0" dirty="0" smtClean="0"/>
          </a:p>
          <a:p>
            <a:r>
              <a:rPr lang="en-US" baseline="0" dirty="0" smtClean="0"/>
              <a:t>&lt;ANIMATE&gt;</a:t>
            </a:r>
          </a:p>
          <a:p>
            <a:r>
              <a:rPr lang="en-US" baseline="0" dirty="0" smtClean="0"/>
              <a:t>None of them takes more than a few milliseconds of runtime </a:t>
            </a:r>
          </a:p>
          <a:p>
            <a:endParaRPr lang="en-US" baseline="0" dirty="0" smtClean="0"/>
          </a:p>
          <a:p>
            <a:r>
              <a:rPr lang="en-US" baseline="0" dirty="0" smtClean="0"/>
              <a:t>&lt;ANIMATE&gt;</a:t>
            </a:r>
          </a:p>
          <a:p>
            <a:r>
              <a:rPr lang="en-US" baseline="0" dirty="0" smtClean="0"/>
              <a:t>And pre-computation is relative quick.</a:t>
            </a:r>
          </a:p>
          <a:p>
            <a:endParaRPr lang="en-US" baseline="0" dirty="0" smtClean="0"/>
          </a:p>
          <a:p>
            <a:r>
              <a:rPr lang="en-US" baseline="0" dirty="0" smtClean="0"/>
              <a:t>&lt;ANIMATE&gt;</a:t>
            </a:r>
          </a:p>
          <a:p>
            <a:r>
              <a:rPr lang="en-US" baseline="0" dirty="0" smtClean="0"/>
              <a:t>And only takes a few MB of storage. </a:t>
            </a:r>
          </a:p>
          <a:p>
            <a:endParaRPr lang="en-US" baseline="0" dirty="0" smtClean="0"/>
          </a:p>
          <a:p>
            <a:r>
              <a:rPr lang="en-US" baseline="0" dirty="0" smtClean="0"/>
              <a:t>&lt;ANIMATE&gt;</a:t>
            </a:r>
          </a:p>
          <a:p>
            <a:r>
              <a:rPr lang="en-US" baseline="0" dirty="0" smtClean="0"/>
              <a:t>We also believe that these techniques produce comparable results to other real-time GI techniques.</a:t>
            </a:r>
          </a:p>
        </p:txBody>
      </p:sp>
      <p:sp>
        <p:nvSpPr>
          <p:cNvPr id="4" name="Slide Number Placeholder 3"/>
          <p:cNvSpPr>
            <a:spLocks noGrp="1"/>
          </p:cNvSpPr>
          <p:nvPr>
            <p:ph type="sldNum" sz="quarter" idx="10"/>
          </p:nvPr>
        </p:nvSpPr>
        <p:spPr/>
        <p:txBody>
          <a:bodyPr/>
          <a:lstStyle/>
          <a:p>
            <a:fld id="{678800F2-CF43-49F7-94C5-D4B42BCE1E6E}" type="slidenum">
              <a:rPr lang="en-US" smtClean="0"/>
              <a:pPr/>
              <a:t>127</a:t>
            </a:fld>
            <a:endParaRPr lang="en-US"/>
          </a:p>
        </p:txBody>
      </p:sp>
    </p:spTree>
    <p:extLst>
      <p:ext uri="{BB962C8B-B14F-4D97-AF65-F5344CB8AC3E}">
        <p14:creationId xmlns:p14="http://schemas.microsoft.com/office/powerpoint/2010/main" val="1619853780"/>
      </p:ext>
    </p:extLst>
  </p:cSld>
  <p:clrMapOvr>
    <a:masterClrMapping/>
  </p:clrMapOvr>
</p:notes>
</file>

<file path=ppt/notesSlides/notesSlide1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10000"/>
          </a:bodyPr>
          <a:lstStyle/>
          <a:p>
            <a:r>
              <a:rPr lang="en-US" baseline="0" dirty="0" smtClean="0"/>
              <a:t>There are many aspects in which there is still a lot of work that could be done.</a:t>
            </a:r>
          </a:p>
          <a:p>
            <a:pPr marL="0" indent="0">
              <a:buNone/>
            </a:pPr>
            <a:endParaRPr lang="en-US" baseline="0" dirty="0" smtClean="0"/>
          </a:p>
          <a:p>
            <a:pPr marL="0" indent="0">
              <a:buNone/>
            </a:pPr>
            <a:r>
              <a:rPr lang="en-US" baseline="0" dirty="0" smtClean="0"/>
              <a:t>One, tools </a:t>
            </a:r>
            <a:r>
              <a:rPr lang="en-US" baseline="0" dirty="0" smtClean="0"/>
              <a:t>to automate the creation of dictionaries and layouts. </a:t>
            </a:r>
            <a:endParaRPr lang="en-US" baseline="0" dirty="0" smtClean="0"/>
          </a:p>
          <a:p>
            <a:pPr marL="228600" indent="-228600">
              <a:buAutoNum type="arabicPeriod"/>
            </a:pPr>
            <a:endParaRPr lang="en-US" baseline="0" dirty="0" smtClean="0"/>
          </a:p>
          <a:p>
            <a:pPr marL="0" indent="0">
              <a:buNone/>
            </a:pPr>
            <a:r>
              <a:rPr lang="en-US" baseline="0" dirty="0" smtClean="0"/>
              <a:t>&lt;ANIMATE&gt;</a:t>
            </a:r>
          </a:p>
          <a:p>
            <a:pPr marL="0" indent="0">
              <a:buNone/>
            </a:pPr>
            <a:r>
              <a:rPr lang="en-US" baseline="0" dirty="0" smtClean="0"/>
              <a:t>In this presentation, we have shown a single dictionary made up of cubes that are missing faces. </a:t>
            </a:r>
          </a:p>
          <a:p>
            <a:pPr marL="0" indent="0">
              <a:buNone/>
            </a:pPr>
            <a:endParaRPr lang="en-US" baseline="0" dirty="0" smtClean="0"/>
          </a:p>
          <a:p>
            <a:pPr marL="0" indent="0">
              <a:buNone/>
            </a:pPr>
            <a:r>
              <a:rPr lang="en-US" baseline="0" dirty="0" smtClean="0"/>
              <a:t>&lt;ANIMATE&gt;</a:t>
            </a:r>
          </a:p>
          <a:p>
            <a:pPr marL="0" indent="0">
              <a:buNone/>
            </a:pPr>
            <a:r>
              <a:rPr lang="en-US" baseline="0" dirty="0" smtClean="0"/>
              <a:t>In our experiments we also implemented a cylindrical based dictionary. However, creating a new dictionary requires a bit of work, and </a:t>
            </a:r>
          </a:p>
          <a:p>
            <a:pPr marL="0" indent="0">
              <a:buNone/>
            </a:pPr>
            <a:endParaRPr lang="en-US" baseline="0" dirty="0" smtClean="0"/>
          </a:p>
          <a:p>
            <a:pPr marL="0" indent="0">
              <a:buNone/>
            </a:pPr>
            <a:r>
              <a:rPr lang="en-US" baseline="0" dirty="0" smtClean="0"/>
              <a:t>&lt;ANIMATE&gt;</a:t>
            </a:r>
          </a:p>
          <a:p>
            <a:pPr marL="0" indent="0">
              <a:buNone/>
            </a:pPr>
            <a:r>
              <a:rPr lang="en-US" baseline="0" dirty="0" smtClean="0"/>
              <a:t>laying them out to match the underlying level requires another set of modeling tools. Artists are too busy to ensure this secondary geometry still matches the level every time a design decision forces one of them to change some models or terrain, so a set of tools that allowed them to associate their dictionary shapes automatically with the level would be very useful.</a:t>
            </a:r>
            <a:endParaRPr lang="en-US" baseline="0" dirty="0" smtClean="0"/>
          </a:p>
        </p:txBody>
      </p:sp>
      <p:sp>
        <p:nvSpPr>
          <p:cNvPr id="4" name="Slide Number Placeholder 3"/>
          <p:cNvSpPr>
            <a:spLocks noGrp="1"/>
          </p:cNvSpPr>
          <p:nvPr>
            <p:ph type="sldNum" sz="quarter" idx="10"/>
          </p:nvPr>
        </p:nvSpPr>
        <p:spPr/>
        <p:txBody>
          <a:bodyPr/>
          <a:lstStyle/>
          <a:p>
            <a:fld id="{678800F2-CF43-49F7-94C5-D4B42BCE1E6E}" type="slidenum">
              <a:rPr lang="en-US" smtClean="0"/>
              <a:pPr/>
              <a:t>128</a:t>
            </a:fld>
            <a:endParaRPr lang="en-US"/>
          </a:p>
        </p:txBody>
      </p:sp>
    </p:spTree>
    <p:extLst>
      <p:ext uri="{BB962C8B-B14F-4D97-AF65-F5344CB8AC3E}">
        <p14:creationId xmlns:p14="http://schemas.microsoft.com/office/powerpoint/2010/main" val="3069638229"/>
      </p:ext>
    </p:extLst>
  </p:cSld>
  <p:clrMapOvr>
    <a:masterClrMapping/>
  </p:clrMapOvr>
</p:notes>
</file>

<file path=ppt/notesSlides/notesSlide1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r>
              <a:rPr lang="en-US" baseline="0" dirty="0" smtClean="0"/>
              <a:t>Two, </a:t>
            </a:r>
            <a:r>
              <a:rPr lang="en-US" baseline="0" dirty="0" err="1" smtClean="0"/>
              <a:t>Directability</a:t>
            </a:r>
            <a:r>
              <a:rPr lang="en-US" baseline="0" dirty="0" smtClean="0"/>
              <a:t>. Our current research attempts to mimic realistic light transport. However, in entertainment applications, reality may interfere with the artists vision of what things should look like. </a:t>
            </a:r>
            <a:endParaRPr lang="en-US" baseline="0" dirty="0" smtClean="0"/>
          </a:p>
          <a:p>
            <a:endParaRPr lang="en-US" baseline="0" dirty="0" smtClean="0"/>
          </a:p>
          <a:p>
            <a:r>
              <a:rPr lang="en-US" baseline="0" dirty="0" smtClean="0"/>
              <a:t>&lt;ANIMATE&gt;</a:t>
            </a:r>
          </a:p>
          <a:p>
            <a:r>
              <a:rPr lang="en-US" baseline="0" dirty="0" smtClean="0"/>
              <a:t>We have made small inroads by enhancing our basis with face functions. These functions allow stronger color bleeding from specific faces.</a:t>
            </a:r>
          </a:p>
          <a:p>
            <a:r>
              <a:rPr lang="en-US" baseline="0" dirty="0" smtClean="0"/>
              <a:t>Creating </a:t>
            </a:r>
            <a:r>
              <a:rPr lang="en-US" baseline="0" dirty="0" smtClean="0"/>
              <a:t>a new set of operators to allow </a:t>
            </a:r>
            <a:r>
              <a:rPr lang="en-US" baseline="0" dirty="0" smtClean="0"/>
              <a:t>modification of </a:t>
            </a:r>
            <a:r>
              <a:rPr lang="en-US" baseline="0" dirty="0" smtClean="0"/>
              <a:t>where highlights occur, and where they do not occur could be a very useful future avenue</a:t>
            </a:r>
            <a:r>
              <a:rPr lang="en-US" baseline="0" dirty="0" smtClean="0"/>
              <a:t>.</a:t>
            </a:r>
            <a:endParaRPr lang="en-US" baseline="0" dirty="0" smtClean="0"/>
          </a:p>
        </p:txBody>
      </p:sp>
      <p:sp>
        <p:nvSpPr>
          <p:cNvPr id="4" name="Slide Number Placeholder 3"/>
          <p:cNvSpPr>
            <a:spLocks noGrp="1"/>
          </p:cNvSpPr>
          <p:nvPr>
            <p:ph type="sldNum" sz="quarter" idx="10"/>
          </p:nvPr>
        </p:nvSpPr>
        <p:spPr/>
        <p:txBody>
          <a:bodyPr/>
          <a:lstStyle/>
          <a:p>
            <a:fld id="{678800F2-CF43-49F7-94C5-D4B42BCE1E6E}" type="slidenum">
              <a:rPr lang="en-US" smtClean="0"/>
              <a:pPr/>
              <a:t>129</a:t>
            </a:fld>
            <a:endParaRPr lang="en-US"/>
          </a:p>
        </p:txBody>
      </p:sp>
    </p:spTree>
    <p:extLst>
      <p:ext uri="{BB962C8B-B14F-4D97-AF65-F5344CB8AC3E}">
        <p14:creationId xmlns:p14="http://schemas.microsoft.com/office/powerpoint/2010/main" val="257788130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buFont typeface="Arial" pitchFamily="34" charset="0"/>
              <a:buNone/>
            </a:pPr>
            <a:r>
              <a:rPr lang="en-US" baseline="0" dirty="0" smtClean="0"/>
              <a:t>The first attempt at global illumination was ambient lighting, filling in the darkness left behind by direct lighting with a constant value. </a:t>
            </a:r>
          </a:p>
          <a:p>
            <a:pPr>
              <a:buFont typeface="Arial" pitchFamily="34" charset="0"/>
              <a:buNone/>
            </a:pPr>
            <a:endParaRPr lang="en-US" baseline="0" dirty="0" smtClean="0"/>
          </a:p>
          <a:p>
            <a:pPr>
              <a:buFont typeface="Arial" pitchFamily="34" charset="0"/>
              <a:buNone/>
            </a:pPr>
            <a:r>
              <a:rPr lang="en-US" baseline="0" dirty="0" smtClean="0"/>
              <a:t>&lt;ANIMATE&gt;</a:t>
            </a:r>
          </a:p>
          <a:p>
            <a:pPr>
              <a:buFont typeface="Arial" pitchFamily="34" charset="0"/>
              <a:buNone/>
            </a:pPr>
            <a:r>
              <a:rPr lang="en-US" baseline="0" dirty="0" smtClean="0"/>
              <a:t>A quick way to improve this constant value is to use a scalar to modulate the shadowing of distant ambient light. First used in entertainment on the movie Pearl Harbor, Landis stored how much of the sky any point can see. This data was called ambient occlusion.</a:t>
            </a:r>
          </a:p>
        </p:txBody>
      </p:sp>
      <p:sp>
        <p:nvSpPr>
          <p:cNvPr id="4" name="Slide Number Placeholder 3"/>
          <p:cNvSpPr>
            <a:spLocks noGrp="1"/>
          </p:cNvSpPr>
          <p:nvPr>
            <p:ph type="sldNum" sz="quarter" idx="10"/>
          </p:nvPr>
        </p:nvSpPr>
        <p:spPr/>
        <p:txBody>
          <a:bodyPr/>
          <a:lstStyle/>
          <a:p>
            <a:fld id="{73276157-8634-48CF-9346-8F484CCCCB3F}" type="slidenum">
              <a:rPr lang="en-US" smtClean="0"/>
              <a:pPr/>
              <a:t>13</a:t>
            </a:fld>
            <a:endParaRPr lang="en-US"/>
          </a:p>
        </p:txBody>
      </p:sp>
    </p:spTree>
    <p:extLst>
      <p:ext uri="{BB962C8B-B14F-4D97-AF65-F5344CB8AC3E}">
        <p14:creationId xmlns:p14="http://schemas.microsoft.com/office/powerpoint/2010/main" val="3761686080"/>
      </p:ext>
    </p:extLst>
  </p:cSld>
  <p:clrMapOvr>
    <a:masterClrMapping/>
  </p:clrMapOvr>
</p:notes>
</file>

<file path=ppt/notesSlides/notesSlide1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aseline="0" dirty="0" smtClean="0"/>
              <a:t>Three, Integration</a:t>
            </a:r>
            <a:r>
              <a:rPr lang="en-US" baseline="0" dirty="0" smtClean="0"/>
              <a:t>. In our research we have shown two separate methods to deal with diffuse global illumination and ambient occlusion. </a:t>
            </a:r>
            <a:endParaRPr lang="en-US" baseline="0" dirty="0" smtClean="0"/>
          </a:p>
          <a:p>
            <a:endParaRPr lang="en-US" baseline="0" dirty="0" smtClean="0"/>
          </a:p>
          <a:p>
            <a:r>
              <a:rPr lang="en-US" baseline="0" dirty="0" smtClean="0"/>
              <a:t>&lt;ANIMATE&gt;</a:t>
            </a:r>
          </a:p>
          <a:p>
            <a:r>
              <a:rPr lang="en-US" baseline="0" dirty="0" smtClean="0"/>
              <a:t>Many </a:t>
            </a:r>
            <a:r>
              <a:rPr lang="en-US" baseline="0" dirty="0" smtClean="0"/>
              <a:t>game studios have found that SSAO isn’t getting them the look they want and are moving to vertex-based AO to get the larger, and softer effects they are missing. Integrating vertex-based AO along with our modular transfer could be interesting</a:t>
            </a:r>
            <a:r>
              <a:rPr lang="en-US" baseline="0" dirty="0" smtClean="0"/>
              <a:t>.</a:t>
            </a:r>
            <a:endParaRPr lang="en-US" baseline="0" dirty="0" smtClean="0"/>
          </a:p>
        </p:txBody>
      </p:sp>
      <p:sp>
        <p:nvSpPr>
          <p:cNvPr id="4" name="Slide Number Placeholder 3"/>
          <p:cNvSpPr>
            <a:spLocks noGrp="1"/>
          </p:cNvSpPr>
          <p:nvPr>
            <p:ph type="sldNum" sz="quarter" idx="10"/>
          </p:nvPr>
        </p:nvSpPr>
        <p:spPr/>
        <p:txBody>
          <a:bodyPr/>
          <a:lstStyle/>
          <a:p>
            <a:fld id="{678800F2-CF43-49F7-94C5-D4B42BCE1E6E}" type="slidenum">
              <a:rPr lang="en-US" smtClean="0"/>
              <a:pPr/>
              <a:t>130</a:t>
            </a:fld>
            <a:endParaRPr lang="en-US"/>
          </a:p>
        </p:txBody>
      </p:sp>
    </p:spTree>
    <p:extLst>
      <p:ext uri="{BB962C8B-B14F-4D97-AF65-F5344CB8AC3E}">
        <p14:creationId xmlns:p14="http://schemas.microsoft.com/office/powerpoint/2010/main" val="124380820"/>
      </p:ext>
    </p:extLst>
  </p:cSld>
  <p:clrMapOvr>
    <a:masterClrMapping/>
  </p:clrMapOvr>
</p:notes>
</file>

<file path=ppt/notesSlides/notesSlide1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aseline="0" dirty="0" smtClean="0"/>
              <a:t>And </a:t>
            </a:r>
            <a:r>
              <a:rPr lang="en-US" baseline="0" dirty="0" smtClean="0"/>
              <a:t>lastly, higher frequency indirect lighting. The methods I’ve described today work best for diffuse indirect illumination, but all surfaces reflect in both a diffuse and specular manner. Modifying MRT and DRT to include a specular response would not be easy, but would definitely improve upon our results.</a:t>
            </a:r>
          </a:p>
        </p:txBody>
      </p:sp>
      <p:sp>
        <p:nvSpPr>
          <p:cNvPr id="4" name="Slide Number Placeholder 3"/>
          <p:cNvSpPr>
            <a:spLocks noGrp="1"/>
          </p:cNvSpPr>
          <p:nvPr>
            <p:ph type="sldNum" sz="quarter" idx="10"/>
          </p:nvPr>
        </p:nvSpPr>
        <p:spPr/>
        <p:txBody>
          <a:bodyPr/>
          <a:lstStyle/>
          <a:p>
            <a:fld id="{678800F2-CF43-49F7-94C5-D4B42BCE1E6E}" type="slidenum">
              <a:rPr lang="en-US" smtClean="0"/>
              <a:pPr/>
              <a:t>131</a:t>
            </a:fld>
            <a:endParaRPr lang="en-US"/>
          </a:p>
        </p:txBody>
      </p:sp>
    </p:spTree>
    <p:extLst>
      <p:ext uri="{BB962C8B-B14F-4D97-AF65-F5344CB8AC3E}">
        <p14:creationId xmlns:p14="http://schemas.microsoft.com/office/powerpoint/2010/main" val="177604504"/>
      </p:ext>
    </p:extLst>
  </p:cSld>
  <p:clrMapOvr>
    <a:masterClrMapping/>
  </p:clrMapOvr>
</p:notes>
</file>

<file path=ppt/notesSlides/notesSlide1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aseline="0" dirty="0" smtClean="0"/>
              <a:t>In conclusion, through our work of</a:t>
            </a:r>
          </a:p>
          <a:p>
            <a:endParaRPr lang="en-US" baseline="0" dirty="0" smtClean="0"/>
          </a:p>
          <a:p>
            <a:r>
              <a:rPr lang="en-US" baseline="0" dirty="0" smtClean="0"/>
              <a:t>&lt;ANIMATE&gt;</a:t>
            </a:r>
          </a:p>
          <a:p>
            <a:r>
              <a:rPr lang="en-US" baseline="0" dirty="0" smtClean="0"/>
              <a:t>Volumetric </a:t>
            </a:r>
            <a:r>
              <a:rPr lang="en-US" baseline="0" dirty="0" err="1" smtClean="0"/>
              <a:t>Obscurance</a:t>
            </a:r>
            <a:endParaRPr lang="en-US" baseline="0" dirty="0" smtClean="0"/>
          </a:p>
          <a:p>
            <a:endParaRPr lang="en-US" baseline="0" dirty="0" smtClean="0"/>
          </a:p>
          <a:p>
            <a:r>
              <a:rPr lang="en-US" baseline="0" dirty="0" smtClean="0"/>
              <a:t>&lt;ANIMATE&gt;</a:t>
            </a:r>
          </a:p>
          <a:p>
            <a:r>
              <a:rPr lang="en-US" baseline="0" dirty="0" smtClean="0"/>
              <a:t>Modular Radiance Transfer</a:t>
            </a:r>
          </a:p>
          <a:p>
            <a:endParaRPr lang="en-US" baseline="0" dirty="0" smtClean="0"/>
          </a:p>
          <a:p>
            <a:r>
              <a:rPr lang="en-US" baseline="0" dirty="0" smtClean="0"/>
              <a:t>&lt;ANIMATE&gt;</a:t>
            </a:r>
          </a:p>
          <a:p>
            <a:r>
              <a:rPr lang="en-US" baseline="0" dirty="0" smtClean="0"/>
              <a:t>And Delta Radiance Transfer</a:t>
            </a:r>
          </a:p>
          <a:p>
            <a:endParaRPr lang="en-US" baseline="0" dirty="0" smtClean="0"/>
          </a:p>
          <a:p>
            <a:r>
              <a:rPr lang="en-US" baseline="0" dirty="0" smtClean="0"/>
              <a:t>&lt;ANIMATE&gt;</a:t>
            </a:r>
          </a:p>
          <a:p>
            <a:r>
              <a:rPr lang="en-US" baseline="0" dirty="0" smtClean="0"/>
              <a:t>I believe we have shown that it is possible to decompose indirect illumination, calculate it on simple shapes, and then re-construct it to generate visually plausible global illumination.</a:t>
            </a:r>
          </a:p>
        </p:txBody>
      </p:sp>
      <p:sp>
        <p:nvSpPr>
          <p:cNvPr id="4" name="Slide Number Placeholder 3"/>
          <p:cNvSpPr>
            <a:spLocks noGrp="1"/>
          </p:cNvSpPr>
          <p:nvPr>
            <p:ph type="sldNum" sz="quarter" idx="10"/>
          </p:nvPr>
        </p:nvSpPr>
        <p:spPr/>
        <p:txBody>
          <a:bodyPr/>
          <a:lstStyle/>
          <a:p>
            <a:fld id="{678800F2-CF43-49F7-94C5-D4B42BCE1E6E}" type="slidenum">
              <a:rPr lang="en-US" smtClean="0"/>
              <a:pPr/>
              <a:t>132</a:t>
            </a:fld>
            <a:endParaRPr lang="en-US"/>
          </a:p>
        </p:txBody>
      </p:sp>
    </p:spTree>
    <p:extLst>
      <p:ext uri="{BB962C8B-B14F-4D97-AF65-F5344CB8AC3E}">
        <p14:creationId xmlns:p14="http://schemas.microsoft.com/office/powerpoint/2010/main" val="2357834258"/>
      </p:ext>
    </p:extLst>
  </p:cSld>
  <p:clrMapOvr>
    <a:masterClrMapping/>
  </p:clrMapOvr>
</p:notes>
</file>

<file path=ppt/notesSlides/notesSlide1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Thank you</a:t>
            </a:r>
            <a:endParaRPr lang="en-US" dirty="0"/>
          </a:p>
        </p:txBody>
      </p:sp>
      <p:sp>
        <p:nvSpPr>
          <p:cNvPr id="4" name="Slide Number Placeholder 3"/>
          <p:cNvSpPr>
            <a:spLocks noGrp="1"/>
          </p:cNvSpPr>
          <p:nvPr>
            <p:ph type="sldNum" sz="quarter" idx="10"/>
          </p:nvPr>
        </p:nvSpPr>
        <p:spPr/>
        <p:txBody>
          <a:bodyPr/>
          <a:lstStyle/>
          <a:p>
            <a:fld id="{E235331E-EB02-4594-834B-9080D8953CB7}" type="slidenum">
              <a:rPr lang="en-US" smtClean="0"/>
              <a:t>133</a:t>
            </a:fld>
            <a:endParaRPr lang="en-US"/>
          </a:p>
        </p:txBody>
      </p:sp>
    </p:spTree>
    <p:extLst>
      <p:ext uri="{BB962C8B-B14F-4D97-AF65-F5344CB8AC3E}">
        <p14:creationId xmlns:p14="http://schemas.microsoft.com/office/powerpoint/2010/main" val="257022629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buFont typeface="Arial" pitchFamily="34" charset="0"/>
              <a:buNone/>
            </a:pPr>
            <a:r>
              <a:rPr lang="en-US" baseline="0" dirty="0" smtClean="0"/>
              <a:t>Ambient Occlusion was later modified to be calculated in screen-space so that it could be used in real-time by </a:t>
            </a:r>
            <a:r>
              <a:rPr lang="en-US" baseline="0" dirty="0" err="1" smtClean="0"/>
              <a:t>Mittring</a:t>
            </a:r>
            <a:r>
              <a:rPr lang="en-US" baseline="0" dirty="0" smtClean="0"/>
              <a:t>.</a:t>
            </a:r>
          </a:p>
        </p:txBody>
      </p:sp>
      <p:sp>
        <p:nvSpPr>
          <p:cNvPr id="4" name="Slide Number Placeholder 3"/>
          <p:cNvSpPr>
            <a:spLocks noGrp="1"/>
          </p:cNvSpPr>
          <p:nvPr>
            <p:ph type="sldNum" sz="quarter" idx="10"/>
          </p:nvPr>
        </p:nvSpPr>
        <p:spPr/>
        <p:txBody>
          <a:bodyPr/>
          <a:lstStyle/>
          <a:p>
            <a:fld id="{73276157-8634-48CF-9346-8F484CCCCB3F}" type="slidenum">
              <a:rPr lang="en-US" smtClean="0"/>
              <a:pPr/>
              <a:t>14</a:t>
            </a:fld>
            <a:endParaRPr lang="en-US"/>
          </a:p>
        </p:txBody>
      </p:sp>
    </p:spTree>
    <p:extLst>
      <p:ext uri="{BB962C8B-B14F-4D97-AF65-F5344CB8AC3E}">
        <p14:creationId xmlns:p14="http://schemas.microsoft.com/office/powerpoint/2010/main" val="243199176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Of course, simply</a:t>
            </a:r>
            <a:r>
              <a:rPr lang="en-US" baseline="0" dirty="0" smtClean="0"/>
              <a:t> modifying the ambient light does not give us many global illumination effects. </a:t>
            </a:r>
            <a:r>
              <a:rPr lang="en-US" dirty="0" smtClean="0"/>
              <a:t>Traditionally</a:t>
            </a:r>
            <a:r>
              <a:rPr lang="en-US" baseline="0" dirty="0" smtClean="0"/>
              <a:t> there are a few main techniques for generating true global illumination.</a:t>
            </a:r>
          </a:p>
          <a:p>
            <a:endParaRPr lang="en-US" dirty="0" smtClean="0"/>
          </a:p>
          <a:p>
            <a:r>
              <a:rPr lang="en-US" dirty="0" smtClean="0"/>
              <a:t>&lt;ANIMATE&gt;</a:t>
            </a:r>
          </a:p>
          <a:p>
            <a:r>
              <a:rPr lang="en-US" dirty="0" smtClean="0"/>
              <a:t>One</a:t>
            </a:r>
            <a:r>
              <a:rPr lang="en-US" baseline="0" dirty="0" smtClean="0"/>
              <a:t> of the first techniques was ray tracing, introduced by </a:t>
            </a:r>
            <a:r>
              <a:rPr lang="en-US" baseline="0" dirty="0" err="1" smtClean="0"/>
              <a:t>Whitted</a:t>
            </a:r>
            <a:r>
              <a:rPr lang="en-US" baseline="0" dirty="0" smtClean="0"/>
              <a:t> in 1979. Ray-tracing uses Monte Carlo to estimate the integral equation.  Rays are shot from a camera and intersected with every object in the scene. At every ray-object intersection additional rays are shot to generate shadows, reflections and other shading information. While there has been a large body of work improving the speed of the light transport simulation we will not talk much about it today.</a:t>
            </a:r>
            <a:endParaRPr lang="en-US" dirty="0"/>
          </a:p>
        </p:txBody>
      </p:sp>
      <p:sp>
        <p:nvSpPr>
          <p:cNvPr id="4" name="Slide Number Placeholder 3"/>
          <p:cNvSpPr>
            <a:spLocks noGrp="1"/>
          </p:cNvSpPr>
          <p:nvPr>
            <p:ph type="sldNum" sz="quarter" idx="10"/>
          </p:nvPr>
        </p:nvSpPr>
        <p:spPr/>
        <p:txBody>
          <a:bodyPr/>
          <a:lstStyle/>
          <a:p>
            <a:fld id="{E235331E-EB02-4594-834B-9080D8953CB7}" type="slidenum">
              <a:rPr lang="en-US" smtClean="0"/>
              <a:t>15</a:t>
            </a:fld>
            <a:endParaRPr lang="en-US"/>
          </a:p>
        </p:txBody>
      </p:sp>
    </p:spTree>
    <p:extLst>
      <p:ext uri="{BB962C8B-B14F-4D97-AF65-F5344CB8AC3E}">
        <p14:creationId xmlns:p14="http://schemas.microsoft.com/office/powerpoint/2010/main" val="270431027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Another</a:t>
            </a:r>
            <a:r>
              <a:rPr lang="en-US" baseline="0" dirty="0" smtClean="0"/>
              <a:t> traditional method for global illumination was introduced to computer graphics by Goral in 1984. This method, called </a:t>
            </a:r>
            <a:r>
              <a:rPr lang="en-US" baseline="0" dirty="0" err="1" smtClean="0"/>
              <a:t>Radiosity</a:t>
            </a:r>
            <a:r>
              <a:rPr lang="en-US" baseline="0" dirty="0" smtClean="0"/>
              <a:t>, uses finite elements to estimate the solution to the integral. It calculates a large linear system defining energy exchange between small surface patches of the scene. The system is iteratively solved until an equilibrium is achieved. The resulting energy on each surface can be used to generate a global illumination result. </a:t>
            </a:r>
          </a:p>
          <a:p>
            <a:endParaRPr lang="en-US" baseline="0" dirty="0" smtClean="0"/>
          </a:p>
          <a:p>
            <a:r>
              <a:rPr lang="en-US" baseline="0" dirty="0" smtClean="0"/>
              <a:t>However, this technique becomes much more complicated when dealing with specular lighting and has not seen many advancements in recent years.</a:t>
            </a:r>
            <a:endParaRPr lang="en-US" dirty="0"/>
          </a:p>
        </p:txBody>
      </p:sp>
      <p:sp>
        <p:nvSpPr>
          <p:cNvPr id="4" name="Slide Number Placeholder 3"/>
          <p:cNvSpPr>
            <a:spLocks noGrp="1"/>
          </p:cNvSpPr>
          <p:nvPr>
            <p:ph type="sldNum" sz="quarter" idx="10"/>
          </p:nvPr>
        </p:nvSpPr>
        <p:spPr/>
        <p:txBody>
          <a:bodyPr/>
          <a:lstStyle/>
          <a:p>
            <a:fld id="{E235331E-EB02-4594-834B-9080D8953CB7}" type="slidenum">
              <a:rPr lang="en-US" smtClean="0"/>
              <a:t>16</a:t>
            </a:fld>
            <a:endParaRPr lang="en-US"/>
          </a:p>
        </p:txBody>
      </p:sp>
    </p:spTree>
    <p:extLst>
      <p:ext uri="{BB962C8B-B14F-4D97-AF65-F5344CB8AC3E}">
        <p14:creationId xmlns:p14="http://schemas.microsoft.com/office/powerpoint/2010/main" val="321649920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More</a:t>
            </a:r>
            <a:r>
              <a:rPr lang="en-US" baseline="0" dirty="0" smtClean="0"/>
              <a:t> recently Jensen presented Photon Mapping. This technique shoots photons from every light source allowing them to bounce around the scene creating a photon map. This map can then be sampled by other rendering techniques, such as ray tracing, to generate realistic global illumination results.</a:t>
            </a:r>
            <a:endParaRPr lang="en-US" dirty="0"/>
          </a:p>
        </p:txBody>
      </p:sp>
      <p:sp>
        <p:nvSpPr>
          <p:cNvPr id="4" name="Slide Number Placeholder 3"/>
          <p:cNvSpPr>
            <a:spLocks noGrp="1"/>
          </p:cNvSpPr>
          <p:nvPr>
            <p:ph type="sldNum" sz="quarter" idx="10"/>
          </p:nvPr>
        </p:nvSpPr>
        <p:spPr/>
        <p:txBody>
          <a:bodyPr/>
          <a:lstStyle/>
          <a:p>
            <a:fld id="{E235331E-EB02-4594-834B-9080D8953CB7}" type="slidenum">
              <a:rPr lang="en-US" smtClean="0"/>
              <a:t>17</a:t>
            </a:fld>
            <a:endParaRPr lang="en-US"/>
          </a:p>
        </p:txBody>
      </p:sp>
    </p:spTree>
    <p:extLst>
      <p:ext uri="{BB962C8B-B14F-4D97-AF65-F5344CB8AC3E}">
        <p14:creationId xmlns:p14="http://schemas.microsoft.com/office/powerpoint/2010/main" val="27262567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smtClean="0"/>
              <a:t>While these traditional methods compute a physically based result, they are too slow for interactive entertainment applications where every portion of a millisecond is accounted for. For these situations, other techniques were created.</a:t>
            </a:r>
          </a:p>
        </p:txBody>
      </p:sp>
      <p:sp>
        <p:nvSpPr>
          <p:cNvPr id="4" name="Slide Number Placeholder 3"/>
          <p:cNvSpPr>
            <a:spLocks noGrp="1"/>
          </p:cNvSpPr>
          <p:nvPr>
            <p:ph type="sldNum" sz="quarter" idx="10"/>
          </p:nvPr>
        </p:nvSpPr>
        <p:spPr/>
        <p:txBody>
          <a:bodyPr/>
          <a:lstStyle/>
          <a:p>
            <a:fld id="{E235331E-EB02-4594-834B-9080D8953CB7}" type="slidenum">
              <a:rPr lang="en-US" smtClean="0"/>
              <a:t>18</a:t>
            </a:fld>
            <a:endParaRPr lang="en-US"/>
          </a:p>
        </p:txBody>
      </p:sp>
    </p:spTree>
    <p:extLst>
      <p:ext uri="{BB962C8B-B14F-4D97-AF65-F5344CB8AC3E}">
        <p14:creationId xmlns:p14="http://schemas.microsoft.com/office/powerpoint/2010/main" val="54201549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smtClean="0"/>
              <a:t>One of the first real-time global illumination methods was virtual point lights. This technique, presented by Keller in 97, distributes a set of point lights around the scene in a manner similar to photon mapping. Each “virtual point light” is then used as a direct light source, with a portion of the power of the original light. This technique generates plausible lighting but can result in small hotspots if a light lands too near a corner.</a:t>
            </a:r>
          </a:p>
        </p:txBody>
      </p:sp>
      <p:sp>
        <p:nvSpPr>
          <p:cNvPr id="4" name="Slide Number Placeholder 3"/>
          <p:cNvSpPr>
            <a:spLocks noGrp="1"/>
          </p:cNvSpPr>
          <p:nvPr>
            <p:ph type="sldNum" sz="quarter" idx="10"/>
          </p:nvPr>
        </p:nvSpPr>
        <p:spPr/>
        <p:txBody>
          <a:bodyPr/>
          <a:lstStyle/>
          <a:p>
            <a:fld id="{E235331E-EB02-4594-834B-9080D8953CB7}" type="slidenum">
              <a:rPr lang="en-US" smtClean="0"/>
              <a:t>19</a:t>
            </a:fld>
            <a:endParaRPr lang="en-US"/>
          </a:p>
        </p:txBody>
      </p:sp>
    </p:spTree>
    <p:extLst>
      <p:ext uri="{BB962C8B-B14F-4D97-AF65-F5344CB8AC3E}">
        <p14:creationId xmlns:p14="http://schemas.microsoft.com/office/powerpoint/2010/main" val="105383114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Today I’m here to talk about my thesis</a:t>
            </a:r>
            <a:r>
              <a:rPr lang="en-US" baseline="0" dirty="0" smtClean="0"/>
              <a:t> </a:t>
            </a:r>
            <a:r>
              <a:rPr lang="en-US" dirty="0" smtClean="0"/>
              <a:t>that</a:t>
            </a:r>
            <a:r>
              <a:rPr lang="en-US" baseline="0" dirty="0" smtClean="0"/>
              <a:t> “Indirect illumination can be decomposed and then re-constructed to generate visually plausible results.”</a:t>
            </a:r>
            <a:endParaRPr lang="en-US" dirty="0"/>
          </a:p>
        </p:txBody>
      </p:sp>
      <p:sp>
        <p:nvSpPr>
          <p:cNvPr id="4" name="Slide Number Placeholder 3"/>
          <p:cNvSpPr>
            <a:spLocks noGrp="1"/>
          </p:cNvSpPr>
          <p:nvPr>
            <p:ph type="sldNum" sz="quarter" idx="10"/>
          </p:nvPr>
        </p:nvSpPr>
        <p:spPr/>
        <p:txBody>
          <a:bodyPr/>
          <a:lstStyle/>
          <a:p>
            <a:fld id="{E235331E-EB02-4594-834B-9080D8953CB7}" type="slidenum">
              <a:rPr lang="en-US" smtClean="0"/>
              <a:t>2</a:t>
            </a:fld>
            <a:endParaRPr lang="en-US"/>
          </a:p>
        </p:txBody>
      </p:sp>
    </p:spTree>
    <p:extLst>
      <p:ext uri="{BB962C8B-B14F-4D97-AF65-F5344CB8AC3E}">
        <p14:creationId xmlns:p14="http://schemas.microsoft.com/office/powerpoint/2010/main" val="237176770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smtClean="0"/>
              <a:t>Another technique with a similar inspiration is reflective shadow maps. Introduced in 2005, instead of storing only depth as is done for </a:t>
            </a:r>
            <a:r>
              <a:rPr lang="en-US" baseline="0" smtClean="0"/>
              <a:t>traditional shadow maps, they store </a:t>
            </a:r>
            <a:r>
              <a:rPr lang="en-US" baseline="0" dirty="0" smtClean="0"/>
              <a:t>a position, normal and albedo. These values can then be used at runtime to light the scene. As the light moves the stored information is updated, which, if not handled carefully, can cause lighting discontinuities.</a:t>
            </a:r>
          </a:p>
        </p:txBody>
      </p:sp>
      <p:sp>
        <p:nvSpPr>
          <p:cNvPr id="4" name="Slide Number Placeholder 3"/>
          <p:cNvSpPr>
            <a:spLocks noGrp="1"/>
          </p:cNvSpPr>
          <p:nvPr>
            <p:ph type="sldNum" sz="quarter" idx="10"/>
          </p:nvPr>
        </p:nvSpPr>
        <p:spPr/>
        <p:txBody>
          <a:bodyPr/>
          <a:lstStyle/>
          <a:p>
            <a:fld id="{E235331E-EB02-4594-834B-9080D8953CB7}" type="slidenum">
              <a:rPr lang="en-US" smtClean="0"/>
              <a:t>20</a:t>
            </a:fld>
            <a:endParaRPr lang="en-US"/>
          </a:p>
        </p:txBody>
      </p:sp>
    </p:spTree>
    <p:extLst>
      <p:ext uri="{BB962C8B-B14F-4D97-AF65-F5344CB8AC3E}">
        <p14:creationId xmlns:p14="http://schemas.microsoft.com/office/powerpoint/2010/main" val="168141132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 different</a:t>
            </a:r>
            <a:r>
              <a:rPr lang="en-US" baseline="0" dirty="0" smtClean="0"/>
              <a:t> approach was introduced in</a:t>
            </a:r>
            <a:r>
              <a:rPr lang="en-US" dirty="0" smtClean="0"/>
              <a:t> 2002 by Sloan</a:t>
            </a:r>
            <a:r>
              <a:rPr lang="en-US" baseline="0" dirty="0" smtClean="0"/>
              <a:t>, called pre-computed radiance transfer. Their technique creates real-time global illumination by reducing the lighting information using a different basis. </a:t>
            </a:r>
          </a:p>
          <a:p>
            <a:endParaRPr lang="en-US" baseline="0" dirty="0" smtClean="0"/>
          </a:p>
          <a:p>
            <a:r>
              <a:rPr lang="en-US" baseline="0" dirty="0" smtClean="0"/>
              <a:t>&lt;ANIMATE&gt;</a:t>
            </a:r>
          </a:p>
          <a:p>
            <a:r>
              <a:rPr lang="en-US" baseline="0" dirty="0" smtClean="0"/>
              <a:t>The technique </a:t>
            </a:r>
            <a:r>
              <a:rPr lang="en-US" baseline="0" dirty="0" err="1" smtClean="0"/>
              <a:t>precomputes</a:t>
            </a:r>
            <a:r>
              <a:rPr lang="en-US" baseline="0" dirty="0" smtClean="0"/>
              <a:t> and stores the lighting response of a model to the spherical harmonic basis functions. At runtime, an environment map is encoded into spherical harmonics and convolved with the information stored at each vertex resulting in realistic global illumination. While PRT can achieve impressive results, it is limited to static geometry.</a:t>
            </a:r>
          </a:p>
          <a:p>
            <a:endParaRPr lang="en-US" baseline="0" dirty="0" smtClean="0"/>
          </a:p>
          <a:p>
            <a:r>
              <a:rPr lang="en-US" baseline="0" dirty="0" smtClean="0"/>
              <a:t>Although, this idea of reducing lighting information using different bases is a large influence on our work.</a:t>
            </a:r>
          </a:p>
        </p:txBody>
      </p:sp>
      <p:sp>
        <p:nvSpPr>
          <p:cNvPr id="4" name="Slide Number Placeholder 3"/>
          <p:cNvSpPr>
            <a:spLocks noGrp="1"/>
          </p:cNvSpPr>
          <p:nvPr>
            <p:ph type="sldNum" sz="quarter" idx="10"/>
          </p:nvPr>
        </p:nvSpPr>
        <p:spPr/>
        <p:txBody>
          <a:bodyPr/>
          <a:lstStyle/>
          <a:p>
            <a:fld id="{E235331E-EB02-4594-834B-9080D8953CB7}" type="slidenum">
              <a:rPr lang="en-US" smtClean="0"/>
              <a:t>21</a:t>
            </a:fld>
            <a:endParaRPr lang="en-US"/>
          </a:p>
        </p:txBody>
      </p:sp>
    </p:spTree>
    <p:extLst>
      <p:ext uri="{BB962C8B-B14F-4D97-AF65-F5344CB8AC3E}">
        <p14:creationId xmlns:p14="http://schemas.microsoft.com/office/powerpoint/2010/main" val="284818109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Another inspiration for our</a:t>
            </a:r>
            <a:r>
              <a:rPr lang="en-US" baseline="0" dirty="0" smtClean="0"/>
              <a:t> work is direct to indirect transfer.</a:t>
            </a:r>
            <a:endParaRPr lang="en-US" dirty="0"/>
          </a:p>
        </p:txBody>
      </p:sp>
      <p:sp>
        <p:nvSpPr>
          <p:cNvPr id="4" name="Slide Number Placeholder 3"/>
          <p:cNvSpPr>
            <a:spLocks noGrp="1"/>
          </p:cNvSpPr>
          <p:nvPr>
            <p:ph type="sldNum" sz="quarter" idx="10"/>
          </p:nvPr>
        </p:nvSpPr>
        <p:spPr/>
        <p:txBody>
          <a:bodyPr/>
          <a:lstStyle/>
          <a:p>
            <a:fld id="{E235331E-EB02-4594-834B-9080D8953CB7}" type="slidenum">
              <a:rPr lang="en-US" smtClean="0"/>
              <a:t>22</a:t>
            </a:fld>
            <a:endParaRPr lang="en-US"/>
          </a:p>
        </p:txBody>
      </p:sp>
    </p:spTree>
    <p:extLst>
      <p:ext uri="{BB962C8B-B14F-4D97-AF65-F5344CB8AC3E}">
        <p14:creationId xmlns:p14="http://schemas.microsoft.com/office/powerpoint/2010/main" val="90521271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In the original direct to indirect transfer paper</a:t>
            </a:r>
            <a:r>
              <a:rPr lang="en-US" baseline="0" dirty="0" smtClean="0"/>
              <a:t> in 2006, Hasan noted that global illumination is simply a linear transformation of the direct illumination. While keeping the viewpoint fixed, they generate a set of view points and a set of gather points. Given many different light positions they calculate a mapping from direct to indirect lighting. This mapping can then be used to generate indirect lighting in real-time from quickly computed direct lighting. However, the original method does require up to three hours of pre-computation time and a static camera position.</a:t>
            </a:r>
            <a:endParaRPr lang="en-US" dirty="0"/>
          </a:p>
        </p:txBody>
      </p:sp>
      <p:sp>
        <p:nvSpPr>
          <p:cNvPr id="4" name="Slide Number Placeholder 3"/>
          <p:cNvSpPr>
            <a:spLocks noGrp="1"/>
          </p:cNvSpPr>
          <p:nvPr>
            <p:ph type="sldNum" sz="quarter" idx="10"/>
          </p:nvPr>
        </p:nvSpPr>
        <p:spPr/>
        <p:txBody>
          <a:bodyPr/>
          <a:lstStyle/>
          <a:p>
            <a:fld id="{E235331E-EB02-4594-834B-9080D8953CB7}" type="slidenum">
              <a:rPr lang="en-US" smtClean="0"/>
              <a:t>23</a:t>
            </a:fld>
            <a:endParaRPr lang="en-US"/>
          </a:p>
        </p:txBody>
      </p:sp>
    </p:spTree>
    <p:extLst>
      <p:ext uri="{BB962C8B-B14F-4D97-AF65-F5344CB8AC3E}">
        <p14:creationId xmlns:p14="http://schemas.microsoft.com/office/powerpoint/2010/main" val="278105633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Many others </a:t>
            </a:r>
            <a:r>
              <a:rPr lang="en-US" baseline="0" dirty="0" smtClean="0"/>
              <a:t>attempt to improve upon this idea. </a:t>
            </a:r>
            <a:r>
              <a:rPr lang="en-US" dirty="0" err="1" smtClean="0"/>
              <a:t>Kontkanen</a:t>
            </a:r>
            <a:r>
              <a:rPr lang="en-US" dirty="0" smtClean="0"/>
              <a:t> introduced</a:t>
            </a:r>
            <a:r>
              <a:rPr lang="en-US" baseline="0" dirty="0" smtClean="0"/>
              <a:t> a new finite element like 4D wavelet basis, which allowed them to move the camera. </a:t>
            </a:r>
            <a:endParaRPr lang="en-US" dirty="0"/>
          </a:p>
        </p:txBody>
      </p:sp>
      <p:sp>
        <p:nvSpPr>
          <p:cNvPr id="4" name="Slide Number Placeholder 3"/>
          <p:cNvSpPr>
            <a:spLocks noGrp="1"/>
          </p:cNvSpPr>
          <p:nvPr>
            <p:ph type="sldNum" sz="quarter" idx="10"/>
          </p:nvPr>
        </p:nvSpPr>
        <p:spPr/>
        <p:txBody>
          <a:bodyPr/>
          <a:lstStyle/>
          <a:p>
            <a:fld id="{E235331E-EB02-4594-834B-9080D8953CB7}" type="slidenum">
              <a:rPr lang="en-US" smtClean="0"/>
              <a:t>24</a:t>
            </a:fld>
            <a:endParaRPr lang="en-US"/>
          </a:p>
        </p:txBody>
      </p:sp>
    </p:spTree>
    <p:extLst>
      <p:ext uri="{BB962C8B-B14F-4D97-AF65-F5344CB8AC3E}">
        <p14:creationId xmlns:p14="http://schemas.microsoft.com/office/powerpoint/2010/main" val="272263045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Whereas </a:t>
            </a:r>
            <a:r>
              <a:rPr lang="en-US" dirty="0" err="1" smtClean="0"/>
              <a:t>Lehtinen</a:t>
            </a:r>
            <a:r>
              <a:rPr lang="en-US" baseline="0" dirty="0" smtClean="0"/>
              <a:t>, inspired by </a:t>
            </a:r>
            <a:r>
              <a:rPr lang="en-US" baseline="0" dirty="0" err="1" smtClean="0"/>
              <a:t>meshless</a:t>
            </a:r>
            <a:r>
              <a:rPr lang="en-US" baseline="0" dirty="0" smtClean="0"/>
              <a:t> finite element methods, used a </a:t>
            </a:r>
            <a:r>
              <a:rPr lang="en-US" baseline="0" dirty="0" err="1" smtClean="0"/>
              <a:t>hierchical</a:t>
            </a:r>
            <a:r>
              <a:rPr lang="en-US" baseline="0" dirty="0" smtClean="0"/>
              <a:t> operator defined by radial basis functions. This generates an even sparser operator that can better conform to complicated shapes. </a:t>
            </a:r>
          </a:p>
          <a:p>
            <a:endParaRPr lang="en-US" baseline="0" dirty="0" smtClean="0"/>
          </a:p>
          <a:p>
            <a:r>
              <a:rPr lang="en-US" baseline="0" dirty="0" smtClean="0"/>
              <a:t>However, most of these techniques still require a large, scene dependent pre-computation.</a:t>
            </a:r>
            <a:endParaRPr lang="en-US" dirty="0"/>
          </a:p>
        </p:txBody>
      </p:sp>
      <p:sp>
        <p:nvSpPr>
          <p:cNvPr id="4" name="Slide Number Placeholder 3"/>
          <p:cNvSpPr>
            <a:spLocks noGrp="1"/>
          </p:cNvSpPr>
          <p:nvPr>
            <p:ph type="sldNum" sz="quarter" idx="10"/>
          </p:nvPr>
        </p:nvSpPr>
        <p:spPr/>
        <p:txBody>
          <a:bodyPr/>
          <a:lstStyle/>
          <a:p>
            <a:fld id="{E235331E-EB02-4594-834B-9080D8953CB7}" type="slidenum">
              <a:rPr lang="en-US" smtClean="0"/>
              <a:t>25</a:t>
            </a:fld>
            <a:endParaRPr lang="en-US"/>
          </a:p>
        </p:txBody>
      </p:sp>
    </p:spTree>
    <p:extLst>
      <p:ext uri="{BB962C8B-B14F-4D97-AF65-F5344CB8AC3E}">
        <p14:creationId xmlns:p14="http://schemas.microsoft.com/office/powerpoint/2010/main" val="368428159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As I said earlier, our thesis is that</a:t>
            </a:r>
            <a:r>
              <a:rPr lang="en-US" baseline="0" dirty="0" smtClean="0"/>
              <a:t> “Indirect illumination can be decomposed and then re-constructed to generate visually plausible results.”</a:t>
            </a:r>
            <a:endParaRPr lang="en-US" dirty="0"/>
          </a:p>
        </p:txBody>
      </p:sp>
      <p:sp>
        <p:nvSpPr>
          <p:cNvPr id="4" name="Slide Number Placeholder 3"/>
          <p:cNvSpPr>
            <a:spLocks noGrp="1"/>
          </p:cNvSpPr>
          <p:nvPr>
            <p:ph type="sldNum" sz="quarter" idx="10"/>
          </p:nvPr>
        </p:nvSpPr>
        <p:spPr/>
        <p:txBody>
          <a:bodyPr/>
          <a:lstStyle/>
          <a:p>
            <a:fld id="{E235331E-EB02-4594-834B-9080D8953CB7}" type="slidenum">
              <a:rPr lang="en-US" smtClean="0"/>
              <a:t>26</a:t>
            </a:fld>
            <a:endParaRPr lang="en-US"/>
          </a:p>
        </p:txBody>
      </p:sp>
    </p:spTree>
    <p:extLst>
      <p:ext uri="{BB962C8B-B14F-4D97-AF65-F5344CB8AC3E}">
        <p14:creationId xmlns:p14="http://schemas.microsoft.com/office/powerpoint/2010/main" val="128583869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And to prove this I</a:t>
            </a:r>
            <a:r>
              <a:rPr lang="en-US" baseline="0" dirty="0" smtClean="0"/>
              <a:t> will present three of our projects.</a:t>
            </a:r>
          </a:p>
          <a:p>
            <a:endParaRPr lang="en-US" baseline="0" dirty="0" smtClean="0"/>
          </a:p>
          <a:p>
            <a:r>
              <a:rPr lang="en-US" baseline="0" dirty="0" smtClean="0"/>
              <a:t>&lt;ANIMATE&gt;</a:t>
            </a:r>
          </a:p>
          <a:p>
            <a:r>
              <a:rPr lang="en-US" baseline="0" dirty="0" smtClean="0"/>
              <a:t>First we’ll talk about Volumetric </a:t>
            </a:r>
            <a:r>
              <a:rPr lang="en-US" baseline="0" dirty="0" err="1" smtClean="0"/>
              <a:t>Obscurance</a:t>
            </a:r>
            <a:r>
              <a:rPr lang="en-US" baseline="0" dirty="0" smtClean="0"/>
              <a:t>. VO was presented at Interactive 3D Graphics and Games in 2010. It is a novel method that improves upon the traditional point sampling using in SSAO.</a:t>
            </a:r>
          </a:p>
          <a:p>
            <a:endParaRPr lang="en-US" baseline="0" dirty="0" smtClean="0"/>
          </a:p>
          <a:p>
            <a:r>
              <a:rPr lang="en-US" baseline="0" dirty="0" smtClean="0"/>
              <a:t>&lt;ANIMATE&gt;</a:t>
            </a:r>
          </a:p>
          <a:p>
            <a:r>
              <a:rPr lang="en-US" baseline="0" dirty="0" smtClean="0"/>
              <a:t>Secondly, I will talk about Modular Radiance Transfer. This is our main work on how global illumination can be decomposed, calculated on simple shapes, and then re-assembled to generate plausible global illumination. It was presented both at </a:t>
            </a:r>
            <a:r>
              <a:rPr lang="en-US" baseline="0" dirty="0" err="1" smtClean="0"/>
              <a:t>Siggraph</a:t>
            </a:r>
            <a:r>
              <a:rPr lang="en-US" baseline="0" dirty="0" smtClean="0"/>
              <a:t> and </a:t>
            </a:r>
            <a:r>
              <a:rPr lang="en-US" baseline="0" dirty="0" err="1" smtClean="0"/>
              <a:t>Siggraph</a:t>
            </a:r>
            <a:r>
              <a:rPr lang="en-US" baseline="0" dirty="0" smtClean="0"/>
              <a:t> Asia in 2011</a:t>
            </a:r>
          </a:p>
          <a:p>
            <a:endParaRPr lang="en-US" baseline="0" dirty="0" smtClean="0"/>
          </a:p>
          <a:p>
            <a:r>
              <a:rPr lang="en-US" baseline="0" dirty="0" smtClean="0"/>
              <a:t>&lt;ANIMATE&gt;</a:t>
            </a:r>
          </a:p>
          <a:p>
            <a:r>
              <a:rPr lang="en-US" baseline="0" dirty="0" smtClean="0"/>
              <a:t>Lastly, I will talk about improvements we made to Modular Radiance Transfer, called Delta Radiance Transfer. This incorporates ideas such as indirect shadows and reflections and was presented at Interactive 3D Graphics and Games in 2012.</a:t>
            </a:r>
            <a:endParaRPr lang="en-US" dirty="0"/>
          </a:p>
        </p:txBody>
      </p:sp>
      <p:sp>
        <p:nvSpPr>
          <p:cNvPr id="4" name="Slide Number Placeholder 3"/>
          <p:cNvSpPr>
            <a:spLocks noGrp="1"/>
          </p:cNvSpPr>
          <p:nvPr>
            <p:ph type="sldNum" sz="quarter" idx="10"/>
          </p:nvPr>
        </p:nvSpPr>
        <p:spPr/>
        <p:txBody>
          <a:bodyPr/>
          <a:lstStyle/>
          <a:p>
            <a:fld id="{E235331E-EB02-4594-834B-9080D8953CB7}" type="slidenum">
              <a:rPr lang="en-US" smtClean="0"/>
              <a:t>27</a:t>
            </a:fld>
            <a:endParaRPr lang="en-US"/>
          </a:p>
        </p:txBody>
      </p:sp>
    </p:spTree>
    <p:extLst>
      <p:ext uri="{BB962C8B-B14F-4D97-AF65-F5344CB8AC3E}">
        <p14:creationId xmlns:p14="http://schemas.microsoft.com/office/powerpoint/2010/main" val="200289356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buFont typeface="Arial" pitchFamily="34" charset="0"/>
              <a:buNone/>
            </a:pPr>
            <a:r>
              <a:rPr lang="en-US" baseline="0" dirty="0" smtClean="0"/>
              <a:t>As I said, originally AO was used in film by Landis, and in interactive graphics by Zhukov</a:t>
            </a:r>
          </a:p>
        </p:txBody>
      </p:sp>
      <p:sp>
        <p:nvSpPr>
          <p:cNvPr id="4" name="Slide Number Placeholder 3"/>
          <p:cNvSpPr>
            <a:spLocks noGrp="1"/>
          </p:cNvSpPr>
          <p:nvPr>
            <p:ph type="sldNum" sz="quarter" idx="10"/>
          </p:nvPr>
        </p:nvSpPr>
        <p:spPr/>
        <p:txBody>
          <a:bodyPr/>
          <a:lstStyle/>
          <a:p>
            <a:fld id="{73276157-8634-48CF-9346-8F484CCCCB3F}" type="slidenum">
              <a:rPr lang="en-US" smtClean="0"/>
              <a:pPr/>
              <a:t>28</a:t>
            </a:fld>
            <a:endParaRPr lang="en-US"/>
          </a:p>
        </p:txBody>
      </p:sp>
    </p:spTree>
    <p:extLst>
      <p:ext uri="{BB962C8B-B14F-4D97-AF65-F5344CB8AC3E}">
        <p14:creationId xmlns:p14="http://schemas.microsoft.com/office/powerpoint/2010/main" val="30819508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buFont typeface="Arial" pitchFamily="34" charset="0"/>
              <a:buNone/>
            </a:pPr>
            <a:r>
              <a:rPr lang="en-US" baseline="0" dirty="0" smtClean="0"/>
              <a:t>Others attempted to simplify models, or generate AO for specific situations.</a:t>
            </a:r>
          </a:p>
        </p:txBody>
      </p:sp>
      <p:sp>
        <p:nvSpPr>
          <p:cNvPr id="4" name="Slide Number Placeholder 3"/>
          <p:cNvSpPr>
            <a:spLocks noGrp="1"/>
          </p:cNvSpPr>
          <p:nvPr>
            <p:ph type="sldNum" sz="quarter" idx="10"/>
          </p:nvPr>
        </p:nvSpPr>
        <p:spPr/>
        <p:txBody>
          <a:bodyPr/>
          <a:lstStyle/>
          <a:p>
            <a:fld id="{73276157-8634-48CF-9346-8F484CCCCB3F}" type="slidenum">
              <a:rPr lang="en-US" smtClean="0"/>
              <a:pPr/>
              <a:t>29</a:t>
            </a:fld>
            <a:endParaRPr lang="en-US"/>
          </a:p>
        </p:txBody>
      </p:sp>
    </p:spTree>
    <p:extLst>
      <p:ext uri="{BB962C8B-B14F-4D97-AF65-F5344CB8AC3E}">
        <p14:creationId xmlns:p14="http://schemas.microsoft.com/office/powerpoint/2010/main" val="50296080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buFont typeface="Arial" pitchFamily="34" charset="0"/>
              <a:buNone/>
            </a:pPr>
            <a:r>
              <a:rPr lang="en-US" baseline="0" dirty="0" smtClean="0"/>
              <a:t>So why is real-time indirect illumination a worthwhile goal in the first place.</a:t>
            </a:r>
          </a:p>
        </p:txBody>
      </p:sp>
      <p:sp>
        <p:nvSpPr>
          <p:cNvPr id="4" name="Slide Number Placeholder 3"/>
          <p:cNvSpPr>
            <a:spLocks noGrp="1"/>
          </p:cNvSpPr>
          <p:nvPr>
            <p:ph type="sldNum" sz="quarter" idx="10"/>
          </p:nvPr>
        </p:nvSpPr>
        <p:spPr/>
        <p:txBody>
          <a:bodyPr/>
          <a:lstStyle/>
          <a:p>
            <a:fld id="{73276157-8634-48CF-9346-8F484CCCCB3F}" type="slidenum">
              <a:rPr lang="en-US" smtClean="0"/>
              <a:pPr/>
              <a:t>3</a:t>
            </a:fld>
            <a:endParaRPr lang="en-US"/>
          </a:p>
        </p:txBody>
      </p:sp>
    </p:spTree>
    <p:extLst>
      <p:ext uri="{BB962C8B-B14F-4D97-AF65-F5344CB8AC3E}">
        <p14:creationId xmlns:p14="http://schemas.microsoft.com/office/powerpoint/2010/main" val="360530716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buFont typeface="Arial" pitchFamily="34" charset="0"/>
              <a:buNone/>
            </a:pPr>
            <a:r>
              <a:rPr lang="en-US" baseline="0" dirty="0" smtClean="0"/>
              <a:t>To improve speed, papers started generating ambient occlusion in screen space, known as screen space ambient occlusion, or SSAO</a:t>
            </a:r>
          </a:p>
        </p:txBody>
      </p:sp>
      <p:sp>
        <p:nvSpPr>
          <p:cNvPr id="4" name="Slide Number Placeholder 3"/>
          <p:cNvSpPr>
            <a:spLocks noGrp="1"/>
          </p:cNvSpPr>
          <p:nvPr>
            <p:ph type="sldNum" sz="quarter" idx="10"/>
          </p:nvPr>
        </p:nvSpPr>
        <p:spPr/>
        <p:txBody>
          <a:bodyPr/>
          <a:lstStyle/>
          <a:p>
            <a:fld id="{73276157-8634-48CF-9346-8F484CCCCB3F}" type="slidenum">
              <a:rPr lang="en-US" smtClean="0"/>
              <a:pPr/>
              <a:t>30</a:t>
            </a:fld>
            <a:endParaRPr lang="en-US"/>
          </a:p>
        </p:txBody>
      </p:sp>
    </p:spTree>
    <p:extLst>
      <p:ext uri="{BB962C8B-B14F-4D97-AF65-F5344CB8AC3E}">
        <p14:creationId xmlns:p14="http://schemas.microsoft.com/office/powerpoint/2010/main" val="391454502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buFont typeface="Arial" pitchFamily="34" charset="0"/>
              <a:buNone/>
            </a:pPr>
            <a:r>
              <a:rPr lang="en-US" baseline="0" dirty="0" smtClean="0"/>
              <a:t>Which has been used in many games.</a:t>
            </a:r>
          </a:p>
        </p:txBody>
      </p:sp>
      <p:sp>
        <p:nvSpPr>
          <p:cNvPr id="4" name="Slide Number Placeholder 3"/>
          <p:cNvSpPr>
            <a:spLocks noGrp="1"/>
          </p:cNvSpPr>
          <p:nvPr>
            <p:ph type="sldNum" sz="quarter" idx="10"/>
          </p:nvPr>
        </p:nvSpPr>
        <p:spPr/>
        <p:txBody>
          <a:bodyPr/>
          <a:lstStyle/>
          <a:p>
            <a:fld id="{73276157-8634-48CF-9346-8F484CCCCB3F}" type="slidenum">
              <a:rPr lang="en-US" smtClean="0"/>
              <a:pPr/>
              <a:t>31</a:t>
            </a:fld>
            <a:endParaRPr lang="en-US"/>
          </a:p>
        </p:txBody>
      </p:sp>
    </p:spTree>
    <p:extLst>
      <p:ext uri="{BB962C8B-B14F-4D97-AF65-F5344CB8AC3E}">
        <p14:creationId xmlns:p14="http://schemas.microsoft.com/office/powerpoint/2010/main" val="148309847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buFont typeface="Arial" pitchFamily="34" charset="0"/>
              <a:buNone/>
            </a:pPr>
            <a:r>
              <a:rPr lang="en-US" baseline="0" dirty="0" smtClean="0"/>
              <a:t>Volumetric </a:t>
            </a:r>
            <a:r>
              <a:rPr lang="en-US" baseline="0" dirty="0" err="1" smtClean="0"/>
              <a:t>Obscurance</a:t>
            </a:r>
            <a:r>
              <a:rPr lang="en-US" baseline="0" dirty="0" smtClean="0"/>
              <a:t> is yet another screen space ambient occlusion method, and shipped in the game Toy Story 3.</a:t>
            </a:r>
          </a:p>
        </p:txBody>
      </p:sp>
      <p:sp>
        <p:nvSpPr>
          <p:cNvPr id="4" name="Slide Number Placeholder 3"/>
          <p:cNvSpPr>
            <a:spLocks noGrp="1"/>
          </p:cNvSpPr>
          <p:nvPr>
            <p:ph type="sldNum" sz="quarter" idx="10"/>
          </p:nvPr>
        </p:nvSpPr>
        <p:spPr/>
        <p:txBody>
          <a:bodyPr/>
          <a:lstStyle/>
          <a:p>
            <a:fld id="{73276157-8634-48CF-9346-8F484CCCCB3F}" type="slidenum">
              <a:rPr lang="en-US" smtClean="0"/>
              <a:pPr/>
              <a:t>32</a:t>
            </a:fld>
            <a:endParaRPr lang="en-US"/>
          </a:p>
        </p:txBody>
      </p:sp>
    </p:spTree>
    <p:extLst>
      <p:ext uri="{BB962C8B-B14F-4D97-AF65-F5344CB8AC3E}">
        <p14:creationId xmlns:p14="http://schemas.microsoft.com/office/powerpoint/2010/main" val="3526802989"/>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buFont typeface="Arial" pitchFamily="34" charset="0"/>
              <a:buNone/>
            </a:pPr>
            <a:r>
              <a:rPr lang="en-US" baseline="0" dirty="0" smtClean="0"/>
              <a:t>Volumetric </a:t>
            </a:r>
            <a:r>
              <a:rPr lang="en-US" baseline="0" dirty="0" err="1" smtClean="0"/>
              <a:t>obscurance</a:t>
            </a:r>
            <a:r>
              <a:rPr lang="en-US" baseline="0" dirty="0" smtClean="0"/>
              <a:t> is method that improves our overall global illumination results.</a:t>
            </a:r>
          </a:p>
          <a:p>
            <a:pPr>
              <a:buFont typeface="Arial" pitchFamily="34" charset="0"/>
              <a:buNone/>
            </a:pPr>
            <a:endParaRPr lang="en-US" baseline="0" dirty="0" smtClean="0"/>
          </a:p>
          <a:p>
            <a:pPr>
              <a:buFont typeface="Arial" pitchFamily="34" charset="0"/>
              <a:buNone/>
            </a:pPr>
            <a:r>
              <a:rPr lang="en-US" baseline="0" dirty="0" smtClean="0"/>
              <a:t>Traditionally SSAO point samples the volume around a sample in the depth buffer. This Monte Carlo sampling method has a few drawbacks however</a:t>
            </a:r>
          </a:p>
        </p:txBody>
      </p:sp>
      <p:sp>
        <p:nvSpPr>
          <p:cNvPr id="4" name="Slide Number Placeholder 3"/>
          <p:cNvSpPr>
            <a:spLocks noGrp="1"/>
          </p:cNvSpPr>
          <p:nvPr>
            <p:ph type="sldNum" sz="quarter" idx="10"/>
          </p:nvPr>
        </p:nvSpPr>
        <p:spPr/>
        <p:txBody>
          <a:bodyPr/>
          <a:lstStyle/>
          <a:p>
            <a:fld id="{73276157-8634-48CF-9346-8F484CCCCB3F}" type="slidenum">
              <a:rPr lang="en-US" smtClean="0"/>
              <a:pPr/>
              <a:t>33</a:t>
            </a:fld>
            <a:endParaRPr lang="en-US"/>
          </a:p>
        </p:txBody>
      </p:sp>
    </p:spTree>
    <p:extLst>
      <p:ext uri="{BB962C8B-B14F-4D97-AF65-F5344CB8AC3E}">
        <p14:creationId xmlns:p14="http://schemas.microsoft.com/office/powerpoint/2010/main" val="981823485"/>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buFont typeface="Arial" pitchFamily="34" charset="0"/>
              <a:buNone/>
            </a:pPr>
            <a:r>
              <a:rPr lang="en-US" dirty="0" smtClean="0"/>
              <a:t>The first </a:t>
            </a:r>
            <a:r>
              <a:rPr lang="en-US" baseline="0" dirty="0" smtClean="0"/>
              <a:t>is the fact that we’re sampling random points within the volume. Since the input is the depth buffer we don’t have occupancy data for random points in the scene. </a:t>
            </a:r>
            <a:endParaRPr lang="en-US" dirty="0"/>
          </a:p>
        </p:txBody>
      </p:sp>
      <p:sp>
        <p:nvSpPr>
          <p:cNvPr id="4" name="Slide Number Placeholder 3"/>
          <p:cNvSpPr>
            <a:spLocks noGrp="1"/>
          </p:cNvSpPr>
          <p:nvPr>
            <p:ph type="sldNum" sz="quarter" idx="10"/>
          </p:nvPr>
        </p:nvSpPr>
        <p:spPr/>
        <p:txBody>
          <a:bodyPr/>
          <a:lstStyle/>
          <a:p>
            <a:fld id="{73276157-8634-48CF-9346-8F484CCCCB3F}" type="slidenum">
              <a:rPr lang="en-US" smtClean="0"/>
              <a:pPr/>
              <a:t>34</a:t>
            </a:fld>
            <a:endParaRPr lang="en-US"/>
          </a:p>
        </p:txBody>
      </p:sp>
    </p:spTree>
    <p:extLst>
      <p:ext uri="{BB962C8B-B14F-4D97-AF65-F5344CB8AC3E}">
        <p14:creationId xmlns:p14="http://schemas.microsoft.com/office/powerpoint/2010/main" val="1994910398"/>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buFont typeface="Arial" pitchFamily="34" charset="0"/>
              <a:buNone/>
            </a:pPr>
            <a:r>
              <a:rPr lang="en-US" baseline="0" dirty="0" smtClean="0"/>
              <a:t>What we actually have is a step function that defines the distance to each point in the depth buffer, which you can see in this image. Green indicates empty space and red indicates occupied space.</a:t>
            </a:r>
            <a:endParaRPr lang="en-US" dirty="0"/>
          </a:p>
        </p:txBody>
      </p:sp>
      <p:sp>
        <p:nvSpPr>
          <p:cNvPr id="4" name="Slide Number Placeholder 3"/>
          <p:cNvSpPr>
            <a:spLocks noGrp="1"/>
          </p:cNvSpPr>
          <p:nvPr>
            <p:ph type="sldNum" sz="quarter" idx="10"/>
          </p:nvPr>
        </p:nvSpPr>
        <p:spPr/>
        <p:txBody>
          <a:bodyPr/>
          <a:lstStyle/>
          <a:p>
            <a:fld id="{73276157-8634-48CF-9346-8F484CCCCB3F}" type="slidenum">
              <a:rPr lang="en-US" smtClean="0"/>
              <a:pPr/>
              <a:t>35</a:t>
            </a:fld>
            <a:endParaRPr lang="en-US"/>
          </a:p>
        </p:txBody>
      </p:sp>
    </p:spTree>
    <p:extLst>
      <p:ext uri="{BB962C8B-B14F-4D97-AF65-F5344CB8AC3E}">
        <p14:creationId xmlns:p14="http://schemas.microsoft.com/office/powerpoint/2010/main" val="2418346189"/>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buFont typeface="Arial" pitchFamily="34" charset="0"/>
              <a:buNone/>
            </a:pPr>
            <a:r>
              <a:rPr lang="en-US" baseline="0" dirty="0" smtClean="0"/>
              <a:t>Traditionally this information is used by comparing the depth of each sample to this step function and defining the sample as occupied or not. This throws away all the information along the ray except at that one point.</a:t>
            </a:r>
            <a:endParaRPr lang="en-US" dirty="0"/>
          </a:p>
        </p:txBody>
      </p:sp>
      <p:sp>
        <p:nvSpPr>
          <p:cNvPr id="4" name="Slide Number Placeholder 3"/>
          <p:cNvSpPr>
            <a:spLocks noGrp="1"/>
          </p:cNvSpPr>
          <p:nvPr>
            <p:ph type="sldNum" sz="quarter" idx="10"/>
          </p:nvPr>
        </p:nvSpPr>
        <p:spPr/>
        <p:txBody>
          <a:bodyPr/>
          <a:lstStyle/>
          <a:p>
            <a:fld id="{73276157-8634-48CF-9346-8F484CCCCB3F}" type="slidenum">
              <a:rPr lang="en-US" smtClean="0"/>
              <a:pPr/>
              <a:t>36</a:t>
            </a:fld>
            <a:endParaRPr lang="en-US"/>
          </a:p>
        </p:txBody>
      </p:sp>
    </p:spTree>
    <p:extLst>
      <p:ext uri="{BB962C8B-B14F-4D97-AF65-F5344CB8AC3E}">
        <p14:creationId xmlns:p14="http://schemas.microsoft.com/office/powerpoint/2010/main" val="801624179"/>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buFont typeface="Arial" pitchFamily="34" charset="0"/>
              <a:buNone/>
            </a:pPr>
            <a:r>
              <a:rPr lang="en-US" baseline="0" dirty="0" smtClean="0"/>
              <a:t>Not only does it throw out a lot of information, it may also resample the same depth buffer pixel if another sample happens to lie along the same depth buffer ray.</a:t>
            </a:r>
            <a:endParaRPr lang="en-US" dirty="0"/>
          </a:p>
        </p:txBody>
      </p:sp>
      <p:sp>
        <p:nvSpPr>
          <p:cNvPr id="4" name="Slide Number Placeholder 3"/>
          <p:cNvSpPr>
            <a:spLocks noGrp="1"/>
          </p:cNvSpPr>
          <p:nvPr>
            <p:ph type="sldNum" sz="quarter" idx="10"/>
          </p:nvPr>
        </p:nvSpPr>
        <p:spPr/>
        <p:txBody>
          <a:bodyPr/>
          <a:lstStyle/>
          <a:p>
            <a:fld id="{73276157-8634-48CF-9346-8F484CCCCB3F}" type="slidenum">
              <a:rPr lang="en-US" smtClean="0"/>
              <a:pPr/>
              <a:t>37</a:t>
            </a:fld>
            <a:endParaRPr lang="en-US"/>
          </a:p>
        </p:txBody>
      </p:sp>
    </p:spTree>
    <p:extLst>
      <p:ext uri="{BB962C8B-B14F-4D97-AF65-F5344CB8AC3E}">
        <p14:creationId xmlns:p14="http://schemas.microsoft.com/office/powerpoint/2010/main" val="372043043"/>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buFont typeface="Arial" pitchFamily="34" charset="0"/>
              <a:buNone/>
            </a:pPr>
            <a:r>
              <a:rPr lang="en-US" dirty="0" smtClean="0"/>
              <a:t>Another problem is to</a:t>
            </a:r>
            <a:r>
              <a:rPr lang="en-US" baseline="0" dirty="0" smtClean="0"/>
              <a:t> achieve good results u</a:t>
            </a:r>
            <a:r>
              <a:rPr lang="en-US" dirty="0" smtClean="0"/>
              <a:t>sing </a:t>
            </a:r>
            <a:r>
              <a:rPr lang="en-US" baseline="0" dirty="0" smtClean="0"/>
              <a:t>Monte Carlo we need many samples. Unfortunately, real-time budgets only allow a small number of samples. Therefore we have to make do with fewer samples.</a:t>
            </a:r>
            <a:endParaRPr lang="en-US" dirty="0"/>
          </a:p>
        </p:txBody>
      </p:sp>
      <p:sp>
        <p:nvSpPr>
          <p:cNvPr id="4" name="Slide Number Placeholder 3"/>
          <p:cNvSpPr>
            <a:spLocks noGrp="1"/>
          </p:cNvSpPr>
          <p:nvPr>
            <p:ph type="sldNum" sz="quarter" idx="10"/>
          </p:nvPr>
        </p:nvSpPr>
        <p:spPr/>
        <p:txBody>
          <a:bodyPr/>
          <a:lstStyle/>
          <a:p>
            <a:fld id="{73276157-8634-48CF-9346-8F484CCCCB3F}" type="slidenum">
              <a:rPr lang="en-US" smtClean="0"/>
              <a:pPr/>
              <a:t>38</a:t>
            </a:fld>
            <a:endParaRPr lang="en-US"/>
          </a:p>
        </p:txBody>
      </p:sp>
    </p:spTree>
    <p:extLst>
      <p:ext uri="{BB962C8B-B14F-4D97-AF65-F5344CB8AC3E}">
        <p14:creationId xmlns:p14="http://schemas.microsoft.com/office/powerpoint/2010/main" val="1976273952"/>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buFont typeface="Arial" pitchFamily="34" charset="0"/>
              <a:buNone/>
            </a:pPr>
            <a:r>
              <a:rPr lang="en-US" dirty="0" smtClean="0"/>
              <a:t>By</a:t>
            </a:r>
            <a:r>
              <a:rPr lang="en-US" baseline="0" dirty="0" smtClean="0"/>
              <a:t> using fewer samples we end up with structured aliasing, as shown here.</a:t>
            </a:r>
            <a:endParaRPr lang="en-US" dirty="0"/>
          </a:p>
        </p:txBody>
      </p:sp>
      <p:sp>
        <p:nvSpPr>
          <p:cNvPr id="4" name="Slide Number Placeholder 3"/>
          <p:cNvSpPr>
            <a:spLocks noGrp="1"/>
          </p:cNvSpPr>
          <p:nvPr>
            <p:ph type="sldNum" sz="quarter" idx="10"/>
          </p:nvPr>
        </p:nvSpPr>
        <p:spPr/>
        <p:txBody>
          <a:bodyPr/>
          <a:lstStyle/>
          <a:p>
            <a:fld id="{73276157-8634-48CF-9346-8F484CCCCB3F}" type="slidenum">
              <a:rPr lang="en-US" smtClean="0"/>
              <a:pPr/>
              <a:t>39</a:t>
            </a:fld>
            <a:endParaRPr lang="en-US"/>
          </a:p>
        </p:txBody>
      </p:sp>
    </p:spTree>
    <p:extLst>
      <p:ext uri="{BB962C8B-B14F-4D97-AF65-F5344CB8AC3E}">
        <p14:creationId xmlns:p14="http://schemas.microsoft.com/office/powerpoint/2010/main" val="1625822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buFont typeface="Arial" pitchFamily="34" charset="0"/>
              <a:buNone/>
            </a:pPr>
            <a:r>
              <a:rPr lang="en-US" baseline="0" dirty="0" smtClean="0"/>
              <a:t>The industry is already attempting to do it. Here you can see an example of trying to generate realistic lighting in the Fox Engine, used by Kojima Productions for Metal Gear Solid. </a:t>
            </a:r>
          </a:p>
        </p:txBody>
      </p:sp>
      <p:sp>
        <p:nvSpPr>
          <p:cNvPr id="4" name="Slide Number Placeholder 3"/>
          <p:cNvSpPr>
            <a:spLocks noGrp="1"/>
          </p:cNvSpPr>
          <p:nvPr>
            <p:ph type="sldNum" sz="quarter" idx="10"/>
          </p:nvPr>
        </p:nvSpPr>
        <p:spPr/>
        <p:txBody>
          <a:bodyPr/>
          <a:lstStyle/>
          <a:p>
            <a:fld id="{73276157-8634-48CF-9346-8F484CCCCB3F}" type="slidenum">
              <a:rPr lang="en-US" smtClean="0"/>
              <a:pPr/>
              <a:t>4</a:t>
            </a:fld>
            <a:endParaRPr lang="en-US"/>
          </a:p>
        </p:txBody>
      </p:sp>
    </p:spTree>
    <p:extLst>
      <p:ext uri="{BB962C8B-B14F-4D97-AF65-F5344CB8AC3E}">
        <p14:creationId xmlns:p14="http://schemas.microsoft.com/office/powerpoint/2010/main" val="3493168511"/>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buFont typeface="Arial" pitchFamily="34" charset="0"/>
              <a:buNone/>
            </a:pPr>
            <a:r>
              <a:rPr lang="en-US" dirty="0" smtClean="0"/>
              <a:t>Which most techniques </a:t>
            </a:r>
            <a:r>
              <a:rPr lang="en-US" baseline="0" dirty="0" smtClean="0"/>
              <a:t>convert into noise by randomizing the samples at every pixel.</a:t>
            </a:r>
            <a:endParaRPr lang="en-US" dirty="0"/>
          </a:p>
        </p:txBody>
      </p:sp>
      <p:sp>
        <p:nvSpPr>
          <p:cNvPr id="4" name="Slide Number Placeholder 3"/>
          <p:cNvSpPr>
            <a:spLocks noGrp="1"/>
          </p:cNvSpPr>
          <p:nvPr>
            <p:ph type="sldNum" sz="quarter" idx="10"/>
          </p:nvPr>
        </p:nvSpPr>
        <p:spPr/>
        <p:txBody>
          <a:bodyPr/>
          <a:lstStyle/>
          <a:p>
            <a:fld id="{73276157-8634-48CF-9346-8F484CCCCB3F}" type="slidenum">
              <a:rPr lang="en-US" smtClean="0"/>
              <a:pPr/>
              <a:t>40</a:t>
            </a:fld>
            <a:endParaRPr lang="en-US"/>
          </a:p>
        </p:txBody>
      </p:sp>
    </p:spTree>
    <p:extLst>
      <p:ext uri="{BB962C8B-B14F-4D97-AF65-F5344CB8AC3E}">
        <p14:creationId xmlns:p14="http://schemas.microsoft.com/office/powerpoint/2010/main" val="1368368748"/>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buFont typeface="Arial" pitchFamily="34" charset="0"/>
              <a:buNone/>
            </a:pPr>
            <a:r>
              <a:rPr lang="en-US" dirty="0" smtClean="0"/>
              <a:t>And traditionally the noise is smoothed out with a fairly expensive edge-aware blur. </a:t>
            </a:r>
            <a:endParaRPr lang="en-US" dirty="0"/>
          </a:p>
        </p:txBody>
      </p:sp>
      <p:sp>
        <p:nvSpPr>
          <p:cNvPr id="4" name="Slide Number Placeholder 3"/>
          <p:cNvSpPr>
            <a:spLocks noGrp="1"/>
          </p:cNvSpPr>
          <p:nvPr>
            <p:ph type="sldNum" sz="quarter" idx="10"/>
          </p:nvPr>
        </p:nvSpPr>
        <p:spPr/>
        <p:txBody>
          <a:bodyPr/>
          <a:lstStyle/>
          <a:p>
            <a:fld id="{73276157-8634-48CF-9346-8F484CCCCB3F}" type="slidenum">
              <a:rPr lang="en-US" smtClean="0"/>
              <a:pPr/>
              <a:t>41</a:t>
            </a:fld>
            <a:endParaRPr lang="en-US"/>
          </a:p>
        </p:txBody>
      </p:sp>
    </p:spTree>
    <p:extLst>
      <p:ext uri="{BB962C8B-B14F-4D97-AF65-F5344CB8AC3E}">
        <p14:creationId xmlns:p14="http://schemas.microsoft.com/office/powerpoint/2010/main" val="889277687"/>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buFont typeface="Arial" pitchFamily="34" charset="0"/>
              <a:buNone/>
            </a:pPr>
            <a:r>
              <a:rPr lang="en-US" dirty="0" smtClean="0"/>
              <a:t>But</a:t>
            </a:r>
            <a:r>
              <a:rPr lang="en-US" baseline="0" dirty="0" smtClean="0"/>
              <a:t>, if all we’re doing is trying to integrate over a volume can’t we do better than point sampling? </a:t>
            </a:r>
          </a:p>
        </p:txBody>
      </p:sp>
      <p:sp>
        <p:nvSpPr>
          <p:cNvPr id="4" name="Slide Number Placeholder 3"/>
          <p:cNvSpPr>
            <a:spLocks noGrp="1"/>
          </p:cNvSpPr>
          <p:nvPr>
            <p:ph type="sldNum" sz="quarter" idx="10"/>
          </p:nvPr>
        </p:nvSpPr>
        <p:spPr/>
        <p:txBody>
          <a:bodyPr/>
          <a:lstStyle/>
          <a:p>
            <a:fld id="{73276157-8634-48CF-9346-8F484CCCCB3F}" type="slidenum">
              <a:rPr lang="en-US" smtClean="0"/>
              <a:pPr/>
              <a:t>42</a:t>
            </a:fld>
            <a:endParaRPr lang="en-US"/>
          </a:p>
        </p:txBody>
      </p:sp>
    </p:spTree>
    <p:extLst>
      <p:ext uri="{BB962C8B-B14F-4D97-AF65-F5344CB8AC3E}">
        <p14:creationId xmlns:p14="http://schemas.microsoft.com/office/powerpoint/2010/main" val="1391579436"/>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buFont typeface="Arial" pitchFamily="34" charset="0"/>
              <a:buNone/>
            </a:pPr>
            <a:r>
              <a:rPr lang="en-US" dirty="0" smtClean="0"/>
              <a:t>Instead of taking point samples throughout</a:t>
            </a:r>
            <a:r>
              <a:rPr lang="en-US" baseline="0" dirty="0" smtClean="0"/>
              <a:t> the three dimensional sphere and integrating over all three dimensions numerically …</a:t>
            </a:r>
            <a:endParaRPr lang="en-US" dirty="0"/>
          </a:p>
        </p:txBody>
      </p:sp>
      <p:sp>
        <p:nvSpPr>
          <p:cNvPr id="4" name="Slide Number Placeholder 3"/>
          <p:cNvSpPr>
            <a:spLocks noGrp="1"/>
          </p:cNvSpPr>
          <p:nvPr>
            <p:ph type="sldNum" sz="quarter" idx="10"/>
          </p:nvPr>
        </p:nvSpPr>
        <p:spPr/>
        <p:txBody>
          <a:bodyPr/>
          <a:lstStyle/>
          <a:p>
            <a:fld id="{73276157-8634-48CF-9346-8F484CCCCB3F}" type="slidenum">
              <a:rPr lang="en-US" smtClean="0"/>
              <a:pPr/>
              <a:t>43</a:t>
            </a:fld>
            <a:endParaRPr lang="en-US"/>
          </a:p>
        </p:txBody>
      </p:sp>
    </p:spTree>
    <p:extLst>
      <p:ext uri="{BB962C8B-B14F-4D97-AF65-F5344CB8AC3E}">
        <p14:creationId xmlns:p14="http://schemas.microsoft.com/office/powerpoint/2010/main" val="755000458"/>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buFont typeface="Arial" pitchFamily="34" charset="0"/>
              <a:buNone/>
            </a:pPr>
            <a:r>
              <a:rPr lang="en-US" dirty="0" smtClean="0"/>
              <a:t>… we integrate numerically over two dimensions</a:t>
            </a:r>
            <a:r>
              <a:rPr lang="en-US" baseline="0" dirty="0" smtClean="0"/>
              <a:t> only.  To do this, we </a:t>
            </a:r>
            <a:r>
              <a:rPr lang="en-US" dirty="0" smtClean="0"/>
              <a:t>choose samples in 2D, located on a disk</a:t>
            </a:r>
            <a:r>
              <a:rPr lang="en-US" baseline="0" dirty="0" smtClean="0"/>
              <a:t> around our red sample point at which we want to calculate ambient occlusion.</a:t>
            </a:r>
          </a:p>
          <a:p>
            <a:pPr>
              <a:buFont typeface="Arial" pitchFamily="34" charset="0"/>
              <a:buNone/>
            </a:pPr>
            <a:endParaRPr lang="en-US" dirty="0"/>
          </a:p>
        </p:txBody>
      </p:sp>
      <p:sp>
        <p:nvSpPr>
          <p:cNvPr id="4" name="Slide Number Placeholder 3"/>
          <p:cNvSpPr>
            <a:spLocks noGrp="1"/>
          </p:cNvSpPr>
          <p:nvPr>
            <p:ph type="sldNum" sz="quarter" idx="10"/>
          </p:nvPr>
        </p:nvSpPr>
        <p:spPr/>
        <p:txBody>
          <a:bodyPr/>
          <a:lstStyle/>
          <a:p>
            <a:fld id="{73276157-8634-48CF-9346-8F484CCCCB3F}" type="slidenum">
              <a:rPr lang="en-US" smtClean="0"/>
              <a:pPr/>
              <a:t>44</a:t>
            </a:fld>
            <a:endParaRPr lang="en-US"/>
          </a:p>
        </p:txBody>
      </p:sp>
    </p:spTree>
    <p:extLst>
      <p:ext uri="{BB962C8B-B14F-4D97-AF65-F5344CB8AC3E}">
        <p14:creationId xmlns:p14="http://schemas.microsoft.com/office/powerpoint/2010/main" val="3135188589"/>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buFont typeface="Arial" pitchFamily="34" charset="0"/>
              <a:buNone/>
            </a:pPr>
            <a:r>
              <a:rPr lang="en-US" dirty="0" smtClean="0"/>
              <a:t>And</a:t>
            </a:r>
            <a:r>
              <a:rPr lang="en-US" baseline="0" dirty="0" smtClean="0"/>
              <a:t> for each of those 2D points we compute an analytic integral along the third dimension (the white lines in the image on the right). </a:t>
            </a:r>
          </a:p>
          <a:p>
            <a:pPr>
              <a:buFont typeface="Arial" pitchFamily="34" charset="0"/>
              <a:buNone/>
            </a:pPr>
            <a:endParaRPr lang="en-US" baseline="0" dirty="0" smtClean="0"/>
          </a:p>
          <a:p>
            <a:pPr>
              <a:buFont typeface="Arial" pitchFamily="34" charset="0"/>
              <a:buNone/>
            </a:pPr>
            <a:r>
              <a:rPr lang="en-US" baseline="0" dirty="0" smtClean="0"/>
              <a:t>Due to the symmetries of the sphere, the bounds of each of these analytic integrals (plus and minus zs) can be pre-computed, stored in a texture, and used for any random rotation of 2D points on the disk.</a:t>
            </a:r>
            <a:endParaRPr lang="en-US" dirty="0"/>
          </a:p>
        </p:txBody>
      </p:sp>
      <p:sp>
        <p:nvSpPr>
          <p:cNvPr id="4" name="Slide Number Placeholder 3"/>
          <p:cNvSpPr>
            <a:spLocks noGrp="1"/>
          </p:cNvSpPr>
          <p:nvPr>
            <p:ph type="sldNum" sz="quarter" idx="10"/>
          </p:nvPr>
        </p:nvSpPr>
        <p:spPr/>
        <p:txBody>
          <a:bodyPr/>
          <a:lstStyle/>
          <a:p>
            <a:fld id="{73276157-8634-48CF-9346-8F484CCCCB3F}" type="slidenum">
              <a:rPr lang="en-US" smtClean="0"/>
              <a:pPr/>
              <a:t>45</a:t>
            </a:fld>
            <a:endParaRPr lang="en-US"/>
          </a:p>
        </p:txBody>
      </p:sp>
    </p:spTree>
    <p:extLst>
      <p:ext uri="{BB962C8B-B14F-4D97-AF65-F5344CB8AC3E}">
        <p14:creationId xmlns:p14="http://schemas.microsoft.com/office/powerpoint/2010/main" val="1362172920"/>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buFont typeface="Arial" pitchFamily="34" charset="0"/>
              <a:buNone/>
            </a:pPr>
            <a:r>
              <a:rPr lang="en-US" baseline="0" dirty="0" smtClean="0"/>
              <a:t>In the left image we have a zoomed in portion of our test scene.  What we want to compute the is volumetric </a:t>
            </a:r>
            <a:r>
              <a:rPr lang="en-US" baseline="0" dirty="0" err="1" smtClean="0"/>
              <a:t>obscurance</a:t>
            </a:r>
            <a:r>
              <a:rPr lang="en-US" baseline="0" dirty="0" smtClean="0"/>
              <a:t> for the red point.  If we create a sphere in object space centered at the red point and project this sphere to the screen it creates a disk in screen space. Instead of using points within the sphere, we simply choose screen space locations that fall within the projected disk. The summation of the results at each point will be our 2D numeric integration.  Since our samples were chosen on a disk and not in three dimensions we assume that they lie along a screen parallel disk in 3D space.</a:t>
            </a:r>
            <a:endParaRPr lang="en-US" dirty="0"/>
          </a:p>
        </p:txBody>
      </p:sp>
      <p:sp>
        <p:nvSpPr>
          <p:cNvPr id="4" name="Slide Number Placeholder 3"/>
          <p:cNvSpPr>
            <a:spLocks noGrp="1"/>
          </p:cNvSpPr>
          <p:nvPr>
            <p:ph type="sldNum" sz="quarter" idx="10"/>
          </p:nvPr>
        </p:nvSpPr>
        <p:spPr/>
        <p:txBody>
          <a:bodyPr/>
          <a:lstStyle/>
          <a:p>
            <a:fld id="{73276157-8634-48CF-9346-8F484CCCCB3F}" type="slidenum">
              <a:rPr lang="en-US" smtClean="0"/>
              <a:pPr/>
              <a:t>46</a:t>
            </a:fld>
            <a:endParaRPr lang="en-US"/>
          </a:p>
        </p:txBody>
      </p:sp>
    </p:spTree>
    <p:extLst>
      <p:ext uri="{BB962C8B-B14F-4D97-AF65-F5344CB8AC3E}">
        <p14:creationId xmlns:p14="http://schemas.microsoft.com/office/powerpoint/2010/main" val="1837821699"/>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buFont typeface="Arial" pitchFamily="34" charset="0"/>
              <a:buNone/>
            </a:pPr>
            <a:r>
              <a:rPr lang="en-US" dirty="0" smtClean="0"/>
              <a:t>We use the analytic</a:t>
            </a:r>
            <a:r>
              <a:rPr lang="en-US" baseline="0" dirty="0" smtClean="0"/>
              <a:t> portion of the integral to figure out how much of each ray through the sphere is occupied. To simplify things, we assume that all the viewing rays going through the sphere are parallel to each other.</a:t>
            </a:r>
            <a:endParaRPr lang="en-US" dirty="0"/>
          </a:p>
        </p:txBody>
      </p:sp>
      <p:sp>
        <p:nvSpPr>
          <p:cNvPr id="4" name="Slide Number Placeholder 3"/>
          <p:cNvSpPr>
            <a:spLocks noGrp="1"/>
          </p:cNvSpPr>
          <p:nvPr>
            <p:ph type="sldNum" sz="quarter" idx="10"/>
          </p:nvPr>
        </p:nvSpPr>
        <p:spPr/>
        <p:txBody>
          <a:bodyPr/>
          <a:lstStyle/>
          <a:p>
            <a:fld id="{73276157-8634-48CF-9346-8F484CCCCB3F}" type="slidenum">
              <a:rPr lang="en-US" smtClean="0"/>
              <a:pPr/>
              <a:t>47</a:t>
            </a:fld>
            <a:endParaRPr lang="en-US"/>
          </a:p>
        </p:txBody>
      </p:sp>
    </p:spTree>
    <p:extLst>
      <p:ext uri="{BB962C8B-B14F-4D97-AF65-F5344CB8AC3E}">
        <p14:creationId xmlns:p14="http://schemas.microsoft.com/office/powerpoint/2010/main" val="24313010"/>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lvl="0">
              <a:buFont typeface="Arial" pitchFamily="34" charset="0"/>
              <a:buNone/>
            </a:pPr>
            <a:r>
              <a:rPr lang="en-US" dirty="0" smtClean="0"/>
              <a:t>As</a:t>
            </a:r>
            <a:r>
              <a:rPr lang="en-US" baseline="0" dirty="0" smtClean="0"/>
              <a:t> we talked about earlier, e</a:t>
            </a:r>
            <a:r>
              <a:rPr lang="en-US" dirty="0" smtClean="0"/>
              <a:t>ach ray defines a step function, which we call f(z). The step function is defined to be one</a:t>
            </a:r>
            <a:r>
              <a:rPr lang="en-US" baseline="0" dirty="0" smtClean="0"/>
              <a:t> for all z before we hit the depth buffer which is the green part of the rays. After the depth buffer has been reached the step function is defined to be zero which is the red part of the rays.</a:t>
            </a:r>
            <a:endParaRPr lang="en-US" dirty="0"/>
          </a:p>
        </p:txBody>
      </p:sp>
      <p:sp>
        <p:nvSpPr>
          <p:cNvPr id="4" name="Slide Number Placeholder 3"/>
          <p:cNvSpPr>
            <a:spLocks noGrp="1"/>
          </p:cNvSpPr>
          <p:nvPr>
            <p:ph type="sldNum" sz="quarter" idx="10"/>
          </p:nvPr>
        </p:nvSpPr>
        <p:spPr/>
        <p:txBody>
          <a:bodyPr/>
          <a:lstStyle/>
          <a:p>
            <a:fld id="{73276157-8634-48CF-9346-8F484CCCCB3F}" type="slidenum">
              <a:rPr lang="en-US" smtClean="0"/>
              <a:pPr/>
              <a:t>48</a:t>
            </a:fld>
            <a:endParaRPr lang="en-US"/>
          </a:p>
        </p:txBody>
      </p:sp>
    </p:spTree>
    <p:extLst>
      <p:ext uri="{BB962C8B-B14F-4D97-AF65-F5344CB8AC3E}">
        <p14:creationId xmlns:p14="http://schemas.microsoft.com/office/powerpoint/2010/main" val="2837552569"/>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buFont typeface="Arial" pitchFamily="34" charset="0"/>
              <a:buNone/>
            </a:pPr>
            <a:r>
              <a:rPr lang="en-US" dirty="0" smtClean="0"/>
              <a:t>Taking only the portions of</a:t>
            </a:r>
            <a:r>
              <a:rPr lang="en-US" baseline="0" dirty="0" smtClean="0"/>
              <a:t> the rays within the sphere we can use a simple max and min function to calculate what portion of the line is red.</a:t>
            </a:r>
            <a:endParaRPr lang="en-US" dirty="0"/>
          </a:p>
        </p:txBody>
      </p:sp>
      <p:sp>
        <p:nvSpPr>
          <p:cNvPr id="4" name="Slide Number Placeholder 3"/>
          <p:cNvSpPr>
            <a:spLocks noGrp="1"/>
          </p:cNvSpPr>
          <p:nvPr>
            <p:ph type="sldNum" sz="quarter" idx="10"/>
          </p:nvPr>
        </p:nvSpPr>
        <p:spPr/>
        <p:txBody>
          <a:bodyPr/>
          <a:lstStyle/>
          <a:p>
            <a:fld id="{73276157-8634-48CF-9346-8F484CCCCB3F}" type="slidenum">
              <a:rPr lang="en-US" smtClean="0"/>
              <a:pPr/>
              <a:t>49</a:t>
            </a:fld>
            <a:endParaRPr lang="en-US"/>
          </a:p>
        </p:txBody>
      </p:sp>
    </p:spTree>
    <p:extLst>
      <p:ext uri="{BB962C8B-B14F-4D97-AF65-F5344CB8AC3E}">
        <p14:creationId xmlns:p14="http://schemas.microsoft.com/office/powerpoint/2010/main" val="331753123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buFont typeface="Arial" pitchFamily="34" charset="0"/>
              <a:buNone/>
            </a:pPr>
            <a:r>
              <a:rPr lang="en-US" baseline="0" dirty="0" smtClean="0"/>
              <a:t>And this is an example in the Snowdrop engine, from </a:t>
            </a:r>
            <a:r>
              <a:rPr lang="en-US" baseline="0" dirty="0" err="1" smtClean="0"/>
              <a:t>Ubisoft’s</a:t>
            </a:r>
            <a:r>
              <a:rPr lang="en-US" baseline="0" dirty="0" smtClean="0"/>
              <a:t> game “The Division”, also attempting to generate real-time indirect illumination effects. </a:t>
            </a:r>
          </a:p>
        </p:txBody>
      </p:sp>
      <p:sp>
        <p:nvSpPr>
          <p:cNvPr id="4" name="Slide Number Placeholder 3"/>
          <p:cNvSpPr>
            <a:spLocks noGrp="1"/>
          </p:cNvSpPr>
          <p:nvPr>
            <p:ph type="sldNum" sz="quarter" idx="10"/>
          </p:nvPr>
        </p:nvSpPr>
        <p:spPr/>
        <p:txBody>
          <a:bodyPr/>
          <a:lstStyle/>
          <a:p>
            <a:fld id="{73276157-8634-48CF-9346-8F484CCCCB3F}" type="slidenum">
              <a:rPr lang="en-US" smtClean="0"/>
              <a:pPr/>
              <a:t>5</a:t>
            </a:fld>
            <a:endParaRPr lang="en-US"/>
          </a:p>
        </p:txBody>
      </p:sp>
    </p:spTree>
    <p:extLst>
      <p:ext uri="{BB962C8B-B14F-4D97-AF65-F5344CB8AC3E}">
        <p14:creationId xmlns:p14="http://schemas.microsoft.com/office/powerpoint/2010/main" val="2317406395"/>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buFont typeface="Arial" pitchFamily="34" charset="0"/>
              <a:buNone/>
            </a:pPr>
            <a:r>
              <a:rPr lang="en-US" dirty="0" smtClean="0"/>
              <a:t>Once the fraction of the line that is red has been calculated</a:t>
            </a:r>
            <a:r>
              <a:rPr lang="en-US" baseline="0" dirty="0" smtClean="0"/>
              <a:t> we can multiply the result by the portion of the volume which the entire line represents. This V-percentage over 2 zs value is pre-computed when the samples are chosen.</a:t>
            </a:r>
            <a:endParaRPr lang="en-US" dirty="0"/>
          </a:p>
        </p:txBody>
      </p:sp>
      <p:sp>
        <p:nvSpPr>
          <p:cNvPr id="4" name="Slide Number Placeholder 3"/>
          <p:cNvSpPr>
            <a:spLocks noGrp="1"/>
          </p:cNvSpPr>
          <p:nvPr>
            <p:ph type="sldNum" sz="quarter" idx="10"/>
          </p:nvPr>
        </p:nvSpPr>
        <p:spPr/>
        <p:txBody>
          <a:bodyPr/>
          <a:lstStyle/>
          <a:p>
            <a:fld id="{73276157-8634-48CF-9346-8F484CCCCB3F}" type="slidenum">
              <a:rPr lang="en-US" smtClean="0"/>
              <a:pPr/>
              <a:t>50</a:t>
            </a:fld>
            <a:endParaRPr lang="en-US"/>
          </a:p>
        </p:txBody>
      </p:sp>
    </p:spTree>
    <p:extLst>
      <p:ext uri="{BB962C8B-B14F-4D97-AF65-F5344CB8AC3E}">
        <p14:creationId xmlns:p14="http://schemas.microsoft.com/office/powerpoint/2010/main" val="1904383983"/>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buFont typeface="Arial" pitchFamily="34" charset="0"/>
              <a:buNone/>
            </a:pPr>
            <a:r>
              <a:rPr lang="en-US" dirty="0" smtClean="0"/>
              <a:t>To complete the numerical portion of the integral the already normalized ray values are summed together to find the portion of the sphere that is occluded. This value can then be used</a:t>
            </a:r>
            <a:r>
              <a:rPr lang="en-US" baseline="0" dirty="0" smtClean="0"/>
              <a:t> to modulate all lighting values and give you ambient occlusion like effects.</a:t>
            </a:r>
            <a:endParaRPr lang="en-US" dirty="0"/>
          </a:p>
        </p:txBody>
      </p:sp>
      <p:sp>
        <p:nvSpPr>
          <p:cNvPr id="4" name="Slide Number Placeholder 3"/>
          <p:cNvSpPr>
            <a:spLocks noGrp="1"/>
          </p:cNvSpPr>
          <p:nvPr>
            <p:ph type="sldNum" sz="quarter" idx="10"/>
          </p:nvPr>
        </p:nvSpPr>
        <p:spPr/>
        <p:txBody>
          <a:bodyPr/>
          <a:lstStyle/>
          <a:p>
            <a:fld id="{73276157-8634-48CF-9346-8F484CCCCB3F}" type="slidenum">
              <a:rPr lang="en-US" smtClean="0"/>
              <a:pPr/>
              <a:t>51</a:t>
            </a:fld>
            <a:endParaRPr lang="en-US"/>
          </a:p>
        </p:txBody>
      </p:sp>
    </p:spTree>
    <p:extLst>
      <p:ext uri="{BB962C8B-B14F-4D97-AF65-F5344CB8AC3E}">
        <p14:creationId xmlns:p14="http://schemas.microsoft.com/office/powerpoint/2010/main" val="2166681628"/>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buFont typeface="Arial" pitchFamily="34" charset="0"/>
              <a:buNone/>
            </a:pPr>
            <a:r>
              <a:rPr lang="en-US" dirty="0" smtClean="0"/>
              <a:t>We also attempted </a:t>
            </a:r>
            <a:r>
              <a:rPr lang="en-US" baseline="0" dirty="0" smtClean="0"/>
              <a:t>even more analytic integration using </a:t>
            </a:r>
            <a:r>
              <a:rPr lang="en-US" dirty="0" smtClean="0"/>
              <a:t>area samples instead of line samples.</a:t>
            </a:r>
            <a:r>
              <a:rPr lang="en-US" baseline="0" dirty="0" smtClean="0"/>
              <a:t> In this situation, instead of line integrals we use little beams of area. To do this we need a map of the depths over each beam which can be calculated if you store a spatial depth distribution over the screen (similar to variance shadow maps). Another benefit to this method is that since we are integrating analytically over the entire volume we no longer need to blur anything which saves a lot of time</a:t>
            </a:r>
            <a:endParaRPr lang="en-US" dirty="0"/>
          </a:p>
        </p:txBody>
      </p:sp>
      <p:sp>
        <p:nvSpPr>
          <p:cNvPr id="4" name="Slide Number Placeholder 3"/>
          <p:cNvSpPr>
            <a:spLocks noGrp="1"/>
          </p:cNvSpPr>
          <p:nvPr>
            <p:ph type="sldNum" sz="quarter" idx="10"/>
          </p:nvPr>
        </p:nvSpPr>
        <p:spPr/>
        <p:txBody>
          <a:bodyPr/>
          <a:lstStyle/>
          <a:p>
            <a:fld id="{73276157-8634-48CF-9346-8F484CCCCB3F}" type="slidenum">
              <a:rPr lang="en-US" smtClean="0"/>
              <a:pPr/>
              <a:t>52</a:t>
            </a:fld>
            <a:endParaRPr lang="en-US"/>
          </a:p>
        </p:txBody>
      </p:sp>
    </p:spTree>
    <p:extLst>
      <p:ext uri="{BB962C8B-B14F-4D97-AF65-F5344CB8AC3E}">
        <p14:creationId xmlns:p14="http://schemas.microsoft.com/office/powerpoint/2010/main" val="1702606052"/>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buFont typeface="Arial" pitchFamily="34" charset="0"/>
              <a:buNone/>
            </a:pPr>
            <a:r>
              <a:rPr lang="en-US" dirty="0" smtClean="0"/>
              <a:t>As for our results, on the left you can see an example of switching between 33 point samples and 9 line samples. Notice how much smoother line</a:t>
            </a:r>
            <a:r>
              <a:rPr lang="en-US" baseline="0" dirty="0" smtClean="0"/>
              <a:t> sampling is, even when using many fewer samples.</a:t>
            </a:r>
          </a:p>
          <a:p>
            <a:pPr>
              <a:buFont typeface="Arial" pitchFamily="34" charset="0"/>
              <a:buNone/>
            </a:pPr>
            <a:endParaRPr lang="en-US" baseline="0" dirty="0" smtClean="0"/>
          </a:p>
          <a:p>
            <a:pPr>
              <a:buFont typeface="Arial" pitchFamily="34" charset="0"/>
              <a:buNone/>
            </a:pPr>
            <a:r>
              <a:rPr lang="en-US" baseline="0" dirty="0" smtClean="0"/>
              <a:t>On the right you can see point, line, and area sampling on the </a:t>
            </a:r>
            <a:r>
              <a:rPr lang="en-US" baseline="0" dirty="0" err="1" smtClean="0"/>
              <a:t>Sibinik</a:t>
            </a:r>
            <a:r>
              <a:rPr lang="en-US" baseline="0" dirty="0" smtClean="0"/>
              <a:t> Cathedral scene. Notice that the area sampling doesn’t work as well as we had hoped. However, our line sampling does work very well.</a:t>
            </a:r>
            <a:endParaRPr lang="en-US" dirty="0"/>
          </a:p>
        </p:txBody>
      </p:sp>
      <p:sp>
        <p:nvSpPr>
          <p:cNvPr id="4" name="Slide Number Placeholder 3"/>
          <p:cNvSpPr>
            <a:spLocks noGrp="1"/>
          </p:cNvSpPr>
          <p:nvPr>
            <p:ph type="sldNum" sz="quarter" idx="10"/>
          </p:nvPr>
        </p:nvSpPr>
        <p:spPr/>
        <p:txBody>
          <a:bodyPr/>
          <a:lstStyle/>
          <a:p>
            <a:fld id="{73276157-8634-48CF-9346-8F484CCCCB3F}" type="slidenum">
              <a:rPr lang="en-US" smtClean="0"/>
              <a:pPr/>
              <a:t>53</a:t>
            </a:fld>
            <a:endParaRPr lang="en-US"/>
          </a:p>
        </p:txBody>
      </p:sp>
    </p:spTree>
    <p:extLst>
      <p:ext uri="{BB962C8B-B14F-4D97-AF65-F5344CB8AC3E}">
        <p14:creationId xmlns:p14="http://schemas.microsoft.com/office/powerpoint/2010/main" val="603359865"/>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second proof of</a:t>
            </a:r>
            <a:r>
              <a:rPr lang="en-US" baseline="0" dirty="0" smtClean="0"/>
              <a:t> our thesis, is Modular Radiance Transfer.</a:t>
            </a:r>
            <a:endParaRPr lang="en-US" dirty="0"/>
          </a:p>
        </p:txBody>
      </p:sp>
      <p:sp>
        <p:nvSpPr>
          <p:cNvPr id="4" name="Slide Number Placeholder 3"/>
          <p:cNvSpPr>
            <a:spLocks noGrp="1"/>
          </p:cNvSpPr>
          <p:nvPr>
            <p:ph type="sldNum" sz="quarter" idx="10"/>
          </p:nvPr>
        </p:nvSpPr>
        <p:spPr/>
        <p:txBody>
          <a:bodyPr/>
          <a:lstStyle/>
          <a:p>
            <a:fld id="{E235331E-EB02-4594-834B-9080D8953CB7}" type="slidenum">
              <a:rPr lang="en-US" smtClean="0"/>
              <a:t>54</a:t>
            </a:fld>
            <a:endParaRPr lang="en-US"/>
          </a:p>
        </p:txBody>
      </p:sp>
    </p:spTree>
    <p:extLst>
      <p:ext uri="{BB962C8B-B14F-4D97-AF65-F5344CB8AC3E}">
        <p14:creationId xmlns:p14="http://schemas.microsoft.com/office/powerpoint/2010/main" val="2460083859"/>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aseline="0" dirty="0" smtClean="0"/>
              <a:t>Our main inspiration for modular radiance transfer comes from PRT, and direct to indirect transfer. They show us that we can generate indirect lighting via a linear operator on direct lighting, and use other bases to store and manipulate this information.</a:t>
            </a:r>
          </a:p>
        </p:txBody>
      </p:sp>
      <p:sp>
        <p:nvSpPr>
          <p:cNvPr id="4" name="Slide Number Placeholder 3"/>
          <p:cNvSpPr>
            <a:spLocks noGrp="1"/>
          </p:cNvSpPr>
          <p:nvPr>
            <p:ph type="sldNum" sz="quarter" idx="10"/>
          </p:nvPr>
        </p:nvSpPr>
        <p:spPr/>
        <p:txBody>
          <a:bodyPr/>
          <a:lstStyle/>
          <a:p>
            <a:fld id="{678800F2-CF43-49F7-94C5-D4B42BCE1E6E}" type="slidenum">
              <a:rPr lang="en-US" smtClean="0"/>
              <a:pPr/>
              <a:t>55</a:t>
            </a:fld>
            <a:endParaRPr lang="en-US"/>
          </a:p>
        </p:txBody>
      </p:sp>
    </p:spTree>
    <p:extLst>
      <p:ext uri="{BB962C8B-B14F-4D97-AF65-F5344CB8AC3E}">
        <p14:creationId xmlns:p14="http://schemas.microsoft.com/office/powerpoint/2010/main" val="2530936137"/>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aseline="0" dirty="0" smtClean="0"/>
              <a:t>Modular Radiance Transfer, or MRT, begins with an offline dictionary creation process. This level independent process has four steps.</a:t>
            </a:r>
          </a:p>
          <a:p>
            <a:endParaRPr lang="en-US" baseline="0" dirty="0" smtClean="0"/>
          </a:p>
          <a:p>
            <a:r>
              <a:rPr lang="en-US" baseline="0" dirty="0" smtClean="0"/>
              <a:t>&lt;ANIMATE&gt;Choose of a set of dictionary shapes.</a:t>
            </a:r>
          </a:p>
          <a:p>
            <a:endParaRPr lang="en-US" baseline="0" dirty="0" smtClean="0"/>
          </a:p>
          <a:p>
            <a:r>
              <a:rPr lang="en-US" baseline="0" dirty="0" smtClean="0"/>
              <a:t>&lt;ANIMATE&gt;Creating a lighting prior for each shape.</a:t>
            </a:r>
          </a:p>
          <a:p>
            <a:endParaRPr lang="en-US" baseline="0" dirty="0" smtClean="0"/>
          </a:p>
          <a:p>
            <a:r>
              <a:rPr lang="en-US" baseline="0" dirty="0" smtClean="0"/>
              <a:t>&lt;ANIMATE&gt;Generate a set of indirect lighting basis textures for each shape.</a:t>
            </a:r>
          </a:p>
          <a:p>
            <a:endParaRPr lang="en-US" baseline="0" dirty="0" smtClean="0"/>
          </a:p>
          <a:p>
            <a:r>
              <a:rPr lang="en-US" baseline="0" dirty="0" smtClean="0"/>
              <a:t>&lt;ANIMATE&gt;And, calculate the operators to transfer illumination between shapes. </a:t>
            </a:r>
          </a:p>
          <a:p>
            <a:endParaRPr lang="en-US" baseline="0" dirty="0" smtClean="0"/>
          </a:p>
          <a:p>
            <a:r>
              <a:rPr lang="en-US" baseline="0" dirty="0" smtClean="0"/>
              <a:t>&lt;ANIMATE&gt;When a level is created </a:t>
            </a:r>
          </a:p>
          <a:p>
            <a:endParaRPr lang="en-US" baseline="0" dirty="0" smtClean="0"/>
          </a:p>
          <a:p>
            <a:r>
              <a:rPr lang="en-US" baseline="0" dirty="0" smtClean="0"/>
              <a:t>&lt;ANIMATE&gt;we warp our dictionary shapes to map them to the actual level geometry.</a:t>
            </a:r>
          </a:p>
          <a:p>
            <a:endParaRPr lang="en-US" baseline="0" dirty="0" smtClean="0"/>
          </a:p>
          <a:p>
            <a:r>
              <a:rPr lang="en-US" baseline="0" dirty="0" smtClean="0"/>
              <a:t>&lt;ANIMATE&gt;Then we calculate a sparse block matrix describing transport between the warped shapes</a:t>
            </a:r>
          </a:p>
          <a:p>
            <a:endParaRPr lang="en-US" baseline="0" dirty="0" smtClean="0"/>
          </a:p>
          <a:p>
            <a:r>
              <a:rPr lang="en-US" baseline="0" dirty="0" smtClean="0"/>
              <a:t>&lt;ANIMATE&gt;Using  the dictionary, shape-map, and sparse block matrix, just a few runtime matrix multiplications will generate a light map that can be applied to level geometry. </a:t>
            </a:r>
          </a:p>
        </p:txBody>
      </p:sp>
      <p:sp>
        <p:nvSpPr>
          <p:cNvPr id="4" name="Slide Number Placeholder 3"/>
          <p:cNvSpPr>
            <a:spLocks noGrp="1"/>
          </p:cNvSpPr>
          <p:nvPr>
            <p:ph type="sldNum" sz="quarter" idx="10"/>
          </p:nvPr>
        </p:nvSpPr>
        <p:spPr/>
        <p:txBody>
          <a:bodyPr/>
          <a:lstStyle/>
          <a:p>
            <a:fld id="{678800F2-CF43-49F7-94C5-D4B42BCE1E6E}" type="slidenum">
              <a:rPr lang="en-US" smtClean="0"/>
              <a:pPr/>
              <a:t>56</a:t>
            </a:fld>
            <a:endParaRPr lang="en-US"/>
          </a:p>
        </p:txBody>
      </p:sp>
    </p:spTree>
    <p:extLst>
      <p:ext uri="{BB962C8B-B14F-4D97-AF65-F5344CB8AC3E}">
        <p14:creationId xmlns:p14="http://schemas.microsoft.com/office/powerpoint/2010/main" val="3618447665"/>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aseline="0" dirty="0" smtClean="0"/>
              <a:t>In our experiments we created a block dictionary of six cubes, each missing one or more faces. </a:t>
            </a:r>
          </a:p>
          <a:p>
            <a:endParaRPr lang="en-US" baseline="0" dirty="0" smtClean="0"/>
          </a:p>
          <a:p>
            <a:r>
              <a:rPr lang="en-US" baseline="0" dirty="0" smtClean="0"/>
              <a:t>&lt;ANIMATE&gt;Each shape can be mapped to a portion of a given level.</a:t>
            </a:r>
          </a:p>
          <a:p>
            <a:endParaRPr lang="en-US" baseline="0" dirty="0" smtClean="0"/>
          </a:p>
          <a:p>
            <a:r>
              <a:rPr lang="en-US" baseline="0" dirty="0" smtClean="0"/>
              <a:t>&lt;ANIMATE&gt;In this level, the block with three faces,</a:t>
            </a:r>
          </a:p>
          <a:p>
            <a:endParaRPr lang="en-US" baseline="0" dirty="0" smtClean="0"/>
          </a:p>
          <a:p>
            <a:r>
              <a:rPr lang="en-US" baseline="0" dirty="0" smtClean="0"/>
              <a:t>&lt;ANIMATE&gt;is used here, rotated and translated to fit into position.</a:t>
            </a:r>
          </a:p>
          <a:p>
            <a:endParaRPr lang="en-US" baseline="0" dirty="0" smtClean="0"/>
          </a:p>
          <a:p>
            <a:r>
              <a:rPr lang="en-US" baseline="0" dirty="0" smtClean="0"/>
              <a:t>&lt;ANIMATE&gt;Four sided corner blocks</a:t>
            </a:r>
          </a:p>
          <a:p>
            <a:endParaRPr lang="en-US" baseline="0" dirty="0" smtClean="0"/>
          </a:p>
          <a:p>
            <a:r>
              <a:rPr lang="en-US" baseline="0" dirty="0" smtClean="0"/>
              <a:t>&lt;ANIMATE&gt;Will go here </a:t>
            </a:r>
            <a:r>
              <a:rPr lang="en-US" baseline="0" dirty="0" err="1" smtClean="0"/>
              <a:t>here</a:t>
            </a:r>
            <a:r>
              <a:rPr lang="en-US" baseline="0" dirty="0" smtClean="0"/>
              <a:t>.</a:t>
            </a:r>
          </a:p>
          <a:p>
            <a:endParaRPr lang="en-US" baseline="0" dirty="0" smtClean="0"/>
          </a:p>
          <a:p>
            <a:r>
              <a:rPr lang="en-US" baseline="0" dirty="0" smtClean="0"/>
              <a:t>&lt;ANIMATE&gt;Four sided hallway blocks</a:t>
            </a:r>
          </a:p>
          <a:p>
            <a:endParaRPr lang="en-US" baseline="0" dirty="0" smtClean="0"/>
          </a:p>
          <a:p>
            <a:r>
              <a:rPr lang="en-US" baseline="0" dirty="0" smtClean="0"/>
              <a:t>&lt;ANIMATE&gt;Are here.</a:t>
            </a:r>
          </a:p>
          <a:p>
            <a:endParaRPr lang="en-US" baseline="0" dirty="0" smtClean="0"/>
          </a:p>
          <a:p>
            <a:r>
              <a:rPr lang="en-US" baseline="0" dirty="0" smtClean="0"/>
              <a:t>&lt;ANIMATE&gt;And there is one five faced block appearing in the top left corner. This is how our key idea of modularity is applied. Now that we know how to connect shapes, we describe how their light transport operators are created.</a:t>
            </a:r>
            <a:endParaRPr lang="en-US" dirty="0"/>
          </a:p>
        </p:txBody>
      </p:sp>
      <p:sp>
        <p:nvSpPr>
          <p:cNvPr id="4" name="Slide Number Placeholder 3"/>
          <p:cNvSpPr>
            <a:spLocks noGrp="1"/>
          </p:cNvSpPr>
          <p:nvPr>
            <p:ph type="sldNum" sz="quarter" idx="10"/>
          </p:nvPr>
        </p:nvSpPr>
        <p:spPr/>
        <p:txBody>
          <a:bodyPr/>
          <a:lstStyle/>
          <a:p>
            <a:fld id="{678800F2-CF43-49F7-94C5-D4B42BCE1E6E}" type="slidenum">
              <a:rPr lang="en-US" smtClean="0"/>
              <a:pPr/>
              <a:t>57</a:t>
            </a:fld>
            <a:endParaRPr lang="en-US"/>
          </a:p>
        </p:txBody>
      </p:sp>
    </p:spTree>
    <p:extLst>
      <p:ext uri="{BB962C8B-B14F-4D97-AF65-F5344CB8AC3E}">
        <p14:creationId xmlns:p14="http://schemas.microsoft.com/office/powerpoint/2010/main" val="334559738"/>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To calculate</a:t>
            </a:r>
            <a:r>
              <a:rPr lang="en-US" baseline="0" dirty="0" smtClean="0"/>
              <a:t> the transport we use direct to indirect transfer.</a:t>
            </a:r>
          </a:p>
          <a:p>
            <a:endParaRPr lang="en-US" baseline="0" dirty="0" smtClean="0"/>
          </a:p>
          <a:p>
            <a:r>
              <a:rPr lang="en-US" baseline="0" dirty="0" smtClean="0"/>
              <a:t>&lt;ANIMATE&gt;</a:t>
            </a:r>
          </a:p>
          <a:p>
            <a:r>
              <a:rPr lang="en-US" baseline="0" dirty="0" smtClean="0"/>
              <a:t>We use a linear operator</a:t>
            </a:r>
          </a:p>
          <a:p>
            <a:endParaRPr lang="en-US" baseline="0" dirty="0" smtClean="0"/>
          </a:p>
          <a:p>
            <a:r>
              <a:rPr lang="en-US" baseline="0" dirty="0" smtClean="0"/>
              <a:t>&lt;ANIMATE&gt;</a:t>
            </a:r>
          </a:p>
          <a:p>
            <a:r>
              <a:rPr lang="en-US" baseline="0" dirty="0" smtClean="0"/>
              <a:t>To map the direct lighting, sampled at a set of gather points on a shape</a:t>
            </a:r>
          </a:p>
          <a:p>
            <a:endParaRPr lang="en-US" baseline="0" dirty="0" smtClean="0"/>
          </a:p>
          <a:p>
            <a:r>
              <a:rPr lang="en-US" baseline="0" dirty="0" smtClean="0"/>
              <a:t>&lt;ANIMATE&gt;</a:t>
            </a:r>
          </a:p>
          <a:p>
            <a:r>
              <a:rPr lang="en-US" baseline="0" dirty="0" smtClean="0"/>
              <a:t>To indirect lighting, at the same sample points on a shape. Different linear operators are computed for each shape in our dictionary.</a:t>
            </a:r>
          </a:p>
        </p:txBody>
      </p:sp>
      <p:sp>
        <p:nvSpPr>
          <p:cNvPr id="4" name="Slide Number Placeholder 3"/>
          <p:cNvSpPr>
            <a:spLocks noGrp="1"/>
          </p:cNvSpPr>
          <p:nvPr>
            <p:ph type="sldNum" sz="quarter" idx="10"/>
          </p:nvPr>
        </p:nvSpPr>
        <p:spPr/>
        <p:txBody>
          <a:bodyPr/>
          <a:lstStyle/>
          <a:p>
            <a:fld id="{678800F2-CF43-49F7-94C5-D4B42BCE1E6E}" type="slidenum">
              <a:rPr lang="en-US" smtClean="0"/>
              <a:pPr/>
              <a:t>58</a:t>
            </a:fld>
            <a:endParaRPr lang="en-US"/>
          </a:p>
        </p:txBody>
      </p:sp>
    </p:spTree>
    <p:extLst>
      <p:ext uri="{BB962C8B-B14F-4D97-AF65-F5344CB8AC3E}">
        <p14:creationId xmlns:p14="http://schemas.microsoft.com/office/powerpoint/2010/main" val="1502626572"/>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aseline="0" dirty="0" smtClean="0"/>
              <a:t>We want to approximate the indirect lighting signal, so we use the traditional linear algebra method for approximating matrices, the singular value decomposition.</a:t>
            </a:r>
          </a:p>
        </p:txBody>
      </p:sp>
      <p:sp>
        <p:nvSpPr>
          <p:cNvPr id="4" name="Slide Number Placeholder 3"/>
          <p:cNvSpPr>
            <a:spLocks noGrp="1"/>
          </p:cNvSpPr>
          <p:nvPr>
            <p:ph type="sldNum" sz="quarter" idx="10"/>
          </p:nvPr>
        </p:nvSpPr>
        <p:spPr/>
        <p:txBody>
          <a:bodyPr/>
          <a:lstStyle/>
          <a:p>
            <a:fld id="{678800F2-CF43-49F7-94C5-D4B42BCE1E6E}" type="slidenum">
              <a:rPr lang="en-US" smtClean="0"/>
              <a:pPr/>
              <a:t>59</a:t>
            </a:fld>
            <a:endParaRPr lang="en-US"/>
          </a:p>
        </p:txBody>
      </p:sp>
    </p:spTree>
    <p:extLst>
      <p:ext uri="{BB962C8B-B14F-4D97-AF65-F5344CB8AC3E}">
        <p14:creationId xmlns:p14="http://schemas.microsoft.com/office/powerpoint/2010/main" val="133553311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buFont typeface="Arial" pitchFamily="34" charset="0"/>
              <a:buNone/>
            </a:pPr>
            <a:r>
              <a:rPr lang="en-US" baseline="0" dirty="0" err="1" smtClean="0"/>
              <a:t>Ubisoft</a:t>
            </a:r>
            <a:r>
              <a:rPr lang="en-US" baseline="0" dirty="0" smtClean="0"/>
              <a:t> is also creating another engine, called the Anvil Engine, for their recent Assassin’s Creed Game, Unity.  From this in-engine screenshot you can tell that indirect illumination effects are something that many of their teams are working on. </a:t>
            </a:r>
          </a:p>
          <a:p>
            <a:pPr>
              <a:buFont typeface="Arial" pitchFamily="34" charset="0"/>
              <a:buNone/>
            </a:pPr>
            <a:endParaRPr lang="en-US" baseline="0" dirty="0" smtClean="0"/>
          </a:p>
          <a:p>
            <a:pPr>
              <a:buFont typeface="Arial" pitchFamily="34" charset="0"/>
              <a:buNone/>
            </a:pPr>
            <a:r>
              <a:rPr lang="en-US" baseline="0" dirty="0" smtClean="0"/>
              <a:t>What you may not know, is that these are all tech demos. They’re showing off what might be possible with their next-gen engines. Notice that the scenes are all fairly empty of any game play. This is because these techniques are expensive. What is needed is a technique that can generate indirect illumination quickly enough to allow integration of all game play elements.</a:t>
            </a:r>
          </a:p>
        </p:txBody>
      </p:sp>
      <p:sp>
        <p:nvSpPr>
          <p:cNvPr id="4" name="Slide Number Placeholder 3"/>
          <p:cNvSpPr>
            <a:spLocks noGrp="1"/>
          </p:cNvSpPr>
          <p:nvPr>
            <p:ph type="sldNum" sz="quarter" idx="10"/>
          </p:nvPr>
        </p:nvSpPr>
        <p:spPr/>
        <p:txBody>
          <a:bodyPr/>
          <a:lstStyle/>
          <a:p>
            <a:fld id="{73276157-8634-48CF-9346-8F484CCCCB3F}" type="slidenum">
              <a:rPr lang="en-US" smtClean="0"/>
              <a:pPr/>
              <a:t>6</a:t>
            </a:fld>
            <a:endParaRPr lang="en-US"/>
          </a:p>
        </p:txBody>
      </p:sp>
    </p:spTree>
    <p:extLst>
      <p:ext uri="{BB962C8B-B14F-4D97-AF65-F5344CB8AC3E}">
        <p14:creationId xmlns:p14="http://schemas.microsoft.com/office/powerpoint/2010/main" val="1392520228"/>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When decomposed, </a:t>
            </a:r>
          </a:p>
          <a:p>
            <a:endParaRPr lang="en-US" dirty="0" smtClean="0"/>
          </a:p>
          <a:p>
            <a:r>
              <a:rPr lang="en-US" dirty="0" smtClean="0"/>
              <a:t>&lt;ANIMATE&gt;</a:t>
            </a:r>
          </a:p>
          <a:p>
            <a:r>
              <a:rPr lang="en-US" dirty="0" smtClean="0"/>
              <a:t>the values in the</a:t>
            </a:r>
            <a:r>
              <a:rPr lang="en-US" baseline="0" dirty="0" smtClean="0"/>
              <a:t> diagonal matrix </a:t>
            </a:r>
          </a:p>
          <a:p>
            <a:endParaRPr lang="en-US" baseline="0" dirty="0" smtClean="0"/>
          </a:p>
          <a:p>
            <a:r>
              <a:rPr lang="en-US" baseline="0" dirty="0" smtClean="0"/>
              <a:t>&lt;ANIMATE&gt;</a:t>
            </a:r>
          </a:p>
          <a:p>
            <a:r>
              <a:rPr lang="en-US" baseline="0" dirty="0" smtClean="0"/>
              <a:t>give us the weight of each singular triple, which defines one signal in our matrix. Due to the properties of the SVD, these diagonal values are ordered. The closer the diagonal value is to the top, the larger the contribution to the final operator.</a:t>
            </a:r>
            <a:endParaRPr lang="en-US" dirty="0"/>
          </a:p>
        </p:txBody>
      </p:sp>
      <p:sp>
        <p:nvSpPr>
          <p:cNvPr id="4" name="Slide Number Placeholder 3"/>
          <p:cNvSpPr>
            <a:spLocks noGrp="1"/>
          </p:cNvSpPr>
          <p:nvPr>
            <p:ph type="sldNum" sz="quarter" idx="10"/>
          </p:nvPr>
        </p:nvSpPr>
        <p:spPr/>
        <p:txBody>
          <a:bodyPr/>
          <a:lstStyle/>
          <a:p>
            <a:fld id="{678800F2-CF43-49F7-94C5-D4B42BCE1E6E}" type="slidenum">
              <a:rPr lang="en-US" smtClean="0"/>
              <a:pPr/>
              <a:t>60</a:t>
            </a:fld>
            <a:endParaRPr lang="en-US"/>
          </a:p>
        </p:txBody>
      </p:sp>
    </p:spTree>
    <p:extLst>
      <p:ext uri="{BB962C8B-B14F-4D97-AF65-F5344CB8AC3E}">
        <p14:creationId xmlns:p14="http://schemas.microsoft.com/office/powerpoint/2010/main" val="448266704"/>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So we take the first k singular triples</a:t>
            </a:r>
            <a:endParaRPr lang="en-US" dirty="0"/>
          </a:p>
        </p:txBody>
      </p:sp>
      <p:sp>
        <p:nvSpPr>
          <p:cNvPr id="4" name="Slide Number Placeholder 3"/>
          <p:cNvSpPr>
            <a:spLocks noGrp="1"/>
          </p:cNvSpPr>
          <p:nvPr>
            <p:ph type="sldNum" sz="quarter" idx="10"/>
          </p:nvPr>
        </p:nvSpPr>
        <p:spPr/>
        <p:txBody>
          <a:bodyPr/>
          <a:lstStyle/>
          <a:p>
            <a:fld id="{678800F2-CF43-49F7-94C5-D4B42BCE1E6E}" type="slidenum">
              <a:rPr lang="en-US" smtClean="0"/>
              <a:pPr/>
              <a:t>61</a:t>
            </a:fld>
            <a:endParaRPr lang="en-US"/>
          </a:p>
        </p:txBody>
      </p:sp>
    </p:spTree>
    <p:extLst>
      <p:ext uri="{BB962C8B-B14F-4D97-AF65-F5344CB8AC3E}">
        <p14:creationId xmlns:p14="http://schemas.microsoft.com/office/powerpoint/2010/main" val="4133568298"/>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aseline="0" dirty="0" smtClean="0"/>
              <a:t>and re-compose them to</a:t>
            </a:r>
            <a:r>
              <a:rPr lang="en-US" dirty="0" smtClean="0"/>
              <a:t> create an approximation of the original transport</a:t>
            </a:r>
            <a:r>
              <a:rPr lang="en-US" baseline="0" dirty="0" smtClean="0"/>
              <a:t> operator. This is one of the main ideas in MRT. Simplifying a set of operators by using a subset of the coefficients. We denote these approximate matrices by putting a wavy line over the operators in question.</a:t>
            </a:r>
            <a:endParaRPr lang="en-US" dirty="0"/>
          </a:p>
        </p:txBody>
      </p:sp>
      <p:sp>
        <p:nvSpPr>
          <p:cNvPr id="4" name="Slide Number Placeholder 3"/>
          <p:cNvSpPr>
            <a:spLocks noGrp="1"/>
          </p:cNvSpPr>
          <p:nvPr>
            <p:ph type="sldNum" sz="quarter" idx="10"/>
          </p:nvPr>
        </p:nvSpPr>
        <p:spPr/>
        <p:txBody>
          <a:bodyPr/>
          <a:lstStyle/>
          <a:p>
            <a:fld id="{678800F2-CF43-49F7-94C5-D4B42BCE1E6E}" type="slidenum">
              <a:rPr lang="en-US" smtClean="0"/>
              <a:pPr/>
              <a:t>62</a:t>
            </a:fld>
            <a:endParaRPr lang="en-US"/>
          </a:p>
        </p:txBody>
      </p:sp>
    </p:spTree>
    <p:extLst>
      <p:ext uri="{BB962C8B-B14F-4D97-AF65-F5344CB8AC3E}">
        <p14:creationId xmlns:p14="http://schemas.microsoft.com/office/powerpoint/2010/main" val="2391205628"/>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Decomposing our linear operator F</a:t>
            </a:r>
            <a:r>
              <a:rPr lang="en-US" baseline="0" dirty="0" smtClean="0"/>
              <a:t> requires many singular triples to reconstruct the original signal.  The number of singular triples ‘k’ would have to be 164 to reconstruct 80% of the signal, 240 to reconstruct 90% of the signal and 313 to reconstruct 95%.</a:t>
            </a:r>
            <a:endParaRPr lang="en-US" dirty="0"/>
          </a:p>
        </p:txBody>
      </p:sp>
      <p:sp>
        <p:nvSpPr>
          <p:cNvPr id="4" name="Slide Number Placeholder 3"/>
          <p:cNvSpPr>
            <a:spLocks noGrp="1"/>
          </p:cNvSpPr>
          <p:nvPr>
            <p:ph type="sldNum" sz="quarter" idx="10"/>
          </p:nvPr>
        </p:nvSpPr>
        <p:spPr/>
        <p:txBody>
          <a:bodyPr/>
          <a:lstStyle/>
          <a:p>
            <a:fld id="{678800F2-CF43-49F7-94C5-D4B42BCE1E6E}" type="slidenum">
              <a:rPr lang="en-US" smtClean="0"/>
              <a:pPr/>
              <a:t>63</a:t>
            </a:fld>
            <a:endParaRPr lang="en-US"/>
          </a:p>
        </p:txBody>
      </p:sp>
    </p:spTree>
    <p:extLst>
      <p:ext uri="{BB962C8B-B14F-4D97-AF65-F5344CB8AC3E}">
        <p14:creationId xmlns:p14="http://schemas.microsoft.com/office/powerpoint/2010/main" val="3484709544"/>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 reason</a:t>
            </a:r>
            <a:r>
              <a:rPr lang="en-US" baseline="0" dirty="0" smtClean="0"/>
              <a:t> so many singular triples are required is because the operator handles any arbitrary incident illumination pattern, such as this chaotic lighting response on the walls of our 6 sided cube.</a:t>
            </a:r>
          </a:p>
          <a:p>
            <a:endParaRPr lang="en-US" baseline="0" dirty="0" smtClean="0"/>
          </a:p>
          <a:p>
            <a:r>
              <a:rPr lang="en-US" baseline="0" dirty="0" smtClean="0"/>
              <a:t>&lt;ANIMATE&gt;</a:t>
            </a:r>
          </a:p>
          <a:p>
            <a:r>
              <a:rPr lang="en-US" baseline="0" dirty="0" smtClean="0"/>
              <a:t>However, typical lighting patterns are no where near as random, so we should be able to do better by creating a lighting prior over typical direct lighting patterns on our dictionary shapes.</a:t>
            </a:r>
            <a:endParaRPr lang="en-US" dirty="0"/>
          </a:p>
        </p:txBody>
      </p:sp>
      <p:sp>
        <p:nvSpPr>
          <p:cNvPr id="4" name="Slide Number Placeholder 3"/>
          <p:cNvSpPr>
            <a:spLocks noGrp="1"/>
          </p:cNvSpPr>
          <p:nvPr>
            <p:ph type="sldNum" sz="quarter" idx="10"/>
          </p:nvPr>
        </p:nvSpPr>
        <p:spPr/>
        <p:txBody>
          <a:bodyPr/>
          <a:lstStyle/>
          <a:p>
            <a:fld id="{678800F2-CF43-49F7-94C5-D4B42BCE1E6E}" type="slidenum">
              <a:rPr lang="en-US" smtClean="0"/>
              <a:pPr/>
              <a:t>64</a:t>
            </a:fld>
            <a:endParaRPr lang="en-US"/>
          </a:p>
        </p:txBody>
      </p:sp>
    </p:spTree>
    <p:extLst>
      <p:ext uri="{BB962C8B-B14F-4D97-AF65-F5344CB8AC3E}">
        <p14:creationId xmlns:p14="http://schemas.microsoft.com/office/powerpoint/2010/main" val="2124226368"/>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To create our lighting</a:t>
            </a:r>
            <a:r>
              <a:rPr lang="en-US" baseline="0" dirty="0" smtClean="0"/>
              <a:t> prior, we move a direct light source around each shape.</a:t>
            </a:r>
            <a:endParaRPr lang="en-US" dirty="0"/>
          </a:p>
        </p:txBody>
      </p:sp>
      <p:sp>
        <p:nvSpPr>
          <p:cNvPr id="4" name="Slide Number Placeholder 3"/>
          <p:cNvSpPr>
            <a:spLocks noGrp="1"/>
          </p:cNvSpPr>
          <p:nvPr>
            <p:ph type="sldNum" sz="quarter" idx="10"/>
          </p:nvPr>
        </p:nvSpPr>
        <p:spPr/>
        <p:txBody>
          <a:bodyPr/>
          <a:lstStyle/>
          <a:p>
            <a:fld id="{678800F2-CF43-49F7-94C5-D4B42BCE1E6E}" type="slidenum">
              <a:rPr lang="en-US" smtClean="0"/>
              <a:pPr/>
              <a:t>65</a:t>
            </a:fld>
            <a:endParaRPr lang="en-US"/>
          </a:p>
        </p:txBody>
      </p:sp>
    </p:spTree>
    <p:extLst>
      <p:ext uri="{BB962C8B-B14F-4D97-AF65-F5344CB8AC3E}">
        <p14:creationId xmlns:p14="http://schemas.microsoft.com/office/powerpoint/2010/main" val="3386627083"/>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aseline="0" dirty="0" smtClean="0"/>
              <a:t>Storing each response as a column of a matrix, which we will call </a:t>
            </a:r>
            <a:r>
              <a:rPr lang="en-US" baseline="0" dirty="0" err="1" smtClean="0"/>
              <a:t>L_d</a:t>
            </a:r>
            <a:r>
              <a:rPr lang="en-US" baseline="0" dirty="0" smtClean="0"/>
              <a:t>. The lighting prior is another key idea of Modular Radiance Transfer.</a:t>
            </a:r>
          </a:p>
        </p:txBody>
      </p:sp>
      <p:sp>
        <p:nvSpPr>
          <p:cNvPr id="4" name="Slide Number Placeholder 3"/>
          <p:cNvSpPr>
            <a:spLocks noGrp="1"/>
          </p:cNvSpPr>
          <p:nvPr>
            <p:ph type="sldNum" sz="quarter" idx="10"/>
          </p:nvPr>
        </p:nvSpPr>
        <p:spPr/>
        <p:txBody>
          <a:bodyPr/>
          <a:lstStyle/>
          <a:p>
            <a:fld id="{678800F2-CF43-49F7-94C5-D4B42BCE1E6E}" type="slidenum">
              <a:rPr lang="en-US" smtClean="0"/>
              <a:pPr/>
              <a:t>66</a:t>
            </a:fld>
            <a:endParaRPr lang="en-US"/>
          </a:p>
        </p:txBody>
      </p:sp>
    </p:spTree>
    <p:extLst>
      <p:ext uri="{BB962C8B-B14F-4D97-AF65-F5344CB8AC3E}">
        <p14:creationId xmlns:p14="http://schemas.microsoft.com/office/powerpoint/2010/main" val="3324743953"/>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aseline="0" dirty="0" smtClean="0"/>
              <a:t>To benefit from the correlation in the direct lighting signal we take the SVD.</a:t>
            </a:r>
            <a:endParaRPr lang="en-US" dirty="0"/>
          </a:p>
        </p:txBody>
      </p:sp>
      <p:sp>
        <p:nvSpPr>
          <p:cNvPr id="4" name="Slide Number Placeholder 3"/>
          <p:cNvSpPr>
            <a:spLocks noGrp="1"/>
          </p:cNvSpPr>
          <p:nvPr>
            <p:ph type="sldNum" sz="quarter" idx="10"/>
          </p:nvPr>
        </p:nvSpPr>
        <p:spPr/>
        <p:txBody>
          <a:bodyPr/>
          <a:lstStyle/>
          <a:p>
            <a:fld id="{678800F2-CF43-49F7-94C5-D4B42BCE1E6E}" type="slidenum">
              <a:rPr lang="en-US" smtClean="0"/>
              <a:pPr/>
              <a:t>67</a:t>
            </a:fld>
            <a:endParaRPr lang="en-US"/>
          </a:p>
        </p:txBody>
      </p:sp>
    </p:spTree>
    <p:extLst>
      <p:ext uri="{BB962C8B-B14F-4D97-AF65-F5344CB8AC3E}">
        <p14:creationId xmlns:p14="http://schemas.microsoft.com/office/powerpoint/2010/main" val="3812288724"/>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Approximating </a:t>
            </a:r>
            <a:r>
              <a:rPr lang="en-US" dirty="0" err="1" smtClean="0"/>
              <a:t>L_d</a:t>
            </a:r>
            <a:r>
              <a:rPr lang="en-US" baseline="0" dirty="0" smtClean="0"/>
              <a:t> by using a recombination of k singular triples.</a:t>
            </a:r>
            <a:endParaRPr lang="en-US" dirty="0"/>
          </a:p>
        </p:txBody>
      </p:sp>
      <p:sp>
        <p:nvSpPr>
          <p:cNvPr id="4" name="Slide Number Placeholder 3"/>
          <p:cNvSpPr>
            <a:spLocks noGrp="1"/>
          </p:cNvSpPr>
          <p:nvPr>
            <p:ph type="sldNum" sz="quarter" idx="10"/>
          </p:nvPr>
        </p:nvSpPr>
        <p:spPr/>
        <p:txBody>
          <a:bodyPr/>
          <a:lstStyle/>
          <a:p>
            <a:fld id="{678800F2-CF43-49F7-94C5-D4B42BCE1E6E}" type="slidenum">
              <a:rPr lang="en-US" smtClean="0"/>
              <a:pPr/>
              <a:t>68</a:t>
            </a:fld>
            <a:endParaRPr lang="en-US"/>
          </a:p>
        </p:txBody>
      </p:sp>
    </p:spTree>
    <p:extLst>
      <p:ext uri="{BB962C8B-B14F-4D97-AF65-F5344CB8AC3E}">
        <p14:creationId xmlns:p14="http://schemas.microsoft.com/office/powerpoint/2010/main" val="2544157713"/>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In this decomposition we rename </a:t>
            </a:r>
            <a:r>
              <a:rPr lang="en-US" dirty="0" err="1" smtClean="0"/>
              <a:t>U_d</a:t>
            </a:r>
            <a:endParaRPr lang="en-US" baseline="0" dirty="0" smtClean="0"/>
          </a:p>
        </p:txBody>
      </p:sp>
      <p:sp>
        <p:nvSpPr>
          <p:cNvPr id="4" name="Slide Number Placeholder 3"/>
          <p:cNvSpPr>
            <a:spLocks noGrp="1"/>
          </p:cNvSpPr>
          <p:nvPr>
            <p:ph type="sldNum" sz="quarter" idx="10"/>
          </p:nvPr>
        </p:nvSpPr>
        <p:spPr/>
        <p:txBody>
          <a:bodyPr/>
          <a:lstStyle/>
          <a:p>
            <a:fld id="{678800F2-CF43-49F7-94C5-D4B42BCE1E6E}" type="slidenum">
              <a:rPr lang="en-US" smtClean="0"/>
              <a:pPr/>
              <a:t>69</a:t>
            </a:fld>
            <a:endParaRPr lang="en-US"/>
          </a:p>
        </p:txBody>
      </p:sp>
    </p:spTree>
    <p:extLst>
      <p:ext uri="{BB962C8B-B14F-4D97-AF65-F5344CB8AC3E}">
        <p14:creationId xmlns:p14="http://schemas.microsoft.com/office/powerpoint/2010/main" val="111971703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buFont typeface="Arial" pitchFamily="34" charset="0"/>
              <a:buNone/>
            </a:pPr>
            <a:r>
              <a:rPr lang="en-US" baseline="0" dirty="0" smtClean="0"/>
              <a:t>It’s fairly obvious from the mathematical definition why global illumination is so important.</a:t>
            </a:r>
          </a:p>
          <a:p>
            <a:pPr>
              <a:buFont typeface="Arial" pitchFamily="34" charset="0"/>
              <a:buNone/>
            </a:pPr>
            <a:endParaRPr lang="en-US" baseline="0" dirty="0" smtClean="0"/>
          </a:p>
          <a:p>
            <a:pPr>
              <a:buFont typeface="Arial" pitchFamily="34" charset="0"/>
              <a:buNone/>
            </a:pPr>
            <a:r>
              <a:rPr lang="en-US" baseline="0" dirty="0" smtClean="0"/>
              <a:t>&lt;ANIMATE&gt;</a:t>
            </a:r>
          </a:p>
          <a:p>
            <a:pPr>
              <a:buFont typeface="Arial" pitchFamily="34" charset="0"/>
              <a:buNone/>
            </a:pPr>
            <a:r>
              <a:rPr lang="en-US" baseline="0" dirty="0" smtClean="0"/>
              <a:t>This is a common version of the rendering equation that defines how much light leaves point x, in direction </a:t>
            </a:r>
            <a:r>
              <a:rPr lang="en-US" baseline="0" dirty="0" err="1" smtClean="0"/>
              <a:t>omega_o</a:t>
            </a:r>
            <a:r>
              <a:rPr lang="en-US" baseline="0" dirty="0" smtClean="0"/>
              <a:t>, first defined by </a:t>
            </a:r>
            <a:r>
              <a:rPr lang="en-US" baseline="0" dirty="0" err="1" smtClean="0"/>
              <a:t>Kajiya</a:t>
            </a:r>
            <a:r>
              <a:rPr lang="en-US" baseline="0" dirty="0" smtClean="0"/>
              <a:t> in 1986. The light that leaves x is the sum of incoming light from every direction over the hemisphere. Without global illumination, we limit the directions to direct paths between x and the lights in the scene. This causes us to ignore light from all the other directions, resulting in flat, un-interesting lighting.</a:t>
            </a:r>
          </a:p>
        </p:txBody>
      </p:sp>
      <p:sp>
        <p:nvSpPr>
          <p:cNvPr id="4" name="Slide Number Placeholder 3"/>
          <p:cNvSpPr>
            <a:spLocks noGrp="1"/>
          </p:cNvSpPr>
          <p:nvPr>
            <p:ph type="sldNum" sz="quarter" idx="10"/>
          </p:nvPr>
        </p:nvSpPr>
        <p:spPr/>
        <p:txBody>
          <a:bodyPr/>
          <a:lstStyle/>
          <a:p>
            <a:fld id="{73276157-8634-48CF-9346-8F484CCCCB3F}" type="slidenum">
              <a:rPr lang="en-US" smtClean="0"/>
              <a:pPr/>
              <a:t>7</a:t>
            </a:fld>
            <a:endParaRPr lang="en-US"/>
          </a:p>
        </p:txBody>
      </p:sp>
    </p:spTree>
    <p:extLst>
      <p:ext uri="{BB962C8B-B14F-4D97-AF65-F5344CB8AC3E}">
        <p14:creationId xmlns:p14="http://schemas.microsoft.com/office/powerpoint/2010/main" val="1237805063"/>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aseline="0" dirty="0" smtClean="0"/>
              <a:t>to P, and </a:t>
            </a:r>
            <a:r>
              <a:rPr lang="en-US" baseline="0" dirty="0" err="1" smtClean="0"/>
              <a:t>Sigma_d</a:t>
            </a:r>
            <a:endParaRPr lang="en-US" baseline="0" dirty="0" smtClean="0"/>
          </a:p>
        </p:txBody>
      </p:sp>
      <p:sp>
        <p:nvSpPr>
          <p:cNvPr id="4" name="Slide Number Placeholder 3"/>
          <p:cNvSpPr>
            <a:spLocks noGrp="1"/>
          </p:cNvSpPr>
          <p:nvPr>
            <p:ph type="sldNum" sz="quarter" idx="10"/>
          </p:nvPr>
        </p:nvSpPr>
        <p:spPr/>
        <p:txBody>
          <a:bodyPr/>
          <a:lstStyle/>
          <a:p>
            <a:fld id="{678800F2-CF43-49F7-94C5-D4B42BCE1E6E}" type="slidenum">
              <a:rPr lang="en-US" smtClean="0"/>
              <a:pPr/>
              <a:t>70</a:t>
            </a:fld>
            <a:endParaRPr lang="en-US"/>
          </a:p>
        </p:txBody>
      </p:sp>
    </p:spTree>
    <p:extLst>
      <p:ext uri="{BB962C8B-B14F-4D97-AF65-F5344CB8AC3E}">
        <p14:creationId xmlns:p14="http://schemas.microsoft.com/office/powerpoint/2010/main" val="3485269396"/>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aseline="0" dirty="0" smtClean="0"/>
              <a:t>to S. Both of which we will use later.</a:t>
            </a:r>
          </a:p>
        </p:txBody>
      </p:sp>
      <p:sp>
        <p:nvSpPr>
          <p:cNvPr id="4" name="Slide Number Placeholder 3"/>
          <p:cNvSpPr>
            <a:spLocks noGrp="1"/>
          </p:cNvSpPr>
          <p:nvPr>
            <p:ph type="sldNum" sz="quarter" idx="10"/>
          </p:nvPr>
        </p:nvSpPr>
        <p:spPr/>
        <p:txBody>
          <a:bodyPr/>
          <a:lstStyle/>
          <a:p>
            <a:fld id="{678800F2-CF43-49F7-94C5-D4B42BCE1E6E}" type="slidenum">
              <a:rPr lang="en-US" smtClean="0"/>
              <a:pPr/>
              <a:t>71</a:t>
            </a:fld>
            <a:endParaRPr lang="en-US"/>
          </a:p>
        </p:txBody>
      </p:sp>
    </p:spTree>
    <p:extLst>
      <p:ext uri="{BB962C8B-B14F-4D97-AF65-F5344CB8AC3E}">
        <p14:creationId xmlns:p14="http://schemas.microsoft.com/office/powerpoint/2010/main" val="2280463047"/>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P transpose</a:t>
            </a:r>
          </a:p>
          <a:p>
            <a:endParaRPr lang="en-US" dirty="0" smtClean="0"/>
          </a:p>
          <a:p>
            <a:r>
              <a:rPr lang="en-US" dirty="0" smtClean="0"/>
              <a:t>&lt;ANIMATE&gt;</a:t>
            </a:r>
          </a:p>
          <a:p>
            <a:r>
              <a:rPr lang="en-US" dirty="0" smtClean="0"/>
              <a:t>Allows us to project the direct</a:t>
            </a:r>
            <a:r>
              <a:rPr lang="en-US" baseline="0" dirty="0" smtClean="0"/>
              <a:t> lighting into our lighting prior. Then we can evaluate the transport operator F in this reduced space.</a:t>
            </a:r>
          </a:p>
          <a:p>
            <a:endParaRPr lang="en-US" baseline="0" dirty="0" smtClean="0"/>
          </a:p>
          <a:p>
            <a:r>
              <a:rPr lang="en-US" baseline="0" dirty="0" smtClean="0"/>
              <a:t>&lt;ANIMATE&gt;</a:t>
            </a:r>
          </a:p>
          <a:p>
            <a:r>
              <a:rPr lang="en-US" baseline="0" dirty="0" smtClean="0"/>
              <a:t>We need many fewer singular triples to reconstruct the signals in the lighting prior. Our experiments indicate 22, 41, and 62 respectively.</a:t>
            </a:r>
            <a:endParaRPr lang="en-US" dirty="0"/>
          </a:p>
        </p:txBody>
      </p:sp>
      <p:sp>
        <p:nvSpPr>
          <p:cNvPr id="4" name="Slide Number Placeholder 3"/>
          <p:cNvSpPr>
            <a:spLocks noGrp="1"/>
          </p:cNvSpPr>
          <p:nvPr>
            <p:ph type="sldNum" sz="quarter" idx="10"/>
          </p:nvPr>
        </p:nvSpPr>
        <p:spPr/>
        <p:txBody>
          <a:bodyPr/>
          <a:lstStyle/>
          <a:p>
            <a:fld id="{678800F2-CF43-49F7-94C5-D4B42BCE1E6E}" type="slidenum">
              <a:rPr lang="en-US" smtClean="0"/>
              <a:pPr/>
              <a:t>72</a:t>
            </a:fld>
            <a:endParaRPr lang="en-US"/>
          </a:p>
        </p:txBody>
      </p:sp>
    </p:spTree>
    <p:extLst>
      <p:ext uri="{BB962C8B-B14F-4D97-AF65-F5344CB8AC3E}">
        <p14:creationId xmlns:p14="http://schemas.microsoft.com/office/powerpoint/2010/main" val="3582771653"/>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aseline="0" dirty="0" smtClean="0"/>
              <a:t>The lighting prior exploits the correlation in the direct lighting signal, but we’re solving for indirect lighting.  So we modify our operators to exploit even more correlation.</a:t>
            </a:r>
          </a:p>
          <a:p>
            <a:endParaRPr lang="en-US" baseline="0" dirty="0" smtClean="0"/>
          </a:p>
        </p:txBody>
      </p:sp>
      <p:sp>
        <p:nvSpPr>
          <p:cNvPr id="4" name="Slide Number Placeholder 3"/>
          <p:cNvSpPr>
            <a:spLocks noGrp="1"/>
          </p:cNvSpPr>
          <p:nvPr>
            <p:ph type="sldNum" sz="quarter" idx="10"/>
          </p:nvPr>
        </p:nvSpPr>
        <p:spPr/>
        <p:txBody>
          <a:bodyPr/>
          <a:lstStyle/>
          <a:p>
            <a:fld id="{678800F2-CF43-49F7-94C5-D4B42BCE1E6E}" type="slidenum">
              <a:rPr lang="en-US" smtClean="0"/>
              <a:pPr/>
              <a:t>73</a:t>
            </a:fld>
            <a:endParaRPr lang="en-US"/>
          </a:p>
        </p:txBody>
      </p:sp>
    </p:spTree>
    <p:extLst>
      <p:ext uri="{BB962C8B-B14F-4D97-AF65-F5344CB8AC3E}">
        <p14:creationId xmlns:p14="http://schemas.microsoft.com/office/powerpoint/2010/main" val="2173827411"/>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20000"/>
          </a:bodyPr>
          <a:lstStyle/>
          <a:p>
            <a:r>
              <a:rPr lang="en-US" baseline="0" dirty="0" smtClean="0"/>
              <a:t>If we insert S and S inverse the direct lighting signals are scaled according to their contributions to the lighting prior. This new operator, FPS, will transfer signals in the lighting prior subspace into indirect lighting. FPS should also have correlations that we can now take advantage of.</a:t>
            </a:r>
          </a:p>
          <a:p>
            <a:endParaRPr lang="en-US" baseline="0" dirty="0" smtClean="0"/>
          </a:p>
          <a:p>
            <a:r>
              <a:rPr lang="en-US" baseline="0" dirty="0" smtClean="0"/>
              <a:t>&lt;ANIMATE&gt;We rename F P S to M,</a:t>
            </a:r>
          </a:p>
          <a:p>
            <a:endParaRPr lang="en-US" baseline="0" dirty="0" smtClean="0"/>
          </a:p>
          <a:p>
            <a:r>
              <a:rPr lang="en-US" baseline="0" dirty="0" smtClean="0"/>
              <a:t>&lt;ANIMATE&gt;</a:t>
            </a:r>
            <a:r>
              <a:rPr lang="en-US" dirty="0" smtClean="0"/>
              <a:t>and </a:t>
            </a:r>
            <a:r>
              <a:rPr lang="en-US" baseline="0" dirty="0" smtClean="0"/>
              <a:t>use the SVD to exploit any correlations within it.</a:t>
            </a:r>
          </a:p>
          <a:p>
            <a:endParaRPr lang="en-US" baseline="0" dirty="0" smtClean="0"/>
          </a:p>
          <a:p>
            <a:r>
              <a:rPr lang="en-US" baseline="0" dirty="0" smtClean="0"/>
              <a:t>&lt;ANIMATE&gt;Leaving us with this equation where</a:t>
            </a:r>
          </a:p>
          <a:p>
            <a:endParaRPr lang="en-US" baseline="0" dirty="0" smtClean="0"/>
          </a:p>
          <a:p>
            <a:r>
              <a:rPr lang="en-US" baseline="0" dirty="0" smtClean="0"/>
              <a:t>&lt;ANIMATE&gt;we replaced M</a:t>
            </a:r>
          </a:p>
          <a:p>
            <a:endParaRPr lang="en-US" baseline="0" dirty="0" smtClean="0"/>
          </a:p>
          <a:p>
            <a:r>
              <a:rPr lang="en-US" baseline="0" dirty="0" smtClean="0"/>
              <a:t>&lt;ANIMATE&gt;By its approximation U Sigma V^T.</a:t>
            </a:r>
          </a:p>
          <a:p>
            <a:endParaRPr lang="en-US" baseline="0" dirty="0" smtClean="0"/>
          </a:p>
          <a:p>
            <a:r>
              <a:rPr lang="en-US" baseline="0" dirty="0" smtClean="0"/>
              <a:t>&lt;ANIMATE&gt;We rename this portion of the equation</a:t>
            </a:r>
          </a:p>
          <a:p>
            <a:endParaRPr lang="en-US" baseline="0" dirty="0" smtClean="0"/>
          </a:p>
          <a:p>
            <a:r>
              <a:rPr lang="en-US" baseline="0" dirty="0" smtClean="0"/>
              <a:t>&lt;ANIMATE&gt;to Td-&gt;b.</a:t>
            </a:r>
          </a:p>
          <a:p>
            <a:endParaRPr lang="en-US" baseline="0" dirty="0" smtClean="0"/>
          </a:p>
          <a:p>
            <a:r>
              <a:rPr lang="en-US" baseline="0" dirty="0" smtClean="0"/>
              <a:t>&lt;ANIMATE&gt; an operator which will convert our direct lighting into basis coefficients, which we call b-coefficients.</a:t>
            </a:r>
          </a:p>
          <a:p>
            <a:endParaRPr lang="en-US" baseline="0" dirty="0" smtClean="0"/>
          </a:p>
          <a:p>
            <a:r>
              <a:rPr lang="en-US" baseline="0" dirty="0" smtClean="0"/>
              <a:t>&lt;ANIMATE&gt;We also rename this part of the equation</a:t>
            </a:r>
          </a:p>
          <a:p>
            <a:endParaRPr lang="en-US" baseline="0" dirty="0" smtClean="0"/>
          </a:p>
          <a:p>
            <a:r>
              <a:rPr lang="en-US" baseline="0" dirty="0" smtClean="0"/>
              <a:t>&lt;ANIMATE&gt;to </a:t>
            </a:r>
            <a:r>
              <a:rPr lang="en-US" baseline="0" dirty="0" err="1" smtClean="0"/>
              <a:t>U_b</a:t>
            </a:r>
            <a:r>
              <a:rPr lang="en-US" baseline="0" dirty="0" smtClean="0"/>
              <a:t>, a basis for the indirect lighting that can be applied to the given shape. This final equation is what we use at runtime, multiplying the direct lighting by Td-&gt;b to generate basis coefficients that index into the space defined by </a:t>
            </a:r>
            <a:r>
              <a:rPr lang="en-US" baseline="0" dirty="0" err="1" smtClean="0"/>
              <a:t>U_b</a:t>
            </a:r>
            <a:r>
              <a:rPr lang="en-US" baseline="0" dirty="0" smtClean="0"/>
              <a:t>.</a:t>
            </a:r>
          </a:p>
          <a:p>
            <a:endParaRPr lang="en-US" dirty="0"/>
          </a:p>
        </p:txBody>
      </p:sp>
      <p:sp>
        <p:nvSpPr>
          <p:cNvPr id="4" name="Slide Number Placeholder 3"/>
          <p:cNvSpPr>
            <a:spLocks noGrp="1"/>
          </p:cNvSpPr>
          <p:nvPr>
            <p:ph type="sldNum" sz="quarter" idx="10"/>
          </p:nvPr>
        </p:nvSpPr>
        <p:spPr/>
        <p:txBody>
          <a:bodyPr/>
          <a:lstStyle/>
          <a:p>
            <a:fld id="{678800F2-CF43-49F7-94C5-D4B42BCE1E6E}" type="slidenum">
              <a:rPr lang="en-US" smtClean="0"/>
              <a:pPr/>
              <a:t>74</a:t>
            </a:fld>
            <a:endParaRPr lang="en-US"/>
          </a:p>
        </p:txBody>
      </p:sp>
    </p:spTree>
    <p:extLst>
      <p:ext uri="{BB962C8B-B14F-4D97-AF65-F5344CB8AC3E}">
        <p14:creationId xmlns:p14="http://schemas.microsoft.com/office/powerpoint/2010/main" val="2770389534"/>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Our experiments show </a:t>
            </a:r>
            <a:r>
              <a:rPr lang="en-US" baseline="0" dirty="0" smtClean="0"/>
              <a:t>that e</a:t>
            </a:r>
            <a:r>
              <a:rPr lang="en-US" dirty="0" smtClean="0"/>
              <a:t>ven</a:t>
            </a:r>
            <a:r>
              <a:rPr lang="en-US" baseline="0" dirty="0" smtClean="0"/>
              <a:t> </a:t>
            </a:r>
            <a:r>
              <a:rPr lang="en-US" dirty="0" smtClean="0"/>
              <a:t>fewer</a:t>
            </a:r>
            <a:r>
              <a:rPr lang="en-US" baseline="0" dirty="0" smtClean="0"/>
              <a:t> singular triples, 1, 5, and 8, are needed to reconstruct the signal of our new operator. In our software we use up to 32 singular triples to generate plausible global illumination, simplifying down to 12 for use on mobile platforms like iPhone and iPad.</a:t>
            </a:r>
            <a:endParaRPr lang="en-US" dirty="0"/>
          </a:p>
        </p:txBody>
      </p:sp>
      <p:sp>
        <p:nvSpPr>
          <p:cNvPr id="4" name="Slide Number Placeholder 3"/>
          <p:cNvSpPr>
            <a:spLocks noGrp="1"/>
          </p:cNvSpPr>
          <p:nvPr>
            <p:ph type="sldNum" sz="quarter" idx="10"/>
          </p:nvPr>
        </p:nvSpPr>
        <p:spPr/>
        <p:txBody>
          <a:bodyPr/>
          <a:lstStyle/>
          <a:p>
            <a:fld id="{678800F2-CF43-49F7-94C5-D4B42BCE1E6E}" type="slidenum">
              <a:rPr lang="en-US" smtClean="0"/>
              <a:pPr/>
              <a:t>75</a:t>
            </a:fld>
            <a:endParaRPr lang="en-US"/>
          </a:p>
        </p:txBody>
      </p:sp>
    </p:spTree>
    <p:extLst>
      <p:ext uri="{BB962C8B-B14F-4D97-AF65-F5344CB8AC3E}">
        <p14:creationId xmlns:p14="http://schemas.microsoft.com/office/powerpoint/2010/main" val="1390026834"/>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As a practical example, lets start with </a:t>
            </a:r>
            <a:r>
              <a:rPr lang="en-US" baseline="0" dirty="0" smtClean="0"/>
              <a:t>this small maze of three simple dictionary shapes. </a:t>
            </a:r>
          </a:p>
          <a:p>
            <a:endParaRPr lang="en-US" baseline="0" dirty="0" smtClean="0"/>
          </a:p>
          <a:p>
            <a:r>
              <a:rPr lang="en-US" baseline="0" dirty="0" smtClean="0"/>
              <a:t>&lt;ANIMATE&gt;</a:t>
            </a:r>
          </a:p>
          <a:p>
            <a:r>
              <a:rPr lang="en-US" baseline="0" dirty="0" smtClean="0"/>
              <a:t>At runtime if we wanted to calculated the indirect lighting on this block.</a:t>
            </a:r>
          </a:p>
          <a:p>
            <a:endParaRPr lang="en-US" baseline="0" dirty="0" smtClean="0"/>
          </a:p>
          <a:p>
            <a:r>
              <a:rPr lang="en-US" baseline="0" dirty="0" smtClean="0"/>
              <a:t>&lt;ANIMATE&gt;</a:t>
            </a:r>
          </a:p>
          <a:p>
            <a:r>
              <a:rPr lang="en-US" baseline="0" dirty="0" smtClean="0"/>
              <a:t>Which is a four sided block with two walls, a floor, and a ceiling</a:t>
            </a:r>
          </a:p>
          <a:p>
            <a:endParaRPr lang="en-US" baseline="0" dirty="0" smtClean="0"/>
          </a:p>
          <a:p>
            <a:r>
              <a:rPr lang="en-US" baseline="0" dirty="0" smtClean="0"/>
              <a:t>&lt;ANIMATE&gt;</a:t>
            </a:r>
          </a:p>
          <a:p>
            <a:r>
              <a:rPr lang="en-US" baseline="0" dirty="0" smtClean="0"/>
              <a:t>First, we calculate the direct lighting at 16^2 locations on each wall.</a:t>
            </a:r>
          </a:p>
        </p:txBody>
      </p:sp>
      <p:sp>
        <p:nvSpPr>
          <p:cNvPr id="4" name="Slide Number Placeholder 3"/>
          <p:cNvSpPr>
            <a:spLocks noGrp="1"/>
          </p:cNvSpPr>
          <p:nvPr>
            <p:ph type="sldNum" sz="quarter" idx="10"/>
          </p:nvPr>
        </p:nvSpPr>
        <p:spPr/>
        <p:txBody>
          <a:bodyPr/>
          <a:lstStyle/>
          <a:p>
            <a:fld id="{678800F2-CF43-49F7-94C5-D4B42BCE1E6E}" type="slidenum">
              <a:rPr lang="en-US" smtClean="0"/>
              <a:pPr/>
              <a:t>76</a:t>
            </a:fld>
            <a:endParaRPr lang="en-US"/>
          </a:p>
        </p:txBody>
      </p:sp>
    </p:spTree>
    <p:extLst>
      <p:ext uri="{BB962C8B-B14F-4D97-AF65-F5344CB8AC3E}">
        <p14:creationId xmlns:p14="http://schemas.microsoft.com/office/powerpoint/2010/main" val="1224966165"/>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Then we multiply it by our </a:t>
            </a:r>
            <a:r>
              <a:rPr lang="en-US" dirty="0" err="1" smtClean="0"/>
              <a:t>T_d</a:t>
            </a:r>
            <a:r>
              <a:rPr lang="en-US" dirty="0" smtClean="0"/>
              <a:t>-&gt;b. Notice it looks like there a bunch of small squares</a:t>
            </a:r>
            <a:r>
              <a:rPr lang="en-US" baseline="0" dirty="0" smtClean="0"/>
              <a:t> in this texture, that’s because each small square represents one face of one shape in our dictionary.</a:t>
            </a:r>
            <a:endParaRPr lang="en-US" dirty="0" smtClean="0"/>
          </a:p>
          <a:p>
            <a:endParaRPr lang="en-US" baseline="0" dirty="0" smtClean="0"/>
          </a:p>
          <a:p>
            <a:r>
              <a:rPr lang="en-US" baseline="0" dirty="0" smtClean="0"/>
              <a:t>&lt;ANIMATE&gt;</a:t>
            </a:r>
          </a:p>
          <a:p>
            <a:r>
              <a:rPr lang="en-US" baseline="0" dirty="0" smtClean="0"/>
              <a:t>These are the six sides of one of our shapes</a:t>
            </a:r>
          </a:p>
          <a:p>
            <a:endParaRPr lang="en-US" baseline="0" dirty="0" smtClean="0"/>
          </a:p>
          <a:p>
            <a:r>
              <a:rPr lang="en-US" baseline="0" dirty="0" smtClean="0"/>
              <a:t>&lt;ANIMATE&gt;</a:t>
            </a:r>
          </a:p>
          <a:p>
            <a:r>
              <a:rPr lang="en-US" baseline="0" dirty="0" smtClean="0"/>
              <a:t>With the other shapes stored horizontally.</a:t>
            </a:r>
          </a:p>
          <a:p>
            <a:endParaRPr lang="en-US" baseline="0" dirty="0" smtClean="0"/>
          </a:p>
          <a:p>
            <a:r>
              <a:rPr lang="en-US" baseline="0" dirty="0" smtClean="0"/>
              <a:t>&lt;ANIMATE&gt;</a:t>
            </a:r>
          </a:p>
          <a:p>
            <a:r>
              <a:rPr lang="en-US" baseline="0" dirty="0" smtClean="0"/>
              <a:t>And the 32 ‘k’ values are stored vertically. 8 squares, with each of the 4 color channels storing a single k value. We do an inner product of the values in the </a:t>
            </a:r>
            <a:r>
              <a:rPr lang="en-US" baseline="0" dirty="0" err="1" smtClean="0"/>
              <a:t>T_d</a:t>
            </a:r>
            <a:r>
              <a:rPr lang="en-US" baseline="0" dirty="0" smtClean="0"/>
              <a:t>-&gt;b that matches with our face.</a:t>
            </a:r>
          </a:p>
        </p:txBody>
      </p:sp>
      <p:sp>
        <p:nvSpPr>
          <p:cNvPr id="4" name="Slide Number Placeholder 3"/>
          <p:cNvSpPr>
            <a:spLocks noGrp="1"/>
          </p:cNvSpPr>
          <p:nvPr>
            <p:ph type="sldNum" sz="quarter" idx="10"/>
          </p:nvPr>
        </p:nvSpPr>
        <p:spPr/>
        <p:txBody>
          <a:bodyPr/>
          <a:lstStyle/>
          <a:p>
            <a:fld id="{678800F2-CF43-49F7-94C5-D4B42BCE1E6E}" type="slidenum">
              <a:rPr lang="en-US" smtClean="0"/>
              <a:pPr/>
              <a:t>77</a:t>
            </a:fld>
            <a:endParaRPr lang="en-US"/>
          </a:p>
        </p:txBody>
      </p:sp>
    </p:spTree>
    <p:extLst>
      <p:ext uri="{BB962C8B-B14F-4D97-AF65-F5344CB8AC3E}">
        <p14:creationId xmlns:p14="http://schemas.microsoft.com/office/powerpoint/2010/main" val="2988679116"/>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aseline="0" dirty="0" smtClean="0"/>
              <a:t>Each one of those inner products creates a single value. With 32 modes we create a vector with 32 values. These are our b-coefficients for this shape.</a:t>
            </a:r>
          </a:p>
        </p:txBody>
      </p:sp>
      <p:sp>
        <p:nvSpPr>
          <p:cNvPr id="4" name="Slide Number Placeholder 3"/>
          <p:cNvSpPr>
            <a:spLocks noGrp="1"/>
          </p:cNvSpPr>
          <p:nvPr>
            <p:ph type="sldNum" sz="quarter" idx="10"/>
          </p:nvPr>
        </p:nvSpPr>
        <p:spPr/>
        <p:txBody>
          <a:bodyPr/>
          <a:lstStyle/>
          <a:p>
            <a:fld id="{678800F2-CF43-49F7-94C5-D4B42BCE1E6E}" type="slidenum">
              <a:rPr lang="en-US" smtClean="0"/>
              <a:pPr/>
              <a:t>78</a:t>
            </a:fld>
            <a:endParaRPr lang="en-US"/>
          </a:p>
        </p:txBody>
      </p:sp>
    </p:spTree>
    <p:extLst>
      <p:ext uri="{BB962C8B-B14F-4D97-AF65-F5344CB8AC3E}">
        <p14:creationId xmlns:p14="http://schemas.microsoft.com/office/powerpoint/2010/main" val="4079944460"/>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Now</a:t>
            </a:r>
            <a:r>
              <a:rPr lang="en-US" baseline="0" dirty="0" smtClean="0"/>
              <a:t> that we have our b-coefficients, we can multiply by our </a:t>
            </a:r>
            <a:r>
              <a:rPr lang="en-US" baseline="0" dirty="0" err="1" smtClean="0"/>
              <a:t>U_b</a:t>
            </a:r>
            <a:r>
              <a:rPr lang="en-US" baseline="0" dirty="0" smtClean="0"/>
              <a:t> texture.</a:t>
            </a:r>
          </a:p>
          <a:p>
            <a:endParaRPr lang="en-US" baseline="0" dirty="0" smtClean="0"/>
          </a:p>
          <a:p>
            <a:r>
              <a:rPr lang="en-US" baseline="0" dirty="0" smtClean="0"/>
              <a:t>&lt;ANIMATE&gt;</a:t>
            </a:r>
          </a:p>
          <a:p>
            <a:r>
              <a:rPr lang="en-US" baseline="0" dirty="0" smtClean="0"/>
              <a:t>Which you can see for our block here. In this image red is positive, and blue is negative. The larger the value, the brighter </a:t>
            </a:r>
            <a:r>
              <a:rPr lang="en-US" baseline="0" smtClean="0"/>
              <a:t>the pixel.</a:t>
            </a:r>
            <a:endParaRPr lang="en-US" baseline="0" dirty="0" smtClean="0"/>
          </a:p>
          <a:p>
            <a:endParaRPr lang="en-US" baseline="0" dirty="0" smtClean="0"/>
          </a:p>
          <a:p>
            <a:r>
              <a:rPr lang="en-US" baseline="0" dirty="0" smtClean="0"/>
              <a:t>&lt;ANIMATE&gt;</a:t>
            </a:r>
          </a:p>
          <a:p>
            <a:r>
              <a:rPr lang="en-US" baseline="0" dirty="0" smtClean="0"/>
              <a:t>Then we multiply each texture by the associated b-coefficient and sum them all up to generate our indirect lighting for this block. We do this for every block in the level in parallel on the GPU.</a:t>
            </a:r>
            <a:endParaRPr lang="en-US" dirty="0"/>
          </a:p>
        </p:txBody>
      </p:sp>
      <p:sp>
        <p:nvSpPr>
          <p:cNvPr id="4" name="Slide Number Placeholder 3"/>
          <p:cNvSpPr>
            <a:spLocks noGrp="1"/>
          </p:cNvSpPr>
          <p:nvPr>
            <p:ph type="sldNum" sz="quarter" idx="10"/>
          </p:nvPr>
        </p:nvSpPr>
        <p:spPr/>
        <p:txBody>
          <a:bodyPr/>
          <a:lstStyle/>
          <a:p>
            <a:fld id="{678800F2-CF43-49F7-94C5-D4B42BCE1E6E}" type="slidenum">
              <a:rPr lang="en-US" smtClean="0"/>
              <a:pPr/>
              <a:t>79</a:t>
            </a:fld>
            <a:endParaRPr lang="en-US"/>
          </a:p>
        </p:txBody>
      </p:sp>
    </p:spTree>
    <p:extLst>
      <p:ext uri="{BB962C8B-B14F-4D97-AF65-F5344CB8AC3E}">
        <p14:creationId xmlns:p14="http://schemas.microsoft.com/office/powerpoint/2010/main" val="286707531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smtClean="0"/>
              <a:t>There are currently a few global illumination methods integrated into game toolsets. And sometimes they are also integrated into games.</a:t>
            </a:r>
            <a:endParaRPr lang="en-US" dirty="0"/>
          </a:p>
        </p:txBody>
      </p:sp>
      <p:sp>
        <p:nvSpPr>
          <p:cNvPr id="4" name="Slide Number Placeholder 3"/>
          <p:cNvSpPr>
            <a:spLocks noGrp="1"/>
          </p:cNvSpPr>
          <p:nvPr>
            <p:ph type="sldNum" sz="quarter" idx="10"/>
          </p:nvPr>
        </p:nvSpPr>
        <p:spPr/>
        <p:txBody>
          <a:bodyPr/>
          <a:lstStyle/>
          <a:p>
            <a:fld id="{E235331E-EB02-4594-834B-9080D8953CB7}" type="slidenum">
              <a:rPr lang="en-US" smtClean="0"/>
              <a:t>8</a:t>
            </a:fld>
            <a:endParaRPr lang="en-US"/>
          </a:p>
        </p:txBody>
      </p:sp>
    </p:spTree>
    <p:extLst>
      <p:ext uri="{BB962C8B-B14F-4D97-AF65-F5344CB8AC3E}">
        <p14:creationId xmlns:p14="http://schemas.microsoft.com/office/powerpoint/2010/main" val="2179735948"/>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r>
              <a:rPr lang="en-US" sz="1200" kern="1200" baseline="0" dirty="0" smtClean="0">
                <a:solidFill>
                  <a:schemeClr val="tx1"/>
                </a:solidFill>
                <a:latin typeface="+mn-lt"/>
                <a:ea typeface="+mn-ea"/>
                <a:cs typeface="+mn-cs"/>
              </a:rPr>
              <a:t>With Ub as our indirect lighting space, an interesting question to consider is whether there exists a direct lighting pattern that, when passed through F, generates the columns of Ub as output. Since F represents the one bounce operator, this means we could create many different bases for different types of indirect lighting if we knew what </a:t>
            </a:r>
            <a:r>
              <a:rPr lang="en-US" sz="1200" kern="1200" baseline="0" dirty="0" err="1" smtClean="0">
                <a:solidFill>
                  <a:schemeClr val="tx1"/>
                </a:solidFill>
                <a:latin typeface="+mn-lt"/>
                <a:ea typeface="+mn-ea"/>
                <a:cs typeface="+mn-cs"/>
              </a:rPr>
              <a:t>L_imp</a:t>
            </a:r>
            <a:r>
              <a:rPr lang="en-US" sz="1200" kern="1200" baseline="0" dirty="0" smtClean="0">
                <a:solidFill>
                  <a:schemeClr val="tx1"/>
                </a:solidFill>
                <a:latin typeface="+mn-lt"/>
                <a:ea typeface="+mn-ea"/>
                <a:cs typeface="+mn-cs"/>
              </a:rPr>
              <a:t> was. </a:t>
            </a:r>
          </a:p>
          <a:p>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Mathematically it turns out this is quite simple.</a:t>
            </a:r>
          </a:p>
          <a:p>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&lt;ANIMATE&gt;</a:t>
            </a:r>
          </a:p>
          <a:p>
            <a:r>
              <a:rPr lang="en-US" sz="1200" kern="1200" baseline="0" dirty="0" smtClean="0">
                <a:solidFill>
                  <a:schemeClr val="tx1"/>
                </a:solidFill>
                <a:latin typeface="+mn-lt"/>
                <a:ea typeface="+mn-ea"/>
                <a:cs typeface="+mn-cs"/>
              </a:rPr>
              <a:t>By definition, M is equal to U Sigma VT or  F P S</a:t>
            </a:r>
          </a:p>
          <a:p>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&lt;ANIMATE&gt;</a:t>
            </a:r>
            <a:br>
              <a:rPr lang="en-US" sz="1200" kern="1200" baseline="0" dirty="0" smtClean="0">
                <a:solidFill>
                  <a:schemeClr val="tx1"/>
                </a:solidFill>
                <a:latin typeface="+mn-lt"/>
                <a:ea typeface="+mn-ea"/>
                <a:cs typeface="+mn-cs"/>
              </a:rPr>
            </a:br>
            <a:r>
              <a:rPr lang="en-US" sz="1200" kern="1200" baseline="0" dirty="0" smtClean="0">
                <a:solidFill>
                  <a:schemeClr val="tx1"/>
                </a:solidFill>
                <a:latin typeface="+mn-lt"/>
                <a:ea typeface="+mn-ea"/>
                <a:cs typeface="+mn-cs"/>
              </a:rPr>
              <a:t>By post-multiplying each side by V</a:t>
            </a:r>
          </a:p>
          <a:p>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&lt;ANIMATE&gt;</a:t>
            </a:r>
          </a:p>
          <a:p>
            <a:r>
              <a:rPr lang="en-US" sz="1200" kern="1200" baseline="0" dirty="0" smtClean="0">
                <a:solidFill>
                  <a:schemeClr val="tx1"/>
                </a:solidFill>
                <a:latin typeface="+mn-lt"/>
                <a:ea typeface="+mn-ea"/>
                <a:cs typeface="+mn-cs"/>
              </a:rPr>
              <a:t>The left side simplifies to U Sigma</a:t>
            </a:r>
          </a:p>
          <a:p>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&lt;ANIMATE&gt;</a:t>
            </a:r>
          </a:p>
          <a:p>
            <a:r>
              <a:rPr lang="en-US" sz="1200" kern="1200" baseline="0" dirty="0" smtClean="0">
                <a:solidFill>
                  <a:schemeClr val="tx1"/>
                </a:solidFill>
                <a:latin typeface="+mn-lt"/>
                <a:ea typeface="+mn-ea"/>
                <a:cs typeface="+mn-cs"/>
              </a:rPr>
              <a:t>Which is the definition of Ub</a:t>
            </a:r>
          </a:p>
          <a:p>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&lt;ANIMATE&gt;</a:t>
            </a:r>
          </a:p>
          <a:p>
            <a:r>
              <a:rPr lang="en-US" sz="1200" kern="1200" baseline="0" dirty="0" smtClean="0">
                <a:solidFill>
                  <a:schemeClr val="tx1"/>
                </a:solidFill>
                <a:latin typeface="+mn-lt"/>
                <a:ea typeface="+mn-ea"/>
                <a:cs typeface="+mn-cs"/>
              </a:rPr>
              <a:t>Which tells us that by using PSV as a lighting signal we can compute Ub using the one bounce operator.</a:t>
            </a:r>
            <a:endParaRPr lang="en-US" dirty="0"/>
          </a:p>
        </p:txBody>
      </p:sp>
      <p:sp>
        <p:nvSpPr>
          <p:cNvPr id="4" name="Slide Number Placeholder 3"/>
          <p:cNvSpPr>
            <a:spLocks noGrp="1"/>
          </p:cNvSpPr>
          <p:nvPr>
            <p:ph type="sldNum" sz="quarter" idx="10"/>
          </p:nvPr>
        </p:nvSpPr>
        <p:spPr/>
        <p:txBody>
          <a:bodyPr/>
          <a:lstStyle/>
          <a:p>
            <a:fld id="{E235331E-EB02-4594-834B-9080D8953CB7}" type="slidenum">
              <a:rPr lang="en-US" smtClean="0"/>
              <a:t>80</a:t>
            </a:fld>
            <a:endParaRPr lang="en-US"/>
          </a:p>
        </p:txBody>
      </p:sp>
    </p:spTree>
    <p:extLst>
      <p:ext uri="{BB962C8B-B14F-4D97-AF65-F5344CB8AC3E}">
        <p14:creationId xmlns:p14="http://schemas.microsoft.com/office/powerpoint/2010/main" val="2977433814"/>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We used this realization to generate two other operators</a:t>
            </a:r>
          </a:p>
          <a:p>
            <a:endParaRPr lang="en-US" dirty="0" smtClean="0"/>
          </a:p>
          <a:p>
            <a:r>
              <a:rPr lang="en-US" dirty="0" smtClean="0"/>
              <a:t>&lt;ANIMATE&gt;</a:t>
            </a:r>
          </a:p>
          <a:p>
            <a:r>
              <a:rPr lang="en-US" dirty="0" smtClean="0"/>
              <a:t>By </a:t>
            </a:r>
            <a:r>
              <a:rPr lang="en-US" baseline="0" dirty="0" smtClean="0"/>
              <a:t>calculating the spherical harmonic response at each location on the walls we create a vector </a:t>
            </a:r>
            <a:r>
              <a:rPr lang="en-US" baseline="0" dirty="0" err="1" smtClean="0"/>
              <a:t>U_b</a:t>
            </a:r>
            <a:r>
              <a:rPr lang="en-US" baseline="0" dirty="0" smtClean="0"/>
              <a:t> operator</a:t>
            </a:r>
          </a:p>
          <a:p>
            <a:endParaRPr lang="en-US" baseline="0" dirty="0" smtClean="0"/>
          </a:p>
          <a:p>
            <a:r>
              <a:rPr lang="en-US" baseline="0" dirty="0" smtClean="0"/>
              <a:t>&lt;ANIMATE&gt;</a:t>
            </a:r>
          </a:p>
          <a:p>
            <a:r>
              <a:rPr lang="en-US" baseline="0" dirty="0" smtClean="0"/>
              <a:t>Which allows us to light complex scenes using normal variation that were mapped to a single dictionary shape.</a:t>
            </a:r>
          </a:p>
          <a:p>
            <a:endParaRPr lang="en-US" baseline="0" dirty="0" smtClean="0"/>
          </a:p>
          <a:p>
            <a:r>
              <a:rPr lang="en-US" baseline="0" dirty="0" smtClean="0"/>
              <a:t>&lt;ANIMATE&gt;</a:t>
            </a:r>
          </a:p>
          <a:p>
            <a:r>
              <a:rPr lang="en-US" dirty="0" smtClean="0"/>
              <a:t>Or,</a:t>
            </a:r>
            <a:r>
              <a:rPr lang="en-US" baseline="0" dirty="0" smtClean="0"/>
              <a:t> to ensure that there is variation in the indirect lighting due to normal maps</a:t>
            </a:r>
          </a:p>
          <a:p>
            <a:endParaRPr lang="en-US" baseline="0" dirty="0" smtClean="0"/>
          </a:p>
          <a:p>
            <a:r>
              <a:rPr lang="en-US" baseline="0" dirty="0" smtClean="0"/>
              <a:t>&lt;ANIMATE&gt;</a:t>
            </a:r>
          </a:p>
          <a:p>
            <a:r>
              <a:rPr lang="en-US" baseline="0" dirty="0" smtClean="0"/>
              <a:t>Which is especially helpful in areas where the direct lighting is entirely shadowed.</a:t>
            </a:r>
            <a:endParaRPr lang="en-US" dirty="0" smtClean="0"/>
          </a:p>
          <a:p>
            <a:endParaRPr lang="en-US" dirty="0" smtClean="0"/>
          </a:p>
          <a:p>
            <a:r>
              <a:rPr lang="en-US" dirty="0" smtClean="0"/>
              <a:t>&lt;ANIMATE&gt;</a:t>
            </a:r>
          </a:p>
          <a:p>
            <a:r>
              <a:rPr lang="en-US" dirty="0" smtClean="0"/>
              <a:t>And</a:t>
            </a:r>
            <a:r>
              <a:rPr lang="en-US" baseline="0" dirty="0" smtClean="0"/>
              <a:t> by calculating the spherical harmonic response at a small set of points in space we generate a volume operator. This allows us to light objects within the scene with the dynamic global illumination from the shapes themselves.</a:t>
            </a:r>
            <a:endParaRPr lang="en-US" dirty="0" smtClean="0"/>
          </a:p>
        </p:txBody>
      </p:sp>
      <p:sp>
        <p:nvSpPr>
          <p:cNvPr id="4" name="Slide Number Placeholder 3"/>
          <p:cNvSpPr>
            <a:spLocks noGrp="1"/>
          </p:cNvSpPr>
          <p:nvPr>
            <p:ph type="sldNum" sz="quarter" idx="10"/>
          </p:nvPr>
        </p:nvSpPr>
        <p:spPr/>
        <p:txBody>
          <a:bodyPr/>
          <a:lstStyle/>
          <a:p>
            <a:fld id="{678800F2-CF43-49F7-94C5-D4B42BCE1E6E}" type="slidenum">
              <a:rPr lang="en-US" smtClean="0"/>
              <a:pPr/>
              <a:t>81</a:t>
            </a:fld>
            <a:endParaRPr lang="en-US"/>
          </a:p>
        </p:txBody>
      </p:sp>
    </p:spTree>
    <p:extLst>
      <p:ext uri="{BB962C8B-B14F-4D97-AF65-F5344CB8AC3E}">
        <p14:creationId xmlns:p14="http://schemas.microsoft.com/office/powerpoint/2010/main" val="2965209690"/>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Now that we have</a:t>
            </a:r>
            <a:r>
              <a:rPr lang="en-US" baseline="0" dirty="0" smtClean="0"/>
              <a:t> defined how to transport light within each shape we need to define transport between shapes. For our sample block dictionary this requires three sets of operators.</a:t>
            </a:r>
            <a:endParaRPr lang="en-US" dirty="0" smtClean="0"/>
          </a:p>
          <a:p>
            <a:endParaRPr lang="en-US" dirty="0" smtClean="0"/>
          </a:p>
          <a:p>
            <a:r>
              <a:rPr lang="en-US" dirty="0" smtClean="0"/>
              <a:t>&lt;ANIMATE&gt;</a:t>
            </a:r>
          </a:p>
          <a:p>
            <a:r>
              <a:rPr lang="en-US" dirty="0" smtClean="0"/>
              <a:t>An operator that defines</a:t>
            </a:r>
            <a:r>
              <a:rPr lang="en-US" baseline="0" dirty="0" smtClean="0"/>
              <a:t> how light leaves a shape via it’s missing faces, which we call interfaces.</a:t>
            </a:r>
          </a:p>
          <a:p>
            <a:endParaRPr lang="en-US" baseline="0" dirty="0" smtClean="0"/>
          </a:p>
          <a:p>
            <a:r>
              <a:rPr lang="en-US" baseline="0" dirty="0" smtClean="0"/>
              <a:t>&lt;ANIMATE&gt;</a:t>
            </a:r>
          </a:p>
          <a:p>
            <a:r>
              <a:rPr lang="en-US" baseline="0" dirty="0" smtClean="0"/>
              <a:t>Operators that define how light travels between interfaces,</a:t>
            </a:r>
          </a:p>
          <a:p>
            <a:endParaRPr lang="en-US" baseline="0" dirty="0" smtClean="0"/>
          </a:p>
          <a:p>
            <a:r>
              <a:rPr lang="en-US" baseline="0" dirty="0" smtClean="0"/>
              <a:t>&lt;ANIMATE&gt;</a:t>
            </a:r>
          </a:p>
          <a:p>
            <a:r>
              <a:rPr lang="en-US" baseline="0" dirty="0" smtClean="0"/>
              <a:t>and an operator to define how lighting from an interface is deposited on the faces of a shape.</a:t>
            </a:r>
            <a:endParaRPr lang="en-US" dirty="0"/>
          </a:p>
        </p:txBody>
      </p:sp>
      <p:sp>
        <p:nvSpPr>
          <p:cNvPr id="4" name="Slide Number Placeholder 3"/>
          <p:cNvSpPr>
            <a:spLocks noGrp="1"/>
          </p:cNvSpPr>
          <p:nvPr>
            <p:ph type="sldNum" sz="quarter" idx="10"/>
          </p:nvPr>
        </p:nvSpPr>
        <p:spPr/>
        <p:txBody>
          <a:bodyPr/>
          <a:lstStyle/>
          <a:p>
            <a:fld id="{678800F2-CF43-49F7-94C5-D4B42BCE1E6E}" type="slidenum">
              <a:rPr lang="en-US" smtClean="0"/>
              <a:pPr/>
              <a:t>82</a:t>
            </a:fld>
            <a:endParaRPr lang="en-US"/>
          </a:p>
        </p:txBody>
      </p:sp>
    </p:spTree>
    <p:extLst>
      <p:ext uri="{BB962C8B-B14F-4D97-AF65-F5344CB8AC3E}">
        <p14:creationId xmlns:p14="http://schemas.microsoft.com/office/powerpoint/2010/main" val="1869258257"/>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To define how light leaves an interface,</a:t>
            </a:r>
            <a:r>
              <a:rPr lang="en-US" baseline="0" dirty="0" smtClean="0"/>
              <a:t> we need yet another basis.</a:t>
            </a:r>
            <a:endParaRPr lang="en-US" dirty="0"/>
          </a:p>
        </p:txBody>
      </p:sp>
      <p:sp>
        <p:nvSpPr>
          <p:cNvPr id="4" name="Slide Number Placeholder 3"/>
          <p:cNvSpPr>
            <a:spLocks noGrp="1"/>
          </p:cNvSpPr>
          <p:nvPr>
            <p:ph type="sldNum" sz="quarter" idx="10"/>
          </p:nvPr>
        </p:nvSpPr>
        <p:spPr/>
        <p:txBody>
          <a:bodyPr/>
          <a:lstStyle/>
          <a:p>
            <a:fld id="{678800F2-CF43-49F7-94C5-D4B42BCE1E6E}" type="slidenum">
              <a:rPr lang="en-US" smtClean="0"/>
              <a:pPr/>
              <a:t>83</a:t>
            </a:fld>
            <a:endParaRPr lang="en-US"/>
          </a:p>
        </p:txBody>
      </p:sp>
    </p:spTree>
    <p:extLst>
      <p:ext uri="{BB962C8B-B14F-4D97-AF65-F5344CB8AC3E}">
        <p14:creationId xmlns:p14="http://schemas.microsoft.com/office/powerpoint/2010/main" val="1224937125"/>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aseline="0" dirty="0" smtClean="0"/>
              <a:t>For each interface </a:t>
            </a:r>
          </a:p>
          <a:p>
            <a:endParaRPr lang="en-US" baseline="0" dirty="0" smtClean="0"/>
          </a:p>
          <a:p>
            <a:r>
              <a:rPr lang="en-US" baseline="0" dirty="0" smtClean="0"/>
              <a:t>&lt;ANIMATE&gt;</a:t>
            </a:r>
          </a:p>
          <a:p>
            <a:r>
              <a:rPr lang="en-US" baseline="0" dirty="0" smtClean="0"/>
              <a:t>we create a light field by ray tracing the implicit light at an interface.</a:t>
            </a:r>
          </a:p>
          <a:p>
            <a:endParaRPr lang="en-US" baseline="0" dirty="0" smtClean="0"/>
          </a:p>
          <a:p>
            <a:r>
              <a:rPr lang="en-US" baseline="0" dirty="0" smtClean="0"/>
              <a:t>&lt;ANIMATE&gt;</a:t>
            </a:r>
          </a:p>
          <a:p>
            <a:r>
              <a:rPr lang="en-US" baseline="0" dirty="0" smtClean="0"/>
              <a:t>And store the resulting light field as a column of a matrix.</a:t>
            </a:r>
          </a:p>
          <a:p>
            <a:endParaRPr lang="en-US" baseline="0" dirty="0" smtClean="0"/>
          </a:p>
          <a:p>
            <a:r>
              <a:rPr lang="en-US" baseline="0" dirty="0" smtClean="0"/>
              <a:t>&lt;ANIMATE&gt;</a:t>
            </a:r>
          </a:p>
          <a:p>
            <a:r>
              <a:rPr lang="en-US" baseline="0" dirty="0" smtClean="0"/>
              <a:t>Every interface in the dictionary is stored as a different column of this matrix</a:t>
            </a:r>
          </a:p>
          <a:p>
            <a:endParaRPr lang="en-US" baseline="0" dirty="0" smtClean="0"/>
          </a:p>
          <a:p>
            <a:r>
              <a:rPr lang="en-US" baseline="0" dirty="0" smtClean="0"/>
              <a:t>&lt;ANIMATE&gt;</a:t>
            </a:r>
            <a:br>
              <a:rPr lang="en-US" baseline="0" dirty="0" smtClean="0"/>
            </a:br>
            <a:r>
              <a:rPr lang="en-US" baseline="0" dirty="0" smtClean="0"/>
              <a:t>Which we will call the light field basis, or </a:t>
            </a:r>
            <a:r>
              <a:rPr lang="en-US" baseline="0" dirty="0" err="1" smtClean="0"/>
              <a:t>H_lf</a:t>
            </a:r>
            <a:endParaRPr lang="en-US" baseline="0" dirty="0" smtClean="0"/>
          </a:p>
        </p:txBody>
      </p:sp>
      <p:sp>
        <p:nvSpPr>
          <p:cNvPr id="4" name="Slide Number Placeholder 3"/>
          <p:cNvSpPr>
            <a:spLocks noGrp="1"/>
          </p:cNvSpPr>
          <p:nvPr>
            <p:ph type="sldNum" sz="quarter" idx="10"/>
          </p:nvPr>
        </p:nvSpPr>
        <p:spPr/>
        <p:txBody>
          <a:bodyPr/>
          <a:lstStyle/>
          <a:p>
            <a:fld id="{678800F2-CF43-49F7-94C5-D4B42BCE1E6E}" type="slidenum">
              <a:rPr lang="en-US" smtClean="0"/>
              <a:pPr/>
              <a:t>84</a:t>
            </a:fld>
            <a:endParaRPr lang="en-US"/>
          </a:p>
        </p:txBody>
      </p:sp>
    </p:spTree>
    <p:extLst>
      <p:ext uri="{BB962C8B-B14F-4D97-AF65-F5344CB8AC3E}">
        <p14:creationId xmlns:p14="http://schemas.microsoft.com/office/powerpoint/2010/main" val="938408482"/>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aseline="0" dirty="0" smtClean="0"/>
              <a:t>We use an SVD to exploit the correlation in the signal,</a:t>
            </a:r>
          </a:p>
          <a:p>
            <a:endParaRPr lang="en-US" baseline="0" dirty="0" smtClean="0"/>
          </a:p>
          <a:p>
            <a:r>
              <a:rPr lang="en-US" baseline="0" dirty="0" smtClean="0"/>
              <a:t>&lt;ANIMATE&gt;</a:t>
            </a:r>
          </a:p>
          <a:p>
            <a:r>
              <a:rPr lang="en-US" baseline="0" dirty="0" smtClean="0"/>
              <a:t>creating a reduced light field basis for every interface in the entire dictionary, which we call </a:t>
            </a:r>
            <a:r>
              <a:rPr lang="en-US" baseline="0" dirty="0" err="1" smtClean="0"/>
              <a:t>H_rlf</a:t>
            </a:r>
            <a:r>
              <a:rPr lang="en-US" baseline="0" dirty="0" smtClean="0"/>
              <a:t>. </a:t>
            </a:r>
          </a:p>
        </p:txBody>
      </p:sp>
      <p:sp>
        <p:nvSpPr>
          <p:cNvPr id="4" name="Slide Number Placeholder 3"/>
          <p:cNvSpPr>
            <a:spLocks noGrp="1"/>
          </p:cNvSpPr>
          <p:nvPr>
            <p:ph type="sldNum" sz="quarter" idx="10"/>
          </p:nvPr>
        </p:nvSpPr>
        <p:spPr/>
        <p:txBody>
          <a:bodyPr/>
          <a:lstStyle/>
          <a:p>
            <a:fld id="{678800F2-CF43-49F7-94C5-D4B42BCE1E6E}" type="slidenum">
              <a:rPr lang="en-US" smtClean="0"/>
              <a:pPr/>
              <a:t>85</a:t>
            </a:fld>
            <a:endParaRPr lang="en-US"/>
          </a:p>
        </p:txBody>
      </p:sp>
    </p:spTree>
    <p:extLst>
      <p:ext uri="{BB962C8B-B14F-4D97-AF65-F5344CB8AC3E}">
        <p14:creationId xmlns:p14="http://schemas.microsoft.com/office/powerpoint/2010/main" val="3387518639"/>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aseline="0" dirty="0" smtClean="0"/>
              <a:t>Now that we have a basis we can store light fields in,</a:t>
            </a:r>
          </a:p>
          <a:p>
            <a:endParaRPr lang="en-US" baseline="0" dirty="0" smtClean="0"/>
          </a:p>
          <a:p>
            <a:r>
              <a:rPr lang="en-US" baseline="0" dirty="0" smtClean="0"/>
              <a:t>&lt;ANIMATE&gt;</a:t>
            </a:r>
          </a:p>
          <a:p>
            <a:r>
              <a:rPr lang="en-US" baseline="0" dirty="0" smtClean="0"/>
              <a:t>We light each shape with the </a:t>
            </a:r>
            <a:r>
              <a:rPr lang="en-US" baseline="0" dirty="0" err="1" smtClean="0"/>
              <a:t>U_b</a:t>
            </a:r>
            <a:r>
              <a:rPr lang="en-US" baseline="0" dirty="0" smtClean="0"/>
              <a:t>  basis functions, similar to PRT.</a:t>
            </a:r>
          </a:p>
          <a:p>
            <a:endParaRPr lang="en-US" baseline="0" dirty="0" smtClean="0"/>
          </a:p>
          <a:p>
            <a:r>
              <a:rPr lang="en-US" baseline="0" dirty="0" smtClean="0"/>
              <a:t>&lt;ANIMATE&gt;</a:t>
            </a:r>
          </a:p>
          <a:p>
            <a:r>
              <a:rPr lang="en-US" baseline="0" dirty="0" smtClean="0"/>
              <a:t>And sample that lighting at each interface.</a:t>
            </a:r>
            <a:endParaRPr lang="en-US" dirty="0"/>
          </a:p>
        </p:txBody>
      </p:sp>
      <p:sp>
        <p:nvSpPr>
          <p:cNvPr id="4" name="Slide Number Placeholder 3"/>
          <p:cNvSpPr>
            <a:spLocks noGrp="1"/>
          </p:cNvSpPr>
          <p:nvPr>
            <p:ph type="sldNum" sz="quarter" idx="10"/>
          </p:nvPr>
        </p:nvSpPr>
        <p:spPr/>
        <p:txBody>
          <a:bodyPr/>
          <a:lstStyle/>
          <a:p>
            <a:fld id="{678800F2-CF43-49F7-94C5-D4B42BCE1E6E}" type="slidenum">
              <a:rPr lang="en-US" smtClean="0"/>
              <a:pPr/>
              <a:t>86</a:t>
            </a:fld>
            <a:endParaRPr lang="en-US"/>
          </a:p>
        </p:txBody>
      </p:sp>
    </p:spTree>
    <p:extLst>
      <p:ext uri="{BB962C8B-B14F-4D97-AF65-F5344CB8AC3E}">
        <p14:creationId xmlns:p14="http://schemas.microsoft.com/office/powerpoint/2010/main" val="424791822"/>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aseline="0" dirty="0" smtClean="0"/>
              <a:t>… by projecting that </a:t>
            </a:r>
            <a:r>
              <a:rPr lang="en-US" baseline="0" dirty="0" err="1" smtClean="0"/>
              <a:t>lightfield</a:t>
            </a:r>
            <a:r>
              <a:rPr lang="en-US" baseline="0" dirty="0" smtClean="0"/>
              <a:t> into the reduced light field basis…</a:t>
            </a:r>
            <a:endParaRPr lang="en-US" dirty="0"/>
          </a:p>
        </p:txBody>
      </p:sp>
      <p:sp>
        <p:nvSpPr>
          <p:cNvPr id="4" name="Slide Number Placeholder 3"/>
          <p:cNvSpPr>
            <a:spLocks noGrp="1"/>
          </p:cNvSpPr>
          <p:nvPr>
            <p:ph type="sldNum" sz="quarter" idx="10"/>
          </p:nvPr>
        </p:nvSpPr>
        <p:spPr/>
        <p:txBody>
          <a:bodyPr/>
          <a:lstStyle/>
          <a:p>
            <a:fld id="{678800F2-CF43-49F7-94C5-D4B42BCE1E6E}" type="slidenum">
              <a:rPr lang="en-US" smtClean="0"/>
              <a:pPr/>
              <a:t>87</a:t>
            </a:fld>
            <a:endParaRPr lang="en-US"/>
          </a:p>
        </p:txBody>
      </p:sp>
    </p:spTree>
    <p:extLst>
      <p:ext uri="{BB962C8B-B14F-4D97-AF65-F5344CB8AC3E}">
        <p14:creationId xmlns:p14="http://schemas.microsoft.com/office/powerpoint/2010/main" val="3231555921"/>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aseline="0" dirty="0" smtClean="0"/>
              <a:t>We can then create an operator that converts our basis-coefficients into reduced light field coefficients.</a:t>
            </a:r>
            <a:endParaRPr lang="en-US" dirty="0"/>
          </a:p>
        </p:txBody>
      </p:sp>
      <p:sp>
        <p:nvSpPr>
          <p:cNvPr id="4" name="Slide Number Placeholder 3"/>
          <p:cNvSpPr>
            <a:spLocks noGrp="1"/>
          </p:cNvSpPr>
          <p:nvPr>
            <p:ph type="sldNum" sz="quarter" idx="10"/>
          </p:nvPr>
        </p:nvSpPr>
        <p:spPr/>
        <p:txBody>
          <a:bodyPr/>
          <a:lstStyle/>
          <a:p>
            <a:fld id="{678800F2-CF43-49F7-94C5-D4B42BCE1E6E}" type="slidenum">
              <a:rPr lang="en-US" smtClean="0"/>
              <a:pPr/>
              <a:t>88</a:t>
            </a:fld>
            <a:endParaRPr lang="en-US"/>
          </a:p>
        </p:txBody>
      </p:sp>
    </p:spTree>
    <p:extLst>
      <p:ext uri="{BB962C8B-B14F-4D97-AF65-F5344CB8AC3E}">
        <p14:creationId xmlns:p14="http://schemas.microsoft.com/office/powerpoint/2010/main" val="2970382030"/>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Now that we have operators telling</a:t>
            </a:r>
            <a:r>
              <a:rPr lang="en-US" baseline="0" dirty="0" smtClean="0"/>
              <a:t> us how light leaves a shape through its interfaces</a:t>
            </a:r>
            <a:r>
              <a:rPr lang="en-US" dirty="0" smtClean="0"/>
              <a:t>, we need to define how light can move </a:t>
            </a:r>
            <a:r>
              <a:rPr lang="en-US" baseline="0" dirty="0" smtClean="0"/>
              <a:t>between interfaces.</a:t>
            </a:r>
          </a:p>
          <a:p>
            <a:endParaRPr lang="en-US" baseline="0" dirty="0" smtClean="0"/>
          </a:p>
          <a:p>
            <a:r>
              <a:rPr lang="en-US" baseline="0" dirty="0" smtClean="0"/>
              <a:t>&lt;ANIMATE&gt;</a:t>
            </a:r>
          </a:p>
          <a:p>
            <a:r>
              <a:rPr lang="en-US" baseline="0" dirty="0" smtClean="0"/>
              <a:t>For our block dictionary, light coming from the red interface only propagates to three other interfaces. The green one on the left, the blue one straight ahead, and the gold one on the right. These operators are defined by resampling the light fields using ray tracing.</a:t>
            </a:r>
          </a:p>
        </p:txBody>
      </p:sp>
      <p:sp>
        <p:nvSpPr>
          <p:cNvPr id="4" name="Slide Number Placeholder 3"/>
          <p:cNvSpPr>
            <a:spLocks noGrp="1"/>
          </p:cNvSpPr>
          <p:nvPr>
            <p:ph type="sldNum" sz="quarter" idx="10"/>
          </p:nvPr>
        </p:nvSpPr>
        <p:spPr/>
        <p:txBody>
          <a:bodyPr/>
          <a:lstStyle/>
          <a:p>
            <a:fld id="{678800F2-CF43-49F7-94C5-D4B42BCE1E6E}" type="slidenum">
              <a:rPr lang="en-US" smtClean="0"/>
              <a:pPr/>
              <a:t>89</a:t>
            </a:fld>
            <a:endParaRPr lang="en-US"/>
          </a:p>
        </p:txBody>
      </p:sp>
    </p:spTree>
    <p:extLst>
      <p:ext uri="{BB962C8B-B14F-4D97-AF65-F5344CB8AC3E}">
        <p14:creationId xmlns:p14="http://schemas.microsoft.com/office/powerpoint/2010/main" val="154115227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smtClean="0"/>
              <a:t>The first of these methods is called Light Propagation Volumes, implemented in </a:t>
            </a:r>
            <a:r>
              <a:rPr lang="en-US" baseline="0" dirty="0" err="1" smtClean="0"/>
              <a:t>Crysis</a:t>
            </a:r>
            <a:r>
              <a:rPr lang="en-US" baseline="0" dirty="0" smtClean="0"/>
              <a:t> 3, disabled before ship, and then re-enabled for use in a DLC. They </a:t>
            </a:r>
            <a:r>
              <a:rPr lang="en-US" baseline="0" dirty="0" err="1" smtClean="0"/>
              <a:t>voxelize</a:t>
            </a:r>
            <a:r>
              <a:rPr lang="en-US" baseline="0" dirty="0" smtClean="0"/>
              <a:t> the entire scene and store the direct lighting in each voxel as a set of spherical harmonic coefficients. These coefficients are then propagated from cell to cell. After a certain number of iterations the coefficients are then used to generate indirect lighting. </a:t>
            </a:r>
            <a:endParaRPr lang="en-US" dirty="0"/>
          </a:p>
        </p:txBody>
      </p:sp>
      <p:sp>
        <p:nvSpPr>
          <p:cNvPr id="4" name="Slide Number Placeholder 3"/>
          <p:cNvSpPr>
            <a:spLocks noGrp="1"/>
          </p:cNvSpPr>
          <p:nvPr>
            <p:ph type="sldNum" sz="quarter" idx="10"/>
          </p:nvPr>
        </p:nvSpPr>
        <p:spPr/>
        <p:txBody>
          <a:bodyPr/>
          <a:lstStyle/>
          <a:p>
            <a:fld id="{E235331E-EB02-4594-834B-9080D8953CB7}" type="slidenum">
              <a:rPr lang="en-US" smtClean="0"/>
              <a:t>9</a:t>
            </a:fld>
            <a:endParaRPr lang="en-US"/>
          </a:p>
        </p:txBody>
      </p:sp>
    </p:spTree>
    <p:extLst>
      <p:ext uri="{BB962C8B-B14F-4D97-AF65-F5344CB8AC3E}">
        <p14:creationId xmlns:p14="http://schemas.microsoft.com/office/powerpoint/2010/main" val="4212628896"/>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 final operator will tell us how </a:t>
            </a:r>
            <a:r>
              <a:rPr lang="en-US" baseline="0" dirty="0" smtClean="0"/>
              <a:t>an interface will light the surfaces of a dictionary shape. For our block dictionary this should only need to be calculated for one canonical interface falling onto the five faces of a cube, due to symmetry.</a:t>
            </a:r>
          </a:p>
          <a:p>
            <a:endParaRPr lang="en-US" baseline="0" dirty="0" smtClean="0"/>
          </a:p>
          <a:p>
            <a:r>
              <a:rPr lang="en-US" baseline="0" dirty="0" smtClean="0"/>
              <a:t>&lt;ANIMATE&gt;</a:t>
            </a:r>
          </a:p>
          <a:p>
            <a:r>
              <a:rPr lang="en-US" baseline="0" dirty="0" smtClean="0"/>
              <a:t>We calculate the new operator by ray tracing the response to the reduced light fields on the surfaces of the shape.</a:t>
            </a:r>
          </a:p>
          <a:p>
            <a:endParaRPr lang="en-US" baseline="0" dirty="0" smtClean="0"/>
          </a:p>
          <a:p>
            <a:r>
              <a:rPr lang="en-US" baseline="0" dirty="0" smtClean="0"/>
              <a:t>&lt;ANIMATE&gt;</a:t>
            </a:r>
          </a:p>
          <a:p>
            <a:r>
              <a:rPr lang="en-US" baseline="0" dirty="0" smtClean="0"/>
              <a:t>An SVD is used to capitalize on the correlation in this new signal, which results in two operators.</a:t>
            </a:r>
          </a:p>
          <a:p>
            <a:endParaRPr lang="en-US" baseline="0" dirty="0" smtClean="0"/>
          </a:p>
          <a:p>
            <a:r>
              <a:rPr lang="en-US" baseline="0" dirty="0" smtClean="0"/>
              <a:t>&lt;ANIMATE&gt;</a:t>
            </a:r>
          </a:p>
          <a:p>
            <a:r>
              <a:rPr lang="en-US" baseline="0" dirty="0" err="1" smtClean="0"/>
              <a:t>U_r</a:t>
            </a:r>
            <a:r>
              <a:rPr lang="en-US" baseline="0" dirty="0" smtClean="0"/>
              <a:t>, which is a set of response basis functions defining what kind of lighting response occurs on the shape surfaces.</a:t>
            </a:r>
          </a:p>
          <a:p>
            <a:endParaRPr lang="en-US" baseline="0" dirty="0" smtClean="0"/>
          </a:p>
          <a:p>
            <a:r>
              <a:rPr lang="en-US" baseline="0" dirty="0" smtClean="0"/>
              <a:t>&lt;ANIMATE&gt;</a:t>
            </a:r>
            <a:br>
              <a:rPr lang="en-US" baseline="0" dirty="0" smtClean="0"/>
            </a:br>
            <a:r>
              <a:rPr lang="en-US" baseline="0" dirty="0" smtClean="0"/>
              <a:t>And T </a:t>
            </a:r>
            <a:r>
              <a:rPr lang="en-US" baseline="0" dirty="0" err="1" smtClean="0"/>
              <a:t>rlf</a:t>
            </a:r>
            <a:r>
              <a:rPr lang="en-US" baseline="0" dirty="0" smtClean="0"/>
              <a:t>-&gt;r which converts reduced </a:t>
            </a:r>
            <a:r>
              <a:rPr lang="en-US" baseline="0" dirty="0" err="1" smtClean="0"/>
              <a:t>lightfield</a:t>
            </a:r>
            <a:r>
              <a:rPr lang="en-US" baseline="0" dirty="0" smtClean="0"/>
              <a:t> coefficients into response coefficients, which we call r-coefficients. These response-coefficients are later multiplied by </a:t>
            </a:r>
            <a:r>
              <a:rPr lang="en-US" baseline="0" dirty="0" err="1" smtClean="0"/>
              <a:t>U_r</a:t>
            </a:r>
            <a:r>
              <a:rPr lang="en-US" baseline="0" dirty="0" smtClean="0"/>
              <a:t> to generate the indirect lighting from the interface.</a:t>
            </a:r>
          </a:p>
        </p:txBody>
      </p:sp>
      <p:sp>
        <p:nvSpPr>
          <p:cNvPr id="4" name="Slide Number Placeholder 3"/>
          <p:cNvSpPr>
            <a:spLocks noGrp="1"/>
          </p:cNvSpPr>
          <p:nvPr>
            <p:ph type="sldNum" sz="quarter" idx="10"/>
          </p:nvPr>
        </p:nvSpPr>
        <p:spPr/>
        <p:txBody>
          <a:bodyPr/>
          <a:lstStyle/>
          <a:p>
            <a:fld id="{678800F2-CF43-49F7-94C5-D4B42BCE1E6E}" type="slidenum">
              <a:rPr lang="en-US" smtClean="0"/>
              <a:pPr/>
              <a:t>90</a:t>
            </a:fld>
            <a:endParaRPr lang="en-US"/>
          </a:p>
        </p:txBody>
      </p:sp>
    </p:spTree>
    <p:extLst>
      <p:ext uri="{BB962C8B-B14F-4D97-AF65-F5344CB8AC3E}">
        <p14:creationId xmlns:p14="http://schemas.microsoft.com/office/powerpoint/2010/main" val="2384525202"/>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aseline="0" dirty="0" smtClean="0"/>
              <a:t>So to deal with interfaces, we’ve created six operators.</a:t>
            </a:r>
          </a:p>
        </p:txBody>
      </p:sp>
      <p:sp>
        <p:nvSpPr>
          <p:cNvPr id="4" name="Slide Number Placeholder 3"/>
          <p:cNvSpPr>
            <a:spLocks noGrp="1"/>
          </p:cNvSpPr>
          <p:nvPr>
            <p:ph type="sldNum" sz="quarter" idx="10"/>
          </p:nvPr>
        </p:nvSpPr>
        <p:spPr/>
        <p:txBody>
          <a:bodyPr/>
          <a:lstStyle/>
          <a:p>
            <a:fld id="{678800F2-CF43-49F7-94C5-D4B42BCE1E6E}" type="slidenum">
              <a:rPr lang="en-US" smtClean="0"/>
              <a:pPr/>
              <a:t>91</a:t>
            </a:fld>
            <a:endParaRPr lang="en-US"/>
          </a:p>
        </p:txBody>
      </p:sp>
    </p:spTree>
    <p:extLst>
      <p:ext uri="{BB962C8B-B14F-4D97-AF65-F5344CB8AC3E}">
        <p14:creationId xmlns:p14="http://schemas.microsoft.com/office/powerpoint/2010/main" val="2801809493"/>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aseline="0" dirty="0" smtClean="0"/>
              <a:t>We believe </a:t>
            </a:r>
            <a:r>
              <a:rPr lang="en-US" b="1" baseline="0" dirty="0" smtClean="0"/>
              <a:t>these</a:t>
            </a:r>
            <a:r>
              <a:rPr lang="en-US" baseline="0" dirty="0" smtClean="0"/>
              <a:t> operators can be fairly large since they are only used during level creation.</a:t>
            </a:r>
          </a:p>
        </p:txBody>
      </p:sp>
      <p:sp>
        <p:nvSpPr>
          <p:cNvPr id="4" name="Slide Number Placeholder 3"/>
          <p:cNvSpPr>
            <a:spLocks noGrp="1"/>
          </p:cNvSpPr>
          <p:nvPr>
            <p:ph type="sldNum" sz="quarter" idx="10"/>
          </p:nvPr>
        </p:nvSpPr>
        <p:spPr/>
        <p:txBody>
          <a:bodyPr/>
          <a:lstStyle/>
          <a:p>
            <a:fld id="{678800F2-CF43-49F7-94C5-D4B42BCE1E6E}" type="slidenum">
              <a:rPr lang="en-US" smtClean="0"/>
              <a:pPr/>
              <a:t>92</a:t>
            </a:fld>
            <a:endParaRPr lang="en-US"/>
          </a:p>
        </p:txBody>
      </p:sp>
    </p:spTree>
    <p:extLst>
      <p:ext uri="{BB962C8B-B14F-4D97-AF65-F5344CB8AC3E}">
        <p14:creationId xmlns:p14="http://schemas.microsoft.com/office/powerpoint/2010/main" val="341854799"/>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aseline="0" dirty="0" smtClean="0"/>
              <a:t>But we need to keep the Ur operator small since it will be used during runtime.</a:t>
            </a:r>
          </a:p>
        </p:txBody>
      </p:sp>
      <p:sp>
        <p:nvSpPr>
          <p:cNvPr id="4" name="Slide Number Placeholder 3"/>
          <p:cNvSpPr>
            <a:spLocks noGrp="1"/>
          </p:cNvSpPr>
          <p:nvPr>
            <p:ph type="sldNum" sz="quarter" idx="10"/>
          </p:nvPr>
        </p:nvSpPr>
        <p:spPr/>
        <p:txBody>
          <a:bodyPr/>
          <a:lstStyle/>
          <a:p>
            <a:fld id="{678800F2-CF43-49F7-94C5-D4B42BCE1E6E}" type="slidenum">
              <a:rPr lang="en-US" smtClean="0"/>
              <a:pPr/>
              <a:t>93</a:t>
            </a:fld>
            <a:endParaRPr lang="en-US"/>
          </a:p>
        </p:txBody>
      </p:sp>
    </p:spTree>
    <p:extLst>
      <p:ext uri="{BB962C8B-B14F-4D97-AF65-F5344CB8AC3E}">
        <p14:creationId xmlns:p14="http://schemas.microsoft.com/office/powerpoint/2010/main" val="2232602413"/>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aseline="0" dirty="0" smtClean="0"/>
              <a:t>Say we have this block graph.</a:t>
            </a:r>
          </a:p>
          <a:p>
            <a:endParaRPr lang="en-US" baseline="0" dirty="0" smtClean="0"/>
          </a:p>
          <a:p>
            <a:r>
              <a:rPr lang="en-US" baseline="0" dirty="0" smtClean="0"/>
              <a:t>&lt;ANIMATE&gt;</a:t>
            </a:r>
          </a:p>
          <a:p>
            <a:r>
              <a:rPr lang="en-US" baseline="0" dirty="0" smtClean="0"/>
              <a:t>For this block,</a:t>
            </a:r>
          </a:p>
          <a:p>
            <a:endParaRPr lang="en-US" baseline="0" dirty="0" smtClean="0"/>
          </a:p>
          <a:p>
            <a:r>
              <a:rPr lang="en-US" baseline="0" dirty="0" smtClean="0"/>
              <a:t>&lt;ANIMATE&gt;</a:t>
            </a:r>
          </a:p>
          <a:p>
            <a:r>
              <a:rPr lang="en-US" baseline="0" dirty="0" smtClean="0"/>
              <a:t>We have an interface for light leaving the block</a:t>
            </a:r>
          </a:p>
          <a:p>
            <a:endParaRPr lang="en-US" baseline="0" dirty="0" smtClean="0"/>
          </a:p>
          <a:p>
            <a:r>
              <a:rPr lang="en-US" baseline="0" dirty="0" smtClean="0"/>
              <a:t>&lt;ANIMATE&gt;</a:t>
            </a:r>
          </a:p>
          <a:p>
            <a:r>
              <a:rPr lang="en-US" baseline="0" dirty="0" smtClean="0"/>
              <a:t>And an interface for light entering the block</a:t>
            </a:r>
          </a:p>
          <a:p>
            <a:endParaRPr lang="en-US" baseline="0" dirty="0" smtClean="0"/>
          </a:p>
          <a:p>
            <a:r>
              <a:rPr lang="en-US" baseline="0" dirty="0" smtClean="0"/>
              <a:t>&lt;ANIMATE&gt;</a:t>
            </a:r>
          </a:p>
          <a:p>
            <a:r>
              <a:rPr lang="en-US" baseline="0" dirty="0" smtClean="0"/>
              <a:t>These two interfaces exist at each shape connection, lying in the same position but dealing with light going in different directions.</a:t>
            </a:r>
          </a:p>
          <a:p>
            <a:endParaRPr lang="en-US" baseline="0" dirty="0" smtClean="0"/>
          </a:p>
          <a:p>
            <a:r>
              <a:rPr lang="en-US" baseline="0" dirty="0" smtClean="0"/>
              <a:t>&lt;ANIMATE&gt;</a:t>
            </a:r>
          </a:p>
          <a:p>
            <a:r>
              <a:rPr lang="en-US" baseline="0" dirty="0" smtClean="0"/>
              <a:t>And each path from one block to another is an entry in the </a:t>
            </a:r>
            <a:r>
              <a:rPr lang="en-US" baseline="0" dirty="0" err="1" smtClean="0"/>
              <a:t>T_b</a:t>
            </a:r>
            <a:r>
              <a:rPr lang="en-US" baseline="0" dirty="0" smtClean="0"/>
              <a:t>-&gt;r matrix. This entry is calculated only once when the blocks are connected.</a:t>
            </a:r>
          </a:p>
        </p:txBody>
      </p:sp>
      <p:sp>
        <p:nvSpPr>
          <p:cNvPr id="4" name="Slide Number Placeholder 3"/>
          <p:cNvSpPr>
            <a:spLocks noGrp="1"/>
          </p:cNvSpPr>
          <p:nvPr>
            <p:ph type="sldNum" sz="quarter" idx="10"/>
          </p:nvPr>
        </p:nvSpPr>
        <p:spPr/>
        <p:txBody>
          <a:bodyPr/>
          <a:lstStyle/>
          <a:p>
            <a:fld id="{678800F2-CF43-49F7-94C5-D4B42BCE1E6E}" type="slidenum">
              <a:rPr lang="en-US" smtClean="0"/>
              <a:pPr/>
              <a:t>94</a:t>
            </a:fld>
            <a:endParaRPr lang="en-US"/>
          </a:p>
        </p:txBody>
      </p:sp>
    </p:spTree>
    <p:extLst>
      <p:ext uri="{BB962C8B-B14F-4D97-AF65-F5344CB8AC3E}">
        <p14:creationId xmlns:p14="http://schemas.microsoft.com/office/powerpoint/2010/main" val="3784907022"/>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aseline="0" dirty="0" smtClean="0"/>
              <a:t>For example, to calculate</a:t>
            </a:r>
          </a:p>
          <a:p>
            <a:endParaRPr lang="en-US" baseline="0" dirty="0" smtClean="0"/>
          </a:p>
          <a:p>
            <a:r>
              <a:rPr lang="en-US" baseline="0" dirty="0" smtClean="0"/>
              <a:t>&lt;ANIMATE&gt;</a:t>
            </a:r>
          </a:p>
          <a:p>
            <a:r>
              <a:rPr lang="en-US" baseline="0" dirty="0" smtClean="0"/>
              <a:t>the response coefficients of  the block containing the purple point</a:t>
            </a:r>
          </a:p>
          <a:p>
            <a:endParaRPr lang="en-US" baseline="0" dirty="0" smtClean="0"/>
          </a:p>
          <a:p>
            <a:r>
              <a:rPr lang="en-US" baseline="0" dirty="0" smtClean="0"/>
              <a:t>&lt;ANIMATE&gt;</a:t>
            </a:r>
          </a:p>
          <a:p>
            <a:r>
              <a:rPr lang="en-US" baseline="0" dirty="0" smtClean="0"/>
              <a:t>from the basis coefficients of the block containing the red point.</a:t>
            </a:r>
            <a:endParaRPr lang="en-US" dirty="0"/>
          </a:p>
        </p:txBody>
      </p:sp>
      <p:sp>
        <p:nvSpPr>
          <p:cNvPr id="4" name="Slide Number Placeholder 3"/>
          <p:cNvSpPr>
            <a:spLocks noGrp="1"/>
          </p:cNvSpPr>
          <p:nvPr>
            <p:ph type="sldNum" sz="quarter" idx="10"/>
          </p:nvPr>
        </p:nvSpPr>
        <p:spPr/>
        <p:txBody>
          <a:bodyPr/>
          <a:lstStyle/>
          <a:p>
            <a:fld id="{678800F2-CF43-49F7-94C5-D4B42BCE1E6E}" type="slidenum">
              <a:rPr lang="en-US" smtClean="0"/>
              <a:pPr/>
              <a:t>95</a:t>
            </a:fld>
            <a:endParaRPr lang="en-US"/>
          </a:p>
        </p:txBody>
      </p:sp>
    </p:spTree>
    <p:extLst>
      <p:ext uri="{BB962C8B-B14F-4D97-AF65-F5344CB8AC3E}">
        <p14:creationId xmlns:p14="http://schemas.microsoft.com/office/powerpoint/2010/main" val="2756438086"/>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We convert</a:t>
            </a:r>
            <a:r>
              <a:rPr lang="en-US" baseline="0" dirty="0" smtClean="0"/>
              <a:t> the basis coefficients of the red block into the reduced light field space using the R b-&gt;</a:t>
            </a:r>
            <a:r>
              <a:rPr lang="en-US" baseline="0" dirty="0" err="1" smtClean="0"/>
              <a:t>rlf</a:t>
            </a:r>
            <a:r>
              <a:rPr lang="en-US" baseline="0" dirty="0" smtClean="0"/>
              <a:t> operator we </a:t>
            </a:r>
            <a:r>
              <a:rPr lang="en-US" baseline="0" dirty="0" err="1" smtClean="0"/>
              <a:t>precomputed</a:t>
            </a:r>
            <a:r>
              <a:rPr lang="en-US" baseline="0" dirty="0" smtClean="0"/>
              <a:t> earlier.</a:t>
            </a:r>
            <a:endParaRPr lang="en-US" dirty="0"/>
          </a:p>
        </p:txBody>
      </p:sp>
      <p:sp>
        <p:nvSpPr>
          <p:cNvPr id="4" name="Slide Number Placeholder 3"/>
          <p:cNvSpPr>
            <a:spLocks noGrp="1"/>
          </p:cNvSpPr>
          <p:nvPr>
            <p:ph type="sldNum" sz="quarter" idx="10"/>
          </p:nvPr>
        </p:nvSpPr>
        <p:spPr/>
        <p:txBody>
          <a:bodyPr/>
          <a:lstStyle/>
          <a:p>
            <a:fld id="{678800F2-CF43-49F7-94C5-D4B42BCE1E6E}" type="slidenum">
              <a:rPr lang="en-US" smtClean="0"/>
              <a:pPr/>
              <a:t>96</a:t>
            </a:fld>
            <a:endParaRPr lang="en-US"/>
          </a:p>
        </p:txBody>
      </p:sp>
    </p:spTree>
    <p:extLst>
      <p:ext uri="{BB962C8B-B14F-4D97-AF65-F5344CB8AC3E}">
        <p14:creationId xmlns:p14="http://schemas.microsoft.com/office/powerpoint/2010/main" val="1885396199"/>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&lt;ANIMATE</a:t>
            </a:r>
            <a:r>
              <a:rPr lang="en-US" baseline="0" dirty="0" smtClean="0"/>
              <a:t> 3 TIMES&gt;</a:t>
            </a:r>
          </a:p>
          <a:p>
            <a:r>
              <a:rPr lang="en-US" baseline="0" dirty="0" smtClean="0"/>
              <a:t>Transfer the signal from interface to interface.</a:t>
            </a:r>
            <a:endParaRPr lang="en-US" dirty="0"/>
          </a:p>
        </p:txBody>
      </p:sp>
      <p:sp>
        <p:nvSpPr>
          <p:cNvPr id="4" name="Slide Number Placeholder 3"/>
          <p:cNvSpPr>
            <a:spLocks noGrp="1"/>
          </p:cNvSpPr>
          <p:nvPr>
            <p:ph type="sldNum" sz="quarter" idx="10"/>
          </p:nvPr>
        </p:nvSpPr>
        <p:spPr/>
        <p:txBody>
          <a:bodyPr/>
          <a:lstStyle/>
          <a:p>
            <a:fld id="{678800F2-CF43-49F7-94C5-D4B42BCE1E6E}" type="slidenum">
              <a:rPr lang="en-US" smtClean="0"/>
              <a:pPr/>
              <a:t>97</a:t>
            </a:fld>
            <a:endParaRPr lang="en-US"/>
          </a:p>
        </p:txBody>
      </p:sp>
    </p:spTree>
    <p:extLst>
      <p:ext uri="{BB962C8B-B14F-4D97-AF65-F5344CB8AC3E}">
        <p14:creationId xmlns:p14="http://schemas.microsoft.com/office/powerpoint/2010/main" val="2018714655"/>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&lt;ANIMATE</a:t>
            </a:r>
            <a:r>
              <a:rPr lang="en-US" baseline="0" dirty="0" smtClean="0"/>
              <a:t> 3 TIMES&gt;</a:t>
            </a:r>
          </a:p>
          <a:p>
            <a:r>
              <a:rPr lang="en-US" baseline="0" dirty="0" smtClean="0"/>
              <a:t>Transfer the signal from interface to interface.</a:t>
            </a:r>
            <a:endParaRPr lang="en-US" dirty="0"/>
          </a:p>
        </p:txBody>
      </p:sp>
      <p:sp>
        <p:nvSpPr>
          <p:cNvPr id="4" name="Slide Number Placeholder 3"/>
          <p:cNvSpPr>
            <a:spLocks noGrp="1"/>
          </p:cNvSpPr>
          <p:nvPr>
            <p:ph type="sldNum" sz="quarter" idx="10"/>
          </p:nvPr>
        </p:nvSpPr>
        <p:spPr/>
        <p:txBody>
          <a:bodyPr/>
          <a:lstStyle/>
          <a:p>
            <a:fld id="{678800F2-CF43-49F7-94C5-D4B42BCE1E6E}" type="slidenum">
              <a:rPr lang="en-US" smtClean="0"/>
              <a:pPr/>
              <a:t>98</a:t>
            </a:fld>
            <a:endParaRPr lang="en-US"/>
          </a:p>
        </p:txBody>
      </p:sp>
    </p:spTree>
    <p:extLst>
      <p:ext uri="{BB962C8B-B14F-4D97-AF65-F5344CB8AC3E}">
        <p14:creationId xmlns:p14="http://schemas.microsoft.com/office/powerpoint/2010/main" val="269011988"/>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&lt;ANIMATE</a:t>
            </a:r>
            <a:r>
              <a:rPr lang="en-US" baseline="0" dirty="0" smtClean="0"/>
              <a:t> 3 TIMES&gt;</a:t>
            </a:r>
          </a:p>
          <a:p>
            <a:r>
              <a:rPr lang="en-US" baseline="0" dirty="0" smtClean="0"/>
              <a:t>Transfer the signal from interface to interface.</a:t>
            </a:r>
            <a:endParaRPr lang="en-US" dirty="0"/>
          </a:p>
        </p:txBody>
      </p:sp>
      <p:sp>
        <p:nvSpPr>
          <p:cNvPr id="4" name="Slide Number Placeholder 3"/>
          <p:cNvSpPr>
            <a:spLocks noGrp="1"/>
          </p:cNvSpPr>
          <p:nvPr>
            <p:ph type="sldNum" sz="quarter" idx="10"/>
          </p:nvPr>
        </p:nvSpPr>
        <p:spPr/>
        <p:txBody>
          <a:bodyPr/>
          <a:lstStyle/>
          <a:p>
            <a:fld id="{678800F2-CF43-49F7-94C5-D4B42BCE1E6E}" type="slidenum">
              <a:rPr lang="en-US" smtClean="0"/>
              <a:pPr/>
              <a:t>99</a:t>
            </a:fld>
            <a:endParaRPr lang="en-US"/>
          </a:p>
        </p:txBody>
      </p:sp>
    </p:spTree>
    <p:extLst>
      <p:ext uri="{BB962C8B-B14F-4D97-AF65-F5344CB8AC3E}">
        <p14:creationId xmlns:p14="http://schemas.microsoft.com/office/powerpoint/2010/main" val="297414516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30250" y="1905000"/>
            <a:ext cx="7681913" cy="1523495"/>
          </a:xfrm>
        </p:spPr>
        <p:txBody>
          <a:bodyPr>
            <a:noAutofit/>
          </a:bodyPr>
          <a:lstStyle>
            <a:lvl1pPr>
              <a:lnSpc>
                <a:spcPct val="90000"/>
              </a:lnSpc>
              <a:defRPr sz="5400"/>
            </a:lvl1pPr>
          </a:lstStyle>
          <a:p>
            <a:r>
              <a:rPr lang="en-US" smtClean="0"/>
              <a:t>Click to edit Master title style</a:t>
            </a:r>
            <a:endParaRPr lang="en-US" dirty="0"/>
          </a:p>
        </p:txBody>
      </p:sp>
      <p:sp>
        <p:nvSpPr>
          <p:cNvPr id="3" name="Subtitle 2"/>
          <p:cNvSpPr>
            <a:spLocks noGrp="1"/>
          </p:cNvSpPr>
          <p:nvPr>
            <p:ph type="subTitle" idx="1"/>
          </p:nvPr>
        </p:nvSpPr>
        <p:spPr>
          <a:xfrm>
            <a:off x="730249" y="4344988"/>
            <a:ext cx="7681913" cy="461665"/>
          </a:xfrm>
        </p:spPr>
        <p:txBody>
          <a:bodyPr>
            <a:noAutofit/>
          </a:bodyPr>
          <a:lstStyle>
            <a:lvl1pPr marL="0" indent="0" algn="l">
              <a:lnSpc>
                <a:spcPct val="90000"/>
              </a:lnSpc>
              <a:spcBef>
                <a:spcPts val="0"/>
              </a:spcBef>
              <a:buNone/>
              <a:defRPr>
                <a:solidFill>
                  <a:schemeClr val="tx1">
                    <a:tint val="75000"/>
                  </a:schemeClr>
                </a:soli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Tree>
  </p:cSld>
  <p:clrMapOvr>
    <a:masterClrMapping/>
  </p:clrMapOvr>
  <p:transition>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2_Title and Content">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381000" y="1411553"/>
            <a:ext cx="8382000" cy="2200602"/>
          </a:xfrm>
        </p:spPr>
        <p:txBody>
          <a:bodyPr/>
          <a:lstStyle>
            <a:lvl1pPr>
              <a:buClr>
                <a:schemeClr val="tx1"/>
              </a:buClr>
              <a:buSzPct val="70000"/>
              <a:buFont typeface="Wingdings" pitchFamily="2" charset="2"/>
              <a:buChar char="l"/>
              <a:defRPr/>
            </a:lvl1pPr>
            <a:lvl2pPr>
              <a:buClr>
                <a:schemeClr val="tx1"/>
              </a:buClr>
              <a:buSzPct val="70000"/>
              <a:buFont typeface="Wingdings" pitchFamily="2" charset="2"/>
              <a:buChar char="l"/>
              <a:defRPr/>
            </a:lvl2pPr>
            <a:lvl3pPr>
              <a:buClr>
                <a:schemeClr val="tx1"/>
              </a:buClr>
              <a:buSzPct val="70000"/>
              <a:buFont typeface="Wingdings" pitchFamily="2" charset="2"/>
              <a:buChar char="l"/>
              <a:defRPr/>
            </a:lvl3pPr>
            <a:lvl4pPr>
              <a:buClr>
                <a:schemeClr val="tx1"/>
              </a:buClr>
              <a:buSzPct val="70000"/>
              <a:buFont typeface="Wingdings" pitchFamily="2" charset="2"/>
              <a:buChar char="l"/>
              <a:defRPr/>
            </a:lvl4pPr>
            <a:lvl5pPr>
              <a:buClr>
                <a:schemeClr val="tx1"/>
              </a:buClr>
              <a:buSzPct val="70000"/>
              <a:buFont typeface="Wingdings" pitchFamily="2" charset="2"/>
              <a:buChar char="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3_Title and Content">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381000" y="1411553"/>
            <a:ext cx="8382000" cy="2200602"/>
          </a:xfrm>
        </p:spPr>
        <p:txBody>
          <a:bodyPr/>
          <a:lstStyle>
            <a:lvl1pPr>
              <a:buClr>
                <a:schemeClr val="tx1"/>
              </a:buClr>
              <a:buSzPct val="70000"/>
              <a:buFont typeface="Wingdings" pitchFamily="2" charset="2"/>
              <a:buChar char="l"/>
              <a:defRPr/>
            </a:lvl1pPr>
            <a:lvl2pPr>
              <a:buClr>
                <a:schemeClr val="tx1"/>
              </a:buClr>
              <a:buSzPct val="70000"/>
              <a:buFont typeface="Wingdings" pitchFamily="2" charset="2"/>
              <a:buChar char="l"/>
              <a:defRPr/>
            </a:lvl2pPr>
            <a:lvl3pPr>
              <a:buClr>
                <a:schemeClr val="tx1"/>
              </a:buClr>
              <a:buSzPct val="70000"/>
              <a:buFont typeface="Wingdings" pitchFamily="2" charset="2"/>
              <a:buChar char="l"/>
              <a:defRPr/>
            </a:lvl3pPr>
            <a:lvl4pPr>
              <a:buClr>
                <a:schemeClr val="tx1"/>
              </a:buClr>
              <a:buSzPct val="70000"/>
              <a:buFont typeface="Wingdings" pitchFamily="2" charset="2"/>
              <a:buChar char="l"/>
              <a:defRPr/>
            </a:lvl4pPr>
            <a:lvl5pPr>
              <a:buClr>
                <a:schemeClr val="tx1"/>
              </a:buClr>
              <a:buSzPct val="70000"/>
              <a:buFont typeface="Wingdings" pitchFamily="2" charset="2"/>
              <a:buChar char="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6"/>
          <p:cNvSpPr>
            <a:spLocks noGrp="1"/>
          </p:cNvSpPr>
          <p:nvPr>
            <p:ph type="body" sz="quarter" idx="11"/>
          </p:nvPr>
        </p:nvSpPr>
        <p:spPr>
          <a:xfrm>
            <a:off x="0" y="6238875"/>
            <a:ext cx="9144001" cy="619125"/>
          </a:xfrm>
          <a:solidFill>
            <a:srgbClr val="FFFF99"/>
          </a:solidFill>
        </p:spPr>
        <p:txBody>
          <a:bodyPr wrap="square" lIns="152394" tIns="76197" rIns="152394" bIns="76197" anchor="b" anchorCtr="0">
            <a:noAutofit/>
          </a:bodyPr>
          <a:lstStyle>
            <a:lvl1pPr algn="r">
              <a:buFont typeface="Arial" pitchFamily="34" charset="0"/>
              <a:buNone/>
              <a:defRPr>
                <a:solidFill>
                  <a:srgbClr val="000000"/>
                </a:solidFill>
                <a:effectLst/>
                <a:latin typeface="+mj-lt"/>
              </a:defRPr>
            </a:lvl1pPr>
          </a:lstStyle>
          <a:p>
            <a:pPr lvl="0"/>
            <a:r>
              <a:rPr lang="en-US" smtClean="0"/>
              <a:t>Click to edit Master text styles</a:t>
            </a:r>
          </a:p>
        </p:txBody>
      </p:sp>
    </p:spTree>
  </p:cSld>
  <p:clrMapOvr>
    <a:masterClrMapping/>
  </p:clrMapOvr>
  <p:transition>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2_Demo, Video etc. &quot;special&quot; slides">
    <p:spTree>
      <p:nvGrpSpPr>
        <p:cNvPr id="1" name=""/>
        <p:cNvGrpSpPr/>
        <p:nvPr/>
      </p:nvGrpSpPr>
      <p:grpSpPr>
        <a:xfrm>
          <a:off x="0" y="0"/>
          <a:ext cx="0" cy="0"/>
          <a:chOff x="0" y="0"/>
          <a:chExt cx="0" cy="0"/>
        </a:xfrm>
      </p:grpSpPr>
      <p:sp>
        <p:nvSpPr>
          <p:cNvPr id="2" name="Title 1"/>
          <p:cNvSpPr>
            <a:spLocks noGrp="1"/>
          </p:cNvSpPr>
          <p:nvPr>
            <p:ph type="ctrTitle"/>
          </p:nvPr>
        </p:nvSpPr>
        <p:spPr>
          <a:xfrm>
            <a:off x="1369219" y="649805"/>
            <a:ext cx="7043208" cy="1523494"/>
          </a:xfrm>
        </p:spPr>
        <p:txBody>
          <a:bodyPr anchor="ctr" anchorCtr="0">
            <a:noAutofit/>
          </a:bodyPr>
          <a:lstStyle>
            <a:lvl1pPr>
              <a:lnSpc>
                <a:spcPct val="90000"/>
              </a:lnSpc>
              <a:defRPr sz="5400"/>
            </a:lvl1pPr>
          </a:lstStyle>
          <a:p>
            <a:r>
              <a:rPr lang="en-US" smtClean="0"/>
              <a:t>Click to edit Master title style</a:t>
            </a:r>
            <a:endParaRPr lang="en-US" dirty="0"/>
          </a:p>
        </p:txBody>
      </p:sp>
      <p:sp>
        <p:nvSpPr>
          <p:cNvPr id="3" name="Subtitle 2"/>
          <p:cNvSpPr>
            <a:spLocks noGrp="1"/>
          </p:cNvSpPr>
          <p:nvPr>
            <p:ph type="subTitle" idx="1"/>
          </p:nvPr>
        </p:nvSpPr>
        <p:spPr>
          <a:xfrm>
            <a:off x="1368955" y="4344988"/>
            <a:ext cx="7043208" cy="461665"/>
          </a:xfrm>
        </p:spPr>
        <p:txBody>
          <a:bodyPr>
            <a:noAutofit/>
          </a:bodyPr>
          <a:lstStyle>
            <a:lvl1pPr marL="0" indent="0" algn="l">
              <a:lnSpc>
                <a:spcPct val="90000"/>
              </a:lnSpc>
              <a:spcBef>
                <a:spcPts val="0"/>
              </a:spcBef>
              <a:buNone/>
              <a:defRPr>
                <a:solidFill>
                  <a:schemeClr val="tx1">
                    <a:tint val="75000"/>
                  </a:schemeClr>
                </a:soli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722049" y="2355850"/>
            <a:ext cx="7690114" cy="1384994"/>
          </a:xfrm>
        </p:spPr>
        <p:txBody>
          <a:bodyPr anchor="t" anchorCtr="0">
            <a:noAutofit/>
            <a:scene3d>
              <a:camera prst="orthographicFront"/>
              <a:lightRig rig="flat" dir="t"/>
            </a:scene3d>
            <a:sp3d extrusionH="88900" contourW="2540">
              <a:bevelT w="38100" h="31750"/>
              <a:contourClr>
                <a:srgbClr val="F4A234"/>
              </a:contourClr>
            </a:sp3d>
          </a:bodyPr>
          <a:lstStyle>
            <a:lvl1pPr marL="0" indent="0" algn="l">
              <a:buFont typeface="Arial" pitchFamily="34" charset="0"/>
              <a:buNone/>
              <a:defRPr kumimoji="0" lang="en-US" sz="10000" b="1" i="1" u="none" strike="noStrike" kern="1200" cap="none" spc="-642" normalizeH="0" baseline="0" noProof="0" dirty="0" smtClean="0">
                <a:ln w="11430"/>
                <a:gradFill>
                  <a:gsLst>
                    <a:gs pos="0">
                      <a:srgbClr val="FF9929">
                        <a:lumMod val="20000"/>
                        <a:lumOff val="80000"/>
                      </a:srgbClr>
                    </a:gs>
                    <a:gs pos="28000">
                      <a:srgbClr val="F8F57B"/>
                    </a:gs>
                    <a:gs pos="62000">
                      <a:srgbClr val="D5B953"/>
                    </a:gs>
                    <a:gs pos="88000">
                      <a:srgbClr val="D1943B"/>
                    </a:gs>
                  </a:gsLst>
                  <a:lin ang="5400000"/>
                </a:gradFill>
                <a:effectLst>
                  <a:outerShdw blurRad="50800" dist="39000" dir="5460000" algn="tl">
                    <a:srgbClr val="000000">
                      <a:alpha val="38000"/>
                    </a:srgbClr>
                  </a:outerShdw>
                </a:effectLst>
                <a:uLnTx/>
                <a:uFillTx/>
                <a:latin typeface="+mn-lt"/>
                <a:ea typeface="+mn-ea"/>
                <a:cs typeface="+mn-cs"/>
              </a:defRPr>
            </a:lvl1pPr>
          </a:lstStyle>
          <a:p>
            <a:pPr lvl="0"/>
            <a:r>
              <a:rPr lang="en-US" dirty="0" smtClean="0"/>
              <a:t>click to…</a:t>
            </a:r>
          </a:p>
        </p:txBody>
      </p:sp>
    </p:spTree>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Use for slides with Software Cod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722313" y="1905000"/>
            <a:ext cx="8040688" cy="1938992"/>
          </a:xfrm>
        </p:spPr>
        <p:txBody>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Demo, Video etc. &quot;special&quot; slides">
    <p:spTree>
      <p:nvGrpSpPr>
        <p:cNvPr id="1" name=""/>
        <p:cNvGrpSpPr/>
        <p:nvPr/>
      </p:nvGrpSpPr>
      <p:grpSpPr>
        <a:xfrm>
          <a:off x="0" y="0"/>
          <a:ext cx="0" cy="0"/>
          <a:chOff x="0" y="0"/>
          <a:chExt cx="0" cy="0"/>
        </a:xfrm>
      </p:grpSpPr>
      <p:sp>
        <p:nvSpPr>
          <p:cNvPr id="2" name="Title 1"/>
          <p:cNvSpPr>
            <a:spLocks noGrp="1"/>
          </p:cNvSpPr>
          <p:nvPr>
            <p:ph type="ctrTitle"/>
          </p:nvPr>
        </p:nvSpPr>
        <p:spPr>
          <a:xfrm>
            <a:off x="1369219" y="649805"/>
            <a:ext cx="7043208" cy="1523494"/>
          </a:xfrm>
        </p:spPr>
        <p:txBody>
          <a:bodyPr anchor="ctr" anchorCtr="0">
            <a:noAutofit/>
          </a:bodyPr>
          <a:lstStyle>
            <a:lvl1pPr>
              <a:lnSpc>
                <a:spcPct val="90000"/>
              </a:lnSpc>
              <a:defRPr sz="5400"/>
            </a:lvl1pPr>
          </a:lstStyle>
          <a:p>
            <a:r>
              <a:rPr lang="en-US" smtClean="0"/>
              <a:t>Click to edit Master title style</a:t>
            </a:r>
            <a:endParaRPr lang="en-US" dirty="0"/>
          </a:p>
        </p:txBody>
      </p:sp>
      <p:sp>
        <p:nvSpPr>
          <p:cNvPr id="3" name="Subtitle 2"/>
          <p:cNvSpPr>
            <a:spLocks noGrp="1"/>
          </p:cNvSpPr>
          <p:nvPr>
            <p:ph type="subTitle" idx="1"/>
          </p:nvPr>
        </p:nvSpPr>
        <p:spPr>
          <a:xfrm>
            <a:off x="1368955" y="4344988"/>
            <a:ext cx="7043208" cy="461665"/>
          </a:xfrm>
        </p:spPr>
        <p:txBody>
          <a:bodyPr>
            <a:noAutofit/>
          </a:bodyPr>
          <a:lstStyle>
            <a:lvl1pPr marL="0" indent="0" algn="l">
              <a:lnSpc>
                <a:spcPct val="90000"/>
              </a:lnSpc>
              <a:spcBef>
                <a:spcPts val="0"/>
              </a:spcBef>
              <a:buNone/>
              <a:defRPr>
                <a:solidFill>
                  <a:schemeClr val="tx1">
                    <a:tint val="75000"/>
                  </a:schemeClr>
                </a:soli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722049" y="2355850"/>
            <a:ext cx="7690114" cy="1384994"/>
          </a:xfrm>
        </p:spPr>
        <p:txBody>
          <a:bodyPr anchor="t" anchorCtr="0">
            <a:noAutofit/>
            <a:scene3d>
              <a:camera prst="orthographicFront"/>
              <a:lightRig rig="flat" dir="t"/>
            </a:scene3d>
            <a:sp3d extrusionH="88900" contourW="2540">
              <a:bevelT w="38100" h="31750"/>
              <a:contourClr>
                <a:srgbClr val="F4A234"/>
              </a:contourClr>
            </a:sp3d>
          </a:bodyPr>
          <a:lstStyle>
            <a:lvl1pPr marL="0" indent="0" algn="l">
              <a:buFont typeface="Arial" pitchFamily="34" charset="0"/>
              <a:buNone/>
              <a:defRPr kumimoji="0" lang="en-US" sz="10000" b="1" i="1" u="none" strike="noStrike" kern="1200" cap="none" spc="-642" normalizeH="0" baseline="0" noProof="0" dirty="0" smtClean="0">
                <a:ln w="11430"/>
                <a:gradFill>
                  <a:gsLst>
                    <a:gs pos="0">
                      <a:srgbClr val="FF9929">
                        <a:lumMod val="20000"/>
                        <a:lumOff val="80000"/>
                      </a:srgbClr>
                    </a:gs>
                    <a:gs pos="28000">
                      <a:srgbClr val="F8F57B"/>
                    </a:gs>
                    <a:gs pos="62000">
                      <a:srgbClr val="D5B953"/>
                    </a:gs>
                    <a:gs pos="88000">
                      <a:srgbClr val="D1943B"/>
                    </a:gs>
                  </a:gsLst>
                  <a:lin ang="5400000"/>
                </a:gradFill>
                <a:effectLst>
                  <a:outerShdw blurRad="50800" dist="39000" dir="5460000" algn="tl">
                    <a:srgbClr val="000000">
                      <a:alpha val="38000"/>
                    </a:srgbClr>
                  </a:outerShdw>
                </a:effectLst>
                <a:uLnTx/>
                <a:uFillTx/>
                <a:latin typeface="+mn-lt"/>
                <a:ea typeface="+mn-ea"/>
                <a:cs typeface="+mn-cs"/>
              </a:defRPr>
            </a:lvl1pPr>
          </a:lstStyle>
          <a:p>
            <a:pPr lvl="0"/>
            <a:r>
              <a:rPr lang="en-US" dirty="0" smtClean="0"/>
              <a:t>click to…</a:t>
            </a:r>
          </a:p>
        </p:txBody>
      </p:sp>
    </p:spTree>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381000" y="1411552"/>
            <a:ext cx="8382000" cy="2210862"/>
          </a:xfrm>
        </p:spPr>
        <p:txBody>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a:xfrm>
            <a:off x="381000" y="1412875"/>
            <a:ext cx="8382000" cy="2210862"/>
          </a:xfrm>
        </p:spPr>
        <p:txBody>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381000" y="1411553"/>
            <a:ext cx="4114800" cy="2129814"/>
          </a:xfrm>
        </p:spPr>
        <p:txBody>
          <a:bodyPr/>
          <a:lstStyle>
            <a:lvl1pPr marL="339976" indent="-339976">
              <a:lnSpc>
                <a:spcPct val="90000"/>
              </a:lnSpc>
              <a:defRPr sz="2800"/>
            </a:lvl1pPr>
            <a:lvl2pPr marL="673338" indent="-325424">
              <a:lnSpc>
                <a:spcPct val="90000"/>
              </a:lnSpc>
              <a:defRPr sz="2400"/>
            </a:lvl2pPr>
            <a:lvl3pPr marL="953785" indent="-288384">
              <a:lnSpc>
                <a:spcPct val="90000"/>
              </a:lnSpc>
              <a:defRPr sz="2000"/>
            </a:lvl3pPr>
            <a:lvl4pPr marL="1227618" indent="-273833">
              <a:lnSpc>
                <a:spcPct val="90000"/>
              </a:lnSpc>
              <a:defRPr sz="1800"/>
            </a:lvl4pPr>
            <a:lvl5pPr marL="1516002" indent="-280447">
              <a:lnSpc>
                <a:spcPct val="90000"/>
              </a:lnSpc>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1411553"/>
            <a:ext cx="4114800" cy="2129814"/>
          </a:xfrm>
        </p:spPr>
        <p:txBody>
          <a:bodyPr/>
          <a:lstStyle>
            <a:lvl1pPr marL="347914" indent="-347914">
              <a:lnSpc>
                <a:spcPct val="90000"/>
              </a:lnSpc>
              <a:defRPr sz="2800"/>
            </a:lvl1pPr>
            <a:lvl2pPr marL="673338" indent="-339976">
              <a:lnSpc>
                <a:spcPct val="90000"/>
              </a:lnSpc>
              <a:defRPr sz="2400"/>
            </a:lvl2pPr>
            <a:lvl3pPr marL="961722" indent="-302936">
              <a:lnSpc>
                <a:spcPct val="90000"/>
              </a:lnSpc>
              <a:defRPr sz="2000"/>
            </a:lvl3pPr>
            <a:lvl4pPr marL="1227618" indent="-265896">
              <a:lnSpc>
                <a:spcPct val="90000"/>
              </a:lnSpc>
              <a:defRPr sz="1800"/>
            </a:lvl4pPr>
            <a:lvl5pPr marL="1516002" indent="-273833">
              <a:lnSpc>
                <a:spcPct val="90000"/>
              </a:lnSpc>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381000" y="1411553"/>
            <a:ext cx="4114800" cy="692498"/>
          </a:xfrm>
        </p:spPr>
        <p:txBody>
          <a:bodyPr anchor="b"/>
          <a:lstStyle>
            <a:lvl1pPr marL="0" indent="0">
              <a:lnSpc>
                <a:spcPct val="90000"/>
              </a:lnSpc>
              <a:spcBef>
                <a:spcPts val="0"/>
              </a:spcBef>
              <a:buNone/>
              <a:defRPr sz="2500" b="1"/>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380999" y="2174875"/>
            <a:ext cx="4114800" cy="1537344"/>
          </a:xfrm>
        </p:spPr>
        <p:txBody>
          <a:bodyPr/>
          <a:lstStyle>
            <a:lvl1pPr marL="281770" indent="-281770">
              <a:defRPr sz="2300"/>
            </a:lvl1pPr>
            <a:lvl2pPr marL="562218" indent="-265896">
              <a:defRPr sz="2000"/>
            </a:lvl2pPr>
            <a:lvl3pPr marL="813562" indent="-243407">
              <a:defRPr sz="1800"/>
            </a:lvl3pPr>
            <a:lvl4pPr marL="1050354" indent="-228856">
              <a:defRPr sz="1700"/>
            </a:lvl4pPr>
            <a:lvl5pPr marL="1279210" indent="-206367">
              <a:defRPr sz="17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45981" y="1411553"/>
            <a:ext cx="4117019" cy="692498"/>
          </a:xfrm>
        </p:spPr>
        <p:txBody>
          <a:bodyPr anchor="b"/>
          <a:lstStyle>
            <a:lvl1pPr marL="0" indent="0">
              <a:lnSpc>
                <a:spcPct val="90000"/>
              </a:lnSpc>
              <a:spcBef>
                <a:spcPts val="0"/>
              </a:spcBef>
              <a:buNone/>
              <a:defRPr sz="2500" b="1"/>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6" y="2174875"/>
            <a:ext cx="4117974" cy="1537344"/>
          </a:xfrm>
        </p:spPr>
        <p:txBody>
          <a:bodyPr/>
          <a:lstStyle>
            <a:lvl1pPr marL="296321" indent="-296321">
              <a:defRPr sz="2300"/>
            </a:lvl1pPr>
            <a:lvl2pPr marL="570155" indent="-273833">
              <a:defRPr sz="2000"/>
            </a:lvl2pPr>
            <a:lvl3pPr marL="821499" indent="-244730">
              <a:defRPr sz="1800"/>
            </a:lvl3pPr>
            <a:lvl4pPr marL="1050354" indent="-236793">
              <a:defRPr sz="1700"/>
            </a:lvl4pPr>
            <a:lvl5pPr marL="1279210" indent="-220919">
              <a:defRPr sz="17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WALKIN - Prints in GRAYSCALE">
    <p:spTree>
      <p:nvGrpSpPr>
        <p:cNvPr id="1" name=""/>
        <p:cNvGrpSpPr/>
        <p:nvPr/>
      </p:nvGrpSpPr>
      <p:grpSpPr>
        <a:xfrm>
          <a:off x="0" y="0"/>
          <a:ext cx="0" cy="0"/>
          <a:chOff x="0" y="0"/>
          <a:chExt cx="0" cy="0"/>
        </a:xfrm>
      </p:grpSpPr>
    </p:spTree>
  </p:cSld>
  <p:clrMapOvr>
    <a:masterClrMapping/>
  </p:clrMapOvr>
  <p:transition>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theme" Target="../theme/theme2.xml"/><Relationship Id="rId1" Type="http://schemas.openxmlformats.org/officeDocument/2006/relationships/slideLayout" Target="../slideLayouts/slideLayout13.xml"/><Relationship Id="rId4" Type="http://schemas.openxmlformats.org/officeDocument/2006/relationships/image" Target="../media/image4.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4">
            <a:lum/>
          </a:blip>
          <a:srcRect/>
          <a:stretch>
            <a:fillRect l="-1000" r="-1000"/>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81000" y="230188"/>
            <a:ext cx="8382000" cy="664797"/>
          </a:xfrm>
          <a:prstGeom prst="rect">
            <a:avLst/>
          </a:prstGeom>
        </p:spPr>
        <p:txBody>
          <a:bodyPr vert="horz" wrap="square" lIns="0" tIns="0" rIns="0" bIns="0" rtlCol="0" anchor="t">
            <a:spAutoFit/>
          </a:bodyPr>
          <a:lstStyle/>
          <a:p>
            <a:r>
              <a:rPr lang="en-US" smtClean="0"/>
              <a:t>Click to edit Master title style</a:t>
            </a:r>
            <a:endParaRPr lang="en-US" dirty="0"/>
          </a:p>
        </p:txBody>
      </p:sp>
      <p:sp>
        <p:nvSpPr>
          <p:cNvPr id="3" name="Text Placeholder 2"/>
          <p:cNvSpPr>
            <a:spLocks noGrp="1"/>
          </p:cNvSpPr>
          <p:nvPr>
            <p:ph type="body" idx="1"/>
          </p:nvPr>
        </p:nvSpPr>
        <p:spPr>
          <a:xfrm>
            <a:off x="381000" y="1412875"/>
            <a:ext cx="8382000" cy="2135969"/>
          </a:xfrm>
          <a:prstGeom prst="rect">
            <a:avLst/>
          </a:prstGeom>
        </p:spPr>
        <p:txBody>
          <a:bodyPr vert="horz" lIns="0" tIns="0" rIns="0" bIns="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 bg1="dk1" tx1="lt1" bg2="dk2" tx2="lt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 id="2147483667" r:id="rId5"/>
    <p:sldLayoutId id="2147483668" r:id="rId6"/>
    <p:sldLayoutId id="2147483669" r:id="rId7"/>
    <p:sldLayoutId id="2147483670" r:id="rId8"/>
    <p:sldLayoutId id="2147483671" r:id="rId9"/>
    <p:sldLayoutId id="2147483672" r:id="rId10"/>
    <p:sldLayoutId id="2147483673" r:id="rId11"/>
    <p:sldLayoutId id="2147483661" r:id="rId12"/>
  </p:sldLayoutIdLst>
  <p:transition>
    <p:fade/>
  </p:transition>
  <p:txStyles>
    <p:titleStyle>
      <a:lvl1pPr algn="l" defTabSz="914363" rtl="0" eaLnBrk="1" latinLnBrk="0" hangingPunct="1">
        <a:lnSpc>
          <a:spcPct val="90000"/>
        </a:lnSpc>
        <a:spcBef>
          <a:spcPct val="0"/>
        </a:spcBef>
        <a:buNone/>
        <a:defRPr lang="en-US" sz="4800" b="0" kern="1200" cap="none" spc="-150" dirty="0" smtClean="0">
          <a:ln w="3175">
            <a:noFill/>
          </a:ln>
          <a:gradFill flip="none" rotWithShape="1">
            <a:gsLst>
              <a:gs pos="0">
                <a:srgbClr val="FFFFB9"/>
              </a:gs>
              <a:gs pos="36000">
                <a:srgbClr val="FFFF99"/>
              </a:gs>
              <a:gs pos="86000">
                <a:srgbClr val="F6AE1E"/>
              </a:gs>
            </a:gsLst>
            <a:lin ang="5400000" scaled="0"/>
            <a:tileRect/>
          </a:gradFill>
          <a:effectLst>
            <a:outerShdw blurRad="50800" dist="38100" dir="2700000" algn="tl" rotWithShape="0">
              <a:prstClr val="black">
                <a:alpha val="40000"/>
              </a:prstClr>
            </a:outerShdw>
          </a:effectLst>
          <a:latin typeface="+mj-lt"/>
          <a:ea typeface="+mn-ea"/>
          <a:cs typeface="Arial" charset="0"/>
        </a:defRPr>
      </a:lvl1pPr>
    </p:titleStyle>
    <p:bodyStyle>
      <a:lvl1pPr marL="396875" indent="-396875" algn="l" defTabSz="914363" rtl="0" eaLnBrk="1" latinLnBrk="0" hangingPunct="1">
        <a:lnSpc>
          <a:spcPct val="90000"/>
        </a:lnSpc>
        <a:spcBef>
          <a:spcPct val="20000"/>
        </a:spcBef>
        <a:buFontTx/>
        <a:buBlip>
          <a:blip r:embed="rId15"/>
        </a:buBlip>
        <a:defRPr sz="3200" kern="1200">
          <a:solidFill>
            <a:schemeClr val="tx1"/>
          </a:solidFill>
          <a:latin typeface="+mn-lt"/>
          <a:ea typeface="+mn-ea"/>
          <a:cs typeface="+mn-cs"/>
        </a:defRPr>
      </a:lvl1pPr>
      <a:lvl2pPr marL="914400" indent="-396875" algn="l" defTabSz="914363" rtl="0" eaLnBrk="1" latinLnBrk="0" hangingPunct="1">
        <a:lnSpc>
          <a:spcPct val="90000"/>
        </a:lnSpc>
        <a:spcBef>
          <a:spcPct val="20000"/>
        </a:spcBef>
        <a:buFontTx/>
        <a:buBlip>
          <a:blip r:embed="rId16"/>
        </a:buBlip>
        <a:defRPr sz="2800" kern="1200">
          <a:solidFill>
            <a:schemeClr val="tx1"/>
          </a:solidFill>
          <a:latin typeface="+mn-lt"/>
          <a:ea typeface="+mn-ea"/>
          <a:cs typeface="+mn-cs"/>
        </a:defRPr>
      </a:lvl2pPr>
      <a:lvl3pPr marL="1258888" indent="-344488" algn="l" defTabSz="914363" rtl="0" eaLnBrk="1" latinLnBrk="0" hangingPunct="1">
        <a:lnSpc>
          <a:spcPct val="90000"/>
        </a:lnSpc>
        <a:spcBef>
          <a:spcPct val="20000"/>
        </a:spcBef>
        <a:buFontTx/>
        <a:buBlip>
          <a:blip r:embed="rId16"/>
        </a:buBlip>
        <a:defRPr sz="2400" kern="1200">
          <a:solidFill>
            <a:schemeClr val="tx1"/>
          </a:solidFill>
          <a:latin typeface="+mn-lt"/>
          <a:ea typeface="+mn-ea"/>
          <a:cs typeface="+mn-cs"/>
        </a:defRPr>
      </a:lvl3pPr>
      <a:lvl4pPr marL="1604963" indent="-346075" algn="l" defTabSz="914363" rtl="0" eaLnBrk="1" latinLnBrk="0" hangingPunct="1">
        <a:lnSpc>
          <a:spcPct val="90000"/>
        </a:lnSpc>
        <a:spcBef>
          <a:spcPct val="20000"/>
        </a:spcBef>
        <a:buFontTx/>
        <a:buBlip>
          <a:blip r:embed="rId16"/>
        </a:buBlip>
        <a:defRPr sz="2400" kern="1200">
          <a:solidFill>
            <a:schemeClr val="tx1"/>
          </a:solidFill>
          <a:latin typeface="+mn-lt"/>
          <a:ea typeface="+mn-ea"/>
          <a:cs typeface="+mn-cs"/>
        </a:defRPr>
      </a:lvl4pPr>
      <a:lvl5pPr marL="1941513" indent="-336550" algn="l" defTabSz="914363" rtl="0" eaLnBrk="1" latinLnBrk="0" hangingPunct="1">
        <a:lnSpc>
          <a:spcPct val="90000"/>
        </a:lnSpc>
        <a:spcBef>
          <a:spcPct val="20000"/>
        </a:spcBef>
        <a:buFontTx/>
        <a:buBlip>
          <a:blip r:embed="rId16"/>
        </a:buBlip>
        <a:defRPr sz="2400" kern="1200">
          <a:solidFill>
            <a:schemeClr val="tx1"/>
          </a:soli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3">
            <a:lum/>
          </a:blip>
          <a:srcRect/>
          <a:stretch>
            <a:fillRect l="-1000" r="-1000"/>
          </a:stretch>
        </a:blipFill>
        <a:effectLst/>
      </p:bgPr>
    </p:bg>
    <p:spTree>
      <p:nvGrpSpPr>
        <p:cNvPr id="1" name=""/>
        <p:cNvGrpSpPr/>
        <p:nvPr/>
      </p:nvGrpSpPr>
      <p:grpSpPr>
        <a:xfrm>
          <a:off x="0" y="0"/>
          <a:ext cx="0" cy="0"/>
          <a:chOff x="0" y="0"/>
          <a:chExt cx="0" cy="0"/>
        </a:xfrm>
      </p:grpSpPr>
      <p:pic>
        <p:nvPicPr>
          <p:cNvPr id="4" name="Picture 3" descr="white rectangle.png"/>
          <p:cNvPicPr>
            <a:picLocks noChangeAspect="1"/>
          </p:cNvPicPr>
          <p:nvPr/>
        </p:nvPicPr>
        <p:blipFill>
          <a:blip r:embed="rId4"/>
          <a:srcRect b="10453"/>
          <a:stretch>
            <a:fillRect/>
          </a:stretch>
        </p:blipFill>
        <p:spPr>
          <a:xfrm>
            <a:off x="0" y="1299706"/>
            <a:ext cx="9144000" cy="5558294"/>
          </a:xfrm>
          <a:prstGeom prst="rect">
            <a:avLst/>
          </a:prstGeom>
        </p:spPr>
      </p:pic>
      <p:sp>
        <p:nvSpPr>
          <p:cNvPr id="2" name="Title Placeholder 1"/>
          <p:cNvSpPr>
            <a:spLocks noGrp="1"/>
          </p:cNvSpPr>
          <p:nvPr>
            <p:ph type="title"/>
          </p:nvPr>
        </p:nvSpPr>
        <p:spPr>
          <a:xfrm>
            <a:off x="381000" y="230188"/>
            <a:ext cx="8382000" cy="664797"/>
          </a:xfrm>
          <a:prstGeom prst="rect">
            <a:avLst/>
          </a:prstGeom>
        </p:spPr>
        <p:txBody>
          <a:bodyPr vert="horz" wrap="square" lIns="0" tIns="0" rIns="0" bIns="0" rtlCol="0" anchor="t">
            <a:sp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722312" y="1905000"/>
            <a:ext cx="8040688" cy="2108269"/>
          </a:xfrm>
          <a:prstGeom prst="rect">
            <a:avLst/>
          </a:prstGeom>
        </p:spPr>
        <p:txBody>
          <a:bodyPr vert="horz" wrap="square" lIns="0" tIns="0" rIns="0" bIns="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 bg1="lt1" tx1="dk1" bg2="lt2" tx2="dk2" accent1="accent1" accent2="accent2" accent3="accent3" accent4="accent4" accent5="accent5" accent6="accent6" hlink="hlink" folHlink="folHlink"/>
  <p:sldLayoutIdLst>
    <p:sldLayoutId id="2147483675" r:id="rId1"/>
  </p:sldLayoutIdLst>
  <p:transition>
    <p:fade/>
  </p:transition>
  <p:txStyles>
    <p:titleStyle>
      <a:lvl1pPr algn="l" defTabSz="914363" rtl="0" eaLnBrk="1" latinLnBrk="0" hangingPunct="1">
        <a:lnSpc>
          <a:spcPct val="90000"/>
        </a:lnSpc>
        <a:spcBef>
          <a:spcPct val="0"/>
        </a:spcBef>
        <a:buNone/>
        <a:defRPr lang="en-US" sz="4800" b="0" kern="1200" cap="none" spc="-125" dirty="0" smtClean="0">
          <a:ln w="3175">
            <a:noFill/>
          </a:ln>
          <a:gradFill flip="none" rotWithShape="1">
            <a:gsLst>
              <a:gs pos="0">
                <a:srgbClr val="FFFFB9"/>
              </a:gs>
              <a:gs pos="36000">
                <a:srgbClr val="FFFF99"/>
              </a:gs>
              <a:gs pos="86000">
                <a:srgbClr val="F6AE1E"/>
              </a:gs>
            </a:gsLst>
            <a:lin ang="5400000" scaled="0"/>
            <a:tileRect/>
          </a:gradFill>
          <a:effectLst>
            <a:outerShdw blurRad="50800" dist="38100" dir="2700000" algn="tl" rotWithShape="0">
              <a:prstClr val="black">
                <a:alpha val="40000"/>
              </a:prstClr>
            </a:outerShdw>
          </a:effectLst>
          <a:latin typeface="+mj-lt"/>
          <a:ea typeface="+mn-ea"/>
          <a:cs typeface="Arial" charset="0"/>
        </a:defRPr>
      </a:lvl1pPr>
    </p:titleStyle>
    <p:bodyStyle>
      <a:lvl1pPr marL="0" indent="0" algn="l" defTabSz="914363" rtl="0" eaLnBrk="1" latinLnBrk="0" hangingPunct="1">
        <a:lnSpc>
          <a:spcPct val="90000"/>
        </a:lnSpc>
        <a:spcBef>
          <a:spcPct val="20000"/>
        </a:spcBef>
        <a:buFont typeface="Arial" pitchFamily="34" charset="0"/>
        <a:buNone/>
        <a:defRPr sz="3000" b="1" kern="1200">
          <a:solidFill>
            <a:schemeClr val="tx1"/>
          </a:solidFill>
          <a:latin typeface="Courier New" pitchFamily="49" charset="0"/>
          <a:ea typeface="+mn-ea"/>
          <a:cs typeface="Courier New" pitchFamily="49" charset="0"/>
        </a:defRPr>
      </a:lvl1pPr>
      <a:lvl2pPr marL="384954" indent="-7937" algn="l" defTabSz="914363" rtl="0" eaLnBrk="1" latinLnBrk="0" hangingPunct="1">
        <a:lnSpc>
          <a:spcPct val="90000"/>
        </a:lnSpc>
        <a:spcBef>
          <a:spcPct val="20000"/>
        </a:spcBef>
        <a:buFont typeface="Arial" pitchFamily="34" charset="0"/>
        <a:buNone/>
        <a:defRPr sz="2800" b="1" kern="1200">
          <a:solidFill>
            <a:schemeClr val="tx1"/>
          </a:solidFill>
          <a:latin typeface="Courier New" pitchFamily="49" charset="0"/>
          <a:ea typeface="+mn-ea"/>
          <a:cs typeface="Courier New" pitchFamily="49" charset="0"/>
        </a:defRPr>
      </a:lvl2pPr>
      <a:lvl3pPr marL="761970" indent="-7937" algn="l" defTabSz="914363" rtl="0" eaLnBrk="1" latinLnBrk="0" hangingPunct="1">
        <a:lnSpc>
          <a:spcPct val="90000"/>
        </a:lnSpc>
        <a:spcBef>
          <a:spcPct val="20000"/>
        </a:spcBef>
        <a:buFont typeface="Arial" pitchFamily="34" charset="0"/>
        <a:buNone/>
        <a:defRPr sz="2400" b="1" kern="1200">
          <a:solidFill>
            <a:schemeClr val="tx1"/>
          </a:solidFill>
          <a:latin typeface="Courier New" pitchFamily="49" charset="0"/>
          <a:ea typeface="+mn-ea"/>
          <a:cs typeface="Courier New" pitchFamily="49" charset="0"/>
        </a:defRPr>
      </a:lvl3pPr>
      <a:lvl4pPr marL="1094009" indent="7937" algn="l" defTabSz="914363" rtl="0" eaLnBrk="1" latinLnBrk="0" hangingPunct="1">
        <a:lnSpc>
          <a:spcPct val="90000"/>
        </a:lnSpc>
        <a:spcBef>
          <a:spcPct val="20000"/>
        </a:spcBef>
        <a:buFont typeface="Arial" pitchFamily="34" charset="0"/>
        <a:buNone/>
        <a:defRPr sz="2400" b="1" kern="1200">
          <a:solidFill>
            <a:schemeClr val="tx1"/>
          </a:solidFill>
          <a:latin typeface="Courier New" pitchFamily="49" charset="0"/>
          <a:ea typeface="+mn-ea"/>
          <a:cs typeface="Courier New" pitchFamily="49" charset="0"/>
        </a:defRPr>
      </a:lvl4pPr>
      <a:lvl5pPr marL="1426047" indent="0" algn="l" defTabSz="914363" rtl="0" eaLnBrk="1" latinLnBrk="0" hangingPunct="1">
        <a:lnSpc>
          <a:spcPct val="90000"/>
        </a:lnSpc>
        <a:spcBef>
          <a:spcPct val="20000"/>
        </a:spcBef>
        <a:buFont typeface="Arial" pitchFamily="34" charset="0"/>
        <a:buNone/>
        <a:defRPr sz="2400" b="1" kern="1200">
          <a:solidFill>
            <a:schemeClr val="tx1"/>
          </a:solidFill>
          <a:latin typeface="Courier New" pitchFamily="49" charset="0"/>
          <a:ea typeface="+mn-ea"/>
          <a:cs typeface="Courier New" pitchFamily="49" charset="0"/>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100.xml.rels><?xml version="1.0" encoding="UTF-8" standalone="yes"?>
<Relationships xmlns="http://schemas.openxmlformats.org/package/2006/relationships"><Relationship Id="rId3" Type="http://schemas.openxmlformats.org/officeDocument/2006/relationships/image" Target="../media/image154.png"/><Relationship Id="rId2" Type="http://schemas.openxmlformats.org/officeDocument/2006/relationships/notesSlide" Target="../notesSlides/notesSlide100.xml"/><Relationship Id="rId1" Type="http://schemas.openxmlformats.org/officeDocument/2006/relationships/slideLayout" Target="../slideLayouts/slideLayout4.xml"/></Relationships>
</file>

<file path=ppt/slides/_rels/slide101.xml.rels><?xml version="1.0" encoding="UTF-8" standalone="yes"?>
<Relationships xmlns="http://schemas.openxmlformats.org/package/2006/relationships"><Relationship Id="rId3" Type="http://schemas.openxmlformats.org/officeDocument/2006/relationships/image" Target="../media/image154.png"/><Relationship Id="rId2" Type="http://schemas.openxmlformats.org/officeDocument/2006/relationships/notesSlide" Target="../notesSlides/notesSlide101.xml"/><Relationship Id="rId1" Type="http://schemas.openxmlformats.org/officeDocument/2006/relationships/slideLayout" Target="../slideLayouts/slideLayout4.xml"/></Relationships>
</file>

<file path=ppt/slides/_rels/slide102.xml.rels><?xml version="1.0" encoding="UTF-8" standalone="yes"?>
<Relationships xmlns="http://schemas.openxmlformats.org/package/2006/relationships"><Relationship Id="rId2" Type="http://schemas.openxmlformats.org/officeDocument/2006/relationships/notesSlide" Target="../notesSlides/notesSlide102.xml"/><Relationship Id="rId1" Type="http://schemas.openxmlformats.org/officeDocument/2006/relationships/slideLayout" Target="../slideLayouts/slideLayout4.xml"/></Relationships>
</file>

<file path=ppt/slides/_rels/slide103.xml.rels><?xml version="1.0" encoding="UTF-8" standalone="yes"?>
<Relationships xmlns="http://schemas.openxmlformats.org/package/2006/relationships"><Relationship Id="rId2" Type="http://schemas.openxmlformats.org/officeDocument/2006/relationships/notesSlide" Target="../notesSlides/notesSlide103.xml"/><Relationship Id="rId1" Type="http://schemas.openxmlformats.org/officeDocument/2006/relationships/slideLayout" Target="../slideLayouts/slideLayout4.xml"/></Relationships>
</file>

<file path=ppt/slides/_rels/slide104.xml.rels><?xml version="1.0" encoding="UTF-8" standalone="yes"?>
<Relationships xmlns="http://schemas.openxmlformats.org/package/2006/relationships"><Relationship Id="rId2" Type="http://schemas.openxmlformats.org/officeDocument/2006/relationships/notesSlide" Target="../notesSlides/notesSlide104.xml"/><Relationship Id="rId1" Type="http://schemas.openxmlformats.org/officeDocument/2006/relationships/slideLayout" Target="../slideLayouts/slideLayout4.xml"/></Relationships>
</file>

<file path=ppt/slides/_rels/slide105.xml.rels><?xml version="1.0" encoding="UTF-8" standalone="yes"?>
<Relationships xmlns="http://schemas.openxmlformats.org/package/2006/relationships"><Relationship Id="rId2" Type="http://schemas.openxmlformats.org/officeDocument/2006/relationships/notesSlide" Target="../notesSlides/notesSlide105.xml"/><Relationship Id="rId1" Type="http://schemas.openxmlformats.org/officeDocument/2006/relationships/slideLayout" Target="../slideLayouts/slideLayout4.xml"/></Relationships>
</file>

<file path=ppt/slides/_rels/slide106.xml.rels><?xml version="1.0" encoding="UTF-8" standalone="yes"?>
<Relationships xmlns="http://schemas.openxmlformats.org/package/2006/relationships"><Relationship Id="rId2" Type="http://schemas.openxmlformats.org/officeDocument/2006/relationships/notesSlide" Target="../notesSlides/notesSlide106.xml"/><Relationship Id="rId1" Type="http://schemas.openxmlformats.org/officeDocument/2006/relationships/slideLayout" Target="../slideLayouts/slideLayout4.xml"/></Relationships>
</file>

<file path=ppt/slides/_rels/slide107.xml.rels><?xml version="1.0" encoding="UTF-8" standalone="yes"?>
<Relationships xmlns="http://schemas.openxmlformats.org/package/2006/relationships"><Relationship Id="rId8" Type="http://schemas.openxmlformats.org/officeDocument/2006/relationships/image" Target="../media/image157.png"/><Relationship Id="rId3" Type="http://schemas.openxmlformats.org/officeDocument/2006/relationships/hyperlink" Target="file:///C:\Users\loos\Documents\Defense\movies\tomcat.wmv" TargetMode="External"/><Relationship Id="rId7" Type="http://schemas.openxmlformats.org/officeDocument/2006/relationships/hyperlink" Target="file:///C:\Users\loos\Documents\Defense\movies\farpeek.wmv" TargetMode="External"/><Relationship Id="rId2" Type="http://schemas.openxmlformats.org/officeDocument/2006/relationships/notesSlide" Target="../notesSlides/notesSlide107.xml"/><Relationship Id="rId1" Type="http://schemas.openxmlformats.org/officeDocument/2006/relationships/slideLayout" Target="../slideLayouts/slideLayout2.xml"/><Relationship Id="rId6" Type="http://schemas.openxmlformats.org/officeDocument/2006/relationships/image" Target="../media/image156.png"/><Relationship Id="rId5" Type="http://schemas.openxmlformats.org/officeDocument/2006/relationships/hyperlink" Target="file:///C:\Users\loos\Documents\Defense\movies\SS.wmv" TargetMode="External"/><Relationship Id="rId4" Type="http://schemas.openxmlformats.org/officeDocument/2006/relationships/image" Target="../media/image155.png"/></Relationships>
</file>

<file path=ppt/slides/_rels/slide108.xml.rels><?xml version="1.0" encoding="UTF-8" standalone="yes"?>
<Relationships xmlns="http://schemas.openxmlformats.org/package/2006/relationships"><Relationship Id="rId3" Type="http://schemas.openxmlformats.org/officeDocument/2006/relationships/image" Target="../media/image158.png"/><Relationship Id="rId2" Type="http://schemas.openxmlformats.org/officeDocument/2006/relationships/notesSlide" Target="../notesSlides/notesSlide108.xml"/><Relationship Id="rId1" Type="http://schemas.openxmlformats.org/officeDocument/2006/relationships/slideLayout" Target="../slideLayouts/slideLayout2.xml"/><Relationship Id="rId5" Type="http://schemas.openxmlformats.org/officeDocument/2006/relationships/image" Target="../media/image27.png"/><Relationship Id="rId4" Type="http://schemas.openxmlformats.org/officeDocument/2006/relationships/image" Target="../media/image159.png"/></Relationships>
</file>

<file path=ppt/slides/_rels/slide109.xml.rels><?xml version="1.0" encoding="UTF-8" standalone="yes"?>
<Relationships xmlns="http://schemas.openxmlformats.org/package/2006/relationships"><Relationship Id="rId3" Type="http://schemas.openxmlformats.org/officeDocument/2006/relationships/image" Target="../media/image160.png"/><Relationship Id="rId2" Type="http://schemas.openxmlformats.org/officeDocument/2006/relationships/notesSlide" Target="../notesSlides/notesSlide109.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1.xml"/><Relationship Id="rId1" Type="http://schemas.openxmlformats.org/officeDocument/2006/relationships/slideLayout" Target="../slideLayouts/slideLayout2.xml"/><Relationship Id="rId5" Type="http://schemas.openxmlformats.org/officeDocument/2006/relationships/image" Target="../media/image11.png"/><Relationship Id="rId4" Type="http://schemas.openxmlformats.org/officeDocument/2006/relationships/image" Target="../media/image10.png"/></Relationships>
</file>

<file path=ppt/slides/_rels/slide110.xml.rels><?xml version="1.0" encoding="UTF-8" standalone="yes"?>
<Relationships xmlns="http://schemas.openxmlformats.org/package/2006/relationships"><Relationship Id="rId3" Type="http://schemas.openxmlformats.org/officeDocument/2006/relationships/image" Target="../media/image161.png"/><Relationship Id="rId2" Type="http://schemas.openxmlformats.org/officeDocument/2006/relationships/notesSlide" Target="../notesSlides/notesSlide110.xml"/><Relationship Id="rId1" Type="http://schemas.openxmlformats.org/officeDocument/2006/relationships/slideLayout" Target="../slideLayouts/slideLayout4.xml"/></Relationships>
</file>

<file path=ppt/slides/_rels/slide111.xml.rels><?xml version="1.0" encoding="UTF-8" standalone="yes"?>
<Relationships xmlns="http://schemas.openxmlformats.org/package/2006/relationships"><Relationship Id="rId3" Type="http://schemas.openxmlformats.org/officeDocument/2006/relationships/image" Target="../media/image161.png"/><Relationship Id="rId2" Type="http://schemas.openxmlformats.org/officeDocument/2006/relationships/notesSlide" Target="../notesSlides/notesSlide111.xml"/><Relationship Id="rId1" Type="http://schemas.openxmlformats.org/officeDocument/2006/relationships/slideLayout" Target="../slideLayouts/slideLayout4.xml"/></Relationships>
</file>

<file path=ppt/slides/_rels/slide112.xml.rels><?xml version="1.0" encoding="UTF-8" standalone="yes"?>
<Relationships xmlns="http://schemas.openxmlformats.org/package/2006/relationships"><Relationship Id="rId3" Type="http://schemas.openxmlformats.org/officeDocument/2006/relationships/image" Target="../media/image161.png"/><Relationship Id="rId2" Type="http://schemas.openxmlformats.org/officeDocument/2006/relationships/notesSlide" Target="../notesSlides/notesSlide112.xml"/><Relationship Id="rId1" Type="http://schemas.openxmlformats.org/officeDocument/2006/relationships/slideLayout" Target="../slideLayouts/slideLayout4.xml"/></Relationships>
</file>

<file path=ppt/slides/_rels/slide113.xml.rels><?xml version="1.0" encoding="UTF-8" standalone="yes"?>
<Relationships xmlns="http://schemas.openxmlformats.org/package/2006/relationships"><Relationship Id="rId3" Type="http://schemas.openxmlformats.org/officeDocument/2006/relationships/image" Target="../media/image162.png"/><Relationship Id="rId2" Type="http://schemas.openxmlformats.org/officeDocument/2006/relationships/notesSlide" Target="../notesSlides/notesSlide113.xml"/><Relationship Id="rId1" Type="http://schemas.openxmlformats.org/officeDocument/2006/relationships/slideLayout" Target="../slideLayouts/slideLayout4.xml"/></Relationships>
</file>

<file path=ppt/slides/_rels/slide114.xml.rels><?xml version="1.0" encoding="UTF-8" standalone="yes"?>
<Relationships xmlns="http://schemas.openxmlformats.org/package/2006/relationships"><Relationship Id="rId3" Type="http://schemas.openxmlformats.org/officeDocument/2006/relationships/image" Target="../media/image162.png"/><Relationship Id="rId2" Type="http://schemas.openxmlformats.org/officeDocument/2006/relationships/notesSlide" Target="../notesSlides/notesSlide114.xml"/><Relationship Id="rId1" Type="http://schemas.openxmlformats.org/officeDocument/2006/relationships/slideLayout" Target="../slideLayouts/slideLayout4.xml"/></Relationships>
</file>

<file path=ppt/slides/_rels/slide115.xml.rels><?xml version="1.0" encoding="UTF-8" standalone="yes"?>
<Relationships xmlns="http://schemas.openxmlformats.org/package/2006/relationships"><Relationship Id="rId3" Type="http://schemas.openxmlformats.org/officeDocument/2006/relationships/image" Target="../media/image162.png"/><Relationship Id="rId2" Type="http://schemas.openxmlformats.org/officeDocument/2006/relationships/notesSlide" Target="../notesSlides/notesSlide115.xml"/><Relationship Id="rId1" Type="http://schemas.openxmlformats.org/officeDocument/2006/relationships/slideLayout" Target="../slideLayouts/slideLayout4.xml"/></Relationships>
</file>

<file path=ppt/slides/_rels/slide116.xml.rels><?xml version="1.0" encoding="UTF-8" standalone="yes"?>
<Relationships xmlns="http://schemas.openxmlformats.org/package/2006/relationships"><Relationship Id="rId3" Type="http://schemas.openxmlformats.org/officeDocument/2006/relationships/image" Target="../media/image162.png"/><Relationship Id="rId2" Type="http://schemas.openxmlformats.org/officeDocument/2006/relationships/notesSlide" Target="../notesSlides/notesSlide116.xml"/><Relationship Id="rId1" Type="http://schemas.openxmlformats.org/officeDocument/2006/relationships/slideLayout" Target="../slideLayouts/slideLayout4.xml"/></Relationships>
</file>

<file path=ppt/slides/_rels/slide117.xml.rels><?xml version="1.0" encoding="UTF-8" standalone="yes"?>
<Relationships xmlns="http://schemas.openxmlformats.org/package/2006/relationships"><Relationship Id="rId3" Type="http://schemas.openxmlformats.org/officeDocument/2006/relationships/image" Target="../media/image162.png"/><Relationship Id="rId2" Type="http://schemas.openxmlformats.org/officeDocument/2006/relationships/notesSlide" Target="../notesSlides/notesSlide117.xml"/><Relationship Id="rId1" Type="http://schemas.openxmlformats.org/officeDocument/2006/relationships/slideLayout" Target="../slideLayouts/slideLayout4.xml"/></Relationships>
</file>

<file path=ppt/slides/_rels/slide118.xml.rels><?xml version="1.0" encoding="UTF-8" standalone="yes"?>
<Relationships xmlns="http://schemas.openxmlformats.org/package/2006/relationships"><Relationship Id="rId3" Type="http://schemas.openxmlformats.org/officeDocument/2006/relationships/image" Target="../media/image162.png"/><Relationship Id="rId2" Type="http://schemas.openxmlformats.org/officeDocument/2006/relationships/notesSlide" Target="../notesSlides/notesSlide118.xml"/><Relationship Id="rId1" Type="http://schemas.openxmlformats.org/officeDocument/2006/relationships/slideLayout" Target="../slideLayouts/slideLayout4.xml"/></Relationships>
</file>

<file path=ppt/slides/_rels/slide119.xml.rels><?xml version="1.0" encoding="UTF-8" standalone="yes"?>
<Relationships xmlns="http://schemas.openxmlformats.org/package/2006/relationships"><Relationship Id="rId3" Type="http://schemas.openxmlformats.org/officeDocument/2006/relationships/image" Target="../media/image162.png"/><Relationship Id="rId2" Type="http://schemas.openxmlformats.org/officeDocument/2006/relationships/notesSlide" Target="../notesSlides/notesSlide119.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20.xml.rels><?xml version="1.0" encoding="UTF-8" standalone="yes"?>
<Relationships xmlns="http://schemas.openxmlformats.org/package/2006/relationships"><Relationship Id="rId3" Type="http://schemas.openxmlformats.org/officeDocument/2006/relationships/image" Target="../media/image162.png"/><Relationship Id="rId2" Type="http://schemas.openxmlformats.org/officeDocument/2006/relationships/notesSlide" Target="../notesSlides/notesSlide120.xml"/><Relationship Id="rId1" Type="http://schemas.openxmlformats.org/officeDocument/2006/relationships/slideLayout" Target="../slideLayouts/slideLayout4.xml"/></Relationships>
</file>

<file path=ppt/slides/_rels/slide121.xml.rels><?xml version="1.0" encoding="UTF-8" standalone="yes"?>
<Relationships xmlns="http://schemas.openxmlformats.org/package/2006/relationships"><Relationship Id="rId3" Type="http://schemas.openxmlformats.org/officeDocument/2006/relationships/image" Target="../media/image162.png"/><Relationship Id="rId2" Type="http://schemas.openxmlformats.org/officeDocument/2006/relationships/notesSlide" Target="../notesSlides/notesSlide121.xml"/><Relationship Id="rId1" Type="http://schemas.openxmlformats.org/officeDocument/2006/relationships/slideLayout" Target="../slideLayouts/slideLayout4.xml"/></Relationships>
</file>

<file path=ppt/slides/_rels/slide122.xml.rels><?xml version="1.0" encoding="UTF-8" standalone="yes"?>
<Relationships xmlns="http://schemas.openxmlformats.org/package/2006/relationships"><Relationship Id="rId3" Type="http://schemas.openxmlformats.org/officeDocument/2006/relationships/image" Target="../media/image162.png"/><Relationship Id="rId2" Type="http://schemas.openxmlformats.org/officeDocument/2006/relationships/notesSlide" Target="../notesSlides/notesSlide122.xml"/><Relationship Id="rId1" Type="http://schemas.openxmlformats.org/officeDocument/2006/relationships/slideLayout" Target="../slideLayouts/slideLayout4.xml"/></Relationships>
</file>

<file path=ppt/slides/_rels/slide123.xml.rels><?xml version="1.0" encoding="UTF-8" standalone="yes"?>
<Relationships xmlns="http://schemas.openxmlformats.org/package/2006/relationships"><Relationship Id="rId3" Type="http://schemas.openxmlformats.org/officeDocument/2006/relationships/image" Target="../media/image162.png"/><Relationship Id="rId2" Type="http://schemas.openxmlformats.org/officeDocument/2006/relationships/notesSlide" Target="../notesSlides/notesSlide123.xml"/><Relationship Id="rId1" Type="http://schemas.openxmlformats.org/officeDocument/2006/relationships/slideLayout" Target="../slideLayouts/slideLayout4.xml"/></Relationships>
</file>

<file path=ppt/slides/_rels/slide124.xml.rels><?xml version="1.0" encoding="UTF-8" standalone="yes"?>
<Relationships xmlns="http://schemas.openxmlformats.org/package/2006/relationships"><Relationship Id="rId3" Type="http://schemas.openxmlformats.org/officeDocument/2006/relationships/image" Target="../media/image162.png"/><Relationship Id="rId2" Type="http://schemas.openxmlformats.org/officeDocument/2006/relationships/notesSlide" Target="../notesSlides/notesSlide124.xml"/><Relationship Id="rId1" Type="http://schemas.openxmlformats.org/officeDocument/2006/relationships/slideLayout" Target="../slideLayouts/slideLayout4.xml"/></Relationships>
</file>

<file path=ppt/slides/_rels/slide125.xml.rels><?xml version="1.0" encoding="UTF-8" standalone="yes"?>
<Relationships xmlns="http://schemas.openxmlformats.org/package/2006/relationships"><Relationship Id="rId2" Type="http://schemas.openxmlformats.org/officeDocument/2006/relationships/notesSlide" Target="../notesSlides/notesSlide125.xml"/><Relationship Id="rId1" Type="http://schemas.openxmlformats.org/officeDocument/2006/relationships/slideLayout" Target="../slideLayouts/slideLayout4.xml"/></Relationships>
</file>

<file path=ppt/slides/_rels/slide126.xml.rels><?xml version="1.0" encoding="UTF-8" standalone="yes"?>
<Relationships xmlns="http://schemas.openxmlformats.org/package/2006/relationships"><Relationship Id="rId8" Type="http://schemas.openxmlformats.org/officeDocument/2006/relationships/image" Target="../media/image165.png"/><Relationship Id="rId3" Type="http://schemas.openxmlformats.org/officeDocument/2006/relationships/hyperlink" Target="file:///C:\Users\loos\Documents\Defense\movies\DRT_BuildUp.wmv" TargetMode="External"/><Relationship Id="rId7" Type="http://schemas.openxmlformats.org/officeDocument/2006/relationships/hyperlink" Target="file:///C:\Users\loos\Documents\Defense\movies\Pillars.wmv" TargetMode="External"/><Relationship Id="rId2" Type="http://schemas.openxmlformats.org/officeDocument/2006/relationships/notesSlide" Target="../notesSlides/notesSlide126.xml"/><Relationship Id="rId1" Type="http://schemas.openxmlformats.org/officeDocument/2006/relationships/slideLayout" Target="../slideLayouts/slideLayout4.xml"/><Relationship Id="rId6" Type="http://schemas.openxmlformats.org/officeDocument/2006/relationships/image" Target="../media/image164.png"/><Relationship Id="rId5" Type="http://schemas.openxmlformats.org/officeDocument/2006/relationships/hyperlink" Target="file:///C:\Users\loos\Documents\Defense\movies\drt_repeat.wmv" TargetMode="External"/><Relationship Id="rId4" Type="http://schemas.openxmlformats.org/officeDocument/2006/relationships/image" Target="../media/image163.png"/></Relationships>
</file>

<file path=ppt/slides/_rels/slide12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27.xml"/><Relationship Id="rId1" Type="http://schemas.openxmlformats.org/officeDocument/2006/relationships/slideLayout" Target="../slideLayouts/slideLayout4.xml"/><Relationship Id="rId6" Type="http://schemas.openxmlformats.org/officeDocument/2006/relationships/image" Target="../media/image166.png"/><Relationship Id="rId5" Type="http://schemas.openxmlformats.org/officeDocument/2006/relationships/image" Target="../media/image27.png"/><Relationship Id="rId4" Type="http://schemas.openxmlformats.org/officeDocument/2006/relationships/image" Target="../media/image26.png"/></Relationships>
</file>

<file path=ppt/slides/_rels/slide128.xml.rels><?xml version="1.0" encoding="UTF-8" standalone="yes"?>
<Relationships xmlns="http://schemas.openxmlformats.org/package/2006/relationships"><Relationship Id="rId8" Type="http://schemas.openxmlformats.org/officeDocument/2006/relationships/image" Target="../media/image170.png"/><Relationship Id="rId3" Type="http://schemas.openxmlformats.org/officeDocument/2006/relationships/notesSlide" Target="../notesSlides/notesSlide128.xml"/><Relationship Id="rId7" Type="http://schemas.openxmlformats.org/officeDocument/2006/relationships/image" Target="../media/image169.png"/><Relationship Id="rId2" Type="http://schemas.openxmlformats.org/officeDocument/2006/relationships/slideLayout" Target="../slideLayouts/slideLayout4.xml"/><Relationship Id="rId1" Type="http://schemas.openxmlformats.org/officeDocument/2006/relationships/vmlDrawing" Target="../drawings/vmlDrawing1.vml"/><Relationship Id="rId6" Type="http://schemas.openxmlformats.org/officeDocument/2006/relationships/image" Target="../media/image168.png"/><Relationship Id="rId5" Type="http://schemas.openxmlformats.org/officeDocument/2006/relationships/image" Target="../media/image167.wmf"/><Relationship Id="rId4" Type="http://schemas.openxmlformats.org/officeDocument/2006/relationships/oleObject" Target="../embeddings/oleObject1.bin"/></Relationships>
</file>

<file path=ppt/slides/_rels/slide129.xml.rels><?xml version="1.0" encoding="UTF-8" standalone="yes"?>
<Relationships xmlns="http://schemas.openxmlformats.org/package/2006/relationships"><Relationship Id="rId3" Type="http://schemas.openxmlformats.org/officeDocument/2006/relationships/image" Target="../media/image171.png"/><Relationship Id="rId2" Type="http://schemas.openxmlformats.org/officeDocument/2006/relationships/notesSlide" Target="../notesSlides/notesSlide129.xml"/><Relationship Id="rId1" Type="http://schemas.openxmlformats.org/officeDocument/2006/relationships/slideLayout" Target="../slideLayouts/slideLayout4.xml"/><Relationship Id="rId4" Type="http://schemas.openxmlformats.org/officeDocument/2006/relationships/image" Target="../media/image172.png"/></Relationships>
</file>

<file path=ppt/slides/_rels/slide1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3.xml"/><Relationship Id="rId1" Type="http://schemas.openxmlformats.org/officeDocument/2006/relationships/slideLayout" Target="../slideLayouts/slideLayout4.xml"/><Relationship Id="rId4" Type="http://schemas.openxmlformats.org/officeDocument/2006/relationships/image" Target="../media/image13.jpeg"/></Relationships>
</file>

<file path=ppt/slides/_rels/slide130.xml.rels><?xml version="1.0" encoding="UTF-8" standalone="yes"?>
<Relationships xmlns="http://schemas.openxmlformats.org/package/2006/relationships"><Relationship Id="rId3" Type="http://schemas.openxmlformats.org/officeDocument/2006/relationships/image" Target="../media/image173.png"/><Relationship Id="rId2" Type="http://schemas.openxmlformats.org/officeDocument/2006/relationships/notesSlide" Target="../notesSlides/notesSlide130.xml"/><Relationship Id="rId1" Type="http://schemas.openxmlformats.org/officeDocument/2006/relationships/slideLayout" Target="../slideLayouts/slideLayout4.xml"/><Relationship Id="rId4" Type="http://schemas.openxmlformats.org/officeDocument/2006/relationships/image" Target="../media/image174.png"/></Relationships>
</file>

<file path=ppt/slides/_rels/slide131.xml.rels><?xml version="1.0" encoding="UTF-8" standalone="yes"?>
<Relationships xmlns="http://schemas.openxmlformats.org/package/2006/relationships"><Relationship Id="rId3" Type="http://schemas.openxmlformats.org/officeDocument/2006/relationships/image" Target="../media/image175.png"/><Relationship Id="rId2" Type="http://schemas.openxmlformats.org/officeDocument/2006/relationships/notesSlide" Target="../notesSlides/notesSlide131.xml"/><Relationship Id="rId1" Type="http://schemas.openxmlformats.org/officeDocument/2006/relationships/slideLayout" Target="../slideLayouts/slideLayout4.xml"/></Relationships>
</file>

<file path=ppt/slides/_rels/slide13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32.xml"/><Relationship Id="rId1" Type="http://schemas.openxmlformats.org/officeDocument/2006/relationships/slideLayout" Target="../slideLayouts/slideLayout4.xml"/><Relationship Id="rId5" Type="http://schemas.openxmlformats.org/officeDocument/2006/relationships/image" Target="../media/image27.png"/><Relationship Id="rId4" Type="http://schemas.openxmlformats.org/officeDocument/2006/relationships/image" Target="../media/image26.png"/></Relationships>
</file>

<file path=ppt/slides/_rels/slide133.xml.rels><?xml version="1.0" encoding="UTF-8" standalone="yes"?>
<Relationships xmlns="http://schemas.openxmlformats.org/package/2006/relationships"><Relationship Id="rId2" Type="http://schemas.openxmlformats.org/officeDocument/2006/relationships/notesSlide" Target="../notesSlides/notesSlide133.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4.xml"/><Relationship Id="rId1" Type="http://schemas.openxmlformats.org/officeDocument/2006/relationships/slideLayout" Target="../slideLayouts/slideLayout4.xml"/><Relationship Id="rId5" Type="http://schemas.openxmlformats.org/officeDocument/2006/relationships/image" Target="../media/image14.png"/><Relationship Id="rId4" Type="http://schemas.openxmlformats.org/officeDocument/2006/relationships/image" Target="../media/image13.jpeg"/></Relationships>
</file>

<file path=ppt/slides/_rels/slide1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image" Target="../media/image16.jpeg"/></Relationships>
</file>

<file path=ppt/slides/_rels/slide1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7.xml"/><Relationship Id="rId1" Type="http://schemas.openxmlformats.org/officeDocument/2006/relationships/slideLayout" Target="../slideLayouts/slideLayout2.xml"/><Relationship Id="rId5" Type="http://schemas.openxmlformats.org/officeDocument/2006/relationships/image" Target="../media/image17.jpeg"/><Relationship Id="rId4" Type="http://schemas.openxmlformats.org/officeDocument/2006/relationships/image" Target="../media/image16.jpe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0.xml"/><Relationship Id="rId1" Type="http://schemas.openxmlformats.org/officeDocument/2006/relationships/slideLayout" Target="../slideLayouts/slideLayout2.xml"/><Relationship Id="rId4" Type="http://schemas.openxmlformats.org/officeDocument/2006/relationships/image" Target="../media/image19.png"/></Relationships>
</file>

<file path=ppt/slides/_rels/slide21.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21.xml"/><Relationship Id="rId1" Type="http://schemas.openxmlformats.org/officeDocument/2006/relationships/slideLayout" Target="../slideLayouts/slideLayout2.xml"/><Relationship Id="rId4" Type="http://schemas.openxmlformats.org/officeDocument/2006/relationships/image" Target="../media/image21.pn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4.xml"/><Relationship Id="rId1" Type="http://schemas.openxmlformats.org/officeDocument/2006/relationships/slideLayout" Target="../slideLayouts/slideLayout2.xml"/><Relationship Id="rId4" Type="http://schemas.openxmlformats.org/officeDocument/2006/relationships/image" Target="../media/image23.png"/></Relationships>
</file>

<file path=ppt/slides/_rels/slide25.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5.xml"/><Relationship Id="rId1" Type="http://schemas.openxmlformats.org/officeDocument/2006/relationships/slideLayout" Target="../slideLayouts/slideLayout2.xml"/><Relationship Id="rId5" Type="http://schemas.openxmlformats.org/officeDocument/2006/relationships/image" Target="../media/image24.png"/><Relationship Id="rId4" Type="http://schemas.openxmlformats.org/officeDocument/2006/relationships/image" Target="../media/image23.png"/></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7.xml"/><Relationship Id="rId1" Type="http://schemas.openxmlformats.org/officeDocument/2006/relationships/slideLayout" Target="../slideLayouts/slideLayout2.xml"/><Relationship Id="rId5" Type="http://schemas.openxmlformats.org/officeDocument/2006/relationships/image" Target="../media/image27.png"/><Relationship Id="rId4" Type="http://schemas.openxmlformats.org/officeDocument/2006/relationships/image" Target="../media/image26.png"/></Relationships>
</file>

<file path=ppt/slides/_rels/slide28.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8.xml"/><Relationship Id="rId1" Type="http://schemas.openxmlformats.org/officeDocument/2006/relationships/slideLayout" Target="../slideLayouts/slideLayout4.xml"/><Relationship Id="rId4" Type="http://schemas.openxmlformats.org/officeDocument/2006/relationships/image" Target="../media/image29.png"/></Relationships>
</file>

<file path=ppt/slides/_rels/slide29.xml.rels><?xml version="1.0" encoding="UTF-8" standalone="yes"?>
<Relationships xmlns="http://schemas.openxmlformats.org/package/2006/relationships"><Relationship Id="rId3" Type="http://schemas.openxmlformats.org/officeDocument/2006/relationships/image" Target="../media/image28.png"/><Relationship Id="rId7" Type="http://schemas.openxmlformats.org/officeDocument/2006/relationships/image" Target="../media/image32.png"/><Relationship Id="rId2" Type="http://schemas.openxmlformats.org/officeDocument/2006/relationships/notesSlide" Target="../notesSlides/notesSlide29.xml"/><Relationship Id="rId1" Type="http://schemas.openxmlformats.org/officeDocument/2006/relationships/slideLayout" Target="../slideLayouts/slideLayout4.xml"/><Relationship Id="rId6" Type="http://schemas.openxmlformats.org/officeDocument/2006/relationships/image" Target="../media/image31.png"/><Relationship Id="rId5" Type="http://schemas.openxmlformats.org/officeDocument/2006/relationships/image" Target="../media/image30.png"/><Relationship Id="rId4" Type="http://schemas.openxmlformats.org/officeDocument/2006/relationships/image" Target="../media/image29.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8" Type="http://schemas.openxmlformats.org/officeDocument/2006/relationships/image" Target="../media/image33.png"/><Relationship Id="rId3" Type="http://schemas.openxmlformats.org/officeDocument/2006/relationships/image" Target="../media/image28.png"/><Relationship Id="rId7" Type="http://schemas.openxmlformats.org/officeDocument/2006/relationships/image" Target="../media/image32.png"/><Relationship Id="rId12" Type="http://schemas.openxmlformats.org/officeDocument/2006/relationships/image" Target="../media/image37.png"/><Relationship Id="rId2" Type="http://schemas.openxmlformats.org/officeDocument/2006/relationships/notesSlide" Target="../notesSlides/notesSlide30.xml"/><Relationship Id="rId1" Type="http://schemas.openxmlformats.org/officeDocument/2006/relationships/slideLayout" Target="../slideLayouts/slideLayout4.xml"/><Relationship Id="rId6" Type="http://schemas.openxmlformats.org/officeDocument/2006/relationships/image" Target="../media/image31.png"/><Relationship Id="rId11" Type="http://schemas.openxmlformats.org/officeDocument/2006/relationships/image" Target="../media/image36.jpeg"/><Relationship Id="rId5" Type="http://schemas.openxmlformats.org/officeDocument/2006/relationships/image" Target="../media/image30.png"/><Relationship Id="rId10" Type="http://schemas.openxmlformats.org/officeDocument/2006/relationships/image" Target="../media/image35.png"/><Relationship Id="rId4" Type="http://schemas.openxmlformats.org/officeDocument/2006/relationships/image" Target="../media/image29.png"/><Relationship Id="rId9" Type="http://schemas.openxmlformats.org/officeDocument/2006/relationships/image" Target="../media/image34.png"/></Relationships>
</file>

<file path=ppt/slides/_rels/slide31.xml.rels><?xml version="1.0" encoding="UTF-8" standalone="yes"?>
<Relationships xmlns="http://schemas.openxmlformats.org/package/2006/relationships"><Relationship Id="rId8" Type="http://schemas.openxmlformats.org/officeDocument/2006/relationships/image" Target="../media/image33.png"/><Relationship Id="rId13" Type="http://schemas.openxmlformats.org/officeDocument/2006/relationships/image" Target="../media/image38.jpeg"/><Relationship Id="rId3" Type="http://schemas.openxmlformats.org/officeDocument/2006/relationships/image" Target="../media/image28.png"/><Relationship Id="rId7" Type="http://schemas.openxmlformats.org/officeDocument/2006/relationships/image" Target="../media/image32.png"/><Relationship Id="rId12" Type="http://schemas.openxmlformats.org/officeDocument/2006/relationships/image" Target="../media/image37.png"/><Relationship Id="rId2" Type="http://schemas.openxmlformats.org/officeDocument/2006/relationships/notesSlide" Target="../notesSlides/notesSlide31.xml"/><Relationship Id="rId1" Type="http://schemas.openxmlformats.org/officeDocument/2006/relationships/slideLayout" Target="../slideLayouts/slideLayout4.xml"/><Relationship Id="rId6" Type="http://schemas.openxmlformats.org/officeDocument/2006/relationships/image" Target="../media/image31.png"/><Relationship Id="rId11" Type="http://schemas.openxmlformats.org/officeDocument/2006/relationships/image" Target="../media/image36.jpeg"/><Relationship Id="rId5" Type="http://schemas.openxmlformats.org/officeDocument/2006/relationships/image" Target="../media/image30.png"/><Relationship Id="rId15" Type="http://schemas.openxmlformats.org/officeDocument/2006/relationships/image" Target="../media/image40.jpeg"/><Relationship Id="rId10" Type="http://schemas.openxmlformats.org/officeDocument/2006/relationships/image" Target="../media/image35.png"/><Relationship Id="rId4" Type="http://schemas.openxmlformats.org/officeDocument/2006/relationships/image" Target="../media/image29.png"/><Relationship Id="rId9" Type="http://schemas.openxmlformats.org/officeDocument/2006/relationships/image" Target="../media/image34.png"/><Relationship Id="rId14" Type="http://schemas.openxmlformats.org/officeDocument/2006/relationships/image" Target="../media/image39.png"/></Relationships>
</file>

<file path=ppt/slides/_rels/slide32.xml.rels><?xml version="1.0" encoding="UTF-8" standalone="yes"?>
<Relationships xmlns="http://schemas.openxmlformats.org/package/2006/relationships"><Relationship Id="rId8" Type="http://schemas.openxmlformats.org/officeDocument/2006/relationships/image" Target="../media/image33.png"/><Relationship Id="rId13" Type="http://schemas.openxmlformats.org/officeDocument/2006/relationships/image" Target="../media/image38.jpeg"/><Relationship Id="rId3" Type="http://schemas.openxmlformats.org/officeDocument/2006/relationships/image" Target="../media/image28.png"/><Relationship Id="rId7" Type="http://schemas.openxmlformats.org/officeDocument/2006/relationships/image" Target="../media/image32.png"/><Relationship Id="rId12" Type="http://schemas.openxmlformats.org/officeDocument/2006/relationships/image" Target="../media/image37.png"/><Relationship Id="rId2" Type="http://schemas.openxmlformats.org/officeDocument/2006/relationships/notesSlide" Target="../notesSlides/notesSlide32.xml"/><Relationship Id="rId16" Type="http://schemas.openxmlformats.org/officeDocument/2006/relationships/image" Target="../media/image41.png"/><Relationship Id="rId1" Type="http://schemas.openxmlformats.org/officeDocument/2006/relationships/slideLayout" Target="../slideLayouts/slideLayout4.xml"/><Relationship Id="rId6" Type="http://schemas.openxmlformats.org/officeDocument/2006/relationships/image" Target="../media/image31.png"/><Relationship Id="rId11" Type="http://schemas.openxmlformats.org/officeDocument/2006/relationships/image" Target="../media/image36.jpeg"/><Relationship Id="rId5" Type="http://schemas.openxmlformats.org/officeDocument/2006/relationships/image" Target="../media/image30.png"/><Relationship Id="rId15" Type="http://schemas.openxmlformats.org/officeDocument/2006/relationships/image" Target="../media/image40.jpeg"/><Relationship Id="rId10" Type="http://schemas.openxmlformats.org/officeDocument/2006/relationships/image" Target="../media/image35.png"/><Relationship Id="rId4" Type="http://schemas.openxmlformats.org/officeDocument/2006/relationships/image" Target="../media/image29.png"/><Relationship Id="rId9" Type="http://schemas.openxmlformats.org/officeDocument/2006/relationships/image" Target="../media/image34.png"/><Relationship Id="rId14" Type="http://schemas.openxmlformats.org/officeDocument/2006/relationships/image" Target="../media/image39.png"/></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4.xml"/><Relationship Id="rId1" Type="http://schemas.openxmlformats.org/officeDocument/2006/relationships/tags" Target="../tags/tag1.xml"/><Relationship Id="rId5" Type="http://schemas.openxmlformats.org/officeDocument/2006/relationships/image" Target="../media/image43.png"/><Relationship Id="rId4" Type="http://schemas.openxmlformats.org/officeDocument/2006/relationships/image" Target="../media/image42.png"/></Relationships>
</file>

<file path=ppt/slides/_rels/slide34.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34.xml"/><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35.xml"/><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36.xml"/><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37.xml"/><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38.xml"/><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39.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40.xml"/><Relationship Id="rId1" Type="http://schemas.openxmlformats.org/officeDocument/2006/relationships/slideLayout" Target="../slideLayouts/slideLayout4.xml"/></Relationships>
</file>

<file path=ppt/slides/_rels/slide41.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41.xml"/><Relationship Id="rId1" Type="http://schemas.openxmlformats.org/officeDocument/2006/relationships/slideLayout" Target="../slideLayouts/slideLayout4.xml"/></Relationships>
</file>

<file path=ppt/slides/_rels/slide42.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42.xml"/><Relationship Id="rId1" Type="http://schemas.openxmlformats.org/officeDocument/2006/relationships/slideLayout" Target="../slideLayouts/slideLayout4.xml"/><Relationship Id="rId4" Type="http://schemas.openxmlformats.org/officeDocument/2006/relationships/image" Target="../media/image42.png"/></Relationships>
</file>

<file path=ppt/slides/_rels/slide43.xml.rels><?xml version="1.0" encoding="UTF-8" standalone="yes"?>
<Relationships xmlns="http://schemas.openxmlformats.org/package/2006/relationships"><Relationship Id="rId3" Type="http://schemas.openxmlformats.org/officeDocument/2006/relationships/notesSlide" Target="../notesSlides/notesSlide43.xml"/><Relationship Id="rId2" Type="http://schemas.openxmlformats.org/officeDocument/2006/relationships/slideLayout" Target="../slideLayouts/slideLayout4.xml"/><Relationship Id="rId1" Type="http://schemas.openxmlformats.org/officeDocument/2006/relationships/tags" Target="../tags/tag2.xml"/><Relationship Id="rId5" Type="http://schemas.openxmlformats.org/officeDocument/2006/relationships/image" Target="../media/image51.png"/><Relationship Id="rId4" Type="http://schemas.openxmlformats.org/officeDocument/2006/relationships/image" Target="../media/image43.png"/></Relationships>
</file>

<file path=ppt/slides/_rels/slide44.xml.rels><?xml version="1.0" encoding="UTF-8" standalone="yes"?>
<Relationships xmlns="http://schemas.openxmlformats.org/package/2006/relationships"><Relationship Id="rId3" Type="http://schemas.openxmlformats.org/officeDocument/2006/relationships/notesSlide" Target="../notesSlides/notesSlide44.xml"/><Relationship Id="rId2" Type="http://schemas.openxmlformats.org/officeDocument/2006/relationships/slideLayout" Target="../slideLayouts/slideLayout4.xml"/><Relationship Id="rId1" Type="http://schemas.openxmlformats.org/officeDocument/2006/relationships/tags" Target="../tags/tag3.xml"/><Relationship Id="rId6" Type="http://schemas.openxmlformats.org/officeDocument/2006/relationships/image" Target="../media/image54.png"/><Relationship Id="rId5" Type="http://schemas.openxmlformats.org/officeDocument/2006/relationships/image" Target="../media/image53.png"/><Relationship Id="rId4" Type="http://schemas.openxmlformats.org/officeDocument/2006/relationships/image" Target="../media/image52.png"/></Relationships>
</file>

<file path=ppt/slides/_rels/slide45.xml.rels><?xml version="1.0" encoding="UTF-8" standalone="yes"?>
<Relationships xmlns="http://schemas.openxmlformats.org/package/2006/relationships"><Relationship Id="rId3" Type="http://schemas.openxmlformats.org/officeDocument/2006/relationships/notesSlide" Target="../notesSlides/notesSlide45.xml"/><Relationship Id="rId2" Type="http://schemas.openxmlformats.org/officeDocument/2006/relationships/slideLayout" Target="../slideLayouts/slideLayout4.xml"/><Relationship Id="rId1" Type="http://schemas.openxmlformats.org/officeDocument/2006/relationships/tags" Target="../tags/tag4.xml"/><Relationship Id="rId6" Type="http://schemas.openxmlformats.org/officeDocument/2006/relationships/image" Target="../media/image54.png"/><Relationship Id="rId5" Type="http://schemas.openxmlformats.org/officeDocument/2006/relationships/image" Target="../media/image55.png"/><Relationship Id="rId4" Type="http://schemas.openxmlformats.org/officeDocument/2006/relationships/image" Target="../media/image53.png"/></Relationships>
</file>

<file path=ppt/slides/_rels/slide46.xml.rels><?xml version="1.0" encoding="UTF-8" standalone="yes"?>
<Relationships xmlns="http://schemas.openxmlformats.org/package/2006/relationships"><Relationship Id="rId3" Type="http://schemas.openxmlformats.org/officeDocument/2006/relationships/notesSlide" Target="../notesSlides/notesSlide46.xml"/><Relationship Id="rId2" Type="http://schemas.openxmlformats.org/officeDocument/2006/relationships/slideLayout" Target="../slideLayouts/slideLayout4.xml"/><Relationship Id="rId1" Type="http://schemas.openxmlformats.org/officeDocument/2006/relationships/tags" Target="../tags/tag5.xml"/><Relationship Id="rId6" Type="http://schemas.openxmlformats.org/officeDocument/2006/relationships/image" Target="../media/image54.png"/><Relationship Id="rId5" Type="http://schemas.openxmlformats.org/officeDocument/2006/relationships/image" Target="../media/image57.png"/><Relationship Id="rId4" Type="http://schemas.openxmlformats.org/officeDocument/2006/relationships/image" Target="../media/image56.png"/></Relationships>
</file>

<file path=ppt/slides/_rels/slide47.xml.rels><?xml version="1.0" encoding="UTF-8" standalone="yes"?>
<Relationships xmlns="http://schemas.openxmlformats.org/package/2006/relationships"><Relationship Id="rId3" Type="http://schemas.openxmlformats.org/officeDocument/2006/relationships/notesSlide" Target="../notesSlides/notesSlide47.xml"/><Relationship Id="rId2" Type="http://schemas.openxmlformats.org/officeDocument/2006/relationships/slideLayout" Target="../slideLayouts/slideLayout4.xml"/><Relationship Id="rId1" Type="http://schemas.openxmlformats.org/officeDocument/2006/relationships/tags" Target="../tags/tag6.xml"/><Relationship Id="rId5" Type="http://schemas.openxmlformats.org/officeDocument/2006/relationships/image" Target="../media/image54.png"/><Relationship Id="rId4" Type="http://schemas.openxmlformats.org/officeDocument/2006/relationships/image" Target="../media/image58.png"/></Relationships>
</file>

<file path=ppt/slides/_rels/slide48.xml.rels><?xml version="1.0" encoding="UTF-8" standalone="yes"?>
<Relationships xmlns="http://schemas.openxmlformats.org/package/2006/relationships"><Relationship Id="rId3" Type="http://schemas.openxmlformats.org/officeDocument/2006/relationships/notesSlide" Target="../notesSlides/notesSlide48.xml"/><Relationship Id="rId2" Type="http://schemas.openxmlformats.org/officeDocument/2006/relationships/slideLayout" Target="../slideLayouts/slideLayout4.xml"/><Relationship Id="rId1" Type="http://schemas.openxmlformats.org/officeDocument/2006/relationships/tags" Target="../tags/tag7.xml"/><Relationship Id="rId5" Type="http://schemas.openxmlformats.org/officeDocument/2006/relationships/image" Target="../media/image54.png"/><Relationship Id="rId4" Type="http://schemas.openxmlformats.org/officeDocument/2006/relationships/image" Target="../media/image59.png"/></Relationships>
</file>

<file path=ppt/slides/_rels/slide49.xml.rels><?xml version="1.0" encoding="UTF-8" standalone="yes"?>
<Relationships xmlns="http://schemas.openxmlformats.org/package/2006/relationships"><Relationship Id="rId3" Type="http://schemas.openxmlformats.org/officeDocument/2006/relationships/notesSlide" Target="../notesSlides/notesSlide49.xml"/><Relationship Id="rId2" Type="http://schemas.openxmlformats.org/officeDocument/2006/relationships/slideLayout" Target="../slideLayouts/slideLayout4.xml"/><Relationship Id="rId1" Type="http://schemas.openxmlformats.org/officeDocument/2006/relationships/tags" Target="../tags/tag8.xml"/><Relationship Id="rId5" Type="http://schemas.openxmlformats.org/officeDocument/2006/relationships/image" Target="../media/image61.png"/><Relationship Id="rId4" Type="http://schemas.openxmlformats.org/officeDocument/2006/relationships/image" Target="../media/image60.png"/></Relationships>
</file>

<file path=ppt/slides/_rels/slide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5.xml"/><Relationship Id="rId1" Type="http://schemas.openxmlformats.org/officeDocument/2006/relationships/slideLayout" Target="../slideLayouts/slideLayout4.xml"/><Relationship Id="rId4" Type="http://schemas.openxmlformats.org/officeDocument/2006/relationships/image" Target="../media/image6.png"/></Relationships>
</file>

<file path=ppt/slides/_rels/slide50.xml.rels><?xml version="1.0" encoding="UTF-8" standalone="yes"?>
<Relationships xmlns="http://schemas.openxmlformats.org/package/2006/relationships"><Relationship Id="rId3" Type="http://schemas.openxmlformats.org/officeDocument/2006/relationships/notesSlide" Target="../notesSlides/notesSlide50.xml"/><Relationship Id="rId2" Type="http://schemas.openxmlformats.org/officeDocument/2006/relationships/slideLayout" Target="../slideLayouts/slideLayout4.xml"/><Relationship Id="rId1" Type="http://schemas.openxmlformats.org/officeDocument/2006/relationships/tags" Target="../tags/tag9.xml"/><Relationship Id="rId5" Type="http://schemas.openxmlformats.org/officeDocument/2006/relationships/image" Target="../media/image62.png"/><Relationship Id="rId4" Type="http://schemas.openxmlformats.org/officeDocument/2006/relationships/image" Target="../media/image60.png"/></Relationships>
</file>

<file path=ppt/slides/_rels/slide51.xml.rels><?xml version="1.0" encoding="UTF-8" standalone="yes"?>
<Relationships xmlns="http://schemas.openxmlformats.org/package/2006/relationships"><Relationship Id="rId3" Type="http://schemas.openxmlformats.org/officeDocument/2006/relationships/notesSlide" Target="../notesSlides/notesSlide51.xml"/><Relationship Id="rId2" Type="http://schemas.openxmlformats.org/officeDocument/2006/relationships/slideLayout" Target="../slideLayouts/slideLayout4.xml"/><Relationship Id="rId1" Type="http://schemas.openxmlformats.org/officeDocument/2006/relationships/tags" Target="../tags/tag10.xml"/><Relationship Id="rId5" Type="http://schemas.openxmlformats.org/officeDocument/2006/relationships/image" Target="../media/image60.png"/><Relationship Id="rId4" Type="http://schemas.openxmlformats.org/officeDocument/2006/relationships/image" Target="../media/image63.png"/></Relationships>
</file>

<file path=ppt/slides/_rels/slide52.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52.xml"/><Relationship Id="rId1" Type="http://schemas.openxmlformats.org/officeDocument/2006/relationships/slideLayout" Target="../slideLayouts/slideLayout4.xml"/></Relationships>
</file>

<file path=ppt/slides/_rels/slide53.xml.rels><?xml version="1.0" encoding="UTF-8" standalone="yes"?>
<Relationships xmlns="http://schemas.openxmlformats.org/package/2006/relationships"><Relationship Id="rId8" Type="http://schemas.openxmlformats.org/officeDocument/2006/relationships/image" Target="../media/image66.png"/><Relationship Id="rId3" Type="http://schemas.microsoft.com/office/2007/relationships/media" Target="../media/media2.mp4"/><Relationship Id="rId7" Type="http://schemas.openxmlformats.org/officeDocument/2006/relationships/image" Target="../media/image65.png"/><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notesSlide" Target="../notesSlides/notesSlide53.xml"/><Relationship Id="rId5" Type="http://schemas.openxmlformats.org/officeDocument/2006/relationships/slideLayout" Target="../slideLayouts/slideLayout4.xml"/><Relationship Id="rId4" Type="http://schemas.openxmlformats.org/officeDocument/2006/relationships/video" Target="../media/media2.mp4"/></Relationships>
</file>

<file path=ppt/slides/_rels/slide54.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notesSlide" Target="../notesSlides/notesSlide54.xml"/><Relationship Id="rId1" Type="http://schemas.openxmlformats.org/officeDocument/2006/relationships/slideLayout" Target="../slideLayouts/slideLayout2.xml"/><Relationship Id="rId5" Type="http://schemas.openxmlformats.org/officeDocument/2006/relationships/image" Target="../media/image68.png"/><Relationship Id="rId4" Type="http://schemas.openxmlformats.org/officeDocument/2006/relationships/image" Target="../media/image26.png"/></Relationships>
</file>

<file path=ppt/slides/_rels/slide55.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55.xml"/><Relationship Id="rId1" Type="http://schemas.openxmlformats.org/officeDocument/2006/relationships/slideLayout" Target="../slideLayouts/slideLayout4.xml"/><Relationship Id="rId4" Type="http://schemas.openxmlformats.org/officeDocument/2006/relationships/image" Target="../media/image22.png"/></Relationships>
</file>

<file path=ppt/slides/_rels/slide56.xml.rels><?xml version="1.0" encoding="UTF-8" standalone="yes"?>
<Relationships xmlns="http://schemas.openxmlformats.org/package/2006/relationships"><Relationship Id="rId8" Type="http://schemas.openxmlformats.org/officeDocument/2006/relationships/image" Target="../media/image74.png"/><Relationship Id="rId13" Type="http://schemas.openxmlformats.org/officeDocument/2006/relationships/image" Target="../media/image79.png"/><Relationship Id="rId18" Type="http://schemas.openxmlformats.org/officeDocument/2006/relationships/image" Target="../media/image84.png"/><Relationship Id="rId3" Type="http://schemas.openxmlformats.org/officeDocument/2006/relationships/image" Target="../media/image69.png"/><Relationship Id="rId7" Type="http://schemas.openxmlformats.org/officeDocument/2006/relationships/image" Target="../media/image73.jpeg"/><Relationship Id="rId12" Type="http://schemas.openxmlformats.org/officeDocument/2006/relationships/image" Target="../media/image78.png"/><Relationship Id="rId17" Type="http://schemas.openxmlformats.org/officeDocument/2006/relationships/image" Target="../media/image83.png"/><Relationship Id="rId2" Type="http://schemas.openxmlformats.org/officeDocument/2006/relationships/notesSlide" Target="../notesSlides/notesSlide56.xml"/><Relationship Id="rId16" Type="http://schemas.openxmlformats.org/officeDocument/2006/relationships/image" Target="../media/image82.png"/><Relationship Id="rId1" Type="http://schemas.openxmlformats.org/officeDocument/2006/relationships/slideLayout" Target="../slideLayouts/slideLayout4.xml"/><Relationship Id="rId6" Type="http://schemas.openxmlformats.org/officeDocument/2006/relationships/image" Target="../media/image72.png"/><Relationship Id="rId11" Type="http://schemas.openxmlformats.org/officeDocument/2006/relationships/image" Target="../media/image77.png"/><Relationship Id="rId5" Type="http://schemas.openxmlformats.org/officeDocument/2006/relationships/image" Target="../media/image71.jpeg"/><Relationship Id="rId15" Type="http://schemas.openxmlformats.org/officeDocument/2006/relationships/image" Target="../media/image81.png"/><Relationship Id="rId10" Type="http://schemas.openxmlformats.org/officeDocument/2006/relationships/image" Target="../media/image76.png"/><Relationship Id="rId4" Type="http://schemas.openxmlformats.org/officeDocument/2006/relationships/image" Target="../media/image70.png"/><Relationship Id="rId9" Type="http://schemas.openxmlformats.org/officeDocument/2006/relationships/image" Target="../media/image75.png"/><Relationship Id="rId14" Type="http://schemas.openxmlformats.org/officeDocument/2006/relationships/image" Target="../media/image80.png"/></Relationships>
</file>

<file path=ppt/slides/_rels/slide57.xml.rels><?xml version="1.0" encoding="UTF-8" standalone="yes"?>
<Relationships xmlns="http://schemas.openxmlformats.org/package/2006/relationships"><Relationship Id="rId8" Type="http://schemas.openxmlformats.org/officeDocument/2006/relationships/image" Target="../media/image90.png"/><Relationship Id="rId3" Type="http://schemas.openxmlformats.org/officeDocument/2006/relationships/image" Target="../media/image85.png"/><Relationship Id="rId7" Type="http://schemas.openxmlformats.org/officeDocument/2006/relationships/image" Target="../media/image89.png"/><Relationship Id="rId2" Type="http://schemas.openxmlformats.org/officeDocument/2006/relationships/notesSlide" Target="../notesSlides/notesSlide57.xml"/><Relationship Id="rId1" Type="http://schemas.openxmlformats.org/officeDocument/2006/relationships/slideLayout" Target="../slideLayouts/slideLayout4.xml"/><Relationship Id="rId6" Type="http://schemas.openxmlformats.org/officeDocument/2006/relationships/image" Target="../media/image88.png"/><Relationship Id="rId5" Type="http://schemas.openxmlformats.org/officeDocument/2006/relationships/image" Target="../media/image87.png"/><Relationship Id="rId4" Type="http://schemas.openxmlformats.org/officeDocument/2006/relationships/image" Target="../media/image86.png"/><Relationship Id="rId9" Type="http://schemas.openxmlformats.org/officeDocument/2006/relationships/image" Target="../media/image91.png"/></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4.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6.xml"/><Relationship Id="rId1" Type="http://schemas.openxmlformats.org/officeDocument/2006/relationships/slideLayout" Target="../slideLayouts/slideLayout4.xml"/><Relationship Id="rId5" Type="http://schemas.openxmlformats.org/officeDocument/2006/relationships/image" Target="../media/image7.jpeg"/><Relationship Id="rId4" Type="http://schemas.openxmlformats.org/officeDocument/2006/relationships/image" Target="../media/image6.png"/></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4.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4.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4.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4.xml"/></Relationships>
</file>

<file path=ppt/slides/_rels/slide64.xml.rels><?xml version="1.0" encoding="UTF-8" standalone="yes"?>
<Relationships xmlns="http://schemas.openxmlformats.org/package/2006/relationships"><Relationship Id="rId3" Type="http://schemas.openxmlformats.org/officeDocument/2006/relationships/image" Target="../media/image92.png"/><Relationship Id="rId2" Type="http://schemas.openxmlformats.org/officeDocument/2006/relationships/notesSlide" Target="../notesSlides/notesSlide64.xml"/><Relationship Id="rId1" Type="http://schemas.openxmlformats.org/officeDocument/2006/relationships/slideLayout" Target="../slideLayouts/slideLayout4.xml"/><Relationship Id="rId4" Type="http://schemas.openxmlformats.org/officeDocument/2006/relationships/image" Target="../media/image93.png"/></Relationships>
</file>

<file path=ppt/slides/_rels/slide65.xml.rels><?xml version="1.0" encoding="UTF-8" standalone="yes"?>
<Relationships xmlns="http://schemas.openxmlformats.org/package/2006/relationships"><Relationship Id="rId8" Type="http://schemas.openxmlformats.org/officeDocument/2006/relationships/image" Target="../media/image99.png"/><Relationship Id="rId3" Type="http://schemas.openxmlformats.org/officeDocument/2006/relationships/image" Target="../media/image94.png"/><Relationship Id="rId7" Type="http://schemas.openxmlformats.org/officeDocument/2006/relationships/image" Target="../media/image98.png"/><Relationship Id="rId2" Type="http://schemas.openxmlformats.org/officeDocument/2006/relationships/notesSlide" Target="../notesSlides/notesSlide65.xml"/><Relationship Id="rId1" Type="http://schemas.openxmlformats.org/officeDocument/2006/relationships/slideLayout" Target="../slideLayouts/slideLayout4.xml"/><Relationship Id="rId6" Type="http://schemas.openxmlformats.org/officeDocument/2006/relationships/image" Target="../media/image97.png"/><Relationship Id="rId5" Type="http://schemas.openxmlformats.org/officeDocument/2006/relationships/image" Target="../media/image96.png"/><Relationship Id="rId10" Type="http://schemas.openxmlformats.org/officeDocument/2006/relationships/image" Target="../media/image101.png"/><Relationship Id="rId4" Type="http://schemas.openxmlformats.org/officeDocument/2006/relationships/image" Target="../media/image95.png"/><Relationship Id="rId9" Type="http://schemas.openxmlformats.org/officeDocument/2006/relationships/image" Target="../media/image100.png"/></Relationships>
</file>

<file path=ppt/slides/_rels/slide66.xml.rels><?xml version="1.0" encoding="UTF-8" standalone="yes"?>
<Relationships xmlns="http://schemas.openxmlformats.org/package/2006/relationships"><Relationship Id="rId8" Type="http://schemas.openxmlformats.org/officeDocument/2006/relationships/image" Target="../media/image99.png"/><Relationship Id="rId13" Type="http://schemas.openxmlformats.org/officeDocument/2006/relationships/image" Target="../media/image104.jpeg"/><Relationship Id="rId3" Type="http://schemas.openxmlformats.org/officeDocument/2006/relationships/image" Target="../media/image94.png"/><Relationship Id="rId7" Type="http://schemas.openxmlformats.org/officeDocument/2006/relationships/image" Target="../media/image98.png"/><Relationship Id="rId12" Type="http://schemas.openxmlformats.org/officeDocument/2006/relationships/image" Target="../media/image103.jpeg"/><Relationship Id="rId2" Type="http://schemas.openxmlformats.org/officeDocument/2006/relationships/notesSlide" Target="../notesSlides/notesSlide66.xml"/><Relationship Id="rId16" Type="http://schemas.openxmlformats.org/officeDocument/2006/relationships/image" Target="../media/image107.jpeg"/><Relationship Id="rId1" Type="http://schemas.openxmlformats.org/officeDocument/2006/relationships/slideLayout" Target="../slideLayouts/slideLayout4.xml"/><Relationship Id="rId6" Type="http://schemas.openxmlformats.org/officeDocument/2006/relationships/image" Target="../media/image97.png"/><Relationship Id="rId11" Type="http://schemas.openxmlformats.org/officeDocument/2006/relationships/image" Target="../media/image102.jpeg"/><Relationship Id="rId5" Type="http://schemas.openxmlformats.org/officeDocument/2006/relationships/image" Target="../media/image96.png"/><Relationship Id="rId15" Type="http://schemas.openxmlformats.org/officeDocument/2006/relationships/image" Target="../media/image106.jpeg"/><Relationship Id="rId10" Type="http://schemas.openxmlformats.org/officeDocument/2006/relationships/image" Target="../media/image101.png"/><Relationship Id="rId4" Type="http://schemas.openxmlformats.org/officeDocument/2006/relationships/image" Target="../media/image95.png"/><Relationship Id="rId9" Type="http://schemas.openxmlformats.org/officeDocument/2006/relationships/image" Target="../media/image100.png"/><Relationship Id="rId14" Type="http://schemas.openxmlformats.org/officeDocument/2006/relationships/image" Target="../media/image105.jpeg"/></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4.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4.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4.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4.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4.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4.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4.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4.xml"/></Relationships>
</file>

<file path=ppt/slides/_rels/slide76.xml.rels><?xml version="1.0" encoding="UTF-8" standalone="yes"?>
<Relationships xmlns="http://schemas.openxmlformats.org/package/2006/relationships"><Relationship Id="rId3" Type="http://schemas.openxmlformats.org/officeDocument/2006/relationships/image" Target="../media/image108.png"/><Relationship Id="rId2" Type="http://schemas.openxmlformats.org/officeDocument/2006/relationships/notesSlide" Target="../notesSlides/notesSlide76.xml"/><Relationship Id="rId1" Type="http://schemas.openxmlformats.org/officeDocument/2006/relationships/slideLayout" Target="../slideLayouts/slideLayout4.xml"/><Relationship Id="rId4" Type="http://schemas.openxmlformats.org/officeDocument/2006/relationships/image" Target="../media/image109.png"/></Relationships>
</file>

<file path=ppt/slides/_rels/slide77.xml.rels><?xml version="1.0" encoding="UTF-8" standalone="yes"?>
<Relationships xmlns="http://schemas.openxmlformats.org/package/2006/relationships"><Relationship Id="rId8" Type="http://schemas.openxmlformats.org/officeDocument/2006/relationships/image" Target="../media/image114.png"/><Relationship Id="rId3" Type="http://schemas.openxmlformats.org/officeDocument/2006/relationships/image" Target="../media/image108.png"/><Relationship Id="rId7" Type="http://schemas.openxmlformats.org/officeDocument/2006/relationships/image" Target="../media/image113.png"/><Relationship Id="rId2" Type="http://schemas.openxmlformats.org/officeDocument/2006/relationships/notesSlide" Target="../notesSlides/notesSlide77.xml"/><Relationship Id="rId1" Type="http://schemas.openxmlformats.org/officeDocument/2006/relationships/slideLayout" Target="../slideLayouts/slideLayout4.xml"/><Relationship Id="rId6" Type="http://schemas.openxmlformats.org/officeDocument/2006/relationships/image" Target="../media/image112.png"/><Relationship Id="rId5" Type="http://schemas.openxmlformats.org/officeDocument/2006/relationships/image" Target="../media/image111.png"/><Relationship Id="rId10" Type="http://schemas.openxmlformats.org/officeDocument/2006/relationships/image" Target="../media/image109.png"/><Relationship Id="rId4" Type="http://schemas.openxmlformats.org/officeDocument/2006/relationships/image" Target="../media/image110.png"/><Relationship Id="rId9" Type="http://schemas.openxmlformats.org/officeDocument/2006/relationships/image" Target="../media/image115.png"/></Relationships>
</file>

<file path=ppt/slides/_rels/slide78.xml.rels><?xml version="1.0" encoding="UTF-8" standalone="yes"?>
<Relationships xmlns="http://schemas.openxmlformats.org/package/2006/relationships"><Relationship Id="rId8" Type="http://schemas.openxmlformats.org/officeDocument/2006/relationships/image" Target="../media/image114.png"/><Relationship Id="rId3" Type="http://schemas.openxmlformats.org/officeDocument/2006/relationships/image" Target="../media/image108.png"/><Relationship Id="rId7" Type="http://schemas.openxmlformats.org/officeDocument/2006/relationships/image" Target="../media/image113.png"/><Relationship Id="rId2" Type="http://schemas.openxmlformats.org/officeDocument/2006/relationships/notesSlide" Target="../notesSlides/notesSlide78.xml"/><Relationship Id="rId1" Type="http://schemas.openxmlformats.org/officeDocument/2006/relationships/slideLayout" Target="../slideLayouts/slideLayout4.xml"/><Relationship Id="rId6" Type="http://schemas.openxmlformats.org/officeDocument/2006/relationships/image" Target="../media/image112.png"/><Relationship Id="rId5" Type="http://schemas.openxmlformats.org/officeDocument/2006/relationships/image" Target="../media/image111.png"/><Relationship Id="rId10" Type="http://schemas.openxmlformats.org/officeDocument/2006/relationships/image" Target="../media/image109.png"/><Relationship Id="rId4" Type="http://schemas.openxmlformats.org/officeDocument/2006/relationships/image" Target="../media/image110.png"/><Relationship Id="rId9" Type="http://schemas.openxmlformats.org/officeDocument/2006/relationships/image" Target="../media/image115.png"/></Relationships>
</file>

<file path=ppt/slides/_rels/slide79.xml.rels><?xml version="1.0" encoding="UTF-8" standalone="yes"?>
<Relationships xmlns="http://schemas.openxmlformats.org/package/2006/relationships"><Relationship Id="rId8" Type="http://schemas.openxmlformats.org/officeDocument/2006/relationships/image" Target="../media/image120.png"/><Relationship Id="rId13" Type="http://schemas.openxmlformats.org/officeDocument/2006/relationships/image" Target="../media/image125.png"/><Relationship Id="rId18" Type="http://schemas.openxmlformats.org/officeDocument/2006/relationships/image" Target="../media/image130.png"/><Relationship Id="rId26" Type="http://schemas.openxmlformats.org/officeDocument/2006/relationships/image" Target="../media/image138.png"/><Relationship Id="rId3" Type="http://schemas.openxmlformats.org/officeDocument/2006/relationships/image" Target="../media/image108.png"/><Relationship Id="rId21" Type="http://schemas.openxmlformats.org/officeDocument/2006/relationships/image" Target="../media/image133.png"/><Relationship Id="rId34" Type="http://schemas.openxmlformats.org/officeDocument/2006/relationships/image" Target="../media/image146.png"/><Relationship Id="rId7" Type="http://schemas.openxmlformats.org/officeDocument/2006/relationships/image" Target="../media/image119.png"/><Relationship Id="rId12" Type="http://schemas.openxmlformats.org/officeDocument/2006/relationships/image" Target="../media/image124.png"/><Relationship Id="rId17" Type="http://schemas.openxmlformats.org/officeDocument/2006/relationships/image" Target="../media/image129.png"/><Relationship Id="rId25" Type="http://schemas.openxmlformats.org/officeDocument/2006/relationships/image" Target="../media/image137.png"/><Relationship Id="rId33" Type="http://schemas.openxmlformats.org/officeDocument/2006/relationships/image" Target="../media/image145.png"/><Relationship Id="rId2" Type="http://schemas.openxmlformats.org/officeDocument/2006/relationships/notesSlide" Target="../notesSlides/notesSlide79.xml"/><Relationship Id="rId16" Type="http://schemas.openxmlformats.org/officeDocument/2006/relationships/image" Target="../media/image128.png"/><Relationship Id="rId20" Type="http://schemas.openxmlformats.org/officeDocument/2006/relationships/image" Target="../media/image132.png"/><Relationship Id="rId29" Type="http://schemas.openxmlformats.org/officeDocument/2006/relationships/image" Target="../media/image141.png"/><Relationship Id="rId1" Type="http://schemas.openxmlformats.org/officeDocument/2006/relationships/slideLayout" Target="../slideLayouts/slideLayout4.xml"/><Relationship Id="rId6" Type="http://schemas.openxmlformats.org/officeDocument/2006/relationships/image" Target="../media/image118.png"/><Relationship Id="rId11" Type="http://schemas.openxmlformats.org/officeDocument/2006/relationships/image" Target="../media/image123.png"/><Relationship Id="rId24" Type="http://schemas.openxmlformats.org/officeDocument/2006/relationships/image" Target="../media/image136.png"/><Relationship Id="rId32" Type="http://schemas.openxmlformats.org/officeDocument/2006/relationships/image" Target="../media/image144.png"/><Relationship Id="rId5" Type="http://schemas.openxmlformats.org/officeDocument/2006/relationships/image" Target="../media/image117.png"/><Relationship Id="rId15" Type="http://schemas.openxmlformats.org/officeDocument/2006/relationships/image" Target="../media/image127.png"/><Relationship Id="rId23" Type="http://schemas.openxmlformats.org/officeDocument/2006/relationships/image" Target="../media/image135.png"/><Relationship Id="rId28" Type="http://schemas.openxmlformats.org/officeDocument/2006/relationships/image" Target="../media/image140.png"/><Relationship Id="rId36" Type="http://schemas.openxmlformats.org/officeDocument/2006/relationships/image" Target="../media/image109.png"/><Relationship Id="rId10" Type="http://schemas.openxmlformats.org/officeDocument/2006/relationships/image" Target="../media/image122.png"/><Relationship Id="rId19" Type="http://schemas.openxmlformats.org/officeDocument/2006/relationships/image" Target="../media/image131.png"/><Relationship Id="rId31" Type="http://schemas.openxmlformats.org/officeDocument/2006/relationships/image" Target="../media/image143.png"/><Relationship Id="rId4" Type="http://schemas.openxmlformats.org/officeDocument/2006/relationships/image" Target="../media/image116.png"/><Relationship Id="rId9" Type="http://schemas.openxmlformats.org/officeDocument/2006/relationships/image" Target="../media/image121.png"/><Relationship Id="rId14" Type="http://schemas.openxmlformats.org/officeDocument/2006/relationships/image" Target="../media/image126.png"/><Relationship Id="rId22" Type="http://schemas.openxmlformats.org/officeDocument/2006/relationships/image" Target="../media/image134.png"/><Relationship Id="rId27" Type="http://schemas.openxmlformats.org/officeDocument/2006/relationships/image" Target="../media/image139.png"/><Relationship Id="rId30" Type="http://schemas.openxmlformats.org/officeDocument/2006/relationships/image" Target="../media/image142.png"/><Relationship Id="rId35" Type="http://schemas.openxmlformats.org/officeDocument/2006/relationships/image" Target="../media/image147.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80.xml"/><Relationship Id="rId1" Type="http://schemas.openxmlformats.org/officeDocument/2006/relationships/slideLayout" Target="../slideLayouts/slideLayout4.xml"/></Relationships>
</file>

<file path=ppt/slides/_rels/slide81.xml.rels><?xml version="1.0" encoding="UTF-8" standalone="yes"?>
<Relationships xmlns="http://schemas.openxmlformats.org/package/2006/relationships"><Relationship Id="rId8" Type="http://schemas.openxmlformats.org/officeDocument/2006/relationships/image" Target="../media/image153.png"/><Relationship Id="rId3" Type="http://schemas.openxmlformats.org/officeDocument/2006/relationships/image" Target="../media/image148.png"/><Relationship Id="rId7" Type="http://schemas.openxmlformats.org/officeDocument/2006/relationships/image" Target="../media/image152.png"/><Relationship Id="rId2" Type="http://schemas.openxmlformats.org/officeDocument/2006/relationships/notesSlide" Target="../notesSlides/notesSlide81.xml"/><Relationship Id="rId1" Type="http://schemas.openxmlformats.org/officeDocument/2006/relationships/slideLayout" Target="../slideLayouts/slideLayout4.xml"/><Relationship Id="rId6" Type="http://schemas.openxmlformats.org/officeDocument/2006/relationships/image" Target="../media/image151.png"/><Relationship Id="rId5" Type="http://schemas.openxmlformats.org/officeDocument/2006/relationships/image" Target="../media/image150.png"/><Relationship Id="rId4" Type="http://schemas.openxmlformats.org/officeDocument/2006/relationships/image" Target="../media/image149.png"/></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82.xml"/><Relationship Id="rId1" Type="http://schemas.openxmlformats.org/officeDocument/2006/relationships/slideLayout" Target="../slideLayouts/slideLayout4.xml"/></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83.xml"/><Relationship Id="rId1" Type="http://schemas.openxmlformats.org/officeDocument/2006/relationships/slideLayout" Target="../slideLayouts/slideLayout4.xml"/></Relationships>
</file>

<file path=ppt/slides/_rels/slide84.xml.rels><?xml version="1.0" encoding="UTF-8" standalone="yes"?>
<Relationships xmlns="http://schemas.openxmlformats.org/package/2006/relationships"><Relationship Id="rId2" Type="http://schemas.openxmlformats.org/officeDocument/2006/relationships/notesSlide" Target="../notesSlides/notesSlide84.xml"/><Relationship Id="rId1" Type="http://schemas.openxmlformats.org/officeDocument/2006/relationships/slideLayout" Target="../slideLayouts/slideLayout4.xml"/></Relationships>
</file>

<file path=ppt/slides/_rels/slide85.xml.rels><?xml version="1.0" encoding="UTF-8" standalone="yes"?>
<Relationships xmlns="http://schemas.openxmlformats.org/package/2006/relationships"><Relationship Id="rId2" Type="http://schemas.openxmlformats.org/officeDocument/2006/relationships/notesSlide" Target="../notesSlides/notesSlide85.xml"/><Relationship Id="rId1" Type="http://schemas.openxmlformats.org/officeDocument/2006/relationships/slideLayout" Target="../slideLayouts/slideLayout4.xml"/></Relationships>
</file>

<file path=ppt/slides/_rels/slide86.xml.rels><?xml version="1.0" encoding="UTF-8" standalone="yes"?>
<Relationships xmlns="http://schemas.openxmlformats.org/package/2006/relationships"><Relationship Id="rId2" Type="http://schemas.openxmlformats.org/officeDocument/2006/relationships/notesSlide" Target="../notesSlides/notesSlide86.xml"/><Relationship Id="rId1" Type="http://schemas.openxmlformats.org/officeDocument/2006/relationships/slideLayout" Target="../slideLayouts/slideLayout4.xml"/></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87.xml"/><Relationship Id="rId1" Type="http://schemas.openxmlformats.org/officeDocument/2006/relationships/slideLayout" Target="../slideLayouts/slideLayout4.xml"/></Relationships>
</file>

<file path=ppt/slides/_rels/slide88.xml.rels><?xml version="1.0" encoding="UTF-8" standalone="yes"?>
<Relationships xmlns="http://schemas.openxmlformats.org/package/2006/relationships"><Relationship Id="rId2" Type="http://schemas.openxmlformats.org/officeDocument/2006/relationships/notesSlide" Target="../notesSlides/notesSlide88.xml"/><Relationship Id="rId1" Type="http://schemas.openxmlformats.org/officeDocument/2006/relationships/slideLayout" Target="../slideLayouts/slideLayout4.xml"/></Relationships>
</file>

<file path=ppt/slides/_rels/slide89.xml.rels><?xml version="1.0" encoding="UTF-8" standalone="yes"?>
<Relationships xmlns="http://schemas.openxmlformats.org/package/2006/relationships"><Relationship Id="rId2" Type="http://schemas.openxmlformats.org/officeDocument/2006/relationships/notesSlide" Target="../notesSlides/notesSlide89.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2" Type="http://schemas.openxmlformats.org/officeDocument/2006/relationships/notesSlide" Target="../notesSlides/notesSlide90.xml"/><Relationship Id="rId1" Type="http://schemas.openxmlformats.org/officeDocument/2006/relationships/slideLayout" Target="../slideLayouts/slideLayout4.xml"/></Relationships>
</file>

<file path=ppt/slides/_rels/slide91.xml.rels><?xml version="1.0" encoding="UTF-8" standalone="yes"?>
<Relationships xmlns="http://schemas.openxmlformats.org/package/2006/relationships"><Relationship Id="rId2" Type="http://schemas.openxmlformats.org/officeDocument/2006/relationships/notesSlide" Target="../notesSlides/notesSlide91.xml"/><Relationship Id="rId1" Type="http://schemas.openxmlformats.org/officeDocument/2006/relationships/slideLayout" Target="../slideLayouts/slideLayout4.xml"/></Relationships>
</file>

<file path=ppt/slides/_rels/slide92.xml.rels><?xml version="1.0" encoding="UTF-8" standalone="yes"?>
<Relationships xmlns="http://schemas.openxmlformats.org/package/2006/relationships"><Relationship Id="rId2" Type="http://schemas.openxmlformats.org/officeDocument/2006/relationships/notesSlide" Target="../notesSlides/notesSlide92.xml"/><Relationship Id="rId1" Type="http://schemas.openxmlformats.org/officeDocument/2006/relationships/slideLayout" Target="../slideLayouts/slideLayout4.xml"/></Relationships>
</file>

<file path=ppt/slides/_rels/slide93.xml.rels><?xml version="1.0" encoding="UTF-8" standalone="yes"?>
<Relationships xmlns="http://schemas.openxmlformats.org/package/2006/relationships"><Relationship Id="rId2" Type="http://schemas.openxmlformats.org/officeDocument/2006/relationships/notesSlide" Target="../notesSlides/notesSlide93.xml"/><Relationship Id="rId1" Type="http://schemas.openxmlformats.org/officeDocument/2006/relationships/slideLayout" Target="../slideLayouts/slideLayout4.xml"/></Relationships>
</file>

<file path=ppt/slides/_rels/slide94.xml.rels><?xml version="1.0" encoding="UTF-8" standalone="yes"?>
<Relationships xmlns="http://schemas.openxmlformats.org/package/2006/relationships"><Relationship Id="rId2" Type="http://schemas.openxmlformats.org/officeDocument/2006/relationships/notesSlide" Target="../notesSlides/notesSlide94.xml"/><Relationship Id="rId1" Type="http://schemas.openxmlformats.org/officeDocument/2006/relationships/slideLayout" Target="../slideLayouts/slideLayout4.xml"/></Relationships>
</file>

<file path=ppt/slides/_rels/slide95.xml.rels><?xml version="1.0" encoding="UTF-8" standalone="yes"?>
<Relationships xmlns="http://schemas.openxmlformats.org/package/2006/relationships"><Relationship Id="rId3" Type="http://schemas.openxmlformats.org/officeDocument/2006/relationships/image" Target="../media/image154.png"/><Relationship Id="rId2" Type="http://schemas.openxmlformats.org/officeDocument/2006/relationships/notesSlide" Target="../notesSlides/notesSlide95.xml"/><Relationship Id="rId1" Type="http://schemas.openxmlformats.org/officeDocument/2006/relationships/slideLayout" Target="../slideLayouts/slideLayout4.xml"/></Relationships>
</file>

<file path=ppt/slides/_rels/slide96.xml.rels><?xml version="1.0" encoding="UTF-8" standalone="yes"?>
<Relationships xmlns="http://schemas.openxmlformats.org/package/2006/relationships"><Relationship Id="rId3" Type="http://schemas.openxmlformats.org/officeDocument/2006/relationships/image" Target="../media/image154.png"/><Relationship Id="rId2" Type="http://schemas.openxmlformats.org/officeDocument/2006/relationships/notesSlide" Target="../notesSlides/notesSlide96.xml"/><Relationship Id="rId1" Type="http://schemas.openxmlformats.org/officeDocument/2006/relationships/slideLayout" Target="../slideLayouts/slideLayout4.xml"/></Relationships>
</file>

<file path=ppt/slides/_rels/slide97.xml.rels><?xml version="1.0" encoding="UTF-8" standalone="yes"?>
<Relationships xmlns="http://schemas.openxmlformats.org/package/2006/relationships"><Relationship Id="rId3" Type="http://schemas.openxmlformats.org/officeDocument/2006/relationships/image" Target="../media/image154.png"/><Relationship Id="rId2" Type="http://schemas.openxmlformats.org/officeDocument/2006/relationships/notesSlide" Target="../notesSlides/notesSlide97.xml"/><Relationship Id="rId1" Type="http://schemas.openxmlformats.org/officeDocument/2006/relationships/slideLayout" Target="../slideLayouts/slideLayout4.xml"/></Relationships>
</file>

<file path=ppt/slides/_rels/slide98.xml.rels><?xml version="1.0" encoding="UTF-8" standalone="yes"?>
<Relationships xmlns="http://schemas.openxmlformats.org/package/2006/relationships"><Relationship Id="rId3" Type="http://schemas.openxmlformats.org/officeDocument/2006/relationships/image" Target="../media/image154.png"/><Relationship Id="rId2" Type="http://schemas.openxmlformats.org/officeDocument/2006/relationships/notesSlide" Target="../notesSlides/notesSlide98.xml"/><Relationship Id="rId1" Type="http://schemas.openxmlformats.org/officeDocument/2006/relationships/slideLayout" Target="../slideLayouts/slideLayout4.xml"/></Relationships>
</file>

<file path=ppt/slides/_rels/slide99.xml.rels><?xml version="1.0" encoding="UTF-8" standalone="yes"?>
<Relationships xmlns="http://schemas.openxmlformats.org/package/2006/relationships"><Relationship Id="rId3" Type="http://schemas.openxmlformats.org/officeDocument/2006/relationships/image" Target="../media/image154.png"/><Relationship Id="rId2" Type="http://schemas.openxmlformats.org/officeDocument/2006/relationships/notesSlide" Target="../notesSlides/notesSlide9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667253"/>
            <a:ext cx="7423151" cy="1523495"/>
          </a:xfrm>
        </p:spPr>
        <p:txBody>
          <a:bodyPr/>
          <a:lstStyle/>
          <a:p>
            <a:pPr algn="r"/>
            <a:r>
              <a:rPr lang="en-US" dirty="0" smtClean="0"/>
              <a:t>Modular Global Illumination</a:t>
            </a:r>
            <a:br>
              <a:rPr lang="en-US" dirty="0" smtClean="0"/>
            </a:br>
            <a:endParaRPr lang="en-US" sz="3200" dirty="0">
              <a:solidFill>
                <a:schemeClr val="tx1"/>
              </a:solidFill>
            </a:endParaRPr>
          </a:p>
        </p:txBody>
      </p:sp>
      <p:sp>
        <p:nvSpPr>
          <p:cNvPr id="3" name="TextBox 2"/>
          <p:cNvSpPr txBox="1"/>
          <p:nvPr/>
        </p:nvSpPr>
        <p:spPr>
          <a:xfrm>
            <a:off x="3698256" y="3727791"/>
            <a:ext cx="4410695" cy="461665"/>
          </a:xfrm>
          <a:prstGeom prst="rect">
            <a:avLst/>
          </a:prstGeom>
          <a:noFill/>
        </p:spPr>
        <p:txBody>
          <a:bodyPr wrap="none" rtlCol="0">
            <a:spAutoFit/>
          </a:bodyPr>
          <a:lstStyle/>
          <a:p>
            <a:r>
              <a:rPr lang="en-US" sz="2400" dirty="0"/>
              <a:t>a</a:t>
            </a:r>
            <a:r>
              <a:rPr lang="en-US" sz="2400" dirty="0" smtClean="0"/>
              <a:t> PhD Defense by Bradford J. Loos</a:t>
            </a:r>
            <a:endParaRPr lang="en-US" sz="2400" dirty="0"/>
          </a:p>
        </p:txBody>
      </p:sp>
    </p:spTree>
  </p:cSld>
  <p:clrMapOvr>
    <a:masterClrMapping/>
  </p:clrMapOvr>
  <p:transition advTm="5062">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2"/>
          <p:cNvSpPr txBox="1">
            <a:spLocks/>
          </p:cNvSpPr>
          <p:nvPr/>
        </p:nvSpPr>
        <p:spPr>
          <a:xfrm>
            <a:off x="381000" y="77788"/>
            <a:ext cx="8382000" cy="1370012"/>
          </a:xfrm>
          <a:prstGeom prst="rect">
            <a:avLst/>
          </a:prstGeom>
        </p:spPr>
        <p:txBody>
          <a:bodyPr vert="horz" wrap="square" lIns="0" tIns="0" rIns="0" bIns="0" rtlCol="0" anchor="ctr" anchorCtr="0">
            <a:noAutofit/>
          </a:bodyPr>
          <a:lstStyle>
            <a:lvl1pPr algn="l" defTabSz="914363" rtl="0" eaLnBrk="1" latinLnBrk="0" hangingPunct="1">
              <a:lnSpc>
                <a:spcPct val="90000"/>
              </a:lnSpc>
              <a:spcBef>
                <a:spcPct val="0"/>
              </a:spcBef>
              <a:buNone/>
              <a:defRPr lang="en-US" sz="5400" b="0" kern="1200" cap="none" spc="-150">
                <a:ln w="3175">
                  <a:noFill/>
                </a:ln>
                <a:gradFill flip="none" rotWithShape="1">
                  <a:gsLst>
                    <a:gs pos="0">
                      <a:srgbClr val="FFFFB9"/>
                    </a:gs>
                    <a:gs pos="36000">
                      <a:srgbClr val="FFFF99"/>
                    </a:gs>
                    <a:gs pos="86000">
                      <a:srgbClr val="F6AE1E"/>
                    </a:gs>
                  </a:gsLst>
                  <a:lin ang="5400000" scaled="0"/>
                  <a:tileRect/>
                </a:gradFill>
                <a:effectLst>
                  <a:outerShdw blurRad="50800" dist="38100" dir="2700000" algn="tl" rotWithShape="0">
                    <a:prstClr val="black">
                      <a:alpha val="40000"/>
                    </a:prstClr>
                  </a:outerShdw>
                </a:effectLst>
                <a:latin typeface="+mj-lt"/>
                <a:ea typeface="+mn-ea"/>
                <a:cs typeface="Arial" charset="0"/>
              </a:defRPr>
            </a:lvl1pPr>
          </a:lstStyle>
          <a:p>
            <a:r>
              <a:rPr lang="en-US" sz="4800" dirty="0" smtClean="0"/>
              <a:t>Motivation</a:t>
            </a:r>
          </a:p>
          <a:p>
            <a:r>
              <a:rPr lang="en-US" sz="2800" dirty="0" smtClean="0"/>
              <a:t>Examples Used In Games</a:t>
            </a:r>
            <a:endParaRPr lang="en-US" sz="2800" dirty="0"/>
          </a:p>
        </p:txBody>
      </p:sp>
      <p:grpSp>
        <p:nvGrpSpPr>
          <p:cNvPr id="9" name="Group 8"/>
          <p:cNvGrpSpPr/>
          <p:nvPr/>
        </p:nvGrpSpPr>
        <p:grpSpPr>
          <a:xfrm>
            <a:off x="381000" y="1447800"/>
            <a:ext cx="6169521" cy="3581400"/>
            <a:chOff x="2669679" y="1447800"/>
            <a:chExt cx="6169521" cy="3581400"/>
          </a:xfrm>
        </p:grpSpPr>
        <p:pic>
          <p:nvPicPr>
            <p:cNvPr id="10" name="Picture 9"/>
            <p:cNvPicPr>
              <a:picLocks noChangeAspect="1"/>
            </p:cNvPicPr>
            <p:nvPr/>
          </p:nvPicPr>
          <p:blipFill>
            <a:blip r:embed="rId3"/>
            <a:stretch>
              <a:fillRect/>
            </a:stretch>
          </p:blipFill>
          <p:spPr>
            <a:xfrm>
              <a:off x="2669679" y="1447800"/>
              <a:ext cx="6169521" cy="3581400"/>
            </a:xfrm>
            <a:prstGeom prst="rect">
              <a:avLst/>
            </a:prstGeom>
          </p:spPr>
        </p:pic>
        <p:sp>
          <p:nvSpPr>
            <p:cNvPr id="11" name="TextBox 10"/>
            <p:cNvSpPr txBox="1"/>
            <p:nvPr/>
          </p:nvSpPr>
          <p:spPr>
            <a:xfrm>
              <a:off x="5397680" y="1524000"/>
              <a:ext cx="3441520" cy="307777"/>
            </a:xfrm>
            <a:prstGeom prst="rect">
              <a:avLst/>
            </a:prstGeom>
            <a:noFill/>
          </p:spPr>
          <p:txBody>
            <a:bodyPr wrap="none" rtlCol="0">
              <a:spAutoFit/>
            </a:bodyPr>
            <a:lstStyle/>
            <a:p>
              <a:r>
                <a:rPr lang="en-US" sz="1400" dirty="0" smtClean="0"/>
                <a:t>Light Propagation Volumes [</a:t>
              </a:r>
              <a:r>
                <a:rPr lang="en-US" sz="1400" dirty="0" err="1" smtClean="0"/>
                <a:t>Kaplanyan</a:t>
              </a:r>
              <a:r>
                <a:rPr lang="en-US" sz="1400" dirty="0" smtClean="0"/>
                <a:t> 2009]</a:t>
              </a:r>
              <a:endParaRPr lang="en-US" sz="1400" dirty="0"/>
            </a:p>
          </p:txBody>
        </p:sp>
      </p:grpSp>
      <p:grpSp>
        <p:nvGrpSpPr>
          <p:cNvPr id="8" name="Group 7"/>
          <p:cNvGrpSpPr/>
          <p:nvPr/>
        </p:nvGrpSpPr>
        <p:grpSpPr>
          <a:xfrm>
            <a:off x="1219200" y="2133600"/>
            <a:ext cx="6705600" cy="3657600"/>
            <a:chOff x="210920" y="3200400"/>
            <a:chExt cx="6066055" cy="3429000"/>
          </a:xfrm>
        </p:grpSpPr>
        <p:pic>
          <p:nvPicPr>
            <p:cNvPr id="4" name="Picture 3"/>
            <p:cNvPicPr>
              <a:picLocks noChangeAspect="1"/>
            </p:cNvPicPr>
            <p:nvPr/>
          </p:nvPicPr>
          <p:blipFill>
            <a:blip r:embed="rId4"/>
            <a:stretch>
              <a:fillRect/>
            </a:stretch>
          </p:blipFill>
          <p:spPr>
            <a:xfrm>
              <a:off x="228600" y="3200400"/>
              <a:ext cx="6048375" cy="3390900"/>
            </a:xfrm>
            <a:prstGeom prst="rect">
              <a:avLst/>
            </a:prstGeom>
          </p:spPr>
        </p:pic>
        <p:sp>
          <p:nvSpPr>
            <p:cNvPr id="7" name="TextBox 6"/>
            <p:cNvSpPr txBox="1"/>
            <p:nvPr/>
          </p:nvSpPr>
          <p:spPr>
            <a:xfrm>
              <a:off x="210920" y="6321623"/>
              <a:ext cx="4513480" cy="307777"/>
            </a:xfrm>
            <a:prstGeom prst="rect">
              <a:avLst/>
            </a:prstGeom>
            <a:noFill/>
          </p:spPr>
          <p:txBody>
            <a:bodyPr wrap="none" rtlCol="0">
              <a:spAutoFit/>
            </a:bodyPr>
            <a:lstStyle/>
            <a:p>
              <a:r>
                <a:rPr lang="en-US" sz="1400" dirty="0" smtClean="0"/>
                <a:t>A Real-Time Architecture for Video Games [</a:t>
              </a:r>
              <a:r>
                <a:rPr lang="en-US" sz="1400" dirty="0" err="1" smtClean="0"/>
                <a:t>Einarsson</a:t>
              </a:r>
              <a:r>
                <a:rPr lang="en-US" sz="1400" dirty="0" smtClean="0"/>
                <a:t> 2010]</a:t>
              </a:r>
              <a:endParaRPr lang="en-US" sz="1400" dirty="0"/>
            </a:p>
          </p:txBody>
        </p:sp>
      </p:grpSp>
    </p:spTree>
    <p:extLst>
      <p:ext uri="{BB962C8B-B14F-4D97-AF65-F5344CB8AC3E}">
        <p14:creationId xmlns:p14="http://schemas.microsoft.com/office/powerpoint/2010/main" val="137976258"/>
      </p:ext>
    </p:extLst>
  </p:cSld>
  <p:clrMapOvr>
    <a:masterClrMapping/>
  </p:clrMapOvr>
  <p:transition>
    <p:fade/>
  </p:transition>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maze-top.bmp"/>
          <p:cNvPicPr>
            <a:picLocks noChangeAspect="1"/>
          </p:cNvPicPr>
          <p:nvPr/>
        </p:nvPicPr>
        <p:blipFill>
          <a:blip r:embed="rId3" cstate="print"/>
          <a:stretch>
            <a:fillRect/>
          </a:stretch>
        </p:blipFill>
        <p:spPr>
          <a:xfrm>
            <a:off x="2514600" y="2133600"/>
            <a:ext cx="4114800" cy="4114800"/>
          </a:xfrm>
          <a:prstGeom prst="rect">
            <a:avLst/>
          </a:prstGeom>
          <a:effectLst>
            <a:outerShdw blurRad="50800" dist="38100" dir="2700000" algn="tl" rotWithShape="0">
              <a:prstClr val="black">
                <a:alpha val="40000"/>
              </a:prstClr>
            </a:outerShdw>
          </a:effectLst>
        </p:spPr>
      </p:pic>
      <p:sp>
        <p:nvSpPr>
          <p:cNvPr id="11" name="Oval 10"/>
          <p:cNvSpPr/>
          <p:nvPr/>
        </p:nvSpPr>
        <p:spPr>
          <a:xfrm>
            <a:off x="5257800" y="3387720"/>
            <a:ext cx="74612" cy="74613"/>
          </a:xfrm>
          <a:prstGeom prst="ellipse">
            <a:avLst/>
          </a:prstGeom>
          <a:solidFill>
            <a:srgbClr val="FF0000"/>
          </a:solidFill>
          <a:ln cmpd="sng">
            <a:noFill/>
            <a:prstDash val="solid"/>
            <a:headEnd type="none"/>
            <a:tailEnd type="none"/>
          </a:ln>
        </p:spPr>
        <p:style>
          <a:lnRef idx="2">
            <a:schemeClr val="accent1"/>
          </a:lnRef>
          <a:fillRef idx="0">
            <a:schemeClr val="accent1"/>
          </a:fillRef>
          <a:effectRef idx="1">
            <a:schemeClr val="accent1"/>
          </a:effectRef>
          <a:fontRef idx="minor">
            <a:schemeClr val="tx1"/>
          </a:fontRef>
        </p:style>
        <p:txBody>
          <a:bodyPr anchor="ctr"/>
          <a:lstStyle/>
          <a:p>
            <a:pPr algn="ctr">
              <a:defRPr/>
            </a:pPr>
            <a:endParaRPr lang="en-US" dirty="0"/>
          </a:p>
        </p:txBody>
      </p:sp>
      <p:sp>
        <p:nvSpPr>
          <p:cNvPr id="12" name="Oval 11"/>
          <p:cNvSpPr/>
          <p:nvPr/>
        </p:nvSpPr>
        <p:spPr>
          <a:xfrm>
            <a:off x="5953126" y="5486400"/>
            <a:ext cx="74613" cy="74612"/>
          </a:xfrm>
          <a:prstGeom prst="ellipse">
            <a:avLst/>
          </a:prstGeom>
          <a:solidFill>
            <a:srgbClr val="7030A0"/>
          </a:solidFill>
          <a:ln cmpd="sng">
            <a:noFill/>
            <a:prstDash val="solid"/>
            <a:headEnd type="none"/>
            <a:tailEnd type="none"/>
          </a:ln>
        </p:spPr>
        <p:style>
          <a:lnRef idx="2">
            <a:schemeClr val="accent1"/>
          </a:lnRef>
          <a:fillRef idx="0">
            <a:schemeClr val="accent1"/>
          </a:fillRef>
          <a:effectRef idx="1">
            <a:schemeClr val="accent1"/>
          </a:effectRef>
          <a:fontRef idx="minor">
            <a:schemeClr val="tx1"/>
          </a:fontRef>
        </p:style>
        <p:txBody>
          <a:bodyPr anchor="ctr"/>
          <a:lstStyle/>
          <a:p>
            <a:pPr algn="ctr">
              <a:defRPr/>
            </a:pPr>
            <a:endParaRPr lang="en-US" dirty="0"/>
          </a:p>
        </p:txBody>
      </p:sp>
      <p:cxnSp>
        <p:nvCxnSpPr>
          <p:cNvPr id="28" name="Straight Connector 27"/>
          <p:cNvCxnSpPr/>
          <p:nvPr/>
        </p:nvCxnSpPr>
        <p:spPr>
          <a:xfrm flipV="1">
            <a:off x="4953000" y="3124200"/>
            <a:ext cx="0" cy="609600"/>
          </a:xfrm>
          <a:prstGeom prst="line">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p:nvCxnSpPr>
        <p:spPr>
          <a:xfrm flipV="1">
            <a:off x="5638800" y="5257800"/>
            <a:ext cx="0" cy="609600"/>
          </a:xfrm>
          <a:prstGeom prst="line">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a:xfrm>
            <a:off x="5029200" y="3124200"/>
            <a:ext cx="533400" cy="0"/>
          </a:xfrm>
          <a:prstGeom prst="line">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a:xfrm>
            <a:off x="5715000" y="3124200"/>
            <a:ext cx="533400" cy="0"/>
          </a:xfrm>
          <a:prstGeom prst="line">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p:nvCxnSpPr>
        <p:spPr>
          <a:xfrm>
            <a:off x="5715000" y="3810000"/>
            <a:ext cx="533400" cy="0"/>
          </a:xfrm>
          <a:prstGeom prst="line">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p:nvCxnSpPr>
        <p:spPr>
          <a:xfrm>
            <a:off x="5715000" y="4495800"/>
            <a:ext cx="533400" cy="0"/>
          </a:xfrm>
          <a:prstGeom prst="line">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6" name="Straight Connector 35"/>
          <p:cNvCxnSpPr/>
          <p:nvPr/>
        </p:nvCxnSpPr>
        <p:spPr>
          <a:xfrm>
            <a:off x="5715000" y="5181600"/>
            <a:ext cx="533400" cy="0"/>
          </a:xfrm>
          <a:prstGeom prst="line">
            <a:avLst/>
          </a:prstGeom>
          <a:ln w="50800">
            <a:solidFill>
              <a:srgbClr val="7030A0"/>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8" name="Straight Connector 37"/>
          <p:cNvCxnSpPr/>
          <p:nvPr/>
        </p:nvCxnSpPr>
        <p:spPr>
          <a:xfrm>
            <a:off x="5410200" y="3429000"/>
            <a:ext cx="228600" cy="0"/>
          </a:xfrm>
          <a:prstGeom prst="line">
            <a:avLst/>
          </a:prstGeom>
          <a:ln w="50800">
            <a:solidFill>
              <a:srgbClr val="FF0000"/>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0" name="Straight Connector 39"/>
          <p:cNvCxnSpPr/>
          <p:nvPr/>
        </p:nvCxnSpPr>
        <p:spPr>
          <a:xfrm>
            <a:off x="5986467" y="5181600"/>
            <a:ext cx="0" cy="238125"/>
          </a:xfrm>
          <a:prstGeom prst="line">
            <a:avLst/>
          </a:prstGeom>
          <a:ln w="50800">
            <a:solidFill>
              <a:srgbClr val="7030A0"/>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3" name="Elbow Connector 42"/>
          <p:cNvCxnSpPr/>
          <p:nvPr/>
        </p:nvCxnSpPr>
        <p:spPr>
          <a:xfrm rot="16200000" flipH="1">
            <a:off x="5638800" y="3428999"/>
            <a:ext cx="342901" cy="342900"/>
          </a:xfrm>
          <a:prstGeom prst="bentConnector3">
            <a:avLst>
              <a:gd name="adj1" fmla="val 0"/>
            </a:avLst>
          </a:prstGeom>
          <a:ln w="50800">
            <a:solidFill>
              <a:srgbClr val="FFC000"/>
            </a:solidFill>
            <a:headEnd type="none"/>
            <a:tailEnd type="arrow"/>
          </a:ln>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p:nvCxnSpPr>
        <p:spPr>
          <a:xfrm flipV="1">
            <a:off x="5638800" y="3124200"/>
            <a:ext cx="0" cy="609600"/>
          </a:xfrm>
          <a:prstGeom prst="line">
            <a:avLst/>
          </a:prstGeom>
          <a:ln w="50800">
            <a:solidFill>
              <a:srgbClr val="FF0000"/>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51" name="Straight Arrow Connector 50"/>
          <p:cNvCxnSpPr/>
          <p:nvPr/>
        </p:nvCxnSpPr>
        <p:spPr>
          <a:xfrm>
            <a:off x="5986459" y="3886200"/>
            <a:ext cx="0" cy="533400"/>
          </a:xfrm>
          <a:prstGeom prst="straightConnector1">
            <a:avLst/>
          </a:prstGeom>
          <a:ln w="50800">
            <a:solidFill>
              <a:srgbClr val="0070C0"/>
            </a:solidFill>
            <a:headEnd type="none"/>
            <a:tailEnd type="arrow"/>
          </a:ln>
        </p:spPr>
        <p:style>
          <a:lnRef idx="1">
            <a:schemeClr val="accent1"/>
          </a:lnRef>
          <a:fillRef idx="0">
            <a:schemeClr val="accent1"/>
          </a:fillRef>
          <a:effectRef idx="0">
            <a:schemeClr val="accent1"/>
          </a:effectRef>
          <a:fontRef idx="minor">
            <a:schemeClr val="tx1"/>
          </a:fontRef>
        </p:style>
      </p:cxnSp>
      <p:cxnSp>
        <p:nvCxnSpPr>
          <p:cNvPr id="52" name="Straight Arrow Connector 51"/>
          <p:cNvCxnSpPr/>
          <p:nvPr/>
        </p:nvCxnSpPr>
        <p:spPr>
          <a:xfrm>
            <a:off x="5981696" y="4567237"/>
            <a:ext cx="0" cy="533400"/>
          </a:xfrm>
          <a:prstGeom prst="straightConnector1">
            <a:avLst/>
          </a:prstGeom>
          <a:ln w="50800">
            <a:solidFill>
              <a:srgbClr val="0070C0"/>
            </a:solidFill>
            <a:headEnd type="none"/>
            <a:tailEnd type="arrow"/>
          </a:ln>
        </p:spPr>
        <p:style>
          <a:lnRef idx="1">
            <a:schemeClr val="accent1"/>
          </a:lnRef>
          <a:fillRef idx="0">
            <a:schemeClr val="accent1"/>
          </a:fillRef>
          <a:effectRef idx="0">
            <a:schemeClr val="accent1"/>
          </a:effectRef>
          <a:fontRef idx="minor">
            <a:schemeClr val="tx1"/>
          </a:fontRef>
        </p:style>
      </p:cxnSp>
      <p:sp>
        <p:nvSpPr>
          <p:cNvPr id="21" name="TextBox 20"/>
          <p:cNvSpPr txBox="1"/>
          <p:nvPr/>
        </p:nvSpPr>
        <p:spPr>
          <a:xfrm>
            <a:off x="929016" y="1676400"/>
            <a:ext cx="6096541" cy="461665"/>
          </a:xfrm>
          <a:prstGeom prst="rect">
            <a:avLst/>
          </a:prstGeom>
          <a:noFill/>
        </p:spPr>
        <p:txBody>
          <a:bodyPr wrap="none" rtlCol="0">
            <a:spAutoFit/>
          </a:bodyPr>
          <a:lstStyle/>
          <a:p>
            <a:r>
              <a:rPr lang="en-US" sz="2400" dirty="0" smtClean="0">
                <a:ln w="3175">
                  <a:noFill/>
                </a:ln>
                <a:solidFill>
                  <a:srgbClr val="FF0000"/>
                </a:solidFill>
                <a:latin typeface="Helvetica" pitchFamily="34" charset="0"/>
                <a:cs typeface="Helvetica" pitchFamily="34" charset="0"/>
              </a:rPr>
              <a:t>32x196</a:t>
            </a:r>
            <a:r>
              <a:rPr lang="en-US" sz="2400" dirty="0" smtClean="0">
                <a:latin typeface="Helvetica" pitchFamily="34" charset="0"/>
                <a:cs typeface="Helvetica" pitchFamily="34" charset="0"/>
              </a:rPr>
              <a:t> </a:t>
            </a:r>
            <a:r>
              <a:rPr lang="en-US" sz="2400" dirty="0" smtClean="0">
                <a:solidFill>
                  <a:srgbClr val="FFC000"/>
                </a:solidFill>
                <a:latin typeface="Helvetica" pitchFamily="34" charset="0"/>
                <a:cs typeface="Helvetica" pitchFamily="34" charset="0"/>
              </a:rPr>
              <a:t>196x196</a:t>
            </a:r>
            <a:r>
              <a:rPr lang="en-US" sz="2400" dirty="0" smtClean="0">
                <a:latin typeface="Helvetica" pitchFamily="34" charset="0"/>
                <a:cs typeface="Helvetica" pitchFamily="34" charset="0"/>
              </a:rPr>
              <a:t> </a:t>
            </a:r>
            <a:r>
              <a:rPr lang="en-US" sz="2400" dirty="0" err="1" smtClean="0">
                <a:solidFill>
                  <a:srgbClr val="0070C0"/>
                </a:solidFill>
                <a:latin typeface="Helvetica" pitchFamily="34" charset="0"/>
                <a:cs typeface="Helvetica" pitchFamily="34" charset="0"/>
              </a:rPr>
              <a:t>196x196</a:t>
            </a:r>
            <a:r>
              <a:rPr lang="en-US" sz="2400" dirty="0" smtClean="0">
                <a:solidFill>
                  <a:srgbClr val="0070C0"/>
                </a:solidFill>
                <a:latin typeface="Helvetica" pitchFamily="34" charset="0"/>
                <a:cs typeface="Helvetica" pitchFamily="34" charset="0"/>
              </a:rPr>
              <a:t> </a:t>
            </a:r>
            <a:r>
              <a:rPr lang="en-US" sz="2400" dirty="0" err="1" smtClean="0">
                <a:solidFill>
                  <a:srgbClr val="0070C0"/>
                </a:solidFill>
                <a:latin typeface="Helvetica" pitchFamily="34" charset="0"/>
                <a:cs typeface="Helvetica" pitchFamily="34" charset="0"/>
              </a:rPr>
              <a:t>196x196</a:t>
            </a:r>
            <a:r>
              <a:rPr lang="en-US" sz="2400" dirty="0" smtClean="0">
                <a:solidFill>
                  <a:srgbClr val="0070C0"/>
                </a:solidFill>
                <a:latin typeface="Helvetica" pitchFamily="34" charset="0"/>
                <a:cs typeface="Helvetica" pitchFamily="34" charset="0"/>
              </a:rPr>
              <a:t> </a:t>
            </a:r>
            <a:r>
              <a:rPr lang="en-US" sz="2400" dirty="0" smtClean="0">
                <a:ln w="3175">
                  <a:noFill/>
                  <a:prstDash val="solid"/>
                </a:ln>
                <a:solidFill>
                  <a:srgbClr val="7030A0"/>
                </a:solidFill>
                <a:latin typeface="Helvetica" pitchFamily="34" charset="0"/>
                <a:cs typeface="Helvetica" pitchFamily="34" charset="0"/>
              </a:rPr>
              <a:t>196x32</a:t>
            </a:r>
            <a:endParaRPr lang="en-US" sz="2400" dirty="0" smtClean="0">
              <a:ln w="3175">
                <a:noFill/>
                <a:prstDash val="solid"/>
              </a:ln>
              <a:solidFill>
                <a:schemeClr val="bg1"/>
              </a:solidFill>
              <a:latin typeface="Helvetica" pitchFamily="34" charset="0"/>
              <a:cs typeface="Helvetica" pitchFamily="34" charset="0"/>
            </a:endParaRPr>
          </a:p>
        </p:txBody>
      </p:sp>
      <p:sp>
        <p:nvSpPr>
          <p:cNvPr id="22" name="TextBox 21"/>
          <p:cNvSpPr txBox="1"/>
          <p:nvPr/>
        </p:nvSpPr>
        <p:spPr bwMode="auto">
          <a:xfrm>
            <a:off x="2610245" y="1295400"/>
            <a:ext cx="2976136" cy="461665"/>
          </a:xfrm>
          <a:prstGeom prst="rect">
            <a:avLst/>
          </a:prstGeom>
          <a:noFill/>
          <a:ln w="9525">
            <a:noFill/>
            <a:miter lim="800000"/>
            <a:headEnd/>
            <a:tailEnd/>
          </a:ln>
        </p:spPr>
        <p:txBody>
          <a:bodyPr wrap="none" rtlCol="0">
            <a:spAutoFit/>
          </a:bodyPr>
          <a:lstStyle/>
          <a:p>
            <a:r>
              <a:rPr lang="en-US" sz="2400" b="1" dirty="0" smtClean="0">
                <a:solidFill>
                  <a:srgbClr val="FF0000"/>
                </a:solidFill>
                <a:latin typeface="Helvetica" pitchFamily="34" charset="0"/>
                <a:cs typeface="Helvetica" pitchFamily="34" charset="0"/>
                <a:sym typeface="Wingdings 3"/>
              </a:rPr>
              <a:t>R</a:t>
            </a:r>
            <a:r>
              <a:rPr lang="en-US" sz="2400" b="1" baseline="-25000" dirty="0" smtClean="0">
                <a:solidFill>
                  <a:srgbClr val="FF0000"/>
                </a:solidFill>
                <a:latin typeface="Helvetica" pitchFamily="34" charset="0"/>
                <a:cs typeface="Helvetica" pitchFamily="34" charset="0"/>
                <a:sym typeface="Wingdings 3"/>
              </a:rPr>
              <a:t>b</a:t>
            </a:r>
            <a:r>
              <a:rPr lang="en-US" sz="2400" b="1" baseline="-25000" dirty="0" smtClean="0">
                <a:solidFill>
                  <a:srgbClr val="FF0000"/>
                </a:solidFill>
                <a:latin typeface="Times New Roman"/>
                <a:cs typeface="Times New Roman"/>
                <a:sym typeface="Wingdings 3"/>
              </a:rPr>
              <a:t>→</a:t>
            </a:r>
            <a:r>
              <a:rPr lang="en-US" sz="2400" b="1" baseline="-25000" dirty="0" smtClean="0">
                <a:solidFill>
                  <a:srgbClr val="FF0000"/>
                </a:solidFill>
                <a:latin typeface="Helvetica" pitchFamily="34" charset="0"/>
                <a:cs typeface="Helvetica" pitchFamily="34" charset="0"/>
                <a:sym typeface="Wingdings 3"/>
              </a:rPr>
              <a:t>rlf</a:t>
            </a:r>
            <a:r>
              <a:rPr lang="en-US" sz="2400" b="1" dirty="0" smtClean="0">
                <a:solidFill>
                  <a:srgbClr val="FF0000"/>
                </a:solidFill>
                <a:latin typeface="Helvetica" pitchFamily="34" charset="0"/>
                <a:cs typeface="Helvetica" pitchFamily="34" charset="0"/>
                <a:sym typeface="Wingdings 3"/>
              </a:rPr>
              <a:t> </a:t>
            </a:r>
            <a:r>
              <a:rPr lang="en-US" sz="2400" b="1" dirty="0" smtClean="0">
                <a:solidFill>
                  <a:srgbClr val="FFC000"/>
                </a:solidFill>
                <a:latin typeface="Helvetica" pitchFamily="34" charset="0"/>
                <a:cs typeface="Helvetica" pitchFamily="34" charset="0"/>
                <a:sym typeface="Wingdings 3"/>
              </a:rPr>
              <a:t>R</a:t>
            </a:r>
            <a:r>
              <a:rPr lang="en-US" sz="2400" b="1" baseline="-25000" dirty="0" smtClean="0">
                <a:solidFill>
                  <a:srgbClr val="FFC000"/>
                </a:solidFill>
                <a:latin typeface="Helvetica" pitchFamily="34" charset="0"/>
                <a:cs typeface="Helvetica" pitchFamily="34" charset="0"/>
                <a:sym typeface="Wingdings 3"/>
              </a:rPr>
              <a:t></a:t>
            </a:r>
            <a:r>
              <a:rPr lang="en-US" sz="2400" b="1" baseline="-25000" dirty="0" smtClean="0">
                <a:solidFill>
                  <a:srgbClr val="FFFF00"/>
                </a:solidFill>
                <a:latin typeface="Helvetica" pitchFamily="34" charset="0"/>
                <a:cs typeface="Helvetica" pitchFamily="34" charset="0"/>
                <a:sym typeface="Wingdings 3"/>
              </a:rPr>
              <a:t> </a:t>
            </a:r>
            <a:r>
              <a:rPr lang="en-US" sz="2400" b="1" dirty="0" smtClean="0">
                <a:solidFill>
                  <a:srgbClr val="0070C0"/>
                </a:solidFill>
                <a:latin typeface="Helvetica" pitchFamily="34" charset="0"/>
                <a:cs typeface="Helvetica" pitchFamily="34" charset="0"/>
                <a:sym typeface="Wingdings 3"/>
              </a:rPr>
              <a:t>R</a:t>
            </a:r>
            <a:r>
              <a:rPr lang="en-US" sz="2400" b="1" baseline="-25000" dirty="0" smtClean="0">
                <a:solidFill>
                  <a:srgbClr val="0070C0"/>
                </a:solidFill>
                <a:latin typeface="Helvetica" pitchFamily="34" charset="0"/>
                <a:cs typeface="Helvetica" pitchFamily="34" charset="0"/>
                <a:sym typeface="Wingdings 3"/>
              </a:rPr>
              <a:t>↑</a:t>
            </a:r>
            <a:r>
              <a:rPr lang="en-US" sz="2400" b="1" dirty="0" smtClean="0">
                <a:solidFill>
                  <a:srgbClr val="0070C0"/>
                </a:solidFill>
                <a:latin typeface="Helvetica" pitchFamily="34" charset="0"/>
                <a:cs typeface="Helvetica" pitchFamily="34" charset="0"/>
                <a:sym typeface="Wingdings 3"/>
              </a:rPr>
              <a:t> R</a:t>
            </a:r>
            <a:r>
              <a:rPr lang="en-US" sz="2400" b="1" baseline="-25000" dirty="0" smtClean="0">
                <a:solidFill>
                  <a:srgbClr val="0070C0"/>
                </a:solidFill>
                <a:latin typeface="Helvetica" pitchFamily="34" charset="0"/>
                <a:cs typeface="Helvetica" pitchFamily="34" charset="0"/>
                <a:sym typeface="Wingdings 3"/>
              </a:rPr>
              <a:t>↑</a:t>
            </a:r>
            <a:r>
              <a:rPr lang="en-US" sz="2400" b="1" dirty="0" smtClean="0">
                <a:solidFill>
                  <a:srgbClr val="0070C0"/>
                </a:solidFill>
                <a:latin typeface="Helvetica" pitchFamily="34" charset="0"/>
                <a:cs typeface="Helvetica" pitchFamily="34" charset="0"/>
                <a:sym typeface="Wingdings 3"/>
              </a:rPr>
              <a:t> </a:t>
            </a:r>
            <a:r>
              <a:rPr lang="en-US" sz="2400" b="1" dirty="0" err="1" smtClean="0">
                <a:solidFill>
                  <a:srgbClr val="7030A0"/>
                </a:solidFill>
                <a:latin typeface="Helvetica" pitchFamily="34" charset="0"/>
                <a:cs typeface="Helvetica" pitchFamily="34" charset="0"/>
                <a:sym typeface="Wingdings 3"/>
              </a:rPr>
              <a:t>T</a:t>
            </a:r>
            <a:r>
              <a:rPr lang="en-US" sz="2400" b="1" baseline="-25000" dirty="0" err="1" smtClean="0">
                <a:solidFill>
                  <a:srgbClr val="7030A0"/>
                </a:solidFill>
                <a:latin typeface="Helvetica" pitchFamily="34" charset="0"/>
                <a:cs typeface="Helvetica" pitchFamily="34" charset="0"/>
                <a:sym typeface="Wingdings 3"/>
              </a:rPr>
              <a:t>rlf</a:t>
            </a:r>
            <a:r>
              <a:rPr lang="en-US" sz="2400" b="1" baseline="-25000" dirty="0" err="1" smtClean="0">
                <a:solidFill>
                  <a:srgbClr val="7030A0"/>
                </a:solidFill>
                <a:latin typeface="Times New Roman"/>
                <a:cs typeface="Times New Roman"/>
                <a:sym typeface="Wingdings 3"/>
              </a:rPr>
              <a:t>→</a:t>
            </a:r>
            <a:r>
              <a:rPr lang="en-US" sz="2400" b="1" baseline="-25000" dirty="0" err="1" smtClean="0">
                <a:solidFill>
                  <a:srgbClr val="7030A0"/>
                </a:solidFill>
                <a:latin typeface="Helvetica" pitchFamily="34" charset="0"/>
                <a:cs typeface="Helvetica" pitchFamily="34" charset="0"/>
                <a:sym typeface="Wingdings 3"/>
              </a:rPr>
              <a:t>r</a:t>
            </a:r>
            <a:endParaRPr lang="en-US" sz="2400" baseline="-25000" dirty="0">
              <a:solidFill>
                <a:schemeClr val="bg1"/>
              </a:solidFill>
              <a:latin typeface="Helvetica" pitchFamily="34" charset="0"/>
              <a:cs typeface="Helvetica" pitchFamily="34" charset="0"/>
            </a:endParaRPr>
          </a:p>
        </p:txBody>
      </p:sp>
      <p:sp>
        <p:nvSpPr>
          <p:cNvPr id="23" name="Title 1"/>
          <p:cNvSpPr>
            <a:spLocks noGrp="1"/>
          </p:cNvSpPr>
          <p:nvPr>
            <p:ph type="title"/>
          </p:nvPr>
        </p:nvSpPr>
        <p:spPr/>
        <p:txBody>
          <a:bodyPr/>
          <a:lstStyle/>
          <a:p>
            <a:r>
              <a:rPr lang="en-US" dirty="0" smtClean="0"/>
              <a:t>Level Creation</a:t>
            </a:r>
            <a:br>
              <a:rPr lang="en-US" dirty="0" smtClean="0"/>
            </a:br>
            <a:r>
              <a:rPr lang="en-US" sz="2800" dirty="0" smtClean="0"/>
              <a:t>interfaces</a:t>
            </a:r>
            <a:endParaRPr lang="en-US" sz="2800" dirty="0"/>
          </a:p>
        </p:txBody>
      </p:sp>
    </p:spTree>
    <p:extLst>
      <p:ext uri="{BB962C8B-B14F-4D97-AF65-F5344CB8AC3E}">
        <p14:creationId xmlns:p14="http://schemas.microsoft.com/office/powerpoint/2010/main" val="3083079927"/>
      </p:ext>
    </p:extLst>
  </p:cSld>
  <p:clrMapOvr>
    <a:masterClrMapping/>
  </p:clrMapOvr>
  <p:transition>
    <p:fade/>
  </p:transition>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maze-top.bmp"/>
          <p:cNvPicPr>
            <a:picLocks noChangeAspect="1"/>
          </p:cNvPicPr>
          <p:nvPr/>
        </p:nvPicPr>
        <p:blipFill>
          <a:blip r:embed="rId3" cstate="print"/>
          <a:stretch>
            <a:fillRect/>
          </a:stretch>
        </p:blipFill>
        <p:spPr>
          <a:xfrm>
            <a:off x="2514600" y="2133600"/>
            <a:ext cx="4114800" cy="4114800"/>
          </a:xfrm>
          <a:prstGeom prst="rect">
            <a:avLst/>
          </a:prstGeom>
          <a:effectLst>
            <a:outerShdw blurRad="50800" dist="38100" dir="2700000" algn="tl" rotWithShape="0">
              <a:prstClr val="black">
                <a:alpha val="40000"/>
              </a:prstClr>
            </a:outerShdw>
          </a:effectLst>
        </p:spPr>
      </p:pic>
      <p:sp>
        <p:nvSpPr>
          <p:cNvPr id="11" name="Oval 10"/>
          <p:cNvSpPr/>
          <p:nvPr/>
        </p:nvSpPr>
        <p:spPr>
          <a:xfrm>
            <a:off x="5257800" y="3387720"/>
            <a:ext cx="74612" cy="74613"/>
          </a:xfrm>
          <a:prstGeom prst="ellipse">
            <a:avLst/>
          </a:prstGeom>
          <a:solidFill>
            <a:srgbClr val="FF0000"/>
          </a:solidFill>
          <a:ln cmpd="sng">
            <a:noFill/>
            <a:prstDash val="solid"/>
            <a:headEnd type="none"/>
            <a:tailEnd type="none"/>
          </a:ln>
        </p:spPr>
        <p:style>
          <a:lnRef idx="2">
            <a:schemeClr val="accent1"/>
          </a:lnRef>
          <a:fillRef idx="0">
            <a:schemeClr val="accent1"/>
          </a:fillRef>
          <a:effectRef idx="1">
            <a:schemeClr val="accent1"/>
          </a:effectRef>
          <a:fontRef idx="minor">
            <a:schemeClr val="tx1"/>
          </a:fontRef>
        </p:style>
        <p:txBody>
          <a:bodyPr anchor="ctr"/>
          <a:lstStyle/>
          <a:p>
            <a:pPr algn="ctr">
              <a:defRPr/>
            </a:pPr>
            <a:endParaRPr lang="en-US" dirty="0"/>
          </a:p>
        </p:txBody>
      </p:sp>
      <p:sp>
        <p:nvSpPr>
          <p:cNvPr id="12" name="Oval 11"/>
          <p:cNvSpPr/>
          <p:nvPr/>
        </p:nvSpPr>
        <p:spPr>
          <a:xfrm>
            <a:off x="5953126" y="5486400"/>
            <a:ext cx="74613" cy="74612"/>
          </a:xfrm>
          <a:prstGeom prst="ellipse">
            <a:avLst/>
          </a:prstGeom>
          <a:solidFill>
            <a:srgbClr val="7030A0"/>
          </a:solidFill>
          <a:ln cmpd="sng">
            <a:noFill/>
            <a:prstDash val="solid"/>
            <a:headEnd type="none"/>
            <a:tailEnd type="none"/>
          </a:ln>
        </p:spPr>
        <p:style>
          <a:lnRef idx="2">
            <a:schemeClr val="accent1"/>
          </a:lnRef>
          <a:fillRef idx="0">
            <a:schemeClr val="accent1"/>
          </a:fillRef>
          <a:effectRef idx="1">
            <a:schemeClr val="accent1"/>
          </a:effectRef>
          <a:fontRef idx="minor">
            <a:schemeClr val="tx1"/>
          </a:fontRef>
        </p:style>
        <p:txBody>
          <a:bodyPr anchor="ctr"/>
          <a:lstStyle/>
          <a:p>
            <a:pPr algn="ctr">
              <a:defRPr/>
            </a:pPr>
            <a:endParaRPr lang="en-US" dirty="0"/>
          </a:p>
        </p:txBody>
      </p:sp>
      <p:cxnSp>
        <p:nvCxnSpPr>
          <p:cNvPr id="28" name="Straight Connector 27"/>
          <p:cNvCxnSpPr/>
          <p:nvPr/>
        </p:nvCxnSpPr>
        <p:spPr>
          <a:xfrm flipV="1">
            <a:off x="4953000" y="3124200"/>
            <a:ext cx="0" cy="609600"/>
          </a:xfrm>
          <a:prstGeom prst="line">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p:nvCxnSpPr>
        <p:spPr>
          <a:xfrm flipV="1">
            <a:off x="5638800" y="5257800"/>
            <a:ext cx="0" cy="609600"/>
          </a:xfrm>
          <a:prstGeom prst="line">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a:xfrm>
            <a:off x="5029200" y="3124200"/>
            <a:ext cx="533400" cy="0"/>
          </a:xfrm>
          <a:prstGeom prst="line">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a:xfrm>
            <a:off x="5715000" y="3124200"/>
            <a:ext cx="533400" cy="0"/>
          </a:xfrm>
          <a:prstGeom prst="line">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p:nvCxnSpPr>
        <p:spPr>
          <a:xfrm>
            <a:off x="5715000" y="3810000"/>
            <a:ext cx="533400" cy="0"/>
          </a:xfrm>
          <a:prstGeom prst="line">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p:nvCxnSpPr>
        <p:spPr>
          <a:xfrm>
            <a:off x="5715000" y="4495800"/>
            <a:ext cx="533400" cy="0"/>
          </a:xfrm>
          <a:prstGeom prst="line">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6" name="Straight Connector 35"/>
          <p:cNvCxnSpPr/>
          <p:nvPr/>
        </p:nvCxnSpPr>
        <p:spPr>
          <a:xfrm>
            <a:off x="5715000" y="5181600"/>
            <a:ext cx="533400" cy="0"/>
          </a:xfrm>
          <a:prstGeom prst="line">
            <a:avLst/>
          </a:prstGeom>
          <a:ln w="50800">
            <a:solidFill>
              <a:srgbClr val="7030A0"/>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8" name="Straight Connector 37"/>
          <p:cNvCxnSpPr/>
          <p:nvPr/>
        </p:nvCxnSpPr>
        <p:spPr>
          <a:xfrm>
            <a:off x="5410200" y="3429000"/>
            <a:ext cx="228600" cy="0"/>
          </a:xfrm>
          <a:prstGeom prst="line">
            <a:avLst/>
          </a:prstGeom>
          <a:ln w="50800">
            <a:solidFill>
              <a:srgbClr val="FF0000"/>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0" name="Straight Connector 39"/>
          <p:cNvCxnSpPr/>
          <p:nvPr/>
        </p:nvCxnSpPr>
        <p:spPr>
          <a:xfrm>
            <a:off x="5986467" y="5181600"/>
            <a:ext cx="0" cy="238125"/>
          </a:xfrm>
          <a:prstGeom prst="line">
            <a:avLst/>
          </a:prstGeom>
          <a:ln w="50800">
            <a:solidFill>
              <a:srgbClr val="7030A0"/>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3" name="Elbow Connector 42"/>
          <p:cNvCxnSpPr/>
          <p:nvPr/>
        </p:nvCxnSpPr>
        <p:spPr>
          <a:xfrm rot="16200000" flipH="1">
            <a:off x="5638800" y="3428999"/>
            <a:ext cx="342901" cy="342900"/>
          </a:xfrm>
          <a:prstGeom prst="bentConnector3">
            <a:avLst>
              <a:gd name="adj1" fmla="val 0"/>
            </a:avLst>
          </a:prstGeom>
          <a:ln w="50800">
            <a:solidFill>
              <a:srgbClr val="FFC000"/>
            </a:solidFill>
            <a:headEnd type="none"/>
            <a:tailEnd type="arrow"/>
          </a:ln>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p:nvCxnSpPr>
        <p:spPr>
          <a:xfrm flipV="1">
            <a:off x="5638800" y="3124200"/>
            <a:ext cx="0" cy="609600"/>
          </a:xfrm>
          <a:prstGeom prst="line">
            <a:avLst/>
          </a:prstGeom>
          <a:ln w="50800">
            <a:solidFill>
              <a:srgbClr val="FF0000"/>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51" name="Straight Arrow Connector 50"/>
          <p:cNvCxnSpPr/>
          <p:nvPr/>
        </p:nvCxnSpPr>
        <p:spPr>
          <a:xfrm>
            <a:off x="5986459" y="3886200"/>
            <a:ext cx="0" cy="533400"/>
          </a:xfrm>
          <a:prstGeom prst="straightConnector1">
            <a:avLst/>
          </a:prstGeom>
          <a:ln w="50800">
            <a:solidFill>
              <a:srgbClr val="0070C0"/>
            </a:solidFill>
            <a:headEnd type="none"/>
            <a:tailEnd type="arrow"/>
          </a:ln>
        </p:spPr>
        <p:style>
          <a:lnRef idx="1">
            <a:schemeClr val="accent1"/>
          </a:lnRef>
          <a:fillRef idx="0">
            <a:schemeClr val="accent1"/>
          </a:fillRef>
          <a:effectRef idx="0">
            <a:schemeClr val="accent1"/>
          </a:effectRef>
          <a:fontRef idx="minor">
            <a:schemeClr val="tx1"/>
          </a:fontRef>
        </p:style>
      </p:cxnSp>
      <p:cxnSp>
        <p:nvCxnSpPr>
          <p:cNvPr id="52" name="Straight Arrow Connector 51"/>
          <p:cNvCxnSpPr/>
          <p:nvPr/>
        </p:nvCxnSpPr>
        <p:spPr>
          <a:xfrm>
            <a:off x="5981696" y="4567237"/>
            <a:ext cx="0" cy="533400"/>
          </a:xfrm>
          <a:prstGeom prst="straightConnector1">
            <a:avLst/>
          </a:prstGeom>
          <a:ln w="50800">
            <a:solidFill>
              <a:srgbClr val="0070C0"/>
            </a:solidFill>
            <a:headEnd type="none"/>
            <a:tailEnd type="arrow"/>
          </a:ln>
        </p:spPr>
        <p:style>
          <a:lnRef idx="1">
            <a:schemeClr val="accent1"/>
          </a:lnRef>
          <a:fillRef idx="0">
            <a:schemeClr val="accent1"/>
          </a:fillRef>
          <a:effectRef idx="0">
            <a:schemeClr val="accent1"/>
          </a:effectRef>
          <a:fontRef idx="minor">
            <a:schemeClr val="tx1"/>
          </a:fontRef>
        </p:style>
      </p:cxnSp>
      <p:sp>
        <p:nvSpPr>
          <p:cNvPr id="21" name="TextBox 20"/>
          <p:cNvSpPr txBox="1"/>
          <p:nvPr/>
        </p:nvSpPr>
        <p:spPr>
          <a:xfrm>
            <a:off x="929016" y="1676400"/>
            <a:ext cx="7285969" cy="461665"/>
          </a:xfrm>
          <a:prstGeom prst="rect">
            <a:avLst/>
          </a:prstGeom>
          <a:noFill/>
        </p:spPr>
        <p:txBody>
          <a:bodyPr wrap="none" rtlCol="0">
            <a:spAutoFit/>
          </a:bodyPr>
          <a:lstStyle/>
          <a:p>
            <a:r>
              <a:rPr lang="en-US" sz="2400" dirty="0" smtClean="0">
                <a:ln w="3175">
                  <a:noFill/>
                </a:ln>
                <a:solidFill>
                  <a:srgbClr val="FF0000"/>
                </a:solidFill>
                <a:latin typeface="Helvetica" pitchFamily="34" charset="0"/>
                <a:cs typeface="Helvetica" pitchFamily="34" charset="0"/>
              </a:rPr>
              <a:t>32x196</a:t>
            </a:r>
            <a:r>
              <a:rPr lang="en-US" sz="2400" dirty="0" smtClean="0">
                <a:latin typeface="Helvetica" pitchFamily="34" charset="0"/>
                <a:cs typeface="Helvetica" pitchFamily="34" charset="0"/>
              </a:rPr>
              <a:t> </a:t>
            </a:r>
            <a:r>
              <a:rPr lang="en-US" sz="2400" dirty="0" smtClean="0">
                <a:solidFill>
                  <a:srgbClr val="FFC000"/>
                </a:solidFill>
                <a:latin typeface="Helvetica" pitchFamily="34" charset="0"/>
                <a:cs typeface="Helvetica" pitchFamily="34" charset="0"/>
              </a:rPr>
              <a:t>196x196</a:t>
            </a:r>
            <a:r>
              <a:rPr lang="en-US" sz="2400" dirty="0" smtClean="0">
                <a:latin typeface="Helvetica" pitchFamily="34" charset="0"/>
                <a:cs typeface="Helvetica" pitchFamily="34" charset="0"/>
              </a:rPr>
              <a:t> </a:t>
            </a:r>
            <a:r>
              <a:rPr lang="en-US" sz="2400" dirty="0" err="1" smtClean="0">
                <a:solidFill>
                  <a:srgbClr val="0070C0"/>
                </a:solidFill>
                <a:latin typeface="Helvetica" pitchFamily="34" charset="0"/>
                <a:cs typeface="Helvetica" pitchFamily="34" charset="0"/>
              </a:rPr>
              <a:t>196x196</a:t>
            </a:r>
            <a:r>
              <a:rPr lang="en-US" sz="2400" dirty="0" smtClean="0">
                <a:solidFill>
                  <a:srgbClr val="0070C0"/>
                </a:solidFill>
                <a:latin typeface="Helvetica" pitchFamily="34" charset="0"/>
                <a:cs typeface="Helvetica" pitchFamily="34" charset="0"/>
              </a:rPr>
              <a:t> </a:t>
            </a:r>
            <a:r>
              <a:rPr lang="en-US" sz="2400" dirty="0" err="1" smtClean="0">
                <a:solidFill>
                  <a:srgbClr val="0070C0"/>
                </a:solidFill>
                <a:latin typeface="Helvetica" pitchFamily="34" charset="0"/>
                <a:cs typeface="Helvetica" pitchFamily="34" charset="0"/>
              </a:rPr>
              <a:t>196x196</a:t>
            </a:r>
            <a:r>
              <a:rPr lang="en-US" sz="2400" dirty="0" smtClean="0">
                <a:solidFill>
                  <a:srgbClr val="0070C0"/>
                </a:solidFill>
                <a:latin typeface="Helvetica" pitchFamily="34" charset="0"/>
                <a:cs typeface="Helvetica" pitchFamily="34" charset="0"/>
              </a:rPr>
              <a:t> </a:t>
            </a:r>
            <a:r>
              <a:rPr lang="en-US" sz="2400" dirty="0" smtClean="0">
                <a:ln w="3175">
                  <a:noFill/>
                  <a:prstDash val="solid"/>
                </a:ln>
                <a:solidFill>
                  <a:srgbClr val="7030A0"/>
                </a:solidFill>
                <a:latin typeface="Helvetica" pitchFamily="34" charset="0"/>
                <a:cs typeface="Helvetica" pitchFamily="34" charset="0"/>
              </a:rPr>
              <a:t>196x32</a:t>
            </a:r>
            <a:r>
              <a:rPr lang="en-US" sz="2400" dirty="0" smtClean="0">
                <a:ln w="3175">
                  <a:solidFill>
                    <a:srgbClr val="000000"/>
                  </a:solidFill>
                  <a:prstDash val="solid"/>
                </a:ln>
                <a:solidFill>
                  <a:srgbClr val="FFFF00"/>
                </a:solidFill>
                <a:latin typeface="Helvetica" pitchFamily="34" charset="0"/>
                <a:cs typeface="Helvetica" pitchFamily="34" charset="0"/>
              </a:rPr>
              <a:t> </a:t>
            </a:r>
            <a:r>
              <a:rPr lang="en-US" sz="2400" dirty="0" smtClean="0">
                <a:ln w="3175">
                  <a:noFill/>
                  <a:prstDash val="solid"/>
                </a:ln>
                <a:latin typeface="Helvetica" pitchFamily="34" charset="0"/>
                <a:cs typeface="Helvetica" pitchFamily="34" charset="0"/>
              </a:rPr>
              <a:t>= 32x32</a:t>
            </a:r>
          </a:p>
        </p:txBody>
      </p:sp>
      <p:sp>
        <p:nvSpPr>
          <p:cNvPr id="22" name="TextBox 21"/>
          <p:cNvSpPr txBox="1"/>
          <p:nvPr/>
        </p:nvSpPr>
        <p:spPr bwMode="auto">
          <a:xfrm>
            <a:off x="2610245" y="1295400"/>
            <a:ext cx="4826001" cy="461665"/>
          </a:xfrm>
          <a:prstGeom prst="rect">
            <a:avLst/>
          </a:prstGeom>
          <a:noFill/>
          <a:ln w="9525">
            <a:noFill/>
            <a:miter lim="800000"/>
            <a:headEnd/>
            <a:tailEnd/>
          </a:ln>
        </p:spPr>
        <p:txBody>
          <a:bodyPr wrap="none" rtlCol="0">
            <a:spAutoFit/>
          </a:bodyPr>
          <a:lstStyle/>
          <a:p>
            <a:r>
              <a:rPr lang="en-US" sz="2400" b="1" dirty="0" smtClean="0">
                <a:solidFill>
                  <a:srgbClr val="FF0000"/>
                </a:solidFill>
                <a:latin typeface="Helvetica" pitchFamily="34" charset="0"/>
                <a:cs typeface="Helvetica" pitchFamily="34" charset="0"/>
                <a:sym typeface="Wingdings 3"/>
              </a:rPr>
              <a:t>R</a:t>
            </a:r>
            <a:r>
              <a:rPr lang="en-US" sz="2400" b="1" baseline="-25000" dirty="0" smtClean="0">
                <a:solidFill>
                  <a:srgbClr val="FF0000"/>
                </a:solidFill>
                <a:latin typeface="Helvetica" pitchFamily="34" charset="0"/>
                <a:cs typeface="Helvetica" pitchFamily="34" charset="0"/>
                <a:sym typeface="Wingdings 3"/>
              </a:rPr>
              <a:t>b</a:t>
            </a:r>
            <a:r>
              <a:rPr lang="en-US" sz="2400" b="1" baseline="-25000" dirty="0" smtClean="0">
                <a:solidFill>
                  <a:srgbClr val="FF0000"/>
                </a:solidFill>
                <a:latin typeface="Times New Roman"/>
                <a:cs typeface="Times New Roman"/>
                <a:sym typeface="Wingdings 3"/>
              </a:rPr>
              <a:t>→</a:t>
            </a:r>
            <a:r>
              <a:rPr lang="en-US" sz="2400" b="1" baseline="-25000" dirty="0" smtClean="0">
                <a:solidFill>
                  <a:srgbClr val="FF0000"/>
                </a:solidFill>
                <a:latin typeface="Helvetica" pitchFamily="34" charset="0"/>
                <a:cs typeface="Helvetica" pitchFamily="34" charset="0"/>
                <a:sym typeface="Wingdings 3"/>
              </a:rPr>
              <a:t>rlf</a:t>
            </a:r>
            <a:r>
              <a:rPr lang="en-US" sz="2400" b="1" dirty="0" smtClean="0">
                <a:solidFill>
                  <a:srgbClr val="FF0000"/>
                </a:solidFill>
                <a:latin typeface="Helvetica" pitchFamily="34" charset="0"/>
                <a:cs typeface="Helvetica" pitchFamily="34" charset="0"/>
                <a:sym typeface="Wingdings 3"/>
              </a:rPr>
              <a:t> </a:t>
            </a:r>
            <a:r>
              <a:rPr lang="en-US" sz="2400" b="1" dirty="0" smtClean="0">
                <a:solidFill>
                  <a:srgbClr val="FFC000"/>
                </a:solidFill>
                <a:latin typeface="Helvetica" pitchFamily="34" charset="0"/>
                <a:cs typeface="Helvetica" pitchFamily="34" charset="0"/>
                <a:sym typeface="Wingdings 3"/>
              </a:rPr>
              <a:t>R</a:t>
            </a:r>
            <a:r>
              <a:rPr lang="en-US" sz="2400" b="1" baseline="-25000" dirty="0" smtClean="0">
                <a:solidFill>
                  <a:srgbClr val="FFC000"/>
                </a:solidFill>
                <a:latin typeface="Helvetica" pitchFamily="34" charset="0"/>
                <a:cs typeface="Helvetica" pitchFamily="34" charset="0"/>
                <a:sym typeface="Wingdings 3"/>
              </a:rPr>
              <a:t></a:t>
            </a:r>
            <a:r>
              <a:rPr lang="en-US" sz="2400" b="1" baseline="-25000" dirty="0" smtClean="0">
                <a:solidFill>
                  <a:srgbClr val="FFFF00"/>
                </a:solidFill>
                <a:latin typeface="Helvetica" pitchFamily="34" charset="0"/>
                <a:cs typeface="Helvetica" pitchFamily="34" charset="0"/>
                <a:sym typeface="Wingdings 3"/>
              </a:rPr>
              <a:t> </a:t>
            </a:r>
            <a:r>
              <a:rPr lang="en-US" sz="2400" b="1" dirty="0" smtClean="0">
                <a:solidFill>
                  <a:srgbClr val="0070C0"/>
                </a:solidFill>
                <a:latin typeface="Helvetica" pitchFamily="34" charset="0"/>
                <a:cs typeface="Helvetica" pitchFamily="34" charset="0"/>
                <a:sym typeface="Wingdings 3"/>
              </a:rPr>
              <a:t>R</a:t>
            </a:r>
            <a:r>
              <a:rPr lang="en-US" sz="2400" b="1" baseline="-25000" dirty="0" smtClean="0">
                <a:solidFill>
                  <a:srgbClr val="0070C0"/>
                </a:solidFill>
                <a:latin typeface="Helvetica" pitchFamily="34" charset="0"/>
                <a:cs typeface="Helvetica" pitchFamily="34" charset="0"/>
                <a:sym typeface="Wingdings 3"/>
              </a:rPr>
              <a:t>↑</a:t>
            </a:r>
            <a:r>
              <a:rPr lang="en-US" sz="2400" b="1" dirty="0" smtClean="0">
                <a:solidFill>
                  <a:srgbClr val="0070C0"/>
                </a:solidFill>
                <a:latin typeface="Helvetica" pitchFamily="34" charset="0"/>
                <a:cs typeface="Helvetica" pitchFamily="34" charset="0"/>
                <a:sym typeface="Wingdings 3"/>
              </a:rPr>
              <a:t> R</a:t>
            </a:r>
            <a:r>
              <a:rPr lang="en-US" sz="2400" b="1" baseline="-25000" dirty="0" smtClean="0">
                <a:solidFill>
                  <a:srgbClr val="0070C0"/>
                </a:solidFill>
                <a:latin typeface="Helvetica" pitchFamily="34" charset="0"/>
                <a:cs typeface="Helvetica" pitchFamily="34" charset="0"/>
                <a:sym typeface="Wingdings 3"/>
              </a:rPr>
              <a:t>↑</a:t>
            </a:r>
            <a:r>
              <a:rPr lang="en-US" sz="2400" b="1" dirty="0" smtClean="0">
                <a:solidFill>
                  <a:srgbClr val="0070C0"/>
                </a:solidFill>
                <a:latin typeface="Helvetica" pitchFamily="34" charset="0"/>
                <a:cs typeface="Helvetica" pitchFamily="34" charset="0"/>
                <a:sym typeface="Wingdings 3"/>
              </a:rPr>
              <a:t> </a:t>
            </a:r>
            <a:r>
              <a:rPr lang="en-US" sz="2400" b="1" dirty="0" err="1" smtClean="0">
                <a:solidFill>
                  <a:srgbClr val="7030A0"/>
                </a:solidFill>
                <a:latin typeface="Helvetica" pitchFamily="34" charset="0"/>
                <a:cs typeface="Helvetica" pitchFamily="34" charset="0"/>
                <a:sym typeface="Wingdings 3"/>
              </a:rPr>
              <a:t>T</a:t>
            </a:r>
            <a:r>
              <a:rPr lang="en-US" sz="2400" b="1" baseline="-25000" dirty="0" err="1" smtClean="0">
                <a:solidFill>
                  <a:srgbClr val="7030A0"/>
                </a:solidFill>
                <a:latin typeface="Helvetica" pitchFamily="34" charset="0"/>
                <a:cs typeface="Helvetica" pitchFamily="34" charset="0"/>
                <a:sym typeface="Wingdings 3"/>
              </a:rPr>
              <a:t>rlf</a:t>
            </a:r>
            <a:r>
              <a:rPr lang="en-US" sz="2400" b="1" baseline="-25000" dirty="0" err="1" smtClean="0">
                <a:solidFill>
                  <a:srgbClr val="7030A0"/>
                </a:solidFill>
                <a:latin typeface="Times New Roman"/>
                <a:cs typeface="Times New Roman"/>
                <a:sym typeface="Wingdings 3"/>
              </a:rPr>
              <a:t>→</a:t>
            </a:r>
            <a:r>
              <a:rPr lang="en-US" sz="2400" b="1" baseline="-25000" dirty="0" err="1" smtClean="0">
                <a:solidFill>
                  <a:srgbClr val="7030A0"/>
                </a:solidFill>
                <a:latin typeface="Helvetica" pitchFamily="34" charset="0"/>
                <a:cs typeface="Helvetica" pitchFamily="34" charset="0"/>
                <a:sym typeface="Wingdings 3"/>
              </a:rPr>
              <a:t>r</a:t>
            </a:r>
            <a:r>
              <a:rPr lang="en-US" sz="2400" b="1" dirty="0" smtClean="0">
                <a:solidFill>
                  <a:srgbClr val="FF0000"/>
                </a:solidFill>
                <a:latin typeface="Helvetica" pitchFamily="34" charset="0"/>
                <a:cs typeface="Helvetica" pitchFamily="34" charset="0"/>
                <a:sym typeface="Wingdings 3"/>
              </a:rPr>
              <a:t> </a:t>
            </a:r>
            <a:r>
              <a:rPr lang="en-US" sz="2400" b="1" dirty="0" smtClean="0">
                <a:latin typeface="Helvetica" pitchFamily="34" charset="0"/>
                <a:cs typeface="Helvetica" pitchFamily="34" charset="0"/>
                <a:sym typeface="Wingdings 3"/>
              </a:rPr>
              <a:t>=</a:t>
            </a:r>
            <a:r>
              <a:rPr lang="en-US" sz="2400" b="1" dirty="0" smtClean="0">
                <a:solidFill>
                  <a:schemeClr val="bg1"/>
                </a:solidFill>
                <a:latin typeface="Helvetica" pitchFamily="34" charset="0"/>
                <a:cs typeface="Helvetica" pitchFamily="34" charset="0"/>
                <a:sym typeface="Wingdings 3"/>
              </a:rPr>
              <a:t> </a:t>
            </a:r>
            <a:r>
              <a:rPr lang="en-US" sz="2400" b="1" dirty="0" err="1" smtClean="0">
                <a:latin typeface="Helvetica" pitchFamily="34" charset="0"/>
                <a:cs typeface="Helvetica" pitchFamily="34" charset="0"/>
                <a:sym typeface="Wingdings 3"/>
              </a:rPr>
              <a:t>T</a:t>
            </a:r>
            <a:r>
              <a:rPr lang="en-US" sz="2400" b="1" baseline="-25000" dirty="0" err="1" smtClean="0">
                <a:latin typeface="Helvetica" pitchFamily="34" charset="0"/>
                <a:cs typeface="Helvetica" pitchFamily="34" charset="0"/>
                <a:sym typeface="Wingdings 3"/>
              </a:rPr>
              <a:t>b</a:t>
            </a:r>
            <a:r>
              <a:rPr lang="en-US" sz="2400" b="1" baseline="-25000" dirty="0" err="1" smtClean="0">
                <a:latin typeface="Times New Roman"/>
                <a:cs typeface="Times New Roman"/>
                <a:sym typeface="Wingdings 3"/>
              </a:rPr>
              <a:t>→</a:t>
            </a:r>
            <a:r>
              <a:rPr lang="en-US" sz="2400" b="1" baseline="-25000" dirty="0" err="1" smtClean="0">
                <a:latin typeface="Helvetica" pitchFamily="34" charset="0"/>
                <a:cs typeface="Helvetica" pitchFamily="34" charset="0"/>
                <a:sym typeface="Wingdings 3"/>
              </a:rPr>
              <a:t>r</a:t>
            </a:r>
            <a:r>
              <a:rPr lang="en-US" sz="2400" b="1" baseline="-25000" dirty="0" smtClean="0">
                <a:latin typeface="Helvetica" pitchFamily="34" charset="0"/>
                <a:cs typeface="Helvetica" pitchFamily="34" charset="0"/>
                <a:sym typeface="Wingdings 3"/>
              </a:rPr>
              <a:t>  </a:t>
            </a:r>
            <a:r>
              <a:rPr lang="en-US" sz="2400" b="1" dirty="0" smtClean="0">
                <a:latin typeface="Helvetica" pitchFamily="34" charset="0"/>
                <a:cs typeface="Helvetica" pitchFamily="34" charset="0"/>
                <a:sym typeface="Wingdings 3"/>
              </a:rPr>
              <a:t>Entry</a:t>
            </a:r>
            <a:endParaRPr lang="en-US" sz="2400" dirty="0">
              <a:latin typeface="Helvetica" pitchFamily="34" charset="0"/>
              <a:cs typeface="Helvetica" pitchFamily="34" charset="0"/>
            </a:endParaRPr>
          </a:p>
        </p:txBody>
      </p:sp>
      <p:sp>
        <p:nvSpPr>
          <p:cNvPr id="23" name="Title 1"/>
          <p:cNvSpPr>
            <a:spLocks noGrp="1"/>
          </p:cNvSpPr>
          <p:nvPr>
            <p:ph type="title"/>
          </p:nvPr>
        </p:nvSpPr>
        <p:spPr/>
        <p:txBody>
          <a:bodyPr/>
          <a:lstStyle/>
          <a:p>
            <a:r>
              <a:rPr lang="en-US" dirty="0" smtClean="0"/>
              <a:t>Level Creation</a:t>
            </a:r>
            <a:br>
              <a:rPr lang="en-US" dirty="0" smtClean="0"/>
            </a:br>
            <a:r>
              <a:rPr lang="en-US" sz="2800" dirty="0" smtClean="0"/>
              <a:t>interfaces</a:t>
            </a:r>
            <a:endParaRPr lang="en-US" sz="2800" dirty="0"/>
          </a:p>
        </p:txBody>
      </p:sp>
    </p:spTree>
    <p:extLst>
      <p:ext uri="{BB962C8B-B14F-4D97-AF65-F5344CB8AC3E}">
        <p14:creationId xmlns:p14="http://schemas.microsoft.com/office/powerpoint/2010/main" val="1459278112"/>
      </p:ext>
    </p:extLst>
  </p:cSld>
  <p:clrMapOvr>
    <a:masterClrMapping/>
  </p:clrMapOvr>
  <p:transition>
    <p:fade/>
  </p:transition>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48"/>
          <p:cNvGrpSpPr/>
          <p:nvPr/>
        </p:nvGrpSpPr>
        <p:grpSpPr>
          <a:xfrm>
            <a:off x="457200" y="1905000"/>
            <a:ext cx="4572000" cy="3657600"/>
            <a:chOff x="1828800" y="914400"/>
            <a:chExt cx="4572000" cy="3657600"/>
          </a:xfrm>
        </p:grpSpPr>
        <p:sp>
          <p:nvSpPr>
            <p:cNvPr id="25" name="Rectangle 24"/>
            <p:cNvSpPr/>
            <p:nvPr/>
          </p:nvSpPr>
          <p:spPr>
            <a:xfrm>
              <a:off x="1828800" y="914400"/>
              <a:ext cx="2743200" cy="914400"/>
            </a:xfrm>
            <a:prstGeom prst="rect">
              <a:avLst/>
            </a:prstGeom>
            <a:solidFill>
              <a:schemeClr val="bg1">
                <a:lumMod val="7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6" name="Rectangle 25"/>
            <p:cNvSpPr/>
            <p:nvPr/>
          </p:nvSpPr>
          <p:spPr>
            <a:xfrm>
              <a:off x="4572000" y="1828800"/>
              <a:ext cx="1828800" cy="914400"/>
            </a:xfrm>
            <a:prstGeom prst="rect">
              <a:avLst/>
            </a:prstGeom>
            <a:solidFill>
              <a:schemeClr val="bg1">
                <a:lumMod val="7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7" name="Rectangle 26"/>
            <p:cNvSpPr/>
            <p:nvPr/>
          </p:nvSpPr>
          <p:spPr>
            <a:xfrm>
              <a:off x="4572000" y="3657600"/>
              <a:ext cx="1828800" cy="914400"/>
            </a:xfrm>
            <a:prstGeom prst="rect">
              <a:avLst/>
            </a:prstGeom>
            <a:solidFill>
              <a:schemeClr val="bg1">
                <a:lumMod val="7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1" name="Rectangle 30"/>
            <p:cNvSpPr/>
            <p:nvPr/>
          </p:nvSpPr>
          <p:spPr>
            <a:xfrm>
              <a:off x="1828800" y="2743200"/>
              <a:ext cx="3657600" cy="914400"/>
            </a:xfrm>
            <a:prstGeom prst="rect">
              <a:avLst/>
            </a:prstGeom>
            <a:solidFill>
              <a:schemeClr val="bg1">
                <a:lumMod val="7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7" name="Rectangle 36"/>
            <p:cNvSpPr/>
            <p:nvPr/>
          </p:nvSpPr>
          <p:spPr>
            <a:xfrm>
              <a:off x="5486400" y="914400"/>
              <a:ext cx="914400" cy="914400"/>
            </a:xfrm>
            <a:prstGeom prst="rect">
              <a:avLst/>
            </a:prstGeom>
            <a:solidFill>
              <a:schemeClr val="bg1">
                <a:lumMod val="7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9" name="Rectangle 38"/>
            <p:cNvSpPr/>
            <p:nvPr/>
          </p:nvSpPr>
          <p:spPr>
            <a:xfrm>
              <a:off x="1828800" y="3657600"/>
              <a:ext cx="914400" cy="914400"/>
            </a:xfrm>
            <a:prstGeom prst="rect">
              <a:avLst/>
            </a:prstGeom>
            <a:solidFill>
              <a:srgbClr val="FFFF0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41" name="Rectangle 40"/>
            <p:cNvSpPr/>
            <p:nvPr/>
          </p:nvSpPr>
          <p:spPr>
            <a:xfrm>
              <a:off x="2743200" y="1828800"/>
              <a:ext cx="914400" cy="914400"/>
            </a:xfrm>
            <a:prstGeom prst="rect">
              <a:avLst/>
            </a:prstGeom>
            <a:solidFill>
              <a:schemeClr val="bg1">
                <a:lumMod val="7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cxnSp>
        <p:nvCxnSpPr>
          <p:cNvPr id="58" name="Straight Connector 57"/>
          <p:cNvCxnSpPr/>
          <p:nvPr/>
        </p:nvCxnSpPr>
        <p:spPr>
          <a:xfrm>
            <a:off x="571400" y="4593764"/>
            <a:ext cx="685800" cy="0"/>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nvGrpSpPr>
          <p:cNvPr id="3" name="Group 141"/>
          <p:cNvGrpSpPr/>
          <p:nvPr/>
        </p:nvGrpSpPr>
        <p:grpSpPr>
          <a:xfrm>
            <a:off x="572325" y="3852116"/>
            <a:ext cx="861987" cy="859927"/>
            <a:chOff x="572325" y="3852116"/>
            <a:chExt cx="861987" cy="859927"/>
          </a:xfrm>
        </p:grpSpPr>
        <p:cxnSp>
          <p:nvCxnSpPr>
            <p:cNvPr id="46" name="Straight Connector 45"/>
            <p:cNvCxnSpPr/>
            <p:nvPr/>
          </p:nvCxnSpPr>
          <p:spPr>
            <a:xfrm>
              <a:off x="1434312" y="3852116"/>
              <a:ext cx="0" cy="688438"/>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60" name="Straight Connector 59"/>
            <p:cNvCxnSpPr/>
            <p:nvPr/>
          </p:nvCxnSpPr>
          <p:spPr>
            <a:xfrm>
              <a:off x="572325" y="4712043"/>
              <a:ext cx="685800" cy="0"/>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grpSp>
        <p:nvGrpSpPr>
          <p:cNvPr id="4" name="Group 142"/>
          <p:cNvGrpSpPr/>
          <p:nvPr/>
        </p:nvGrpSpPr>
        <p:grpSpPr>
          <a:xfrm>
            <a:off x="1311465" y="3678771"/>
            <a:ext cx="1023963" cy="861784"/>
            <a:chOff x="1311465" y="3678771"/>
            <a:chExt cx="1023963" cy="861784"/>
          </a:xfrm>
        </p:grpSpPr>
        <p:cxnSp>
          <p:nvCxnSpPr>
            <p:cNvPr id="57" name="Straight Connector 56"/>
            <p:cNvCxnSpPr/>
            <p:nvPr/>
          </p:nvCxnSpPr>
          <p:spPr>
            <a:xfrm>
              <a:off x="1311465" y="3852116"/>
              <a:ext cx="0" cy="688438"/>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66" name="Straight Connector 65"/>
            <p:cNvCxnSpPr/>
            <p:nvPr/>
          </p:nvCxnSpPr>
          <p:spPr>
            <a:xfrm>
              <a:off x="2335428" y="3852117"/>
              <a:ext cx="0" cy="688438"/>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03" name="Straight Connector 102"/>
            <p:cNvCxnSpPr/>
            <p:nvPr/>
          </p:nvCxnSpPr>
          <p:spPr>
            <a:xfrm>
              <a:off x="1486623" y="3678771"/>
              <a:ext cx="685800" cy="0"/>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grpSp>
        <p:nvGrpSpPr>
          <p:cNvPr id="5" name="Group 152"/>
          <p:cNvGrpSpPr/>
          <p:nvPr/>
        </p:nvGrpSpPr>
        <p:grpSpPr>
          <a:xfrm>
            <a:off x="1311465" y="2022388"/>
            <a:ext cx="3604260" cy="3431639"/>
            <a:chOff x="1311465" y="2022388"/>
            <a:chExt cx="3604260" cy="3431639"/>
          </a:xfrm>
        </p:grpSpPr>
        <p:grpSp>
          <p:nvGrpSpPr>
            <p:cNvPr id="6" name="Group 151"/>
            <p:cNvGrpSpPr/>
            <p:nvPr/>
          </p:nvGrpSpPr>
          <p:grpSpPr>
            <a:xfrm>
              <a:off x="1434312" y="2022389"/>
              <a:ext cx="3481413" cy="3431638"/>
              <a:chOff x="1434312" y="2022389"/>
              <a:chExt cx="3481413" cy="3431638"/>
            </a:xfrm>
          </p:grpSpPr>
          <p:grpSp>
            <p:nvGrpSpPr>
              <p:cNvPr id="7" name="Group 149"/>
              <p:cNvGrpSpPr/>
              <p:nvPr/>
            </p:nvGrpSpPr>
            <p:grpSpPr>
              <a:xfrm>
                <a:off x="2226792" y="3852115"/>
                <a:ext cx="1035393" cy="688439"/>
                <a:chOff x="2226792" y="3852115"/>
                <a:chExt cx="1035393" cy="688439"/>
              </a:xfrm>
            </p:grpSpPr>
            <p:cxnSp>
              <p:nvCxnSpPr>
                <p:cNvPr id="47" name="Straight Connector 46"/>
                <p:cNvCxnSpPr/>
                <p:nvPr/>
              </p:nvCxnSpPr>
              <p:spPr>
                <a:xfrm>
                  <a:off x="2226792" y="3852116"/>
                  <a:ext cx="0" cy="688438"/>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71" name="Straight Connector 70"/>
                <p:cNvCxnSpPr/>
                <p:nvPr/>
              </p:nvCxnSpPr>
              <p:spPr>
                <a:xfrm>
                  <a:off x="3262185" y="3852115"/>
                  <a:ext cx="0" cy="688438"/>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cxnSp>
            <p:nvCxnSpPr>
              <p:cNvPr id="77" name="Straight Connector 76"/>
              <p:cNvCxnSpPr/>
              <p:nvPr/>
            </p:nvCxnSpPr>
            <p:spPr>
              <a:xfrm>
                <a:off x="4054665" y="4765589"/>
                <a:ext cx="0" cy="688438"/>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nvGrpSpPr>
              <p:cNvPr id="8" name="Group 150"/>
              <p:cNvGrpSpPr/>
              <p:nvPr/>
            </p:nvGrpSpPr>
            <p:grpSpPr>
              <a:xfrm>
                <a:off x="3314496" y="4594098"/>
                <a:ext cx="862089" cy="859928"/>
                <a:chOff x="3314496" y="4594098"/>
                <a:chExt cx="862089" cy="859928"/>
              </a:xfrm>
            </p:grpSpPr>
            <p:cxnSp>
              <p:nvCxnSpPr>
                <p:cNvPr id="73" name="Straight Connector 72"/>
                <p:cNvCxnSpPr/>
                <p:nvPr/>
              </p:nvCxnSpPr>
              <p:spPr>
                <a:xfrm>
                  <a:off x="3314496" y="4594098"/>
                  <a:ext cx="685800" cy="0"/>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81" name="Straight Connector 80"/>
                <p:cNvCxnSpPr/>
                <p:nvPr/>
              </p:nvCxnSpPr>
              <p:spPr>
                <a:xfrm>
                  <a:off x="4176585" y="4765588"/>
                  <a:ext cx="0" cy="688438"/>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grpSp>
            <p:nvGrpSpPr>
              <p:cNvPr id="9" name="Group 146"/>
              <p:cNvGrpSpPr/>
              <p:nvPr/>
            </p:nvGrpSpPr>
            <p:grpSpPr>
              <a:xfrm>
                <a:off x="3127908" y="3678772"/>
                <a:ext cx="873417" cy="1033272"/>
                <a:chOff x="3127908" y="3678772"/>
                <a:chExt cx="873417" cy="1033272"/>
              </a:xfrm>
            </p:grpSpPr>
            <p:cxnSp>
              <p:nvCxnSpPr>
                <p:cNvPr id="67" name="Straight Connector 66"/>
                <p:cNvCxnSpPr/>
                <p:nvPr/>
              </p:nvCxnSpPr>
              <p:spPr>
                <a:xfrm>
                  <a:off x="3127908" y="3852117"/>
                  <a:ext cx="0" cy="688438"/>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75" name="Straight Connector 74"/>
                <p:cNvCxnSpPr/>
                <p:nvPr/>
              </p:nvCxnSpPr>
              <p:spPr>
                <a:xfrm>
                  <a:off x="3315525" y="4712044"/>
                  <a:ext cx="685800" cy="0"/>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88" name="Straight Connector 87"/>
                <p:cNvCxnSpPr/>
                <p:nvPr/>
              </p:nvCxnSpPr>
              <p:spPr>
                <a:xfrm>
                  <a:off x="3314496" y="3678772"/>
                  <a:ext cx="685800" cy="0"/>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cxnSp>
            <p:nvCxnSpPr>
              <p:cNvPr id="90" name="Straight Connector 89"/>
              <p:cNvCxnSpPr/>
              <p:nvPr/>
            </p:nvCxnSpPr>
            <p:spPr>
              <a:xfrm>
                <a:off x="4229925" y="2883244"/>
                <a:ext cx="685800" cy="0"/>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nvGrpSpPr>
              <p:cNvPr id="10" name="Group 148"/>
              <p:cNvGrpSpPr/>
              <p:nvPr/>
            </p:nvGrpSpPr>
            <p:grpSpPr>
              <a:xfrm>
                <a:off x="3315525" y="2936789"/>
                <a:ext cx="861060" cy="861781"/>
                <a:chOff x="3315525" y="2936789"/>
                <a:chExt cx="861060" cy="861781"/>
              </a:xfrm>
            </p:grpSpPr>
            <p:cxnSp>
              <p:nvCxnSpPr>
                <p:cNvPr id="70" name="Straight Connector 69"/>
                <p:cNvCxnSpPr/>
                <p:nvPr/>
              </p:nvCxnSpPr>
              <p:spPr>
                <a:xfrm>
                  <a:off x="3315525" y="3798570"/>
                  <a:ext cx="685800" cy="0"/>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91" name="Straight Connector 90"/>
                <p:cNvCxnSpPr/>
                <p:nvPr/>
              </p:nvCxnSpPr>
              <p:spPr>
                <a:xfrm>
                  <a:off x="4176585" y="2936789"/>
                  <a:ext cx="0" cy="688438"/>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grpSp>
            <p:nvGrpSpPr>
              <p:cNvPr id="11" name="Group 145"/>
              <p:cNvGrpSpPr/>
              <p:nvPr/>
            </p:nvGrpSpPr>
            <p:grpSpPr>
              <a:xfrm>
                <a:off x="4054665" y="2764371"/>
                <a:ext cx="860031" cy="860856"/>
                <a:chOff x="4054665" y="2764371"/>
                <a:chExt cx="860031" cy="860856"/>
              </a:xfrm>
            </p:grpSpPr>
            <p:cxnSp>
              <p:nvCxnSpPr>
                <p:cNvPr id="87" name="Straight Connector 86"/>
                <p:cNvCxnSpPr/>
                <p:nvPr/>
              </p:nvCxnSpPr>
              <p:spPr>
                <a:xfrm>
                  <a:off x="4054665" y="2936789"/>
                  <a:ext cx="0" cy="688438"/>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98" name="Straight Connector 97"/>
                <p:cNvCxnSpPr/>
                <p:nvPr/>
              </p:nvCxnSpPr>
              <p:spPr>
                <a:xfrm>
                  <a:off x="4228896" y="2764371"/>
                  <a:ext cx="685800" cy="0"/>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cxnSp>
            <p:nvCxnSpPr>
              <p:cNvPr id="111" name="Straight Connector 110"/>
              <p:cNvCxnSpPr/>
              <p:nvPr/>
            </p:nvCxnSpPr>
            <p:spPr>
              <a:xfrm>
                <a:off x="1434312" y="2022389"/>
                <a:ext cx="0" cy="688438"/>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12" name="Straight Connector 111"/>
              <p:cNvCxnSpPr/>
              <p:nvPr/>
            </p:nvCxnSpPr>
            <p:spPr>
              <a:xfrm>
                <a:off x="2226792" y="2022389"/>
                <a:ext cx="0" cy="688438"/>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grpSp>
          <p:nvGrpSpPr>
            <p:cNvPr id="12" name="Group 143"/>
            <p:cNvGrpSpPr/>
            <p:nvPr/>
          </p:nvGrpSpPr>
          <p:grpSpPr>
            <a:xfrm>
              <a:off x="1486623" y="2764372"/>
              <a:ext cx="686829" cy="1034199"/>
              <a:chOff x="1486623" y="2764372"/>
              <a:chExt cx="686829" cy="1034199"/>
            </a:xfrm>
          </p:grpSpPr>
          <p:cxnSp>
            <p:nvCxnSpPr>
              <p:cNvPr id="45" name="Straight Connector 44"/>
              <p:cNvCxnSpPr/>
              <p:nvPr/>
            </p:nvCxnSpPr>
            <p:spPr>
              <a:xfrm>
                <a:off x="1487652" y="3798571"/>
                <a:ext cx="685800" cy="0"/>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13" name="Straight Connector 112"/>
              <p:cNvCxnSpPr/>
              <p:nvPr/>
            </p:nvCxnSpPr>
            <p:spPr>
              <a:xfrm>
                <a:off x="1486623" y="2764372"/>
                <a:ext cx="685800" cy="0"/>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grpSp>
          <p:nvGrpSpPr>
            <p:cNvPr id="13" name="Group 144"/>
            <p:cNvGrpSpPr/>
            <p:nvPr/>
          </p:nvGrpSpPr>
          <p:grpSpPr>
            <a:xfrm>
              <a:off x="1311465" y="2022388"/>
              <a:ext cx="1023963" cy="860855"/>
              <a:chOff x="1311465" y="2022388"/>
              <a:chExt cx="1023963" cy="860855"/>
            </a:xfrm>
          </p:grpSpPr>
          <p:cxnSp>
            <p:nvCxnSpPr>
              <p:cNvPr id="100" name="Straight Connector 99"/>
              <p:cNvCxnSpPr/>
              <p:nvPr/>
            </p:nvCxnSpPr>
            <p:spPr>
              <a:xfrm>
                <a:off x="1487652" y="2883243"/>
                <a:ext cx="685800" cy="0"/>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07" name="Straight Connector 106"/>
              <p:cNvCxnSpPr/>
              <p:nvPr/>
            </p:nvCxnSpPr>
            <p:spPr>
              <a:xfrm>
                <a:off x="1311465" y="2022388"/>
                <a:ext cx="0" cy="688438"/>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16" name="Straight Connector 115"/>
              <p:cNvCxnSpPr/>
              <p:nvPr/>
            </p:nvCxnSpPr>
            <p:spPr>
              <a:xfrm>
                <a:off x="2335428" y="2022388"/>
                <a:ext cx="0" cy="688438"/>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grpSp>
      <p:cxnSp>
        <p:nvCxnSpPr>
          <p:cNvPr id="61" name="Straight Arrow Connector 60"/>
          <p:cNvCxnSpPr/>
          <p:nvPr/>
        </p:nvCxnSpPr>
        <p:spPr>
          <a:xfrm>
            <a:off x="5486400" y="2109536"/>
            <a:ext cx="0" cy="3200400"/>
          </a:xfrm>
          <a:prstGeom prst="straightConnector1">
            <a:avLst/>
          </a:prstGeom>
          <a:ln w="50800">
            <a:solidFill>
              <a:srgbClr val="FF0000"/>
            </a:solidFill>
            <a:headEnd type="none"/>
            <a:tailEnd type="stealth"/>
          </a:ln>
        </p:spPr>
        <p:style>
          <a:lnRef idx="1">
            <a:schemeClr val="accent1"/>
          </a:lnRef>
          <a:fillRef idx="0">
            <a:schemeClr val="accent1"/>
          </a:fillRef>
          <a:effectRef idx="0">
            <a:schemeClr val="accent1"/>
          </a:effectRef>
          <a:fontRef idx="minor">
            <a:schemeClr val="tx1"/>
          </a:fontRef>
        </p:style>
      </p:cxnSp>
      <p:cxnSp>
        <p:nvCxnSpPr>
          <p:cNvPr id="63" name="Straight Connector 62"/>
          <p:cNvCxnSpPr/>
          <p:nvPr/>
        </p:nvCxnSpPr>
        <p:spPr>
          <a:xfrm>
            <a:off x="571504" y="4712495"/>
            <a:ext cx="685800" cy="0"/>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64" name="Straight Connector 63"/>
          <p:cNvCxnSpPr/>
          <p:nvPr/>
        </p:nvCxnSpPr>
        <p:spPr>
          <a:xfrm>
            <a:off x="571504" y="4712495"/>
            <a:ext cx="685800" cy="0"/>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65" name="TextBox 64"/>
          <p:cNvSpPr txBox="1"/>
          <p:nvPr/>
        </p:nvSpPr>
        <p:spPr bwMode="auto">
          <a:xfrm rot="16200000">
            <a:off x="5102541" y="3456078"/>
            <a:ext cx="1258678" cy="338554"/>
          </a:xfrm>
          <a:prstGeom prst="rect">
            <a:avLst/>
          </a:prstGeom>
          <a:noFill/>
          <a:ln w="9525">
            <a:noFill/>
            <a:miter lim="800000"/>
            <a:headEnd/>
            <a:tailEnd/>
          </a:ln>
        </p:spPr>
        <p:txBody>
          <a:bodyPr wrap="none" rtlCol="0">
            <a:spAutoFit/>
          </a:bodyPr>
          <a:lstStyle/>
          <a:p>
            <a:r>
              <a:rPr lang="en-US" sz="1600" dirty="0" smtClean="0">
                <a:solidFill>
                  <a:schemeClr val="bg1"/>
                </a:solidFill>
                <a:latin typeface="Helvetica" pitchFamily="34" charset="0"/>
                <a:cs typeface="Helvetica" pitchFamily="34" charset="0"/>
              </a:rPr>
              <a:t># Interfaces</a:t>
            </a:r>
            <a:endParaRPr lang="en-US" sz="1600" dirty="0">
              <a:solidFill>
                <a:schemeClr val="bg1"/>
              </a:solidFill>
              <a:latin typeface="Helvetica" pitchFamily="34" charset="0"/>
              <a:cs typeface="Helvetica" pitchFamily="34" charset="0"/>
            </a:endParaRPr>
          </a:p>
        </p:txBody>
      </p:sp>
      <p:grpSp>
        <p:nvGrpSpPr>
          <p:cNvPr id="59" name="Group 58"/>
          <p:cNvGrpSpPr/>
          <p:nvPr/>
        </p:nvGrpSpPr>
        <p:grpSpPr>
          <a:xfrm>
            <a:off x="5334000" y="1367135"/>
            <a:ext cx="3505200" cy="4119265"/>
            <a:chOff x="5334000" y="1367135"/>
            <a:chExt cx="3505200" cy="4119265"/>
          </a:xfrm>
        </p:grpSpPr>
        <p:grpSp>
          <p:nvGrpSpPr>
            <p:cNvPr id="62" name="Group 61"/>
            <p:cNvGrpSpPr/>
            <p:nvPr/>
          </p:nvGrpSpPr>
          <p:grpSpPr>
            <a:xfrm>
              <a:off x="5334000" y="1981200"/>
              <a:ext cx="3505200" cy="3505200"/>
              <a:chOff x="5334000" y="1981200"/>
              <a:chExt cx="3505200" cy="3505200"/>
            </a:xfrm>
          </p:grpSpPr>
          <p:sp>
            <p:nvSpPr>
              <p:cNvPr id="69" name="Left Bracket 68"/>
              <p:cNvSpPr/>
              <p:nvPr/>
            </p:nvSpPr>
            <p:spPr>
              <a:xfrm>
                <a:off x="5334000" y="1981200"/>
                <a:ext cx="228600" cy="3505200"/>
              </a:xfrm>
              <a:prstGeom prst="leftBracket">
                <a:avLst>
                  <a:gd name="adj" fmla="val 0"/>
                </a:avLst>
              </a:prstGeom>
              <a:ln w="50800">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72" name="Left Bracket 71"/>
              <p:cNvSpPr/>
              <p:nvPr/>
            </p:nvSpPr>
            <p:spPr>
              <a:xfrm flipH="1">
                <a:off x="8610600" y="1981200"/>
                <a:ext cx="228600" cy="3505200"/>
              </a:xfrm>
              <a:prstGeom prst="leftBracket">
                <a:avLst>
                  <a:gd name="adj" fmla="val 0"/>
                </a:avLst>
              </a:prstGeom>
              <a:ln w="50800">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sp>
          <p:nvSpPr>
            <p:cNvPr id="68" name="Rectangle 67"/>
            <p:cNvSpPr/>
            <p:nvPr/>
          </p:nvSpPr>
          <p:spPr>
            <a:xfrm>
              <a:off x="6695307" y="1367135"/>
              <a:ext cx="782587" cy="461665"/>
            </a:xfrm>
            <a:prstGeom prst="rect">
              <a:avLst/>
            </a:prstGeom>
          </p:spPr>
          <p:txBody>
            <a:bodyPr wrap="none">
              <a:spAutoFit/>
            </a:bodyPr>
            <a:lstStyle/>
            <a:p>
              <a:r>
                <a:rPr lang="en-US" sz="2400" b="1" dirty="0" err="1" smtClean="0">
                  <a:latin typeface="Helvetica" pitchFamily="34" charset="0"/>
                  <a:cs typeface="Helvetica" pitchFamily="34" charset="0"/>
                  <a:sym typeface="Wingdings 3"/>
                </a:rPr>
                <a:t>T</a:t>
              </a:r>
              <a:r>
                <a:rPr lang="en-US" sz="2400" b="1" baseline="-25000" dirty="0" err="1" smtClean="0">
                  <a:latin typeface="Helvetica" pitchFamily="34" charset="0"/>
                  <a:cs typeface="Helvetica" pitchFamily="34" charset="0"/>
                  <a:sym typeface="Wingdings 3"/>
                </a:rPr>
                <a:t>b</a:t>
              </a:r>
              <a:r>
                <a:rPr lang="en-US" sz="2400" b="1" baseline="-25000" dirty="0" err="1" smtClean="0">
                  <a:latin typeface="Times New Roman"/>
                  <a:cs typeface="Times New Roman"/>
                  <a:sym typeface="Wingdings 3"/>
                </a:rPr>
                <a:t>→</a:t>
              </a:r>
              <a:r>
                <a:rPr lang="en-US" sz="2400" b="1" baseline="-25000" dirty="0" err="1" smtClean="0">
                  <a:latin typeface="Helvetica" pitchFamily="34" charset="0"/>
                  <a:cs typeface="Helvetica" pitchFamily="34" charset="0"/>
                  <a:sym typeface="Wingdings 3"/>
                </a:rPr>
                <a:t>r</a:t>
              </a:r>
              <a:endParaRPr lang="en-US" sz="2400" baseline="-25000" dirty="0">
                <a:latin typeface="Helvetica" pitchFamily="34" charset="0"/>
                <a:cs typeface="Helvetica" pitchFamily="34" charset="0"/>
              </a:endParaRPr>
            </a:p>
          </p:txBody>
        </p:sp>
      </p:grpSp>
      <p:sp>
        <p:nvSpPr>
          <p:cNvPr id="74" name="Title 1"/>
          <p:cNvSpPr>
            <a:spLocks noGrp="1"/>
          </p:cNvSpPr>
          <p:nvPr>
            <p:ph type="title"/>
          </p:nvPr>
        </p:nvSpPr>
        <p:spPr/>
        <p:txBody>
          <a:bodyPr/>
          <a:lstStyle/>
          <a:p>
            <a:r>
              <a:rPr lang="en-US" dirty="0" smtClean="0"/>
              <a:t>Level Creation</a:t>
            </a:r>
            <a:br>
              <a:rPr lang="en-US" dirty="0" smtClean="0"/>
            </a:br>
            <a:r>
              <a:rPr lang="en-US" sz="2800" dirty="0" smtClean="0"/>
              <a:t>interfaces</a:t>
            </a:r>
            <a:endParaRPr lang="en-US" sz="2800" dirty="0"/>
          </a:p>
        </p:txBody>
      </p:sp>
    </p:spTree>
    <p:extLst>
      <p:ext uri="{BB962C8B-B14F-4D97-AF65-F5344CB8AC3E}">
        <p14:creationId xmlns:p14="http://schemas.microsoft.com/office/powerpoint/2010/main" val="412047322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1"/>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6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 grpId="0"/>
    </p:bld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48"/>
          <p:cNvGrpSpPr/>
          <p:nvPr/>
        </p:nvGrpSpPr>
        <p:grpSpPr>
          <a:xfrm>
            <a:off x="457200" y="1905000"/>
            <a:ext cx="4572000" cy="3657600"/>
            <a:chOff x="1828800" y="914400"/>
            <a:chExt cx="4572000" cy="3657600"/>
          </a:xfrm>
        </p:grpSpPr>
        <p:sp>
          <p:nvSpPr>
            <p:cNvPr id="25" name="Rectangle 24"/>
            <p:cNvSpPr/>
            <p:nvPr/>
          </p:nvSpPr>
          <p:spPr>
            <a:xfrm>
              <a:off x="1828800" y="914400"/>
              <a:ext cx="2743200" cy="914400"/>
            </a:xfrm>
            <a:prstGeom prst="rect">
              <a:avLst/>
            </a:prstGeom>
            <a:solidFill>
              <a:schemeClr val="bg1">
                <a:lumMod val="7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6" name="Rectangle 25"/>
            <p:cNvSpPr/>
            <p:nvPr/>
          </p:nvSpPr>
          <p:spPr>
            <a:xfrm>
              <a:off x="4572000" y="1828800"/>
              <a:ext cx="1828800" cy="914400"/>
            </a:xfrm>
            <a:prstGeom prst="rect">
              <a:avLst/>
            </a:prstGeom>
            <a:solidFill>
              <a:schemeClr val="bg1">
                <a:lumMod val="7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7" name="Rectangle 26"/>
            <p:cNvSpPr/>
            <p:nvPr/>
          </p:nvSpPr>
          <p:spPr>
            <a:xfrm>
              <a:off x="4572000" y="3657600"/>
              <a:ext cx="1828800" cy="914400"/>
            </a:xfrm>
            <a:prstGeom prst="rect">
              <a:avLst/>
            </a:prstGeom>
            <a:solidFill>
              <a:schemeClr val="bg1">
                <a:lumMod val="7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1" name="Rectangle 30"/>
            <p:cNvSpPr/>
            <p:nvPr/>
          </p:nvSpPr>
          <p:spPr>
            <a:xfrm>
              <a:off x="1828800" y="2743200"/>
              <a:ext cx="3657600" cy="914400"/>
            </a:xfrm>
            <a:prstGeom prst="rect">
              <a:avLst/>
            </a:prstGeom>
            <a:solidFill>
              <a:schemeClr val="bg1">
                <a:lumMod val="7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7" name="Rectangle 36"/>
            <p:cNvSpPr/>
            <p:nvPr/>
          </p:nvSpPr>
          <p:spPr>
            <a:xfrm>
              <a:off x="5486400" y="914400"/>
              <a:ext cx="914400" cy="914400"/>
            </a:xfrm>
            <a:prstGeom prst="rect">
              <a:avLst/>
            </a:prstGeom>
            <a:solidFill>
              <a:srgbClr val="7030A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9" name="Rectangle 38"/>
            <p:cNvSpPr/>
            <p:nvPr/>
          </p:nvSpPr>
          <p:spPr>
            <a:xfrm>
              <a:off x="1828800" y="3657600"/>
              <a:ext cx="914400" cy="914400"/>
            </a:xfrm>
            <a:prstGeom prst="rect">
              <a:avLst/>
            </a:prstGeom>
            <a:solidFill>
              <a:srgbClr val="FFFF0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41" name="Rectangle 40"/>
            <p:cNvSpPr/>
            <p:nvPr/>
          </p:nvSpPr>
          <p:spPr>
            <a:xfrm>
              <a:off x="2743200" y="1828800"/>
              <a:ext cx="914400" cy="914400"/>
            </a:xfrm>
            <a:prstGeom prst="rect">
              <a:avLst/>
            </a:prstGeom>
            <a:solidFill>
              <a:schemeClr val="accent2">
                <a:lumMod val="60000"/>
                <a:lumOff val="40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cxnSp>
        <p:nvCxnSpPr>
          <p:cNvPr id="58" name="Straight Connector 57"/>
          <p:cNvCxnSpPr/>
          <p:nvPr/>
        </p:nvCxnSpPr>
        <p:spPr>
          <a:xfrm>
            <a:off x="571400" y="4593764"/>
            <a:ext cx="685800" cy="0"/>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nvGrpSpPr>
          <p:cNvPr id="3" name="Group 141"/>
          <p:cNvGrpSpPr/>
          <p:nvPr/>
        </p:nvGrpSpPr>
        <p:grpSpPr>
          <a:xfrm>
            <a:off x="572325" y="3852116"/>
            <a:ext cx="861987" cy="859927"/>
            <a:chOff x="572325" y="3852116"/>
            <a:chExt cx="861987" cy="859927"/>
          </a:xfrm>
        </p:grpSpPr>
        <p:cxnSp>
          <p:nvCxnSpPr>
            <p:cNvPr id="46" name="Straight Connector 45"/>
            <p:cNvCxnSpPr/>
            <p:nvPr/>
          </p:nvCxnSpPr>
          <p:spPr>
            <a:xfrm>
              <a:off x="1434312" y="3852116"/>
              <a:ext cx="0" cy="688438"/>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60" name="Straight Connector 59"/>
            <p:cNvCxnSpPr/>
            <p:nvPr/>
          </p:nvCxnSpPr>
          <p:spPr>
            <a:xfrm>
              <a:off x="572325" y="4712043"/>
              <a:ext cx="685800" cy="0"/>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grpSp>
        <p:nvGrpSpPr>
          <p:cNvPr id="4" name="Group 142"/>
          <p:cNvGrpSpPr/>
          <p:nvPr/>
        </p:nvGrpSpPr>
        <p:grpSpPr>
          <a:xfrm>
            <a:off x="1311465" y="3678771"/>
            <a:ext cx="1023963" cy="861784"/>
            <a:chOff x="1311465" y="3678771"/>
            <a:chExt cx="1023963" cy="861784"/>
          </a:xfrm>
        </p:grpSpPr>
        <p:cxnSp>
          <p:nvCxnSpPr>
            <p:cNvPr id="57" name="Straight Connector 56"/>
            <p:cNvCxnSpPr/>
            <p:nvPr/>
          </p:nvCxnSpPr>
          <p:spPr>
            <a:xfrm>
              <a:off x="1311465" y="3852116"/>
              <a:ext cx="0" cy="688438"/>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66" name="Straight Connector 65"/>
            <p:cNvCxnSpPr/>
            <p:nvPr/>
          </p:nvCxnSpPr>
          <p:spPr>
            <a:xfrm>
              <a:off x="2335428" y="3852117"/>
              <a:ext cx="0" cy="688438"/>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03" name="Straight Connector 102"/>
            <p:cNvCxnSpPr/>
            <p:nvPr/>
          </p:nvCxnSpPr>
          <p:spPr>
            <a:xfrm>
              <a:off x="1486623" y="3678771"/>
              <a:ext cx="685800" cy="0"/>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grpSp>
        <p:nvGrpSpPr>
          <p:cNvPr id="5" name="Group 152"/>
          <p:cNvGrpSpPr/>
          <p:nvPr/>
        </p:nvGrpSpPr>
        <p:grpSpPr>
          <a:xfrm>
            <a:off x="1311465" y="2022388"/>
            <a:ext cx="3604260" cy="3431639"/>
            <a:chOff x="1311465" y="2022388"/>
            <a:chExt cx="3604260" cy="3431639"/>
          </a:xfrm>
        </p:grpSpPr>
        <p:grpSp>
          <p:nvGrpSpPr>
            <p:cNvPr id="6" name="Group 151"/>
            <p:cNvGrpSpPr/>
            <p:nvPr/>
          </p:nvGrpSpPr>
          <p:grpSpPr>
            <a:xfrm>
              <a:off x="1434312" y="2022389"/>
              <a:ext cx="3481413" cy="3431638"/>
              <a:chOff x="1434312" y="2022389"/>
              <a:chExt cx="3481413" cy="3431638"/>
            </a:xfrm>
          </p:grpSpPr>
          <p:grpSp>
            <p:nvGrpSpPr>
              <p:cNvPr id="7" name="Group 149"/>
              <p:cNvGrpSpPr/>
              <p:nvPr/>
            </p:nvGrpSpPr>
            <p:grpSpPr>
              <a:xfrm>
                <a:off x="2226792" y="3852115"/>
                <a:ext cx="1035393" cy="688439"/>
                <a:chOff x="2226792" y="3852115"/>
                <a:chExt cx="1035393" cy="688439"/>
              </a:xfrm>
            </p:grpSpPr>
            <p:cxnSp>
              <p:nvCxnSpPr>
                <p:cNvPr id="47" name="Straight Connector 46"/>
                <p:cNvCxnSpPr/>
                <p:nvPr/>
              </p:nvCxnSpPr>
              <p:spPr>
                <a:xfrm>
                  <a:off x="2226792" y="3852116"/>
                  <a:ext cx="0" cy="688438"/>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71" name="Straight Connector 70"/>
                <p:cNvCxnSpPr/>
                <p:nvPr/>
              </p:nvCxnSpPr>
              <p:spPr>
                <a:xfrm>
                  <a:off x="3262185" y="3852115"/>
                  <a:ext cx="0" cy="688438"/>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cxnSp>
            <p:nvCxnSpPr>
              <p:cNvPr id="77" name="Straight Connector 76"/>
              <p:cNvCxnSpPr/>
              <p:nvPr/>
            </p:nvCxnSpPr>
            <p:spPr>
              <a:xfrm>
                <a:off x="4054665" y="4765589"/>
                <a:ext cx="0" cy="688438"/>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nvGrpSpPr>
              <p:cNvPr id="8" name="Group 150"/>
              <p:cNvGrpSpPr/>
              <p:nvPr/>
            </p:nvGrpSpPr>
            <p:grpSpPr>
              <a:xfrm>
                <a:off x="3314496" y="4594098"/>
                <a:ext cx="862089" cy="859928"/>
                <a:chOff x="3314496" y="4594098"/>
                <a:chExt cx="862089" cy="859928"/>
              </a:xfrm>
            </p:grpSpPr>
            <p:cxnSp>
              <p:nvCxnSpPr>
                <p:cNvPr id="73" name="Straight Connector 72"/>
                <p:cNvCxnSpPr/>
                <p:nvPr/>
              </p:nvCxnSpPr>
              <p:spPr>
                <a:xfrm>
                  <a:off x="3314496" y="4594098"/>
                  <a:ext cx="685800" cy="0"/>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81" name="Straight Connector 80"/>
                <p:cNvCxnSpPr/>
                <p:nvPr/>
              </p:nvCxnSpPr>
              <p:spPr>
                <a:xfrm>
                  <a:off x="4176585" y="4765588"/>
                  <a:ext cx="0" cy="688438"/>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grpSp>
            <p:nvGrpSpPr>
              <p:cNvPr id="9" name="Group 146"/>
              <p:cNvGrpSpPr/>
              <p:nvPr/>
            </p:nvGrpSpPr>
            <p:grpSpPr>
              <a:xfrm>
                <a:off x="3127908" y="3678772"/>
                <a:ext cx="873417" cy="1033272"/>
                <a:chOff x="3127908" y="3678772"/>
                <a:chExt cx="873417" cy="1033272"/>
              </a:xfrm>
            </p:grpSpPr>
            <p:cxnSp>
              <p:nvCxnSpPr>
                <p:cNvPr id="67" name="Straight Connector 66"/>
                <p:cNvCxnSpPr/>
                <p:nvPr/>
              </p:nvCxnSpPr>
              <p:spPr>
                <a:xfrm>
                  <a:off x="3127908" y="3852117"/>
                  <a:ext cx="0" cy="688438"/>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75" name="Straight Connector 74"/>
                <p:cNvCxnSpPr/>
                <p:nvPr/>
              </p:nvCxnSpPr>
              <p:spPr>
                <a:xfrm>
                  <a:off x="3315525" y="4712044"/>
                  <a:ext cx="685800" cy="0"/>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88" name="Straight Connector 87"/>
                <p:cNvCxnSpPr/>
                <p:nvPr/>
              </p:nvCxnSpPr>
              <p:spPr>
                <a:xfrm>
                  <a:off x="3314496" y="3678772"/>
                  <a:ext cx="685800" cy="0"/>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cxnSp>
            <p:nvCxnSpPr>
              <p:cNvPr id="90" name="Straight Connector 89"/>
              <p:cNvCxnSpPr/>
              <p:nvPr/>
            </p:nvCxnSpPr>
            <p:spPr>
              <a:xfrm>
                <a:off x="4229925" y="2883244"/>
                <a:ext cx="685800" cy="0"/>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nvGrpSpPr>
              <p:cNvPr id="10" name="Group 148"/>
              <p:cNvGrpSpPr/>
              <p:nvPr/>
            </p:nvGrpSpPr>
            <p:grpSpPr>
              <a:xfrm>
                <a:off x="3315525" y="2936789"/>
                <a:ext cx="861060" cy="861781"/>
                <a:chOff x="3315525" y="2936789"/>
                <a:chExt cx="861060" cy="861781"/>
              </a:xfrm>
            </p:grpSpPr>
            <p:cxnSp>
              <p:nvCxnSpPr>
                <p:cNvPr id="70" name="Straight Connector 69"/>
                <p:cNvCxnSpPr/>
                <p:nvPr/>
              </p:nvCxnSpPr>
              <p:spPr>
                <a:xfrm>
                  <a:off x="3315525" y="3798570"/>
                  <a:ext cx="685800" cy="0"/>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91" name="Straight Connector 90"/>
                <p:cNvCxnSpPr/>
                <p:nvPr/>
              </p:nvCxnSpPr>
              <p:spPr>
                <a:xfrm>
                  <a:off x="4176585" y="2936789"/>
                  <a:ext cx="0" cy="688438"/>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grpSp>
            <p:nvGrpSpPr>
              <p:cNvPr id="11" name="Group 145"/>
              <p:cNvGrpSpPr/>
              <p:nvPr/>
            </p:nvGrpSpPr>
            <p:grpSpPr>
              <a:xfrm>
                <a:off x="4054665" y="2764371"/>
                <a:ext cx="860031" cy="860856"/>
                <a:chOff x="4054665" y="2764371"/>
                <a:chExt cx="860031" cy="860856"/>
              </a:xfrm>
            </p:grpSpPr>
            <p:cxnSp>
              <p:nvCxnSpPr>
                <p:cNvPr id="87" name="Straight Connector 86"/>
                <p:cNvCxnSpPr/>
                <p:nvPr/>
              </p:nvCxnSpPr>
              <p:spPr>
                <a:xfrm>
                  <a:off x="4054665" y="2936789"/>
                  <a:ext cx="0" cy="688438"/>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98" name="Straight Connector 97"/>
                <p:cNvCxnSpPr/>
                <p:nvPr/>
              </p:nvCxnSpPr>
              <p:spPr>
                <a:xfrm>
                  <a:off x="4228896" y="2764371"/>
                  <a:ext cx="685800" cy="0"/>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cxnSp>
            <p:nvCxnSpPr>
              <p:cNvPr id="111" name="Straight Connector 110"/>
              <p:cNvCxnSpPr/>
              <p:nvPr/>
            </p:nvCxnSpPr>
            <p:spPr>
              <a:xfrm>
                <a:off x="1434312" y="2022389"/>
                <a:ext cx="0" cy="688438"/>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12" name="Straight Connector 111"/>
              <p:cNvCxnSpPr/>
              <p:nvPr/>
            </p:nvCxnSpPr>
            <p:spPr>
              <a:xfrm>
                <a:off x="2226792" y="2022389"/>
                <a:ext cx="0" cy="688438"/>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grpSp>
          <p:nvGrpSpPr>
            <p:cNvPr id="12" name="Group 143"/>
            <p:cNvGrpSpPr/>
            <p:nvPr/>
          </p:nvGrpSpPr>
          <p:grpSpPr>
            <a:xfrm>
              <a:off x="1486623" y="2764372"/>
              <a:ext cx="686829" cy="1034199"/>
              <a:chOff x="1486623" y="2764372"/>
              <a:chExt cx="686829" cy="1034199"/>
            </a:xfrm>
          </p:grpSpPr>
          <p:cxnSp>
            <p:nvCxnSpPr>
              <p:cNvPr id="45" name="Straight Connector 44"/>
              <p:cNvCxnSpPr/>
              <p:nvPr/>
            </p:nvCxnSpPr>
            <p:spPr>
              <a:xfrm>
                <a:off x="1487652" y="3798571"/>
                <a:ext cx="685800" cy="0"/>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13" name="Straight Connector 112"/>
              <p:cNvCxnSpPr/>
              <p:nvPr/>
            </p:nvCxnSpPr>
            <p:spPr>
              <a:xfrm>
                <a:off x="1486623" y="2764372"/>
                <a:ext cx="685800" cy="0"/>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grpSp>
          <p:nvGrpSpPr>
            <p:cNvPr id="13" name="Group 144"/>
            <p:cNvGrpSpPr/>
            <p:nvPr/>
          </p:nvGrpSpPr>
          <p:grpSpPr>
            <a:xfrm>
              <a:off x="1311465" y="2022388"/>
              <a:ext cx="1023963" cy="860855"/>
              <a:chOff x="1311465" y="2022388"/>
              <a:chExt cx="1023963" cy="860855"/>
            </a:xfrm>
          </p:grpSpPr>
          <p:cxnSp>
            <p:nvCxnSpPr>
              <p:cNvPr id="100" name="Straight Connector 99"/>
              <p:cNvCxnSpPr/>
              <p:nvPr/>
            </p:nvCxnSpPr>
            <p:spPr>
              <a:xfrm>
                <a:off x="1487652" y="2883243"/>
                <a:ext cx="685800" cy="0"/>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07" name="Straight Connector 106"/>
              <p:cNvCxnSpPr/>
              <p:nvPr/>
            </p:nvCxnSpPr>
            <p:spPr>
              <a:xfrm>
                <a:off x="1311465" y="2022388"/>
                <a:ext cx="0" cy="688438"/>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16" name="Straight Connector 115"/>
              <p:cNvCxnSpPr/>
              <p:nvPr/>
            </p:nvCxnSpPr>
            <p:spPr>
              <a:xfrm>
                <a:off x="2335428" y="2022388"/>
                <a:ext cx="0" cy="688438"/>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grpSp>
      <p:cxnSp>
        <p:nvCxnSpPr>
          <p:cNvPr id="63" name="Straight Connector 62"/>
          <p:cNvCxnSpPr/>
          <p:nvPr/>
        </p:nvCxnSpPr>
        <p:spPr>
          <a:xfrm>
            <a:off x="571504" y="4712495"/>
            <a:ext cx="685800" cy="0"/>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64" name="Straight Connector 63"/>
          <p:cNvCxnSpPr/>
          <p:nvPr/>
        </p:nvCxnSpPr>
        <p:spPr>
          <a:xfrm>
            <a:off x="571504" y="4712495"/>
            <a:ext cx="685800" cy="0"/>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69" name="TextBox 68"/>
          <p:cNvSpPr txBox="1"/>
          <p:nvPr/>
        </p:nvSpPr>
        <p:spPr bwMode="auto">
          <a:xfrm>
            <a:off x="5955359" y="5634335"/>
            <a:ext cx="2366353" cy="338554"/>
          </a:xfrm>
          <a:prstGeom prst="rect">
            <a:avLst/>
          </a:prstGeom>
          <a:noFill/>
          <a:ln w="9525">
            <a:noFill/>
            <a:miter lim="800000"/>
            <a:headEnd/>
            <a:tailEnd/>
          </a:ln>
        </p:spPr>
        <p:txBody>
          <a:bodyPr wrap="none" rtlCol="0">
            <a:spAutoFit/>
          </a:bodyPr>
          <a:lstStyle/>
          <a:p>
            <a:r>
              <a:rPr lang="en-US" sz="1600" dirty="0" smtClean="0">
                <a:latin typeface="Helvetica" pitchFamily="34" charset="0"/>
                <a:cs typeface="Helvetica" pitchFamily="34" charset="0"/>
              </a:rPr>
              <a:t> # Interfaces x  # Blocks</a:t>
            </a:r>
            <a:endParaRPr lang="en-US" sz="1600" dirty="0">
              <a:latin typeface="Helvetica" pitchFamily="34" charset="0"/>
              <a:cs typeface="Helvetica" pitchFamily="34" charset="0"/>
            </a:endParaRPr>
          </a:p>
        </p:txBody>
      </p:sp>
      <p:cxnSp>
        <p:nvCxnSpPr>
          <p:cNvPr id="72" name="Straight Connector 71"/>
          <p:cNvCxnSpPr/>
          <p:nvPr/>
        </p:nvCxnSpPr>
        <p:spPr>
          <a:xfrm>
            <a:off x="5562600" y="2256692"/>
            <a:ext cx="0" cy="3124200"/>
          </a:xfrm>
          <a:prstGeom prst="line">
            <a:avLst/>
          </a:prstGeom>
          <a:ln w="76200">
            <a:solidFill>
              <a:srgbClr val="FFFF00"/>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74" name="Straight Connector 73"/>
          <p:cNvCxnSpPr/>
          <p:nvPr/>
        </p:nvCxnSpPr>
        <p:spPr>
          <a:xfrm>
            <a:off x="7162800" y="2286000"/>
            <a:ext cx="0" cy="3124200"/>
          </a:xfrm>
          <a:prstGeom prst="line">
            <a:avLst/>
          </a:prstGeom>
          <a:ln w="76200">
            <a:solidFill>
              <a:schemeClr val="accent2">
                <a:lumMod val="60000"/>
                <a:lumOff val="4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76" name="Straight Connector 75"/>
          <p:cNvCxnSpPr/>
          <p:nvPr/>
        </p:nvCxnSpPr>
        <p:spPr>
          <a:xfrm>
            <a:off x="8534400" y="2286000"/>
            <a:ext cx="0" cy="3124200"/>
          </a:xfrm>
          <a:prstGeom prst="line">
            <a:avLst/>
          </a:prstGeom>
          <a:ln w="76200">
            <a:solidFill>
              <a:srgbClr val="7030A0"/>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68" name="TextBox 67"/>
          <p:cNvSpPr txBox="1"/>
          <p:nvPr/>
        </p:nvSpPr>
        <p:spPr bwMode="auto">
          <a:xfrm>
            <a:off x="6629400" y="1905000"/>
            <a:ext cx="958917" cy="338554"/>
          </a:xfrm>
          <a:prstGeom prst="rect">
            <a:avLst/>
          </a:prstGeom>
          <a:noFill/>
          <a:ln w="9525">
            <a:noFill/>
            <a:miter lim="800000"/>
            <a:headEnd/>
            <a:tailEnd/>
          </a:ln>
        </p:spPr>
        <p:txBody>
          <a:bodyPr wrap="none" rtlCol="0">
            <a:spAutoFit/>
          </a:bodyPr>
          <a:lstStyle/>
          <a:p>
            <a:r>
              <a:rPr lang="en-US" sz="1600" dirty="0" smtClean="0">
                <a:latin typeface="Helvetica" pitchFamily="34" charset="0"/>
                <a:cs typeface="Helvetica" pitchFamily="34" charset="0"/>
              </a:rPr>
              <a:t># Blocks</a:t>
            </a:r>
            <a:endParaRPr lang="en-US" sz="1600" dirty="0">
              <a:latin typeface="Helvetica" pitchFamily="34" charset="0"/>
              <a:cs typeface="Helvetica" pitchFamily="34" charset="0"/>
            </a:endParaRPr>
          </a:p>
        </p:txBody>
      </p:sp>
      <p:grpSp>
        <p:nvGrpSpPr>
          <p:cNvPr id="61" name="Group 60"/>
          <p:cNvGrpSpPr/>
          <p:nvPr/>
        </p:nvGrpSpPr>
        <p:grpSpPr>
          <a:xfrm>
            <a:off x="5334000" y="1367135"/>
            <a:ext cx="3505200" cy="4119265"/>
            <a:chOff x="5334000" y="1367135"/>
            <a:chExt cx="3505200" cy="4119265"/>
          </a:xfrm>
        </p:grpSpPr>
        <p:grpSp>
          <p:nvGrpSpPr>
            <p:cNvPr id="62" name="Group 61"/>
            <p:cNvGrpSpPr/>
            <p:nvPr/>
          </p:nvGrpSpPr>
          <p:grpSpPr>
            <a:xfrm>
              <a:off x="5334000" y="1981200"/>
              <a:ext cx="3505200" cy="3505200"/>
              <a:chOff x="5334000" y="1981200"/>
              <a:chExt cx="3505200" cy="3505200"/>
            </a:xfrm>
          </p:grpSpPr>
          <p:sp>
            <p:nvSpPr>
              <p:cNvPr id="78" name="Left Bracket 77"/>
              <p:cNvSpPr/>
              <p:nvPr/>
            </p:nvSpPr>
            <p:spPr>
              <a:xfrm>
                <a:off x="5334000" y="1981200"/>
                <a:ext cx="228600" cy="3505200"/>
              </a:xfrm>
              <a:prstGeom prst="leftBracket">
                <a:avLst>
                  <a:gd name="adj" fmla="val 0"/>
                </a:avLst>
              </a:prstGeom>
              <a:ln w="50800">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79" name="Left Bracket 78"/>
              <p:cNvSpPr/>
              <p:nvPr/>
            </p:nvSpPr>
            <p:spPr>
              <a:xfrm flipH="1">
                <a:off x="8610600" y="1981200"/>
                <a:ext cx="228600" cy="3505200"/>
              </a:xfrm>
              <a:prstGeom prst="leftBracket">
                <a:avLst>
                  <a:gd name="adj" fmla="val 0"/>
                </a:avLst>
              </a:prstGeom>
              <a:ln w="50800">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sp>
          <p:nvSpPr>
            <p:cNvPr id="65" name="Rectangle 64"/>
            <p:cNvSpPr/>
            <p:nvPr/>
          </p:nvSpPr>
          <p:spPr>
            <a:xfrm>
              <a:off x="6695307" y="1367135"/>
              <a:ext cx="782587" cy="461665"/>
            </a:xfrm>
            <a:prstGeom prst="rect">
              <a:avLst/>
            </a:prstGeom>
          </p:spPr>
          <p:txBody>
            <a:bodyPr wrap="none">
              <a:spAutoFit/>
            </a:bodyPr>
            <a:lstStyle/>
            <a:p>
              <a:r>
                <a:rPr lang="en-US" sz="2400" b="1" dirty="0" err="1" smtClean="0">
                  <a:latin typeface="Helvetica" pitchFamily="34" charset="0"/>
                  <a:cs typeface="Helvetica" pitchFamily="34" charset="0"/>
                  <a:sym typeface="Wingdings 3"/>
                </a:rPr>
                <a:t>T</a:t>
              </a:r>
              <a:r>
                <a:rPr lang="en-US" sz="2400" b="1" baseline="-25000" dirty="0" err="1" smtClean="0">
                  <a:latin typeface="Helvetica" pitchFamily="34" charset="0"/>
                  <a:cs typeface="Helvetica" pitchFamily="34" charset="0"/>
                  <a:sym typeface="Wingdings 3"/>
                </a:rPr>
                <a:t>b</a:t>
              </a:r>
              <a:r>
                <a:rPr lang="en-US" sz="2400" b="1" baseline="-25000" dirty="0" err="1" smtClean="0">
                  <a:latin typeface="Times New Roman"/>
                  <a:cs typeface="Times New Roman"/>
                  <a:sym typeface="Wingdings 3"/>
                </a:rPr>
                <a:t>→</a:t>
              </a:r>
              <a:r>
                <a:rPr lang="en-US" sz="2400" b="1" baseline="-25000" dirty="0" err="1" smtClean="0">
                  <a:latin typeface="Helvetica" pitchFamily="34" charset="0"/>
                  <a:cs typeface="Helvetica" pitchFamily="34" charset="0"/>
                  <a:sym typeface="Wingdings 3"/>
                </a:rPr>
                <a:t>r</a:t>
              </a:r>
              <a:endParaRPr lang="en-US" sz="2400" baseline="-25000" dirty="0">
                <a:latin typeface="Helvetica" pitchFamily="34" charset="0"/>
                <a:cs typeface="Helvetica" pitchFamily="34" charset="0"/>
              </a:endParaRPr>
            </a:p>
          </p:txBody>
        </p:sp>
      </p:grpSp>
      <p:sp>
        <p:nvSpPr>
          <p:cNvPr id="80" name="Title 1"/>
          <p:cNvSpPr>
            <a:spLocks noGrp="1"/>
          </p:cNvSpPr>
          <p:nvPr>
            <p:ph type="title"/>
          </p:nvPr>
        </p:nvSpPr>
        <p:spPr/>
        <p:txBody>
          <a:bodyPr/>
          <a:lstStyle/>
          <a:p>
            <a:r>
              <a:rPr lang="en-US" dirty="0" smtClean="0"/>
              <a:t>Level Creation</a:t>
            </a:r>
            <a:br>
              <a:rPr lang="en-US" dirty="0" smtClean="0"/>
            </a:br>
            <a:r>
              <a:rPr lang="en-US" sz="2800" dirty="0" smtClean="0"/>
              <a:t>interfaces</a:t>
            </a:r>
            <a:endParaRPr lang="en-US" sz="2800" dirty="0"/>
          </a:p>
        </p:txBody>
      </p:sp>
    </p:spTree>
    <p:extLst>
      <p:ext uri="{BB962C8B-B14F-4D97-AF65-F5344CB8AC3E}">
        <p14:creationId xmlns:p14="http://schemas.microsoft.com/office/powerpoint/2010/main" val="428296030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childTnLst>
                                </p:cTn>
                              </p:par>
                              <p:par>
                                <p:cTn id="7" presetID="1" presetClass="exit" presetSubtype="0" fill="hold" grpId="0" nodeType="withEffect">
                                  <p:stCondLst>
                                    <p:cond delay="0"/>
                                  </p:stCondLst>
                                  <p:childTnLst>
                                    <p:set>
                                      <p:cBhvr>
                                        <p:cTn id="8" dur="1" fill="hold">
                                          <p:stCondLst>
                                            <p:cond delay="0"/>
                                          </p:stCondLst>
                                        </p:cTn>
                                        <p:tgtEl>
                                          <p:spTgt spid="6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68" grpId="0"/>
    </p:bld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4" name="Group 133"/>
          <p:cNvGrpSpPr/>
          <p:nvPr/>
        </p:nvGrpSpPr>
        <p:grpSpPr>
          <a:xfrm>
            <a:off x="5483441" y="2152650"/>
            <a:ext cx="76111" cy="3059064"/>
            <a:chOff x="5483441" y="2152650"/>
            <a:chExt cx="76111" cy="3059064"/>
          </a:xfrm>
        </p:grpSpPr>
        <p:grpSp>
          <p:nvGrpSpPr>
            <p:cNvPr id="1059" name="Group 1058"/>
            <p:cNvGrpSpPr/>
            <p:nvPr/>
          </p:nvGrpSpPr>
          <p:grpSpPr>
            <a:xfrm>
              <a:off x="5483441" y="2152650"/>
              <a:ext cx="73152" cy="3059064"/>
              <a:chOff x="5676900" y="2017060"/>
              <a:chExt cx="73152" cy="3059064"/>
            </a:xfrm>
            <a:solidFill>
              <a:schemeClr val="tx1">
                <a:lumMod val="75000"/>
                <a:lumOff val="25000"/>
              </a:schemeClr>
            </a:solidFill>
          </p:grpSpPr>
          <p:sp>
            <p:nvSpPr>
              <p:cNvPr id="1076" name="Rectangle 1075"/>
              <p:cNvSpPr/>
              <p:nvPr/>
            </p:nvSpPr>
            <p:spPr>
              <a:xfrm>
                <a:off x="5676900" y="2887951"/>
                <a:ext cx="73152" cy="76847"/>
              </a:xfrm>
              <a:prstGeom prst="rect">
                <a:avLst/>
              </a:prstGeom>
              <a:grp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060" name="Rectangle 1059"/>
              <p:cNvSpPr/>
              <p:nvPr/>
            </p:nvSpPr>
            <p:spPr>
              <a:xfrm>
                <a:off x="5676900" y="2265886"/>
                <a:ext cx="73152" cy="73152"/>
              </a:xfrm>
              <a:prstGeom prst="rect">
                <a:avLst/>
              </a:prstGeom>
              <a:grp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061" name="Rectangle 1060"/>
              <p:cNvSpPr/>
              <p:nvPr/>
            </p:nvSpPr>
            <p:spPr>
              <a:xfrm>
                <a:off x="5676900" y="2390299"/>
                <a:ext cx="73152" cy="73152"/>
              </a:xfrm>
              <a:prstGeom prst="rect">
                <a:avLst/>
              </a:prstGeom>
              <a:grp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062" name="Rectangle 1061"/>
              <p:cNvSpPr/>
              <p:nvPr/>
            </p:nvSpPr>
            <p:spPr>
              <a:xfrm>
                <a:off x="5676900" y="2141473"/>
                <a:ext cx="73152" cy="73152"/>
              </a:xfrm>
              <a:prstGeom prst="rect">
                <a:avLst/>
              </a:prstGeom>
              <a:grp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063" name="Rectangle 1062"/>
              <p:cNvSpPr/>
              <p:nvPr/>
            </p:nvSpPr>
            <p:spPr>
              <a:xfrm>
                <a:off x="5676900" y="2017060"/>
                <a:ext cx="73152" cy="73152"/>
              </a:xfrm>
              <a:prstGeom prst="rect">
                <a:avLst/>
              </a:prstGeom>
              <a:grp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064" name="Rectangle 1063"/>
              <p:cNvSpPr/>
              <p:nvPr/>
            </p:nvSpPr>
            <p:spPr>
              <a:xfrm>
                <a:off x="5676900" y="3510016"/>
                <a:ext cx="73152" cy="73152"/>
              </a:xfrm>
              <a:prstGeom prst="rect">
                <a:avLst/>
              </a:prstGeom>
              <a:grp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065" name="Rectangle 1064"/>
              <p:cNvSpPr/>
              <p:nvPr/>
            </p:nvSpPr>
            <p:spPr>
              <a:xfrm>
                <a:off x="5676900" y="4629733"/>
                <a:ext cx="73152" cy="73152"/>
              </a:xfrm>
              <a:prstGeom prst="rect">
                <a:avLst/>
              </a:prstGeom>
              <a:grp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066" name="Rectangle 1065"/>
              <p:cNvSpPr/>
              <p:nvPr/>
            </p:nvSpPr>
            <p:spPr>
              <a:xfrm>
                <a:off x="5676900" y="4505320"/>
                <a:ext cx="73152" cy="73152"/>
              </a:xfrm>
              <a:prstGeom prst="rect">
                <a:avLst/>
              </a:prstGeom>
              <a:grp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067" name="Rectangle 1066"/>
              <p:cNvSpPr/>
              <p:nvPr/>
            </p:nvSpPr>
            <p:spPr>
              <a:xfrm>
                <a:off x="5676900" y="3012364"/>
                <a:ext cx="73152" cy="73152"/>
              </a:xfrm>
              <a:prstGeom prst="rect">
                <a:avLst/>
              </a:prstGeom>
              <a:grp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069" name="Rectangle 1068"/>
              <p:cNvSpPr/>
              <p:nvPr/>
            </p:nvSpPr>
            <p:spPr>
              <a:xfrm>
                <a:off x="5676900" y="2514712"/>
                <a:ext cx="73152" cy="73152"/>
              </a:xfrm>
              <a:prstGeom prst="rect">
                <a:avLst/>
              </a:prstGeom>
              <a:grp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070" name="Rectangle 1069"/>
              <p:cNvSpPr/>
              <p:nvPr/>
            </p:nvSpPr>
            <p:spPr>
              <a:xfrm>
                <a:off x="5676900" y="4878559"/>
                <a:ext cx="73152" cy="73152"/>
              </a:xfrm>
              <a:prstGeom prst="rect">
                <a:avLst/>
              </a:prstGeom>
              <a:grp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071" name="Rectangle 1070"/>
              <p:cNvSpPr/>
              <p:nvPr/>
            </p:nvSpPr>
            <p:spPr>
              <a:xfrm>
                <a:off x="5676900" y="2639125"/>
                <a:ext cx="73152" cy="73152"/>
              </a:xfrm>
              <a:prstGeom prst="rect">
                <a:avLst/>
              </a:prstGeom>
              <a:grp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072" name="Rectangle 1071"/>
              <p:cNvSpPr/>
              <p:nvPr/>
            </p:nvSpPr>
            <p:spPr>
              <a:xfrm>
                <a:off x="5676900" y="5002972"/>
                <a:ext cx="73152" cy="73152"/>
              </a:xfrm>
              <a:prstGeom prst="rect">
                <a:avLst/>
              </a:prstGeom>
              <a:grp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073" name="Rectangle 1072"/>
              <p:cNvSpPr/>
              <p:nvPr/>
            </p:nvSpPr>
            <p:spPr>
              <a:xfrm>
                <a:off x="5676900" y="2763538"/>
                <a:ext cx="73152" cy="73152"/>
              </a:xfrm>
              <a:prstGeom prst="rect">
                <a:avLst/>
              </a:prstGeom>
              <a:grp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074" name="Rectangle 1073"/>
              <p:cNvSpPr/>
              <p:nvPr/>
            </p:nvSpPr>
            <p:spPr>
              <a:xfrm>
                <a:off x="5676900" y="4754146"/>
                <a:ext cx="73152" cy="73152"/>
              </a:xfrm>
              <a:prstGeom prst="rect">
                <a:avLst/>
              </a:prstGeom>
              <a:grp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075" name="Rectangle 1074"/>
              <p:cNvSpPr/>
              <p:nvPr/>
            </p:nvSpPr>
            <p:spPr>
              <a:xfrm>
                <a:off x="5676900" y="3136777"/>
                <a:ext cx="73152" cy="73152"/>
              </a:xfrm>
              <a:prstGeom prst="rect">
                <a:avLst/>
              </a:prstGeom>
              <a:grp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077" name="Rectangle 1076"/>
              <p:cNvSpPr/>
              <p:nvPr/>
            </p:nvSpPr>
            <p:spPr>
              <a:xfrm>
                <a:off x="5676900" y="4380907"/>
                <a:ext cx="73152" cy="73152"/>
              </a:xfrm>
              <a:prstGeom prst="rect">
                <a:avLst/>
              </a:prstGeom>
              <a:grp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078" name="Rectangle 1077"/>
              <p:cNvSpPr/>
              <p:nvPr/>
            </p:nvSpPr>
            <p:spPr>
              <a:xfrm>
                <a:off x="5676900" y="3261190"/>
                <a:ext cx="73152" cy="73152"/>
              </a:xfrm>
              <a:prstGeom prst="rect">
                <a:avLst/>
              </a:prstGeom>
              <a:grp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079" name="Rectangle 1078"/>
              <p:cNvSpPr/>
              <p:nvPr/>
            </p:nvSpPr>
            <p:spPr>
              <a:xfrm>
                <a:off x="5676900" y="4007668"/>
                <a:ext cx="73152" cy="73152"/>
              </a:xfrm>
              <a:prstGeom prst="rect">
                <a:avLst/>
              </a:prstGeom>
              <a:grp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080" name="Rectangle 1079"/>
              <p:cNvSpPr/>
              <p:nvPr/>
            </p:nvSpPr>
            <p:spPr>
              <a:xfrm>
                <a:off x="5676900" y="4132081"/>
                <a:ext cx="73152" cy="73152"/>
              </a:xfrm>
              <a:prstGeom prst="rect">
                <a:avLst/>
              </a:prstGeom>
              <a:grp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081" name="Rectangle 1080"/>
              <p:cNvSpPr/>
              <p:nvPr/>
            </p:nvSpPr>
            <p:spPr>
              <a:xfrm>
                <a:off x="5676900" y="4256494"/>
                <a:ext cx="73152" cy="73152"/>
              </a:xfrm>
              <a:prstGeom prst="rect">
                <a:avLst/>
              </a:prstGeom>
              <a:grp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1082" name="Rectangle 1081"/>
              <p:cNvSpPr/>
              <p:nvPr/>
            </p:nvSpPr>
            <p:spPr>
              <a:xfrm>
                <a:off x="5676900" y="3385603"/>
                <a:ext cx="73152" cy="73152"/>
              </a:xfrm>
              <a:prstGeom prst="rect">
                <a:avLst/>
              </a:prstGeom>
              <a:grp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083" name="Rectangle 1082"/>
              <p:cNvSpPr/>
              <p:nvPr/>
            </p:nvSpPr>
            <p:spPr>
              <a:xfrm>
                <a:off x="5676900" y="3634429"/>
                <a:ext cx="73152" cy="73152"/>
              </a:xfrm>
              <a:prstGeom prst="rect">
                <a:avLst/>
              </a:prstGeom>
              <a:grp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084" name="Rectangle 1083"/>
              <p:cNvSpPr/>
              <p:nvPr/>
            </p:nvSpPr>
            <p:spPr>
              <a:xfrm>
                <a:off x="5676900" y="3758842"/>
                <a:ext cx="73152" cy="73152"/>
              </a:xfrm>
              <a:prstGeom prst="rect">
                <a:avLst/>
              </a:prstGeom>
              <a:grp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085" name="Rectangle 1084"/>
              <p:cNvSpPr/>
              <p:nvPr/>
            </p:nvSpPr>
            <p:spPr>
              <a:xfrm>
                <a:off x="5676900" y="3883255"/>
                <a:ext cx="73152" cy="73152"/>
              </a:xfrm>
              <a:prstGeom prst="rect">
                <a:avLst/>
              </a:prstGeom>
              <a:grp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sp>
          <p:nvSpPr>
            <p:cNvPr id="133" name="Rectangle 132"/>
            <p:cNvSpPr/>
            <p:nvPr/>
          </p:nvSpPr>
          <p:spPr>
            <a:xfrm>
              <a:off x="5486400" y="2895600"/>
              <a:ext cx="73152" cy="76847"/>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grpSp>
        <p:nvGrpSpPr>
          <p:cNvPr id="2" name="Group 48"/>
          <p:cNvGrpSpPr/>
          <p:nvPr/>
        </p:nvGrpSpPr>
        <p:grpSpPr>
          <a:xfrm>
            <a:off x="457200" y="1905000"/>
            <a:ext cx="4572000" cy="3657600"/>
            <a:chOff x="1828800" y="914400"/>
            <a:chExt cx="4572000" cy="3657600"/>
          </a:xfrm>
        </p:grpSpPr>
        <p:sp>
          <p:nvSpPr>
            <p:cNvPr id="25" name="Rectangle 24"/>
            <p:cNvSpPr/>
            <p:nvPr/>
          </p:nvSpPr>
          <p:spPr>
            <a:xfrm>
              <a:off x="1828800" y="914400"/>
              <a:ext cx="2743200" cy="914400"/>
            </a:xfrm>
            <a:prstGeom prst="rect">
              <a:avLst/>
            </a:prstGeom>
            <a:solidFill>
              <a:schemeClr val="bg1">
                <a:lumMod val="7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6" name="Rectangle 25"/>
            <p:cNvSpPr/>
            <p:nvPr/>
          </p:nvSpPr>
          <p:spPr>
            <a:xfrm>
              <a:off x="4572000" y="1828800"/>
              <a:ext cx="1828800" cy="914400"/>
            </a:xfrm>
            <a:prstGeom prst="rect">
              <a:avLst/>
            </a:prstGeom>
            <a:solidFill>
              <a:schemeClr val="bg1">
                <a:lumMod val="7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7" name="Rectangle 26"/>
            <p:cNvSpPr/>
            <p:nvPr/>
          </p:nvSpPr>
          <p:spPr>
            <a:xfrm>
              <a:off x="4572000" y="3657600"/>
              <a:ext cx="1828800" cy="914400"/>
            </a:xfrm>
            <a:prstGeom prst="rect">
              <a:avLst/>
            </a:prstGeom>
            <a:solidFill>
              <a:schemeClr val="bg1">
                <a:lumMod val="7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1" name="Rectangle 30"/>
            <p:cNvSpPr/>
            <p:nvPr/>
          </p:nvSpPr>
          <p:spPr>
            <a:xfrm>
              <a:off x="1828800" y="2743200"/>
              <a:ext cx="3657600" cy="914400"/>
            </a:xfrm>
            <a:prstGeom prst="rect">
              <a:avLst/>
            </a:prstGeom>
            <a:solidFill>
              <a:schemeClr val="bg1">
                <a:lumMod val="7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7" name="Rectangle 36"/>
            <p:cNvSpPr/>
            <p:nvPr/>
          </p:nvSpPr>
          <p:spPr>
            <a:xfrm>
              <a:off x="5486400" y="914400"/>
              <a:ext cx="914400" cy="914400"/>
            </a:xfrm>
            <a:prstGeom prst="rect">
              <a:avLst/>
            </a:prstGeom>
            <a:solidFill>
              <a:schemeClr val="bg1">
                <a:lumMod val="7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9" name="Rectangle 38"/>
            <p:cNvSpPr/>
            <p:nvPr/>
          </p:nvSpPr>
          <p:spPr>
            <a:xfrm>
              <a:off x="1828800" y="3657600"/>
              <a:ext cx="914400" cy="914400"/>
            </a:xfrm>
            <a:prstGeom prst="rect">
              <a:avLst/>
            </a:prstGeom>
            <a:solidFill>
              <a:schemeClr val="bg1">
                <a:lumMod val="7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41" name="Rectangle 40"/>
            <p:cNvSpPr/>
            <p:nvPr/>
          </p:nvSpPr>
          <p:spPr>
            <a:xfrm>
              <a:off x="2743200" y="1828800"/>
              <a:ext cx="914400" cy="914400"/>
            </a:xfrm>
            <a:prstGeom prst="rect">
              <a:avLst/>
            </a:prstGeom>
            <a:solidFill>
              <a:schemeClr val="bg1">
                <a:lumMod val="7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sp>
        <p:nvSpPr>
          <p:cNvPr id="1096" name="Rectangle 1095"/>
          <p:cNvSpPr/>
          <p:nvPr/>
        </p:nvSpPr>
        <p:spPr>
          <a:xfrm>
            <a:off x="457200" y="4648200"/>
            <a:ext cx="914400" cy="914400"/>
          </a:xfrm>
          <a:prstGeom prst="rect">
            <a:avLst/>
          </a:prstGeom>
          <a:solidFill>
            <a:srgbClr val="FFFF0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126" name="TextBox 125"/>
          <p:cNvSpPr txBox="1"/>
          <p:nvPr/>
        </p:nvSpPr>
        <p:spPr bwMode="auto">
          <a:xfrm>
            <a:off x="5638800" y="3352800"/>
            <a:ext cx="1947969" cy="461665"/>
          </a:xfrm>
          <a:prstGeom prst="rect">
            <a:avLst/>
          </a:prstGeom>
          <a:noFill/>
          <a:ln w="9525">
            <a:noFill/>
            <a:miter lim="800000"/>
            <a:headEnd/>
            <a:tailEnd/>
          </a:ln>
        </p:spPr>
        <p:txBody>
          <a:bodyPr wrap="none" rtlCol="0">
            <a:spAutoFit/>
          </a:bodyPr>
          <a:lstStyle/>
          <a:p>
            <a:r>
              <a:rPr lang="en-US" sz="2400" dirty="0" smtClean="0">
                <a:latin typeface="Helvetica" pitchFamily="34" charset="0"/>
                <a:cs typeface="Helvetica" pitchFamily="34" charset="0"/>
              </a:rPr>
              <a:t>26 interfaces</a:t>
            </a:r>
            <a:endParaRPr lang="en-US" sz="2400" dirty="0">
              <a:latin typeface="Helvetica" pitchFamily="34" charset="0"/>
              <a:cs typeface="Helvetica" pitchFamily="34" charset="0"/>
            </a:endParaRPr>
          </a:p>
        </p:txBody>
      </p:sp>
      <p:sp>
        <p:nvSpPr>
          <p:cNvPr id="139" name="TextBox 138"/>
          <p:cNvSpPr txBox="1"/>
          <p:nvPr/>
        </p:nvSpPr>
        <p:spPr bwMode="auto">
          <a:xfrm>
            <a:off x="5638800" y="3352800"/>
            <a:ext cx="1776448" cy="461665"/>
          </a:xfrm>
          <a:prstGeom prst="rect">
            <a:avLst/>
          </a:prstGeom>
          <a:noFill/>
          <a:ln w="9525">
            <a:noFill/>
            <a:miter lim="800000"/>
            <a:headEnd/>
            <a:tailEnd/>
          </a:ln>
        </p:spPr>
        <p:txBody>
          <a:bodyPr wrap="none" rtlCol="0">
            <a:spAutoFit/>
          </a:bodyPr>
          <a:lstStyle/>
          <a:p>
            <a:r>
              <a:rPr lang="en-US" sz="2400" dirty="0" smtClean="0">
                <a:latin typeface="Helvetica" pitchFamily="34" charset="0"/>
                <a:cs typeface="Helvetica" pitchFamily="34" charset="0"/>
              </a:rPr>
              <a:t>8 interfaces</a:t>
            </a:r>
            <a:endParaRPr lang="en-US" sz="2400" dirty="0">
              <a:latin typeface="Helvetica" pitchFamily="34" charset="0"/>
              <a:cs typeface="Helvetica" pitchFamily="34" charset="0"/>
            </a:endParaRPr>
          </a:p>
        </p:txBody>
      </p:sp>
      <p:grpSp>
        <p:nvGrpSpPr>
          <p:cNvPr id="1057" name="Group 1056"/>
          <p:cNvGrpSpPr/>
          <p:nvPr/>
        </p:nvGrpSpPr>
        <p:grpSpPr>
          <a:xfrm>
            <a:off x="5483441" y="2153770"/>
            <a:ext cx="73152" cy="3059064"/>
            <a:chOff x="5486400" y="2153770"/>
            <a:chExt cx="73152" cy="3059064"/>
          </a:xfrm>
        </p:grpSpPr>
        <p:sp>
          <p:nvSpPr>
            <p:cNvPr id="680" name="Rectangle 679"/>
            <p:cNvSpPr/>
            <p:nvPr/>
          </p:nvSpPr>
          <p:spPr>
            <a:xfrm>
              <a:off x="5486400" y="2402596"/>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681" name="Rectangle 680"/>
            <p:cNvSpPr/>
            <p:nvPr/>
          </p:nvSpPr>
          <p:spPr>
            <a:xfrm>
              <a:off x="5486400" y="2527009"/>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682" name="Rectangle 681"/>
            <p:cNvSpPr/>
            <p:nvPr/>
          </p:nvSpPr>
          <p:spPr>
            <a:xfrm>
              <a:off x="5486400" y="2278183"/>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683" name="Rectangle 682"/>
            <p:cNvSpPr/>
            <p:nvPr/>
          </p:nvSpPr>
          <p:spPr>
            <a:xfrm>
              <a:off x="5486400" y="2153770"/>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684" name="Rectangle 683"/>
            <p:cNvSpPr/>
            <p:nvPr/>
          </p:nvSpPr>
          <p:spPr>
            <a:xfrm>
              <a:off x="5486400" y="3646726"/>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685" name="Rectangle 684"/>
            <p:cNvSpPr/>
            <p:nvPr/>
          </p:nvSpPr>
          <p:spPr>
            <a:xfrm>
              <a:off x="5486400" y="4766443"/>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687" name="Rectangle 686"/>
            <p:cNvSpPr/>
            <p:nvPr/>
          </p:nvSpPr>
          <p:spPr>
            <a:xfrm>
              <a:off x="5486400" y="3149074"/>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690" name="Rectangle 689"/>
            <p:cNvSpPr/>
            <p:nvPr/>
          </p:nvSpPr>
          <p:spPr>
            <a:xfrm>
              <a:off x="5486400" y="5015269"/>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692" name="Rectangle 691"/>
            <p:cNvSpPr/>
            <p:nvPr/>
          </p:nvSpPr>
          <p:spPr>
            <a:xfrm>
              <a:off x="5486400" y="5139682"/>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693" name="Rectangle 692"/>
            <p:cNvSpPr/>
            <p:nvPr/>
          </p:nvSpPr>
          <p:spPr>
            <a:xfrm>
              <a:off x="5486400" y="2900248"/>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694" name="Rectangle 693"/>
            <p:cNvSpPr/>
            <p:nvPr/>
          </p:nvSpPr>
          <p:spPr>
            <a:xfrm>
              <a:off x="5486400" y="4890856"/>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695" name="Rectangle 694"/>
            <p:cNvSpPr/>
            <p:nvPr/>
          </p:nvSpPr>
          <p:spPr>
            <a:xfrm>
              <a:off x="5486400" y="3273487"/>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697" name="Rectangle 696"/>
            <p:cNvSpPr/>
            <p:nvPr/>
          </p:nvSpPr>
          <p:spPr>
            <a:xfrm>
              <a:off x="5486400" y="4517617"/>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700" name="Rectangle 699"/>
            <p:cNvSpPr/>
            <p:nvPr/>
          </p:nvSpPr>
          <p:spPr>
            <a:xfrm>
              <a:off x="5486400" y="4268791"/>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701" name="Rectangle 700"/>
            <p:cNvSpPr/>
            <p:nvPr/>
          </p:nvSpPr>
          <p:spPr>
            <a:xfrm>
              <a:off x="5486400" y="4393204"/>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704" name="Rectangle 703"/>
            <p:cNvSpPr/>
            <p:nvPr/>
          </p:nvSpPr>
          <p:spPr>
            <a:xfrm>
              <a:off x="5486400" y="3895552"/>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705" name="Rectangle 704"/>
            <p:cNvSpPr/>
            <p:nvPr/>
          </p:nvSpPr>
          <p:spPr>
            <a:xfrm>
              <a:off x="5486400" y="4019965"/>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grpSp>
        <p:nvGrpSpPr>
          <p:cNvPr id="1095" name="Group 1094"/>
          <p:cNvGrpSpPr/>
          <p:nvPr/>
        </p:nvGrpSpPr>
        <p:grpSpPr>
          <a:xfrm>
            <a:off x="5483441" y="2770058"/>
            <a:ext cx="73152" cy="1942772"/>
            <a:chOff x="9677400" y="3862549"/>
            <a:chExt cx="73152" cy="1942772"/>
          </a:xfrm>
          <a:solidFill>
            <a:schemeClr val="bg1"/>
          </a:solidFill>
        </p:grpSpPr>
        <p:sp>
          <p:nvSpPr>
            <p:cNvPr id="1086" name="Rectangle 1085"/>
            <p:cNvSpPr/>
            <p:nvPr/>
          </p:nvSpPr>
          <p:spPr>
            <a:xfrm>
              <a:off x="9677400" y="3862549"/>
              <a:ext cx="73152" cy="73152"/>
            </a:xfrm>
            <a:prstGeom prst="rect">
              <a:avLst/>
            </a:prstGeom>
            <a:grp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087" name="Rectangle 1086"/>
            <p:cNvSpPr/>
            <p:nvPr/>
          </p:nvSpPr>
          <p:spPr>
            <a:xfrm>
              <a:off x="9677400" y="3988758"/>
              <a:ext cx="73152" cy="73152"/>
            </a:xfrm>
            <a:prstGeom prst="rect">
              <a:avLst/>
            </a:prstGeom>
            <a:grp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nvGrpSpPr>
            <p:cNvPr id="1088" name="Group 1087"/>
            <p:cNvGrpSpPr/>
            <p:nvPr/>
          </p:nvGrpSpPr>
          <p:grpSpPr>
            <a:xfrm>
              <a:off x="9677400" y="4114959"/>
              <a:ext cx="73152" cy="1690362"/>
              <a:chOff x="5486400" y="3024820"/>
              <a:chExt cx="73152" cy="1690362"/>
            </a:xfrm>
            <a:grpFill/>
          </p:grpSpPr>
          <p:sp>
            <p:nvSpPr>
              <p:cNvPr id="1089" name="Rectangle 1088"/>
              <p:cNvSpPr/>
              <p:nvPr/>
            </p:nvSpPr>
            <p:spPr>
              <a:xfrm>
                <a:off x="5486400" y="4642030"/>
                <a:ext cx="73152" cy="73152"/>
              </a:xfrm>
              <a:prstGeom prst="rect">
                <a:avLst/>
              </a:prstGeom>
              <a:grp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090" name="Rectangle 1089"/>
              <p:cNvSpPr/>
              <p:nvPr/>
            </p:nvSpPr>
            <p:spPr>
              <a:xfrm>
                <a:off x="5486400" y="3024820"/>
                <a:ext cx="73152" cy="73152"/>
              </a:xfrm>
              <a:prstGeom prst="rect">
                <a:avLst/>
              </a:prstGeom>
              <a:grp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091" name="Rectangle 1090"/>
              <p:cNvSpPr/>
              <p:nvPr/>
            </p:nvSpPr>
            <p:spPr>
              <a:xfrm>
                <a:off x="5486400" y="3397900"/>
                <a:ext cx="73152" cy="73152"/>
              </a:xfrm>
              <a:prstGeom prst="rect">
                <a:avLst/>
              </a:prstGeom>
              <a:grp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092" name="Rectangle 1091"/>
              <p:cNvSpPr/>
              <p:nvPr/>
            </p:nvSpPr>
            <p:spPr>
              <a:xfrm>
                <a:off x="5486400" y="4144378"/>
                <a:ext cx="73152" cy="73152"/>
              </a:xfrm>
              <a:prstGeom prst="rect">
                <a:avLst/>
              </a:prstGeom>
              <a:grp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093" name="Rectangle 1092"/>
              <p:cNvSpPr/>
              <p:nvPr/>
            </p:nvSpPr>
            <p:spPr>
              <a:xfrm>
                <a:off x="5486400" y="3522313"/>
                <a:ext cx="73152" cy="73152"/>
              </a:xfrm>
              <a:prstGeom prst="rect">
                <a:avLst/>
              </a:prstGeom>
              <a:grp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094" name="Rectangle 1093"/>
              <p:cNvSpPr/>
              <p:nvPr/>
            </p:nvSpPr>
            <p:spPr>
              <a:xfrm>
                <a:off x="5486400" y="3771139"/>
                <a:ext cx="73152" cy="73152"/>
              </a:xfrm>
              <a:prstGeom prst="rect">
                <a:avLst/>
              </a:prstGeom>
              <a:grp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grpSp>
      <p:grpSp>
        <p:nvGrpSpPr>
          <p:cNvPr id="3" name="Group 52"/>
          <p:cNvGrpSpPr/>
          <p:nvPr/>
        </p:nvGrpSpPr>
        <p:grpSpPr>
          <a:xfrm>
            <a:off x="1434312" y="3798571"/>
            <a:ext cx="792480" cy="741983"/>
            <a:chOff x="2796540" y="2796540"/>
            <a:chExt cx="792480" cy="739140"/>
          </a:xfrm>
        </p:grpSpPr>
        <p:cxnSp>
          <p:nvCxnSpPr>
            <p:cNvPr id="45" name="Straight Connector 44"/>
            <p:cNvCxnSpPr/>
            <p:nvPr/>
          </p:nvCxnSpPr>
          <p:spPr>
            <a:xfrm>
              <a:off x="2849880" y="2796540"/>
              <a:ext cx="685800" cy="0"/>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6" name="Straight Connector 45"/>
            <p:cNvCxnSpPr/>
            <p:nvPr/>
          </p:nvCxnSpPr>
          <p:spPr>
            <a:xfrm>
              <a:off x="2796540" y="2849880"/>
              <a:ext cx="0" cy="685800"/>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7" name="Straight Connector 46"/>
            <p:cNvCxnSpPr/>
            <p:nvPr/>
          </p:nvCxnSpPr>
          <p:spPr>
            <a:xfrm>
              <a:off x="3589020" y="2849880"/>
              <a:ext cx="0" cy="685800"/>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cxnSp>
        <p:nvCxnSpPr>
          <p:cNvPr id="60" name="Straight Connector 59"/>
          <p:cNvCxnSpPr/>
          <p:nvPr/>
        </p:nvCxnSpPr>
        <p:spPr>
          <a:xfrm>
            <a:off x="572325" y="4712043"/>
            <a:ext cx="685800" cy="0"/>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nvGrpSpPr>
          <p:cNvPr id="5" name="Group 63"/>
          <p:cNvGrpSpPr/>
          <p:nvPr/>
        </p:nvGrpSpPr>
        <p:grpSpPr>
          <a:xfrm>
            <a:off x="2335428" y="3852117"/>
            <a:ext cx="792480" cy="688438"/>
            <a:chOff x="2796540" y="2849880"/>
            <a:chExt cx="792480" cy="685800"/>
          </a:xfrm>
        </p:grpSpPr>
        <p:cxnSp>
          <p:nvCxnSpPr>
            <p:cNvPr id="66" name="Straight Connector 65"/>
            <p:cNvCxnSpPr/>
            <p:nvPr/>
          </p:nvCxnSpPr>
          <p:spPr>
            <a:xfrm>
              <a:off x="2796540" y="2849880"/>
              <a:ext cx="0" cy="685800"/>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67" name="Straight Connector 66"/>
            <p:cNvCxnSpPr/>
            <p:nvPr/>
          </p:nvCxnSpPr>
          <p:spPr>
            <a:xfrm>
              <a:off x="3589020" y="2849880"/>
              <a:ext cx="0" cy="685800"/>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grpSp>
        <p:nvGrpSpPr>
          <p:cNvPr id="6" name="Group 68"/>
          <p:cNvGrpSpPr/>
          <p:nvPr/>
        </p:nvGrpSpPr>
        <p:grpSpPr>
          <a:xfrm>
            <a:off x="3262185" y="3798570"/>
            <a:ext cx="739140" cy="795528"/>
            <a:chOff x="2796540" y="2796540"/>
            <a:chExt cx="739140" cy="792480"/>
          </a:xfrm>
        </p:grpSpPr>
        <p:cxnSp>
          <p:nvCxnSpPr>
            <p:cNvPr id="70" name="Straight Connector 69"/>
            <p:cNvCxnSpPr/>
            <p:nvPr/>
          </p:nvCxnSpPr>
          <p:spPr>
            <a:xfrm>
              <a:off x="2849880" y="2796540"/>
              <a:ext cx="685800" cy="0"/>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71" name="Straight Connector 70"/>
            <p:cNvCxnSpPr/>
            <p:nvPr/>
          </p:nvCxnSpPr>
          <p:spPr>
            <a:xfrm>
              <a:off x="2796540" y="2849880"/>
              <a:ext cx="0" cy="685800"/>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73" name="Straight Connector 72"/>
            <p:cNvCxnSpPr/>
            <p:nvPr/>
          </p:nvCxnSpPr>
          <p:spPr>
            <a:xfrm>
              <a:off x="2848851" y="3589020"/>
              <a:ext cx="685800" cy="0"/>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grpSp>
        <p:nvGrpSpPr>
          <p:cNvPr id="7" name="Group 73"/>
          <p:cNvGrpSpPr/>
          <p:nvPr/>
        </p:nvGrpSpPr>
        <p:grpSpPr>
          <a:xfrm>
            <a:off x="3315525" y="4712044"/>
            <a:ext cx="739140" cy="741983"/>
            <a:chOff x="2849880" y="2796540"/>
            <a:chExt cx="739140" cy="739140"/>
          </a:xfrm>
        </p:grpSpPr>
        <p:cxnSp>
          <p:nvCxnSpPr>
            <p:cNvPr id="75" name="Straight Connector 74"/>
            <p:cNvCxnSpPr/>
            <p:nvPr/>
          </p:nvCxnSpPr>
          <p:spPr>
            <a:xfrm>
              <a:off x="2849880" y="2796540"/>
              <a:ext cx="685800" cy="0"/>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77" name="Straight Connector 76"/>
            <p:cNvCxnSpPr/>
            <p:nvPr/>
          </p:nvCxnSpPr>
          <p:spPr>
            <a:xfrm>
              <a:off x="3589020" y="2849880"/>
              <a:ext cx="0" cy="685800"/>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cxnSp>
        <p:nvCxnSpPr>
          <p:cNvPr id="81" name="Straight Connector 80"/>
          <p:cNvCxnSpPr/>
          <p:nvPr/>
        </p:nvCxnSpPr>
        <p:spPr>
          <a:xfrm>
            <a:off x="4176585" y="4765588"/>
            <a:ext cx="0" cy="688438"/>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nvGrpSpPr>
          <p:cNvPr id="8" name="Group 83"/>
          <p:cNvGrpSpPr/>
          <p:nvPr/>
        </p:nvGrpSpPr>
        <p:grpSpPr>
          <a:xfrm>
            <a:off x="3314496" y="2936789"/>
            <a:ext cx="740169" cy="741983"/>
            <a:chOff x="2848851" y="2849880"/>
            <a:chExt cx="740169" cy="739140"/>
          </a:xfrm>
        </p:grpSpPr>
        <p:cxnSp>
          <p:nvCxnSpPr>
            <p:cNvPr id="87" name="Straight Connector 86"/>
            <p:cNvCxnSpPr/>
            <p:nvPr/>
          </p:nvCxnSpPr>
          <p:spPr>
            <a:xfrm>
              <a:off x="3589020" y="2849880"/>
              <a:ext cx="0" cy="685800"/>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88" name="Straight Connector 87"/>
            <p:cNvCxnSpPr/>
            <p:nvPr/>
          </p:nvCxnSpPr>
          <p:spPr>
            <a:xfrm>
              <a:off x="2848851" y="3589020"/>
              <a:ext cx="685800" cy="0"/>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grpSp>
        <p:nvGrpSpPr>
          <p:cNvPr id="9" name="Group 88"/>
          <p:cNvGrpSpPr/>
          <p:nvPr/>
        </p:nvGrpSpPr>
        <p:grpSpPr>
          <a:xfrm>
            <a:off x="4176585" y="2883244"/>
            <a:ext cx="739140" cy="741983"/>
            <a:chOff x="2796540" y="2796540"/>
            <a:chExt cx="739140" cy="739140"/>
          </a:xfrm>
        </p:grpSpPr>
        <p:cxnSp>
          <p:nvCxnSpPr>
            <p:cNvPr id="90" name="Straight Connector 89"/>
            <p:cNvCxnSpPr/>
            <p:nvPr/>
          </p:nvCxnSpPr>
          <p:spPr>
            <a:xfrm>
              <a:off x="2849880" y="2796540"/>
              <a:ext cx="685800" cy="0"/>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91" name="Straight Connector 90"/>
            <p:cNvCxnSpPr/>
            <p:nvPr/>
          </p:nvCxnSpPr>
          <p:spPr>
            <a:xfrm>
              <a:off x="2796540" y="2849880"/>
              <a:ext cx="0" cy="685800"/>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cxnSp>
        <p:nvCxnSpPr>
          <p:cNvPr id="98" name="Straight Connector 97"/>
          <p:cNvCxnSpPr/>
          <p:nvPr/>
        </p:nvCxnSpPr>
        <p:spPr>
          <a:xfrm>
            <a:off x="4228896" y="2764371"/>
            <a:ext cx="685800" cy="0"/>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nvGrpSpPr>
          <p:cNvPr id="10" name="Group 98"/>
          <p:cNvGrpSpPr/>
          <p:nvPr/>
        </p:nvGrpSpPr>
        <p:grpSpPr>
          <a:xfrm>
            <a:off x="1486623" y="2883243"/>
            <a:ext cx="686829" cy="795528"/>
            <a:chOff x="2848851" y="2796540"/>
            <a:chExt cx="686829" cy="792480"/>
          </a:xfrm>
        </p:grpSpPr>
        <p:cxnSp>
          <p:nvCxnSpPr>
            <p:cNvPr id="100" name="Straight Connector 99"/>
            <p:cNvCxnSpPr/>
            <p:nvPr/>
          </p:nvCxnSpPr>
          <p:spPr>
            <a:xfrm>
              <a:off x="2849880" y="2796540"/>
              <a:ext cx="685800" cy="0"/>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03" name="Straight Connector 102"/>
            <p:cNvCxnSpPr/>
            <p:nvPr/>
          </p:nvCxnSpPr>
          <p:spPr>
            <a:xfrm>
              <a:off x="2848851" y="3589020"/>
              <a:ext cx="685800" cy="0"/>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cxnSp>
        <p:nvCxnSpPr>
          <p:cNvPr id="107" name="Straight Connector 106"/>
          <p:cNvCxnSpPr/>
          <p:nvPr/>
        </p:nvCxnSpPr>
        <p:spPr>
          <a:xfrm>
            <a:off x="1311465" y="2022388"/>
            <a:ext cx="0" cy="688438"/>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nvGrpSpPr>
          <p:cNvPr id="11" name="Group 108"/>
          <p:cNvGrpSpPr/>
          <p:nvPr/>
        </p:nvGrpSpPr>
        <p:grpSpPr>
          <a:xfrm>
            <a:off x="1434312" y="2022389"/>
            <a:ext cx="792480" cy="741983"/>
            <a:chOff x="2796540" y="2849880"/>
            <a:chExt cx="792480" cy="739140"/>
          </a:xfrm>
        </p:grpSpPr>
        <p:cxnSp>
          <p:nvCxnSpPr>
            <p:cNvPr id="111" name="Straight Connector 110"/>
            <p:cNvCxnSpPr/>
            <p:nvPr/>
          </p:nvCxnSpPr>
          <p:spPr>
            <a:xfrm>
              <a:off x="2796540" y="2849880"/>
              <a:ext cx="0" cy="685800"/>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12" name="Straight Connector 111"/>
            <p:cNvCxnSpPr/>
            <p:nvPr/>
          </p:nvCxnSpPr>
          <p:spPr>
            <a:xfrm>
              <a:off x="3589020" y="2849880"/>
              <a:ext cx="0" cy="685800"/>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13" name="Straight Connector 112"/>
            <p:cNvCxnSpPr/>
            <p:nvPr/>
          </p:nvCxnSpPr>
          <p:spPr>
            <a:xfrm>
              <a:off x="2848851" y="3589020"/>
              <a:ext cx="685800" cy="0"/>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cxnSp>
        <p:nvCxnSpPr>
          <p:cNvPr id="116" name="Straight Connector 115"/>
          <p:cNvCxnSpPr/>
          <p:nvPr/>
        </p:nvCxnSpPr>
        <p:spPr>
          <a:xfrm>
            <a:off x="2335428" y="2022388"/>
            <a:ext cx="0" cy="688438"/>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57" name="Straight Connector 56"/>
          <p:cNvCxnSpPr/>
          <p:nvPr/>
        </p:nvCxnSpPr>
        <p:spPr>
          <a:xfrm>
            <a:off x="1311465" y="3852116"/>
            <a:ext cx="0" cy="688438"/>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38" name="Straight Connector 337"/>
          <p:cNvCxnSpPr/>
          <p:nvPr/>
        </p:nvCxnSpPr>
        <p:spPr>
          <a:xfrm>
            <a:off x="4175125" y="2936875"/>
            <a:ext cx="0" cy="688438"/>
          </a:xfrm>
          <a:prstGeom prst="line">
            <a:avLst/>
          </a:prstGeom>
          <a:ln w="50800">
            <a:solidFill>
              <a:schemeClr val="bg1">
                <a:lumMod val="50000"/>
                <a:lumOff val="5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37" name="Straight Connector 336"/>
          <p:cNvCxnSpPr/>
          <p:nvPr/>
        </p:nvCxnSpPr>
        <p:spPr>
          <a:xfrm>
            <a:off x="2336800" y="2019592"/>
            <a:ext cx="0" cy="688438"/>
          </a:xfrm>
          <a:prstGeom prst="line">
            <a:avLst/>
          </a:prstGeom>
          <a:ln w="50800">
            <a:solidFill>
              <a:schemeClr val="bg1">
                <a:lumMod val="50000"/>
                <a:lumOff val="5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35" name="Elbow Connector 434"/>
          <p:cNvCxnSpPr/>
          <p:nvPr/>
        </p:nvCxnSpPr>
        <p:spPr>
          <a:xfrm flipV="1">
            <a:off x="3657600" y="3276600"/>
            <a:ext cx="533400" cy="381000"/>
          </a:xfrm>
          <a:prstGeom prst="bentConnector3">
            <a:avLst>
              <a:gd name="adj1" fmla="val -1429"/>
            </a:avLst>
          </a:prstGeom>
          <a:ln w="38100">
            <a:solidFill>
              <a:srgbClr val="FFC000"/>
            </a:solidFill>
            <a:headEnd type="none"/>
            <a:tailEnd type="triangle" w="lg" len="lg"/>
          </a:ln>
        </p:spPr>
        <p:style>
          <a:lnRef idx="1">
            <a:schemeClr val="accent1"/>
          </a:lnRef>
          <a:fillRef idx="0">
            <a:schemeClr val="accent1"/>
          </a:fillRef>
          <a:effectRef idx="0">
            <a:schemeClr val="accent1"/>
          </a:effectRef>
          <a:fontRef idx="minor">
            <a:schemeClr val="tx1"/>
          </a:fontRef>
        </p:style>
      </p:cxnSp>
      <p:cxnSp>
        <p:nvCxnSpPr>
          <p:cNvPr id="330" name="Straight Connector 329"/>
          <p:cNvCxnSpPr/>
          <p:nvPr/>
        </p:nvCxnSpPr>
        <p:spPr>
          <a:xfrm>
            <a:off x="3314700" y="3679825"/>
            <a:ext cx="685800" cy="0"/>
          </a:xfrm>
          <a:prstGeom prst="line">
            <a:avLst/>
          </a:prstGeom>
          <a:ln w="50800">
            <a:solidFill>
              <a:schemeClr val="bg1">
                <a:lumMod val="50000"/>
                <a:lumOff val="5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40" name="Elbow Connector 439"/>
          <p:cNvCxnSpPr/>
          <p:nvPr/>
        </p:nvCxnSpPr>
        <p:spPr>
          <a:xfrm rot="5400000" flipH="1" flipV="1">
            <a:off x="3238500" y="3771900"/>
            <a:ext cx="457200" cy="381000"/>
          </a:xfrm>
          <a:prstGeom prst="bentConnector3">
            <a:avLst>
              <a:gd name="adj1" fmla="val 0"/>
            </a:avLst>
          </a:prstGeom>
          <a:ln w="38100">
            <a:solidFill>
              <a:srgbClr val="00B050"/>
            </a:solidFill>
            <a:headEnd type="none"/>
            <a:tailEnd type="triangle" w="lg" len="lg"/>
          </a:ln>
        </p:spPr>
        <p:style>
          <a:lnRef idx="1">
            <a:schemeClr val="accent1"/>
          </a:lnRef>
          <a:fillRef idx="0">
            <a:schemeClr val="accent1"/>
          </a:fillRef>
          <a:effectRef idx="0">
            <a:schemeClr val="accent1"/>
          </a:effectRef>
          <a:fontRef idx="minor">
            <a:schemeClr val="tx1"/>
          </a:fontRef>
        </p:style>
      </p:cxnSp>
      <p:cxnSp>
        <p:nvCxnSpPr>
          <p:cNvPr id="336" name="Straight Connector 335"/>
          <p:cNvCxnSpPr/>
          <p:nvPr/>
        </p:nvCxnSpPr>
        <p:spPr>
          <a:xfrm>
            <a:off x="3260725" y="3851275"/>
            <a:ext cx="0" cy="688438"/>
          </a:xfrm>
          <a:prstGeom prst="line">
            <a:avLst/>
          </a:prstGeom>
          <a:ln w="50800">
            <a:solidFill>
              <a:schemeClr val="bg1">
                <a:lumMod val="50000"/>
                <a:lumOff val="5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45" name="Straight Arrow Connector 444"/>
          <p:cNvCxnSpPr/>
          <p:nvPr/>
        </p:nvCxnSpPr>
        <p:spPr>
          <a:xfrm>
            <a:off x="2362200" y="4191000"/>
            <a:ext cx="914400" cy="0"/>
          </a:xfrm>
          <a:prstGeom prst="straightConnector1">
            <a:avLst/>
          </a:prstGeom>
          <a:ln w="38100">
            <a:solidFill>
              <a:srgbClr val="0000FF"/>
            </a:solidFill>
            <a:headEnd type="none"/>
            <a:tailEnd type="triangle" w="lg" len="lg"/>
          </a:ln>
        </p:spPr>
        <p:style>
          <a:lnRef idx="1">
            <a:schemeClr val="accent1"/>
          </a:lnRef>
          <a:fillRef idx="0">
            <a:schemeClr val="accent1"/>
          </a:fillRef>
          <a:effectRef idx="0">
            <a:schemeClr val="accent1"/>
          </a:effectRef>
          <a:fontRef idx="minor">
            <a:schemeClr val="tx1"/>
          </a:fontRef>
        </p:style>
      </p:cxnSp>
      <p:cxnSp>
        <p:nvCxnSpPr>
          <p:cNvPr id="335" name="Straight Connector 334"/>
          <p:cNvCxnSpPr/>
          <p:nvPr/>
        </p:nvCxnSpPr>
        <p:spPr>
          <a:xfrm>
            <a:off x="2336800" y="3851275"/>
            <a:ext cx="0" cy="688438"/>
          </a:xfrm>
          <a:prstGeom prst="line">
            <a:avLst/>
          </a:prstGeom>
          <a:ln w="50800">
            <a:solidFill>
              <a:schemeClr val="bg1">
                <a:lumMod val="50000"/>
                <a:lumOff val="5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43" name="Straight Arrow Connector 442"/>
          <p:cNvCxnSpPr/>
          <p:nvPr/>
        </p:nvCxnSpPr>
        <p:spPr>
          <a:xfrm>
            <a:off x="1447800" y="4191000"/>
            <a:ext cx="914400" cy="0"/>
          </a:xfrm>
          <a:prstGeom prst="straightConnector1">
            <a:avLst/>
          </a:prstGeom>
          <a:ln w="38100">
            <a:solidFill>
              <a:srgbClr val="0000FF"/>
            </a:solidFill>
            <a:headEnd type="none"/>
            <a:tailEnd type="triangle" w="lg" len="lg"/>
          </a:ln>
        </p:spPr>
        <p:style>
          <a:lnRef idx="1">
            <a:schemeClr val="accent1"/>
          </a:lnRef>
          <a:fillRef idx="0">
            <a:schemeClr val="accent1"/>
          </a:fillRef>
          <a:effectRef idx="0">
            <a:schemeClr val="accent1"/>
          </a:effectRef>
          <a:fontRef idx="minor">
            <a:schemeClr val="tx1"/>
          </a:fontRef>
        </p:style>
      </p:cxnSp>
      <p:cxnSp>
        <p:nvCxnSpPr>
          <p:cNvPr id="434" name="Elbow Connector 433"/>
          <p:cNvCxnSpPr/>
          <p:nvPr/>
        </p:nvCxnSpPr>
        <p:spPr>
          <a:xfrm flipV="1">
            <a:off x="1828800" y="2362200"/>
            <a:ext cx="533400" cy="381000"/>
          </a:xfrm>
          <a:prstGeom prst="bentConnector3">
            <a:avLst>
              <a:gd name="adj1" fmla="val -1429"/>
            </a:avLst>
          </a:prstGeom>
          <a:ln w="38100">
            <a:solidFill>
              <a:srgbClr val="FFC000"/>
            </a:solidFill>
            <a:headEnd type="none"/>
            <a:tailEnd type="triangle" w="lg" len="lg"/>
          </a:ln>
        </p:spPr>
        <p:style>
          <a:lnRef idx="1">
            <a:schemeClr val="accent1"/>
          </a:lnRef>
          <a:fillRef idx="0">
            <a:schemeClr val="accent1"/>
          </a:fillRef>
          <a:effectRef idx="0">
            <a:schemeClr val="accent1"/>
          </a:effectRef>
          <a:fontRef idx="minor">
            <a:schemeClr val="tx1"/>
          </a:fontRef>
        </p:style>
      </p:cxnSp>
      <p:cxnSp>
        <p:nvCxnSpPr>
          <p:cNvPr id="333" name="Straight Connector 332"/>
          <p:cNvCxnSpPr/>
          <p:nvPr/>
        </p:nvCxnSpPr>
        <p:spPr>
          <a:xfrm>
            <a:off x="1485900" y="2765425"/>
            <a:ext cx="685800" cy="0"/>
          </a:xfrm>
          <a:prstGeom prst="line">
            <a:avLst/>
          </a:prstGeom>
          <a:ln w="50800">
            <a:solidFill>
              <a:schemeClr val="bg1">
                <a:lumMod val="50000"/>
                <a:lumOff val="5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46" name="Straight Arrow Connector 445"/>
          <p:cNvCxnSpPr>
            <a:endCxn id="41" idx="0"/>
          </p:cNvCxnSpPr>
          <p:nvPr/>
        </p:nvCxnSpPr>
        <p:spPr>
          <a:xfrm flipV="1">
            <a:off x="1828800" y="2819400"/>
            <a:ext cx="0" cy="838200"/>
          </a:xfrm>
          <a:prstGeom prst="straightConnector1">
            <a:avLst/>
          </a:prstGeom>
          <a:ln w="38100">
            <a:solidFill>
              <a:srgbClr val="0000FF"/>
            </a:solidFill>
            <a:headEnd type="none"/>
            <a:tailEnd type="triangle" w="lg" len="lg"/>
          </a:ln>
        </p:spPr>
        <p:style>
          <a:lnRef idx="1">
            <a:schemeClr val="accent1"/>
          </a:lnRef>
          <a:fillRef idx="0">
            <a:schemeClr val="accent1"/>
          </a:fillRef>
          <a:effectRef idx="0">
            <a:schemeClr val="accent1"/>
          </a:effectRef>
          <a:fontRef idx="minor">
            <a:schemeClr val="tx1"/>
          </a:fontRef>
        </p:style>
      </p:cxnSp>
      <p:cxnSp>
        <p:nvCxnSpPr>
          <p:cNvPr id="332" name="Straight Connector 331"/>
          <p:cNvCxnSpPr/>
          <p:nvPr/>
        </p:nvCxnSpPr>
        <p:spPr>
          <a:xfrm>
            <a:off x="1485900" y="3679825"/>
            <a:ext cx="685800" cy="0"/>
          </a:xfrm>
          <a:prstGeom prst="line">
            <a:avLst/>
          </a:prstGeom>
          <a:ln w="50800">
            <a:solidFill>
              <a:schemeClr val="bg1">
                <a:lumMod val="50000"/>
                <a:lumOff val="5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36" name="Elbow Connector 435"/>
          <p:cNvCxnSpPr>
            <a:endCxn id="41" idx="2"/>
          </p:cNvCxnSpPr>
          <p:nvPr/>
        </p:nvCxnSpPr>
        <p:spPr>
          <a:xfrm rot="5400000" flipH="1" flipV="1">
            <a:off x="1409700" y="3771900"/>
            <a:ext cx="457200" cy="381000"/>
          </a:xfrm>
          <a:prstGeom prst="bentConnector3">
            <a:avLst>
              <a:gd name="adj1" fmla="val 0"/>
            </a:avLst>
          </a:prstGeom>
          <a:ln w="38100">
            <a:solidFill>
              <a:srgbClr val="00B050"/>
            </a:solidFill>
            <a:headEnd type="none"/>
            <a:tailEnd type="triangle" w="lg" len="lg"/>
          </a:ln>
        </p:spPr>
        <p:style>
          <a:lnRef idx="1">
            <a:schemeClr val="accent1"/>
          </a:lnRef>
          <a:fillRef idx="0">
            <a:schemeClr val="accent1"/>
          </a:fillRef>
          <a:effectRef idx="0">
            <a:schemeClr val="accent1"/>
          </a:effectRef>
          <a:fontRef idx="minor">
            <a:schemeClr val="tx1"/>
          </a:fontRef>
        </p:style>
      </p:cxnSp>
      <p:cxnSp>
        <p:nvCxnSpPr>
          <p:cNvPr id="334" name="Straight Connector 333"/>
          <p:cNvCxnSpPr/>
          <p:nvPr/>
        </p:nvCxnSpPr>
        <p:spPr>
          <a:xfrm>
            <a:off x="1435100" y="3851275"/>
            <a:ext cx="0" cy="688438"/>
          </a:xfrm>
          <a:prstGeom prst="line">
            <a:avLst/>
          </a:prstGeom>
          <a:ln w="50800">
            <a:solidFill>
              <a:schemeClr val="bg1">
                <a:lumMod val="50000"/>
                <a:lumOff val="5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32" name="Elbow Connector 431"/>
          <p:cNvCxnSpPr/>
          <p:nvPr/>
        </p:nvCxnSpPr>
        <p:spPr>
          <a:xfrm flipV="1">
            <a:off x="914400" y="4191000"/>
            <a:ext cx="533400" cy="381000"/>
          </a:xfrm>
          <a:prstGeom prst="bentConnector3">
            <a:avLst>
              <a:gd name="adj1" fmla="val -1429"/>
            </a:avLst>
          </a:prstGeom>
          <a:ln w="38100">
            <a:solidFill>
              <a:srgbClr val="FFC000"/>
            </a:solidFill>
            <a:headEnd type="none"/>
            <a:tailEnd type="triangle" w="lg" len="lg"/>
          </a:ln>
        </p:spPr>
        <p:style>
          <a:lnRef idx="1">
            <a:schemeClr val="accent1"/>
          </a:lnRef>
          <a:fillRef idx="0">
            <a:schemeClr val="accent1"/>
          </a:fillRef>
          <a:effectRef idx="0">
            <a:schemeClr val="accent1"/>
          </a:effectRef>
          <a:fontRef idx="minor">
            <a:schemeClr val="tx1"/>
          </a:fontRef>
        </p:style>
      </p:cxnSp>
      <p:cxnSp>
        <p:nvCxnSpPr>
          <p:cNvPr id="58" name="Straight Connector 57"/>
          <p:cNvCxnSpPr/>
          <p:nvPr/>
        </p:nvCxnSpPr>
        <p:spPr>
          <a:xfrm>
            <a:off x="571396" y="4594953"/>
            <a:ext cx="685800" cy="0"/>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124" name="TextBox 123"/>
          <p:cNvSpPr txBox="1"/>
          <p:nvPr/>
        </p:nvSpPr>
        <p:spPr bwMode="auto">
          <a:xfrm>
            <a:off x="5638800" y="5634335"/>
            <a:ext cx="3097323" cy="338554"/>
          </a:xfrm>
          <a:prstGeom prst="rect">
            <a:avLst/>
          </a:prstGeom>
          <a:noFill/>
          <a:ln w="9525">
            <a:noFill/>
            <a:miter lim="800000"/>
            <a:headEnd/>
            <a:tailEnd/>
          </a:ln>
        </p:spPr>
        <p:txBody>
          <a:bodyPr wrap="none" rtlCol="0">
            <a:spAutoFit/>
          </a:bodyPr>
          <a:lstStyle/>
          <a:p>
            <a:r>
              <a:rPr lang="en-US" sz="1600" dirty="0" smtClean="0">
                <a:latin typeface="Helvetica" pitchFamily="34" charset="0"/>
                <a:cs typeface="Helvetica" pitchFamily="34" charset="0"/>
              </a:rPr>
              <a:t>32 * # Interfaces x 32 * # Blocks</a:t>
            </a:r>
            <a:endParaRPr lang="en-US" sz="1600" dirty="0">
              <a:latin typeface="Helvetica" pitchFamily="34" charset="0"/>
              <a:cs typeface="Helvetica" pitchFamily="34" charset="0"/>
            </a:endParaRPr>
          </a:p>
        </p:txBody>
      </p:sp>
      <p:sp>
        <p:nvSpPr>
          <p:cNvPr id="689" name="Rectangle 688"/>
          <p:cNvSpPr/>
          <p:nvPr/>
        </p:nvSpPr>
        <p:spPr>
          <a:xfrm>
            <a:off x="5483441" y="2771772"/>
            <a:ext cx="73152" cy="73152"/>
          </a:xfrm>
          <a:prstGeom prst="rect">
            <a:avLst/>
          </a:prstGeom>
          <a:solidFill>
            <a:srgbClr val="FFC00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691" name="Rectangle 690"/>
          <p:cNvSpPr/>
          <p:nvPr/>
        </p:nvSpPr>
        <p:spPr>
          <a:xfrm>
            <a:off x="5483441" y="2896267"/>
            <a:ext cx="73152" cy="73152"/>
          </a:xfrm>
          <a:prstGeom prst="rect">
            <a:avLst/>
          </a:prstGeom>
          <a:solidFill>
            <a:srgbClr val="00B05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nvGrpSpPr>
          <p:cNvPr id="1058" name="Group 1057"/>
          <p:cNvGrpSpPr/>
          <p:nvPr/>
        </p:nvGrpSpPr>
        <p:grpSpPr>
          <a:xfrm>
            <a:off x="5483441" y="3024857"/>
            <a:ext cx="73152" cy="1690325"/>
            <a:chOff x="5486400" y="3024857"/>
            <a:chExt cx="73152" cy="1690325"/>
          </a:xfrm>
        </p:grpSpPr>
        <p:sp>
          <p:nvSpPr>
            <p:cNvPr id="686" name="Rectangle 685"/>
            <p:cNvSpPr/>
            <p:nvPr/>
          </p:nvSpPr>
          <p:spPr>
            <a:xfrm>
              <a:off x="5486400" y="4642030"/>
              <a:ext cx="73152" cy="73152"/>
            </a:xfrm>
            <a:prstGeom prst="rect">
              <a:avLst/>
            </a:prstGeom>
            <a:solidFill>
              <a:srgbClr val="FFC00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696" name="Rectangle 695"/>
            <p:cNvSpPr/>
            <p:nvPr/>
          </p:nvSpPr>
          <p:spPr>
            <a:xfrm>
              <a:off x="5486400" y="3024857"/>
              <a:ext cx="73152" cy="73152"/>
            </a:xfrm>
            <a:prstGeom prst="rect">
              <a:avLst/>
            </a:prstGeom>
            <a:solidFill>
              <a:srgbClr val="0000FF"/>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698" name="Rectangle 697"/>
            <p:cNvSpPr/>
            <p:nvPr/>
          </p:nvSpPr>
          <p:spPr>
            <a:xfrm>
              <a:off x="5486400" y="3397900"/>
              <a:ext cx="73152" cy="73152"/>
            </a:xfrm>
            <a:prstGeom prst="rect">
              <a:avLst/>
            </a:prstGeom>
            <a:solidFill>
              <a:srgbClr val="0000FF"/>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699" name="Rectangle 698"/>
            <p:cNvSpPr/>
            <p:nvPr/>
          </p:nvSpPr>
          <p:spPr>
            <a:xfrm>
              <a:off x="5486400" y="4144378"/>
              <a:ext cx="73152" cy="73152"/>
            </a:xfrm>
            <a:prstGeom prst="rect">
              <a:avLst/>
            </a:prstGeom>
            <a:solidFill>
              <a:srgbClr val="FFC00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702" name="Rectangle 701"/>
            <p:cNvSpPr/>
            <p:nvPr/>
          </p:nvSpPr>
          <p:spPr>
            <a:xfrm>
              <a:off x="5486400" y="3522313"/>
              <a:ext cx="73152" cy="73152"/>
            </a:xfrm>
            <a:prstGeom prst="rect">
              <a:avLst/>
            </a:prstGeom>
            <a:solidFill>
              <a:srgbClr val="00B05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703" name="Rectangle 702"/>
            <p:cNvSpPr/>
            <p:nvPr/>
          </p:nvSpPr>
          <p:spPr>
            <a:xfrm>
              <a:off x="5486400" y="3771139"/>
              <a:ext cx="73152" cy="73152"/>
            </a:xfrm>
            <a:prstGeom prst="rect">
              <a:avLst/>
            </a:prstGeom>
            <a:solidFill>
              <a:srgbClr val="0000FF"/>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grpSp>
        <p:nvGrpSpPr>
          <p:cNvPr id="135" name="Group 134"/>
          <p:cNvGrpSpPr/>
          <p:nvPr/>
        </p:nvGrpSpPr>
        <p:grpSpPr>
          <a:xfrm>
            <a:off x="5334000" y="1367135"/>
            <a:ext cx="3505200" cy="4119265"/>
            <a:chOff x="5334000" y="1367135"/>
            <a:chExt cx="3505200" cy="4119265"/>
          </a:xfrm>
        </p:grpSpPr>
        <p:grpSp>
          <p:nvGrpSpPr>
            <p:cNvPr id="136" name="Group 135"/>
            <p:cNvGrpSpPr/>
            <p:nvPr/>
          </p:nvGrpSpPr>
          <p:grpSpPr>
            <a:xfrm>
              <a:off x="5334000" y="1981200"/>
              <a:ext cx="3505200" cy="3505200"/>
              <a:chOff x="5334000" y="1981200"/>
              <a:chExt cx="3505200" cy="3505200"/>
            </a:xfrm>
          </p:grpSpPr>
          <p:sp>
            <p:nvSpPr>
              <p:cNvPr id="138" name="Left Bracket 137"/>
              <p:cNvSpPr/>
              <p:nvPr/>
            </p:nvSpPr>
            <p:spPr>
              <a:xfrm>
                <a:off x="5334000" y="1981200"/>
                <a:ext cx="228600" cy="3505200"/>
              </a:xfrm>
              <a:prstGeom prst="leftBracket">
                <a:avLst>
                  <a:gd name="adj" fmla="val 0"/>
                </a:avLst>
              </a:prstGeom>
              <a:ln w="50800">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41" name="Left Bracket 140"/>
              <p:cNvSpPr/>
              <p:nvPr/>
            </p:nvSpPr>
            <p:spPr>
              <a:xfrm flipH="1">
                <a:off x="8610600" y="1981200"/>
                <a:ext cx="228600" cy="3505200"/>
              </a:xfrm>
              <a:prstGeom prst="leftBracket">
                <a:avLst>
                  <a:gd name="adj" fmla="val 0"/>
                </a:avLst>
              </a:prstGeom>
              <a:ln w="50800">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sp>
          <p:nvSpPr>
            <p:cNvPr id="137" name="Rectangle 136"/>
            <p:cNvSpPr/>
            <p:nvPr/>
          </p:nvSpPr>
          <p:spPr>
            <a:xfrm>
              <a:off x="6695307" y="1367135"/>
              <a:ext cx="782587" cy="461665"/>
            </a:xfrm>
            <a:prstGeom prst="rect">
              <a:avLst/>
            </a:prstGeom>
          </p:spPr>
          <p:txBody>
            <a:bodyPr wrap="none">
              <a:spAutoFit/>
            </a:bodyPr>
            <a:lstStyle/>
            <a:p>
              <a:r>
                <a:rPr lang="en-US" sz="2400" b="1" dirty="0" err="1" smtClean="0">
                  <a:latin typeface="Helvetica" pitchFamily="34" charset="0"/>
                  <a:cs typeface="Helvetica" pitchFamily="34" charset="0"/>
                  <a:sym typeface="Wingdings 3"/>
                </a:rPr>
                <a:t>T</a:t>
              </a:r>
              <a:r>
                <a:rPr lang="en-US" sz="2400" b="1" baseline="-25000" dirty="0" err="1" smtClean="0">
                  <a:latin typeface="Helvetica" pitchFamily="34" charset="0"/>
                  <a:cs typeface="Helvetica" pitchFamily="34" charset="0"/>
                  <a:sym typeface="Wingdings 3"/>
                </a:rPr>
                <a:t>b</a:t>
              </a:r>
              <a:r>
                <a:rPr lang="en-US" sz="2400" b="1" baseline="-25000" dirty="0" err="1" smtClean="0">
                  <a:latin typeface="Times New Roman"/>
                  <a:cs typeface="Times New Roman"/>
                  <a:sym typeface="Wingdings 3"/>
                </a:rPr>
                <a:t>→</a:t>
              </a:r>
              <a:r>
                <a:rPr lang="en-US" sz="2400" b="1" baseline="-25000" dirty="0" err="1" smtClean="0">
                  <a:latin typeface="Helvetica" pitchFamily="34" charset="0"/>
                  <a:cs typeface="Helvetica" pitchFamily="34" charset="0"/>
                  <a:sym typeface="Wingdings 3"/>
                </a:rPr>
                <a:t>r</a:t>
              </a:r>
              <a:endParaRPr lang="en-US" sz="2400" baseline="-25000" dirty="0">
                <a:latin typeface="Helvetica" pitchFamily="34" charset="0"/>
                <a:cs typeface="Helvetica" pitchFamily="34" charset="0"/>
              </a:endParaRPr>
            </a:p>
          </p:txBody>
        </p:sp>
      </p:grpSp>
      <p:sp>
        <p:nvSpPr>
          <p:cNvPr id="147" name="Title 1"/>
          <p:cNvSpPr>
            <a:spLocks noGrp="1"/>
          </p:cNvSpPr>
          <p:nvPr>
            <p:ph type="title"/>
          </p:nvPr>
        </p:nvSpPr>
        <p:spPr/>
        <p:txBody>
          <a:bodyPr/>
          <a:lstStyle/>
          <a:p>
            <a:r>
              <a:rPr lang="en-US" dirty="0" smtClean="0"/>
              <a:t>Level Creation</a:t>
            </a:r>
            <a:br>
              <a:rPr lang="en-US" dirty="0" smtClean="0"/>
            </a:br>
            <a:r>
              <a:rPr lang="en-US" sz="2800" dirty="0" smtClean="0"/>
              <a:t>interfaces</a:t>
            </a:r>
            <a:endParaRPr lang="en-US" sz="2800" dirty="0"/>
          </a:p>
        </p:txBody>
      </p:sp>
    </p:spTree>
    <p:extLst>
      <p:ext uri="{BB962C8B-B14F-4D97-AF65-F5344CB8AC3E}">
        <p14:creationId xmlns:p14="http://schemas.microsoft.com/office/powerpoint/2010/main" val="323141459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34"/>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35"/>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36"/>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30"/>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38"/>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33"/>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32"/>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37"/>
                                        </p:tgtEl>
                                        <p:attrNameLst>
                                          <p:attrName>style.visibility</p:attrName>
                                        </p:attrNameLst>
                                      </p:cBhvr>
                                      <p:to>
                                        <p:strVal val="visible"/>
                                      </p:to>
                                    </p:set>
                                  </p:childTnLst>
                                </p:cTn>
                              </p:par>
                              <p:par>
                                <p:cTn id="21" presetID="1" presetClass="exit" presetSubtype="0" fill="hold" grpId="0" nodeType="withEffect">
                                  <p:stCondLst>
                                    <p:cond delay="0"/>
                                  </p:stCondLst>
                                  <p:childTnLst>
                                    <p:set>
                                      <p:cBhvr>
                                        <p:cTn id="22" dur="1" fill="hold">
                                          <p:stCondLst>
                                            <p:cond delay="0"/>
                                          </p:stCondLst>
                                        </p:cTn>
                                        <p:tgtEl>
                                          <p:spTgt spid="126"/>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39"/>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1095"/>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1057"/>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432"/>
                                        </p:tgtEl>
                                        <p:attrNameLst>
                                          <p:attrName>style.visibility</p:attrName>
                                        </p:attrNameLst>
                                      </p:cBhvr>
                                      <p:to>
                                        <p:strVal val="visible"/>
                                      </p:to>
                                    </p:set>
                                  </p:childTnLst>
                                </p:cTn>
                              </p:par>
                              <p:par>
                                <p:cTn id="35" presetID="1" presetClass="exit" presetSubtype="0" fill="hold" grpId="1" nodeType="withEffect">
                                  <p:stCondLst>
                                    <p:cond delay="0"/>
                                  </p:stCondLst>
                                  <p:childTnLst>
                                    <p:set>
                                      <p:cBhvr>
                                        <p:cTn id="36" dur="1" fill="hold">
                                          <p:stCondLst>
                                            <p:cond delay="0"/>
                                          </p:stCondLst>
                                        </p:cTn>
                                        <p:tgtEl>
                                          <p:spTgt spid="139"/>
                                        </p:tgtEl>
                                        <p:attrNameLst>
                                          <p:attrName>style.visibility</p:attrName>
                                        </p:attrNameLst>
                                      </p:cBhvr>
                                      <p:to>
                                        <p:strVal val="hidden"/>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689"/>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nodeType="clickEffect">
                                  <p:stCondLst>
                                    <p:cond delay="0"/>
                                  </p:stCondLst>
                                  <p:childTnLst>
                                    <p:set>
                                      <p:cBhvr>
                                        <p:cTn id="44" dur="1" fill="hold">
                                          <p:stCondLst>
                                            <p:cond delay="0"/>
                                          </p:stCondLst>
                                        </p:cTn>
                                        <p:tgtEl>
                                          <p:spTgt spid="436"/>
                                        </p:tgtEl>
                                        <p:attrNameLst>
                                          <p:attrName>style.visibility</p:attrName>
                                        </p:attrNameLst>
                                      </p:cBhvr>
                                      <p:to>
                                        <p:strVal val="visible"/>
                                      </p:to>
                                    </p:set>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grpId="0" nodeType="clickEffect">
                                  <p:stCondLst>
                                    <p:cond delay="0"/>
                                  </p:stCondLst>
                                  <p:childTnLst>
                                    <p:set>
                                      <p:cBhvr>
                                        <p:cTn id="48" dur="1" fill="hold">
                                          <p:stCondLst>
                                            <p:cond delay="0"/>
                                          </p:stCondLst>
                                        </p:cTn>
                                        <p:tgtEl>
                                          <p:spTgt spid="691"/>
                                        </p:tgtEl>
                                        <p:attrNameLst>
                                          <p:attrName>style.visibility</p:attrName>
                                        </p:attrNameLst>
                                      </p:cBhvr>
                                      <p:to>
                                        <p:strVal val="visible"/>
                                      </p:to>
                                    </p:set>
                                  </p:childTnLst>
                                </p:cTn>
                              </p:par>
                            </p:childTnLst>
                          </p:cTn>
                        </p:par>
                      </p:childTnLst>
                    </p:cTn>
                  </p:par>
                  <p:par>
                    <p:cTn id="49" fill="hold">
                      <p:stCondLst>
                        <p:cond delay="indefinite"/>
                      </p:stCondLst>
                      <p:childTnLst>
                        <p:par>
                          <p:cTn id="50" fill="hold">
                            <p:stCondLst>
                              <p:cond delay="0"/>
                            </p:stCondLst>
                            <p:childTnLst>
                              <p:par>
                                <p:cTn id="51" presetID="1" presetClass="entr" presetSubtype="0" fill="hold" nodeType="clickEffect">
                                  <p:stCondLst>
                                    <p:cond delay="0"/>
                                  </p:stCondLst>
                                  <p:childTnLst>
                                    <p:set>
                                      <p:cBhvr>
                                        <p:cTn id="52" dur="1" fill="hold">
                                          <p:stCondLst>
                                            <p:cond delay="0"/>
                                          </p:stCondLst>
                                        </p:cTn>
                                        <p:tgtEl>
                                          <p:spTgt spid="445"/>
                                        </p:tgtEl>
                                        <p:attrNameLst>
                                          <p:attrName>style.visibility</p:attrName>
                                        </p:attrNameLst>
                                      </p:cBhvr>
                                      <p:to>
                                        <p:strVal val="visible"/>
                                      </p:to>
                                    </p:set>
                                  </p:childTnLst>
                                </p:cTn>
                              </p:par>
                              <p:par>
                                <p:cTn id="53" presetID="1" presetClass="entr" presetSubtype="0" fill="hold" nodeType="withEffect">
                                  <p:stCondLst>
                                    <p:cond delay="0"/>
                                  </p:stCondLst>
                                  <p:childTnLst>
                                    <p:set>
                                      <p:cBhvr>
                                        <p:cTn id="54" dur="1" fill="hold">
                                          <p:stCondLst>
                                            <p:cond delay="0"/>
                                          </p:stCondLst>
                                        </p:cTn>
                                        <p:tgtEl>
                                          <p:spTgt spid="443"/>
                                        </p:tgtEl>
                                        <p:attrNameLst>
                                          <p:attrName>style.visibility</p:attrName>
                                        </p:attrNameLst>
                                      </p:cBhvr>
                                      <p:to>
                                        <p:strVal val="visible"/>
                                      </p:to>
                                    </p:set>
                                  </p:childTnLst>
                                </p:cTn>
                              </p:par>
                              <p:par>
                                <p:cTn id="55" presetID="1" presetClass="exit" presetSubtype="0" fill="hold" nodeType="withEffect">
                                  <p:stCondLst>
                                    <p:cond delay="0"/>
                                  </p:stCondLst>
                                  <p:childTnLst>
                                    <p:set>
                                      <p:cBhvr>
                                        <p:cTn id="56" dur="1" fill="hold">
                                          <p:stCondLst>
                                            <p:cond delay="0"/>
                                          </p:stCondLst>
                                        </p:cTn>
                                        <p:tgtEl>
                                          <p:spTgt spid="1095"/>
                                        </p:tgtEl>
                                        <p:attrNameLst>
                                          <p:attrName>style.visibility</p:attrName>
                                        </p:attrNameLst>
                                      </p:cBhvr>
                                      <p:to>
                                        <p:strVal val="hidden"/>
                                      </p:to>
                                    </p:set>
                                  </p:childTnLst>
                                </p:cTn>
                              </p:par>
                              <p:par>
                                <p:cTn id="57" presetID="1" presetClass="entr" presetSubtype="0" fill="hold" nodeType="withEffect">
                                  <p:stCondLst>
                                    <p:cond delay="0"/>
                                  </p:stCondLst>
                                  <p:childTnLst>
                                    <p:set>
                                      <p:cBhvr>
                                        <p:cTn id="58" dur="1" fill="hold">
                                          <p:stCondLst>
                                            <p:cond delay="0"/>
                                          </p:stCondLst>
                                        </p:cTn>
                                        <p:tgtEl>
                                          <p:spTgt spid="1058"/>
                                        </p:tgtEl>
                                        <p:attrNameLst>
                                          <p:attrName>style.visibility</p:attrName>
                                        </p:attrNameLst>
                                      </p:cBhvr>
                                      <p:to>
                                        <p:strVal val="visible"/>
                                      </p:to>
                                    </p:set>
                                  </p:childTnLst>
                                </p:cTn>
                              </p:par>
                              <p:par>
                                <p:cTn id="59" presetID="1" presetClass="entr" presetSubtype="0" fill="hold" nodeType="withEffect">
                                  <p:stCondLst>
                                    <p:cond delay="0"/>
                                  </p:stCondLst>
                                  <p:childTnLst>
                                    <p:set>
                                      <p:cBhvr>
                                        <p:cTn id="60" dur="1" fill="hold">
                                          <p:stCondLst>
                                            <p:cond delay="0"/>
                                          </p:stCondLst>
                                        </p:cTn>
                                        <p:tgtEl>
                                          <p:spTgt spid="440"/>
                                        </p:tgtEl>
                                        <p:attrNameLst>
                                          <p:attrName>style.visibility</p:attrName>
                                        </p:attrNameLst>
                                      </p:cBhvr>
                                      <p:to>
                                        <p:strVal val="visible"/>
                                      </p:to>
                                    </p:set>
                                  </p:childTnLst>
                                </p:cTn>
                              </p:par>
                              <p:par>
                                <p:cTn id="61" presetID="1" presetClass="entr" presetSubtype="0" fill="hold" nodeType="withEffect">
                                  <p:stCondLst>
                                    <p:cond delay="0"/>
                                  </p:stCondLst>
                                  <p:childTnLst>
                                    <p:set>
                                      <p:cBhvr>
                                        <p:cTn id="62" dur="1" fill="hold">
                                          <p:stCondLst>
                                            <p:cond delay="0"/>
                                          </p:stCondLst>
                                        </p:cTn>
                                        <p:tgtEl>
                                          <p:spTgt spid="446"/>
                                        </p:tgtEl>
                                        <p:attrNameLst>
                                          <p:attrName>style.visibility</p:attrName>
                                        </p:attrNameLst>
                                      </p:cBhvr>
                                      <p:to>
                                        <p:strVal val="visible"/>
                                      </p:to>
                                    </p:set>
                                  </p:childTnLst>
                                </p:cTn>
                              </p:par>
                              <p:par>
                                <p:cTn id="63" presetID="1" presetClass="entr" presetSubtype="0" fill="hold" nodeType="withEffect">
                                  <p:stCondLst>
                                    <p:cond delay="0"/>
                                  </p:stCondLst>
                                  <p:childTnLst>
                                    <p:set>
                                      <p:cBhvr>
                                        <p:cTn id="64" dur="1" fill="hold">
                                          <p:stCondLst>
                                            <p:cond delay="0"/>
                                          </p:stCondLst>
                                        </p:cTn>
                                        <p:tgtEl>
                                          <p:spTgt spid="435"/>
                                        </p:tgtEl>
                                        <p:attrNameLst>
                                          <p:attrName>style.visibility</p:attrName>
                                        </p:attrNameLst>
                                      </p:cBhvr>
                                      <p:to>
                                        <p:strVal val="visible"/>
                                      </p:to>
                                    </p:set>
                                  </p:childTnLst>
                                </p:cTn>
                              </p:par>
                              <p:par>
                                <p:cTn id="65" presetID="1" presetClass="entr" presetSubtype="0" fill="hold" nodeType="withEffect">
                                  <p:stCondLst>
                                    <p:cond delay="0"/>
                                  </p:stCondLst>
                                  <p:childTnLst>
                                    <p:set>
                                      <p:cBhvr>
                                        <p:cTn id="66" dur="1" fill="hold">
                                          <p:stCondLst>
                                            <p:cond delay="0"/>
                                          </p:stCondLst>
                                        </p:cTn>
                                        <p:tgtEl>
                                          <p:spTgt spid="43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6" grpId="0"/>
      <p:bldP spid="139" grpId="0"/>
      <p:bldP spid="139" grpId="1"/>
      <p:bldP spid="689" grpId="0" animBg="1"/>
      <p:bldP spid="691" grpId="0" animBg="1"/>
    </p:bld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8" name="Rectangle 397"/>
          <p:cNvSpPr/>
          <p:nvPr/>
        </p:nvSpPr>
        <p:spPr>
          <a:xfrm>
            <a:off x="5486400" y="2402596"/>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99" name="Rectangle 398"/>
          <p:cNvSpPr/>
          <p:nvPr/>
        </p:nvSpPr>
        <p:spPr>
          <a:xfrm>
            <a:off x="5486400" y="2527009"/>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00" name="Rectangle 399"/>
          <p:cNvSpPr/>
          <p:nvPr/>
        </p:nvSpPr>
        <p:spPr>
          <a:xfrm>
            <a:off x="5486400" y="2278183"/>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01" name="Rectangle 400"/>
          <p:cNvSpPr/>
          <p:nvPr/>
        </p:nvSpPr>
        <p:spPr>
          <a:xfrm>
            <a:off x="5486400" y="2153770"/>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03" name="Rectangle 402"/>
          <p:cNvSpPr/>
          <p:nvPr/>
        </p:nvSpPr>
        <p:spPr>
          <a:xfrm>
            <a:off x="5486400" y="3646726"/>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05" name="Rectangle 404"/>
          <p:cNvSpPr/>
          <p:nvPr/>
        </p:nvSpPr>
        <p:spPr>
          <a:xfrm>
            <a:off x="5486400" y="4766443"/>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06" name="Rectangle 405"/>
          <p:cNvSpPr/>
          <p:nvPr/>
        </p:nvSpPr>
        <p:spPr>
          <a:xfrm>
            <a:off x="5486400" y="4642030"/>
            <a:ext cx="73152" cy="73152"/>
          </a:xfrm>
          <a:prstGeom prst="rect">
            <a:avLst/>
          </a:prstGeom>
          <a:solidFill>
            <a:srgbClr val="FFC00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07" name="Rectangle 406"/>
          <p:cNvSpPr/>
          <p:nvPr/>
        </p:nvSpPr>
        <p:spPr>
          <a:xfrm>
            <a:off x="5486400" y="3149074"/>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09" name="Rectangle 408"/>
          <p:cNvSpPr/>
          <p:nvPr/>
        </p:nvSpPr>
        <p:spPr>
          <a:xfrm>
            <a:off x="5486400" y="2651422"/>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10" name="Rectangle 409"/>
          <p:cNvSpPr/>
          <p:nvPr/>
        </p:nvSpPr>
        <p:spPr>
          <a:xfrm>
            <a:off x="5486400" y="5015269"/>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11" name="Rectangle 410"/>
          <p:cNvSpPr/>
          <p:nvPr/>
        </p:nvSpPr>
        <p:spPr>
          <a:xfrm>
            <a:off x="5486400" y="2775835"/>
            <a:ext cx="73152" cy="73152"/>
          </a:xfrm>
          <a:prstGeom prst="rect">
            <a:avLst/>
          </a:prstGeom>
          <a:solidFill>
            <a:srgbClr val="FFC00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12" name="Rectangle 411"/>
          <p:cNvSpPr/>
          <p:nvPr/>
        </p:nvSpPr>
        <p:spPr>
          <a:xfrm>
            <a:off x="5486400" y="5139682"/>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13" name="Rectangle 412"/>
          <p:cNvSpPr/>
          <p:nvPr/>
        </p:nvSpPr>
        <p:spPr>
          <a:xfrm>
            <a:off x="5486400" y="2900248"/>
            <a:ext cx="73152" cy="73152"/>
          </a:xfrm>
          <a:prstGeom prst="rect">
            <a:avLst/>
          </a:prstGeom>
          <a:solidFill>
            <a:srgbClr val="00B05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14" name="Rectangle 413"/>
          <p:cNvSpPr/>
          <p:nvPr/>
        </p:nvSpPr>
        <p:spPr>
          <a:xfrm>
            <a:off x="5486400" y="4890856"/>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15" name="Rectangle 414"/>
          <p:cNvSpPr/>
          <p:nvPr/>
        </p:nvSpPr>
        <p:spPr>
          <a:xfrm>
            <a:off x="5486400" y="3273487"/>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16" name="Rectangle 415"/>
          <p:cNvSpPr/>
          <p:nvPr/>
        </p:nvSpPr>
        <p:spPr>
          <a:xfrm>
            <a:off x="5486400" y="3024661"/>
            <a:ext cx="73152" cy="73152"/>
          </a:xfrm>
          <a:prstGeom prst="rect">
            <a:avLst/>
          </a:prstGeom>
          <a:solidFill>
            <a:srgbClr val="0000FF"/>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17" name="Rectangle 416"/>
          <p:cNvSpPr/>
          <p:nvPr/>
        </p:nvSpPr>
        <p:spPr>
          <a:xfrm>
            <a:off x="5486400" y="4517617"/>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18" name="Rectangle 417"/>
          <p:cNvSpPr/>
          <p:nvPr/>
        </p:nvSpPr>
        <p:spPr>
          <a:xfrm>
            <a:off x="5486400" y="3397900"/>
            <a:ext cx="73152" cy="73152"/>
          </a:xfrm>
          <a:prstGeom prst="rect">
            <a:avLst/>
          </a:prstGeom>
          <a:solidFill>
            <a:srgbClr val="0000FF"/>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19" name="Rectangle 418"/>
          <p:cNvSpPr/>
          <p:nvPr/>
        </p:nvSpPr>
        <p:spPr>
          <a:xfrm>
            <a:off x="5486400" y="4144378"/>
            <a:ext cx="73152" cy="73152"/>
          </a:xfrm>
          <a:prstGeom prst="rect">
            <a:avLst/>
          </a:prstGeom>
          <a:solidFill>
            <a:srgbClr val="FFC00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20" name="Rectangle 419"/>
          <p:cNvSpPr/>
          <p:nvPr/>
        </p:nvSpPr>
        <p:spPr>
          <a:xfrm>
            <a:off x="5486400" y="4268791"/>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21" name="Rectangle 420"/>
          <p:cNvSpPr/>
          <p:nvPr/>
        </p:nvSpPr>
        <p:spPr>
          <a:xfrm>
            <a:off x="5486400" y="4393204"/>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22" name="Rectangle 421"/>
          <p:cNvSpPr/>
          <p:nvPr/>
        </p:nvSpPr>
        <p:spPr>
          <a:xfrm>
            <a:off x="5486400" y="3522313"/>
            <a:ext cx="73152" cy="73152"/>
          </a:xfrm>
          <a:prstGeom prst="rect">
            <a:avLst/>
          </a:prstGeom>
          <a:solidFill>
            <a:srgbClr val="00B05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23" name="Rectangle 422"/>
          <p:cNvSpPr/>
          <p:nvPr/>
        </p:nvSpPr>
        <p:spPr>
          <a:xfrm>
            <a:off x="5486400" y="3771139"/>
            <a:ext cx="73152" cy="73152"/>
          </a:xfrm>
          <a:prstGeom prst="rect">
            <a:avLst/>
          </a:prstGeom>
          <a:solidFill>
            <a:srgbClr val="0000FF"/>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24" name="Rectangle 423"/>
          <p:cNvSpPr/>
          <p:nvPr/>
        </p:nvSpPr>
        <p:spPr>
          <a:xfrm>
            <a:off x="5486400" y="3895552"/>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25" name="Rectangle 424"/>
          <p:cNvSpPr/>
          <p:nvPr/>
        </p:nvSpPr>
        <p:spPr>
          <a:xfrm>
            <a:off x="5486400" y="4019965"/>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nvGrpSpPr>
          <p:cNvPr id="3" name="Group 48"/>
          <p:cNvGrpSpPr/>
          <p:nvPr/>
        </p:nvGrpSpPr>
        <p:grpSpPr>
          <a:xfrm>
            <a:off x="457200" y="1905000"/>
            <a:ext cx="4572000" cy="3657600"/>
            <a:chOff x="1828800" y="914400"/>
            <a:chExt cx="4572000" cy="3657600"/>
          </a:xfrm>
        </p:grpSpPr>
        <p:sp>
          <p:nvSpPr>
            <p:cNvPr id="25" name="Rectangle 24"/>
            <p:cNvSpPr/>
            <p:nvPr/>
          </p:nvSpPr>
          <p:spPr>
            <a:xfrm>
              <a:off x="1828800" y="914400"/>
              <a:ext cx="2743200" cy="914400"/>
            </a:xfrm>
            <a:prstGeom prst="rect">
              <a:avLst/>
            </a:prstGeom>
            <a:solidFill>
              <a:schemeClr val="bg1">
                <a:lumMod val="7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6" name="Rectangle 25"/>
            <p:cNvSpPr/>
            <p:nvPr/>
          </p:nvSpPr>
          <p:spPr>
            <a:xfrm>
              <a:off x="4572000" y="1828800"/>
              <a:ext cx="1828800" cy="914400"/>
            </a:xfrm>
            <a:prstGeom prst="rect">
              <a:avLst/>
            </a:prstGeom>
            <a:solidFill>
              <a:schemeClr val="bg1">
                <a:lumMod val="7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7" name="Rectangle 26"/>
            <p:cNvSpPr/>
            <p:nvPr/>
          </p:nvSpPr>
          <p:spPr>
            <a:xfrm>
              <a:off x="4572000" y="3657600"/>
              <a:ext cx="1828800" cy="914400"/>
            </a:xfrm>
            <a:prstGeom prst="rect">
              <a:avLst/>
            </a:prstGeom>
            <a:solidFill>
              <a:schemeClr val="bg1">
                <a:lumMod val="7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31" name="Rectangle 30"/>
            <p:cNvSpPr/>
            <p:nvPr/>
          </p:nvSpPr>
          <p:spPr>
            <a:xfrm>
              <a:off x="1828800" y="2743200"/>
              <a:ext cx="3657600" cy="914400"/>
            </a:xfrm>
            <a:prstGeom prst="rect">
              <a:avLst/>
            </a:prstGeom>
            <a:solidFill>
              <a:schemeClr val="bg1">
                <a:lumMod val="7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37" name="Rectangle 36"/>
            <p:cNvSpPr/>
            <p:nvPr/>
          </p:nvSpPr>
          <p:spPr>
            <a:xfrm>
              <a:off x="5486400" y="914400"/>
              <a:ext cx="914400" cy="914400"/>
            </a:xfrm>
            <a:prstGeom prst="rect">
              <a:avLst/>
            </a:prstGeom>
            <a:solidFill>
              <a:schemeClr val="bg1">
                <a:lumMod val="7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9" name="Rectangle 38"/>
            <p:cNvSpPr/>
            <p:nvPr/>
          </p:nvSpPr>
          <p:spPr>
            <a:xfrm>
              <a:off x="1828800" y="3657600"/>
              <a:ext cx="914400" cy="914400"/>
            </a:xfrm>
            <a:prstGeom prst="rect">
              <a:avLst/>
            </a:prstGeom>
            <a:solidFill>
              <a:schemeClr val="bg1">
                <a:lumMod val="7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41" name="Rectangle 40"/>
            <p:cNvSpPr/>
            <p:nvPr/>
          </p:nvSpPr>
          <p:spPr>
            <a:xfrm>
              <a:off x="2743200" y="1828800"/>
              <a:ext cx="914400" cy="914400"/>
            </a:xfrm>
            <a:prstGeom prst="rect">
              <a:avLst/>
            </a:prstGeom>
            <a:solidFill>
              <a:schemeClr val="bg1">
                <a:lumMod val="7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grpSp>
        <p:nvGrpSpPr>
          <p:cNvPr id="4" name="Group 52"/>
          <p:cNvGrpSpPr/>
          <p:nvPr/>
        </p:nvGrpSpPr>
        <p:grpSpPr>
          <a:xfrm>
            <a:off x="1434312" y="3798571"/>
            <a:ext cx="792480" cy="741983"/>
            <a:chOff x="2796540" y="2796540"/>
            <a:chExt cx="792480" cy="739140"/>
          </a:xfrm>
        </p:grpSpPr>
        <p:cxnSp>
          <p:nvCxnSpPr>
            <p:cNvPr id="45" name="Straight Connector 44"/>
            <p:cNvCxnSpPr/>
            <p:nvPr/>
          </p:nvCxnSpPr>
          <p:spPr>
            <a:xfrm>
              <a:off x="2849880" y="2796540"/>
              <a:ext cx="685800" cy="0"/>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6" name="Straight Connector 45"/>
            <p:cNvCxnSpPr/>
            <p:nvPr/>
          </p:nvCxnSpPr>
          <p:spPr>
            <a:xfrm>
              <a:off x="2796540" y="2849880"/>
              <a:ext cx="0" cy="685800"/>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7" name="Straight Connector 46"/>
            <p:cNvCxnSpPr/>
            <p:nvPr/>
          </p:nvCxnSpPr>
          <p:spPr>
            <a:xfrm>
              <a:off x="3589020" y="2849880"/>
              <a:ext cx="0" cy="685800"/>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cxnSp>
        <p:nvCxnSpPr>
          <p:cNvPr id="60" name="Straight Connector 59"/>
          <p:cNvCxnSpPr/>
          <p:nvPr/>
        </p:nvCxnSpPr>
        <p:spPr>
          <a:xfrm>
            <a:off x="572325" y="4712043"/>
            <a:ext cx="685800" cy="0"/>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nvGrpSpPr>
          <p:cNvPr id="5" name="Group 63"/>
          <p:cNvGrpSpPr/>
          <p:nvPr/>
        </p:nvGrpSpPr>
        <p:grpSpPr>
          <a:xfrm>
            <a:off x="2335428" y="3852117"/>
            <a:ext cx="792480" cy="688438"/>
            <a:chOff x="2796540" y="2849880"/>
            <a:chExt cx="792480" cy="685800"/>
          </a:xfrm>
        </p:grpSpPr>
        <p:cxnSp>
          <p:nvCxnSpPr>
            <p:cNvPr id="66" name="Straight Connector 65"/>
            <p:cNvCxnSpPr/>
            <p:nvPr/>
          </p:nvCxnSpPr>
          <p:spPr>
            <a:xfrm>
              <a:off x="2796540" y="2849880"/>
              <a:ext cx="0" cy="685800"/>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67" name="Straight Connector 66"/>
            <p:cNvCxnSpPr/>
            <p:nvPr/>
          </p:nvCxnSpPr>
          <p:spPr>
            <a:xfrm>
              <a:off x="3589020" y="2849880"/>
              <a:ext cx="0" cy="685800"/>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grpSp>
        <p:nvGrpSpPr>
          <p:cNvPr id="6" name="Group 68"/>
          <p:cNvGrpSpPr/>
          <p:nvPr/>
        </p:nvGrpSpPr>
        <p:grpSpPr>
          <a:xfrm>
            <a:off x="3262185" y="3798570"/>
            <a:ext cx="739140" cy="795528"/>
            <a:chOff x="2796540" y="2796540"/>
            <a:chExt cx="739140" cy="792480"/>
          </a:xfrm>
        </p:grpSpPr>
        <p:cxnSp>
          <p:nvCxnSpPr>
            <p:cNvPr id="70" name="Straight Connector 69"/>
            <p:cNvCxnSpPr/>
            <p:nvPr/>
          </p:nvCxnSpPr>
          <p:spPr>
            <a:xfrm>
              <a:off x="2849880" y="2796540"/>
              <a:ext cx="685800" cy="0"/>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71" name="Straight Connector 70"/>
            <p:cNvCxnSpPr/>
            <p:nvPr/>
          </p:nvCxnSpPr>
          <p:spPr>
            <a:xfrm>
              <a:off x="2796540" y="2849880"/>
              <a:ext cx="0" cy="685800"/>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73" name="Straight Connector 72"/>
            <p:cNvCxnSpPr/>
            <p:nvPr/>
          </p:nvCxnSpPr>
          <p:spPr>
            <a:xfrm>
              <a:off x="2848851" y="3589020"/>
              <a:ext cx="685800" cy="0"/>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grpSp>
        <p:nvGrpSpPr>
          <p:cNvPr id="7" name="Group 73"/>
          <p:cNvGrpSpPr/>
          <p:nvPr/>
        </p:nvGrpSpPr>
        <p:grpSpPr>
          <a:xfrm>
            <a:off x="3315525" y="4712044"/>
            <a:ext cx="739140" cy="741983"/>
            <a:chOff x="2849880" y="2796540"/>
            <a:chExt cx="739140" cy="739140"/>
          </a:xfrm>
        </p:grpSpPr>
        <p:cxnSp>
          <p:nvCxnSpPr>
            <p:cNvPr id="75" name="Straight Connector 74"/>
            <p:cNvCxnSpPr/>
            <p:nvPr/>
          </p:nvCxnSpPr>
          <p:spPr>
            <a:xfrm>
              <a:off x="2849880" y="2796540"/>
              <a:ext cx="685800" cy="0"/>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77" name="Straight Connector 76"/>
            <p:cNvCxnSpPr/>
            <p:nvPr/>
          </p:nvCxnSpPr>
          <p:spPr>
            <a:xfrm>
              <a:off x="3589020" y="2849880"/>
              <a:ext cx="0" cy="685800"/>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cxnSp>
        <p:nvCxnSpPr>
          <p:cNvPr id="81" name="Straight Connector 80"/>
          <p:cNvCxnSpPr/>
          <p:nvPr/>
        </p:nvCxnSpPr>
        <p:spPr>
          <a:xfrm>
            <a:off x="4176585" y="4765588"/>
            <a:ext cx="0" cy="688438"/>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nvGrpSpPr>
          <p:cNvPr id="8" name="Group 83"/>
          <p:cNvGrpSpPr/>
          <p:nvPr/>
        </p:nvGrpSpPr>
        <p:grpSpPr>
          <a:xfrm>
            <a:off x="3314496" y="2936789"/>
            <a:ext cx="740169" cy="741983"/>
            <a:chOff x="2848851" y="2849880"/>
            <a:chExt cx="740169" cy="739140"/>
          </a:xfrm>
        </p:grpSpPr>
        <p:cxnSp>
          <p:nvCxnSpPr>
            <p:cNvPr id="87" name="Straight Connector 86"/>
            <p:cNvCxnSpPr/>
            <p:nvPr/>
          </p:nvCxnSpPr>
          <p:spPr>
            <a:xfrm>
              <a:off x="3589020" y="2849880"/>
              <a:ext cx="0" cy="685800"/>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88" name="Straight Connector 87"/>
            <p:cNvCxnSpPr/>
            <p:nvPr/>
          </p:nvCxnSpPr>
          <p:spPr>
            <a:xfrm>
              <a:off x="2848851" y="3589020"/>
              <a:ext cx="685800" cy="0"/>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grpSp>
        <p:nvGrpSpPr>
          <p:cNvPr id="9" name="Group 88"/>
          <p:cNvGrpSpPr/>
          <p:nvPr/>
        </p:nvGrpSpPr>
        <p:grpSpPr>
          <a:xfrm>
            <a:off x="4176585" y="2883244"/>
            <a:ext cx="739140" cy="741983"/>
            <a:chOff x="2796540" y="2796540"/>
            <a:chExt cx="739140" cy="739140"/>
          </a:xfrm>
        </p:grpSpPr>
        <p:cxnSp>
          <p:nvCxnSpPr>
            <p:cNvPr id="90" name="Straight Connector 89"/>
            <p:cNvCxnSpPr/>
            <p:nvPr/>
          </p:nvCxnSpPr>
          <p:spPr>
            <a:xfrm>
              <a:off x="2849880" y="2796540"/>
              <a:ext cx="685800" cy="0"/>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91" name="Straight Connector 90"/>
            <p:cNvCxnSpPr/>
            <p:nvPr/>
          </p:nvCxnSpPr>
          <p:spPr>
            <a:xfrm>
              <a:off x="2796540" y="2849880"/>
              <a:ext cx="0" cy="685800"/>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cxnSp>
        <p:nvCxnSpPr>
          <p:cNvPr id="98" name="Straight Connector 97"/>
          <p:cNvCxnSpPr/>
          <p:nvPr/>
        </p:nvCxnSpPr>
        <p:spPr>
          <a:xfrm>
            <a:off x="4228896" y="2764371"/>
            <a:ext cx="685800" cy="0"/>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nvGrpSpPr>
          <p:cNvPr id="10" name="Group 98"/>
          <p:cNvGrpSpPr/>
          <p:nvPr/>
        </p:nvGrpSpPr>
        <p:grpSpPr>
          <a:xfrm>
            <a:off x="1486623" y="2883243"/>
            <a:ext cx="686829" cy="795528"/>
            <a:chOff x="2848851" y="2796540"/>
            <a:chExt cx="686829" cy="792480"/>
          </a:xfrm>
        </p:grpSpPr>
        <p:cxnSp>
          <p:nvCxnSpPr>
            <p:cNvPr id="100" name="Straight Connector 99"/>
            <p:cNvCxnSpPr/>
            <p:nvPr/>
          </p:nvCxnSpPr>
          <p:spPr>
            <a:xfrm>
              <a:off x="2849880" y="2796540"/>
              <a:ext cx="685800" cy="0"/>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03" name="Straight Connector 102"/>
            <p:cNvCxnSpPr/>
            <p:nvPr/>
          </p:nvCxnSpPr>
          <p:spPr>
            <a:xfrm>
              <a:off x="2848851" y="3589020"/>
              <a:ext cx="685800" cy="0"/>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cxnSp>
        <p:nvCxnSpPr>
          <p:cNvPr id="107" name="Straight Connector 106"/>
          <p:cNvCxnSpPr/>
          <p:nvPr/>
        </p:nvCxnSpPr>
        <p:spPr>
          <a:xfrm>
            <a:off x="1311465" y="2022388"/>
            <a:ext cx="0" cy="688438"/>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nvGrpSpPr>
          <p:cNvPr id="11" name="Group 108"/>
          <p:cNvGrpSpPr/>
          <p:nvPr/>
        </p:nvGrpSpPr>
        <p:grpSpPr>
          <a:xfrm>
            <a:off x="1434312" y="2022389"/>
            <a:ext cx="792480" cy="741983"/>
            <a:chOff x="2796540" y="2849880"/>
            <a:chExt cx="792480" cy="739140"/>
          </a:xfrm>
        </p:grpSpPr>
        <p:cxnSp>
          <p:nvCxnSpPr>
            <p:cNvPr id="111" name="Straight Connector 110"/>
            <p:cNvCxnSpPr/>
            <p:nvPr/>
          </p:nvCxnSpPr>
          <p:spPr>
            <a:xfrm>
              <a:off x="2796540" y="2849880"/>
              <a:ext cx="0" cy="685800"/>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12" name="Straight Connector 111"/>
            <p:cNvCxnSpPr/>
            <p:nvPr/>
          </p:nvCxnSpPr>
          <p:spPr>
            <a:xfrm>
              <a:off x="3589020" y="2849880"/>
              <a:ext cx="0" cy="685800"/>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13" name="Straight Connector 112"/>
            <p:cNvCxnSpPr/>
            <p:nvPr/>
          </p:nvCxnSpPr>
          <p:spPr>
            <a:xfrm>
              <a:off x="2848851" y="3589020"/>
              <a:ext cx="685800" cy="0"/>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cxnSp>
        <p:nvCxnSpPr>
          <p:cNvPr id="116" name="Straight Connector 115"/>
          <p:cNvCxnSpPr/>
          <p:nvPr/>
        </p:nvCxnSpPr>
        <p:spPr>
          <a:xfrm>
            <a:off x="2335428" y="2022388"/>
            <a:ext cx="0" cy="688438"/>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57" name="Straight Connector 56"/>
          <p:cNvCxnSpPr/>
          <p:nvPr/>
        </p:nvCxnSpPr>
        <p:spPr>
          <a:xfrm>
            <a:off x="1311465" y="3852116"/>
            <a:ext cx="0" cy="688438"/>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58" name="Straight Connector 57"/>
          <p:cNvCxnSpPr/>
          <p:nvPr/>
        </p:nvCxnSpPr>
        <p:spPr>
          <a:xfrm>
            <a:off x="571396" y="4594953"/>
            <a:ext cx="685800" cy="0"/>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124" name="TextBox 123"/>
          <p:cNvSpPr txBox="1"/>
          <p:nvPr/>
        </p:nvSpPr>
        <p:spPr bwMode="auto">
          <a:xfrm>
            <a:off x="5638800" y="5634335"/>
            <a:ext cx="3097323" cy="338554"/>
          </a:xfrm>
          <a:prstGeom prst="rect">
            <a:avLst/>
          </a:prstGeom>
          <a:noFill/>
          <a:ln w="9525">
            <a:noFill/>
            <a:miter lim="800000"/>
            <a:headEnd/>
            <a:tailEnd/>
          </a:ln>
        </p:spPr>
        <p:txBody>
          <a:bodyPr wrap="none" rtlCol="0">
            <a:spAutoFit/>
          </a:bodyPr>
          <a:lstStyle/>
          <a:p>
            <a:r>
              <a:rPr lang="en-US" sz="1600" dirty="0" smtClean="0">
                <a:latin typeface="Helvetica" pitchFamily="34" charset="0"/>
                <a:cs typeface="Helvetica" pitchFamily="34" charset="0"/>
              </a:rPr>
              <a:t>32 * # Interfaces x 32 * # Blocks</a:t>
            </a:r>
            <a:endParaRPr lang="en-US" sz="1600" dirty="0">
              <a:latin typeface="Helvetica" pitchFamily="34" charset="0"/>
              <a:cs typeface="Helvetica" pitchFamily="34" charset="0"/>
            </a:endParaRPr>
          </a:p>
        </p:txBody>
      </p:sp>
      <p:sp>
        <p:nvSpPr>
          <p:cNvPr id="152" name="Rectangle 151"/>
          <p:cNvSpPr/>
          <p:nvPr/>
        </p:nvSpPr>
        <p:spPr>
          <a:xfrm>
            <a:off x="5726723" y="2400356"/>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53" name="Rectangle 152"/>
          <p:cNvSpPr/>
          <p:nvPr/>
        </p:nvSpPr>
        <p:spPr>
          <a:xfrm>
            <a:off x="5726723" y="2524769"/>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54" name="Rectangle 153"/>
          <p:cNvSpPr/>
          <p:nvPr/>
        </p:nvSpPr>
        <p:spPr>
          <a:xfrm>
            <a:off x="5726723" y="2275943"/>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55" name="Rectangle 154"/>
          <p:cNvSpPr/>
          <p:nvPr/>
        </p:nvSpPr>
        <p:spPr>
          <a:xfrm>
            <a:off x="5726723" y="2151530"/>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57" name="Rectangle 156"/>
          <p:cNvSpPr/>
          <p:nvPr/>
        </p:nvSpPr>
        <p:spPr>
          <a:xfrm>
            <a:off x="5726723" y="3644486"/>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59" name="Rectangle 158"/>
          <p:cNvSpPr/>
          <p:nvPr/>
        </p:nvSpPr>
        <p:spPr>
          <a:xfrm>
            <a:off x="5726723" y="4764203"/>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60" name="Rectangle 159"/>
          <p:cNvSpPr/>
          <p:nvPr/>
        </p:nvSpPr>
        <p:spPr>
          <a:xfrm>
            <a:off x="5726723" y="4639790"/>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61" name="Rectangle 160"/>
          <p:cNvSpPr/>
          <p:nvPr/>
        </p:nvSpPr>
        <p:spPr>
          <a:xfrm>
            <a:off x="5726723" y="3146834"/>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63" name="Rectangle 162"/>
          <p:cNvSpPr/>
          <p:nvPr/>
        </p:nvSpPr>
        <p:spPr>
          <a:xfrm>
            <a:off x="5726723" y="2649182"/>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64" name="Rectangle 163"/>
          <p:cNvSpPr/>
          <p:nvPr/>
        </p:nvSpPr>
        <p:spPr>
          <a:xfrm>
            <a:off x="5726723" y="5013029"/>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65" name="Rectangle 164"/>
          <p:cNvSpPr/>
          <p:nvPr/>
        </p:nvSpPr>
        <p:spPr>
          <a:xfrm>
            <a:off x="5726723" y="2773595"/>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66" name="Rectangle 165"/>
          <p:cNvSpPr/>
          <p:nvPr/>
        </p:nvSpPr>
        <p:spPr>
          <a:xfrm>
            <a:off x="5726723" y="5137442"/>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67" name="Rectangle 166"/>
          <p:cNvSpPr/>
          <p:nvPr/>
        </p:nvSpPr>
        <p:spPr>
          <a:xfrm>
            <a:off x="5726723" y="2898008"/>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68" name="Rectangle 167"/>
          <p:cNvSpPr/>
          <p:nvPr/>
        </p:nvSpPr>
        <p:spPr>
          <a:xfrm>
            <a:off x="5726723" y="4888616"/>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69" name="Rectangle 168"/>
          <p:cNvSpPr/>
          <p:nvPr/>
        </p:nvSpPr>
        <p:spPr>
          <a:xfrm>
            <a:off x="5726723" y="3271247"/>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70" name="Rectangle 169"/>
          <p:cNvSpPr/>
          <p:nvPr/>
        </p:nvSpPr>
        <p:spPr>
          <a:xfrm>
            <a:off x="5726723" y="3022421"/>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71" name="Rectangle 170"/>
          <p:cNvSpPr/>
          <p:nvPr/>
        </p:nvSpPr>
        <p:spPr>
          <a:xfrm>
            <a:off x="5726723" y="4515377"/>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72" name="Rectangle 171"/>
          <p:cNvSpPr/>
          <p:nvPr/>
        </p:nvSpPr>
        <p:spPr>
          <a:xfrm>
            <a:off x="5726723" y="3395660"/>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73" name="Rectangle 172"/>
          <p:cNvSpPr/>
          <p:nvPr/>
        </p:nvSpPr>
        <p:spPr>
          <a:xfrm>
            <a:off x="5726723" y="4142138"/>
            <a:ext cx="73152" cy="73152"/>
          </a:xfrm>
          <a:prstGeom prst="rect">
            <a:avLst/>
          </a:prstGeom>
          <a:solidFill>
            <a:srgbClr val="FFC00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74" name="Rectangle 173"/>
          <p:cNvSpPr/>
          <p:nvPr/>
        </p:nvSpPr>
        <p:spPr>
          <a:xfrm>
            <a:off x="5726723" y="4266551"/>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75" name="Rectangle 174"/>
          <p:cNvSpPr/>
          <p:nvPr/>
        </p:nvSpPr>
        <p:spPr>
          <a:xfrm>
            <a:off x="5726723" y="4390964"/>
            <a:ext cx="73152" cy="73152"/>
          </a:xfrm>
          <a:prstGeom prst="rect">
            <a:avLst/>
          </a:prstGeom>
          <a:solidFill>
            <a:srgbClr val="00B05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176" name="Rectangle 175"/>
          <p:cNvSpPr/>
          <p:nvPr/>
        </p:nvSpPr>
        <p:spPr>
          <a:xfrm>
            <a:off x="5726723" y="3520073"/>
            <a:ext cx="73152" cy="73152"/>
          </a:xfrm>
          <a:prstGeom prst="rect">
            <a:avLst/>
          </a:prstGeom>
          <a:solidFill>
            <a:srgbClr val="0000FF"/>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77" name="Rectangle 176"/>
          <p:cNvSpPr/>
          <p:nvPr/>
        </p:nvSpPr>
        <p:spPr>
          <a:xfrm>
            <a:off x="5726723" y="3768899"/>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78" name="Rectangle 177"/>
          <p:cNvSpPr/>
          <p:nvPr/>
        </p:nvSpPr>
        <p:spPr>
          <a:xfrm>
            <a:off x="5726723" y="3893312"/>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79" name="Rectangle 178"/>
          <p:cNvSpPr/>
          <p:nvPr/>
        </p:nvSpPr>
        <p:spPr>
          <a:xfrm>
            <a:off x="5726723" y="4017725"/>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81" name="Rectangle 180"/>
          <p:cNvSpPr/>
          <p:nvPr/>
        </p:nvSpPr>
        <p:spPr>
          <a:xfrm>
            <a:off x="5967046" y="2400356"/>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82" name="Rectangle 181"/>
          <p:cNvSpPr/>
          <p:nvPr/>
        </p:nvSpPr>
        <p:spPr>
          <a:xfrm>
            <a:off x="5967046" y="2524769"/>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83" name="Rectangle 182"/>
          <p:cNvSpPr/>
          <p:nvPr/>
        </p:nvSpPr>
        <p:spPr>
          <a:xfrm>
            <a:off x="5967046" y="2275943"/>
            <a:ext cx="73152" cy="73152"/>
          </a:xfrm>
          <a:prstGeom prst="rect">
            <a:avLst/>
          </a:prstGeom>
          <a:solidFill>
            <a:srgbClr val="FFC00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84" name="Rectangle 183"/>
          <p:cNvSpPr/>
          <p:nvPr/>
        </p:nvSpPr>
        <p:spPr>
          <a:xfrm>
            <a:off x="5967046" y="2151530"/>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86" name="Rectangle 185"/>
          <p:cNvSpPr/>
          <p:nvPr/>
        </p:nvSpPr>
        <p:spPr>
          <a:xfrm>
            <a:off x="5967046" y="3644486"/>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88" name="Rectangle 187"/>
          <p:cNvSpPr/>
          <p:nvPr/>
        </p:nvSpPr>
        <p:spPr>
          <a:xfrm>
            <a:off x="5967046" y="4764203"/>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89" name="Rectangle 188"/>
          <p:cNvSpPr/>
          <p:nvPr/>
        </p:nvSpPr>
        <p:spPr>
          <a:xfrm>
            <a:off x="5967046" y="4639790"/>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90" name="Rectangle 189"/>
          <p:cNvSpPr/>
          <p:nvPr/>
        </p:nvSpPr>
        <p:spPr>
          <a:xfrm>
            <a:off x="5967046" y="3146834"/>
            <a:ext cx="73152" cy="73152"/>
          </a:xfrm>
          <a:prstGeom prst="rect">
            <a:avLst/>
          </a:prstGeom>
          <a:solidFill>
            <a:srgbClr val="0000FF"/>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92" name="Rectangle 191"/>
          <p:cNvSpPr/>
          <p:nvPr/>
        </p:nvSpPr>
        <p:spPr>
          <a:xfrm>
            <a:off x="5967046" y="2649182"/>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93" name="Rectangle 192"/>
          <p:cNvSpPr/>
          <p:nvPr/>
        </p:nvSpPr>
        <p:spPr>
          <a:xfrm>
            <a:off x="5967046" y="5013029"/>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94" name="Rectangle 193"/>
          <p:cNvSpPr/>
          <p:nvPr/>
        </p:nvSpPr>
        <p:spPr>
          <a:xfrm>
            <a:off x="5967046" y="2773595"/>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95" name="Rectangle 194"/>
          <p:cNvSpPr/>
          <p:nvPr/>
        </p:nvSpPr>
        <p:spPr>
          <a:xfrm>
            <a:off x="5967046" y="5137442"/>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96" name="Rectangle 195"/>
          <p:cNvSpPr/>
          <p:nvPr/>
        </p:nvSpPr>
        <p:spPr>
          <a:xfrm>
            <a:off x="5967046" y="2898008"/>
            <a:ext cx="73152" cy="73152"/>
          </a:xfrm>
          <a:prstGeom prst="rect">
            <a:avLst/>
          </a:prstGeom>
          <a:solidFill>
            <a:srgbClr val="FFC00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97" name="Rectangle 196"/>
          <p:cNvSpPr/>
          <p:nvPr/>
        </p:nvSpPr>
        <p:spPr>
          <a:xfrm>
            <a:off x="5967046" y="4888616"/>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98" name="Rectangle 197"/>
          <p:cNvSpPr/>
          <p:nvPr/>
        </p:nvSpPr>
        <p:spPr>
          <a:xfrm>
            <a:off x="5967046" y="3271247"/>
            <a:ext cx="73152" cy="73152"/>
          </a:xfrm>
          <a:prstGeom prst="rect">
            <a:avLst/>
          </a:prstGeom>
          <a:solidFill>
            <a:srgbClr val="0000FF"/>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99" name="Rectangle 198"/>
          <p:cNvSpPr/>
          <p:nvPr/>
        </p:nvSpPr>
        <p:spPr>
          <a:xfrm>
            <a:off x="5967046" y="3022421"/>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00" name="Rectangle 199"/>
          <p:cNvSpPr/>
          <p:nvPr/>
        </p:nvSpPr>
        <p:spPr>
          <a:xfrm>
            <a:off x="5967046" y="4515377"/>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01" name="Rectangle 200"/>
          <p:cNvSpPr/>
          <p:nvPr/>
        </p:nvSpPr>
        <p:spPr>
          <a:xfrm>
            <a:off x="5967046" y="3395660"/>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02" name="Rectangle 201"/>
          <p:cNvSpPr/>
          <p:nvPr/>
        </p:nvSpPr>
        <p:spPr>
          <a:xfrm>
            <a:off x="5967046" y="4142138"/>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03" name="Rectangle 202"/>
          <p:cNvSpPr/>
          <p:nvPr/>
        </p:nvSpPr>
        <p:spPr>
          <a:xfrm>
            <a:off x="5967046" y="4266551"/>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04" name="Rectangle 203"/>
          <p:cNvSpPr/>
          <p:nvPr/>
        </p:nvSpPr>
        <p:spPr>
          <a:xfrm>
            <a:off x="5967046" y="4390964"/>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05" name="Rectangle 204"/>
          <p:cNvSpPr/>
          <p:nvPr/>
        </p:nvSpPr>
        <p:spPr>
          <a:xfrm>
            <a:off x="5967046" y="3520073"/>
            <a:ext cx="73152" cy="73152"/>
          </a:xfrm>
          <a:prstGeom prst="rect">
            <a:avLst/>
          </a:prstGeom>
          <a:solidFill>
            <a:srgbClr val="0000FF"/>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06" name="Rectangle 205"/>
          <p:cNvSpPr/>
          <p:nvPr/>
        </p:nvSpPr>
        <p:spPr>
          <a:xfrm>
            <a:off x="5967046" y="3768899"/>
            <a:ext cx="73152" cy="73152"/>
          </a:xfrm>
          <a:prstGeom prst="rect">
            <a:avLst/>
          </a:prstGeom>
          <a:solidFill>
            <a:srgbClr val="00B05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07" name="Rectangle 206"/>
          <p:cNvSpPr/>
          <p:nvPr/>
        </p:nvSpPr>
        <p:spPr>
          <a:xfrm>
            <a:off x="5967046" y="3893312"/>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08" name="Rectangle 207"/>
          <p:cNvSpPr/>
          <p:nvPr/>
        </p:nvSpPr>
        <p:spPr>
          <a:xfrm>
            <a:off x="5967046" y="4017725"/>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10" name="Rectangle 209"/>
          <p:cNvSpPr/>
          <p:nvPr/>
        </p:nvSpPr>
        <p:spPr>
          <a:xfrm>
            <a:off x="6207369" y="2400356"/>
            <a:ext cx="73152" cy="73152"/>
          </a:xfrm>
          <a:prstGeom prst="rect">
            <a:avLst/>
          </a:prstGeom>
          <a:solidFill>
            <a:srgbClr val="00B05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11" name="Rectangle 210"/>
          <p:cNvSpPr/>
          <p:nvPr/>
        </p:nvSpPr>
        <p:spPr>
          <a:xfrm>
            <a:off x="6207369" y="2524769"/>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12" name="Rectangle 211"/>
          <p:cNvSpPr/>
          <p:nvPr/>
        </p:nvSpPr>
        <p:spPr>
          <a:xfrm>
            <a:off x="6207369" y="2275943"/>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13" name="Rectangle 212"/>
          <p:cNvSpPr/>
          <p:nvPr/>
        </p:nvSpPr>
        <p:spPr>
          <a:xfrm>
            <a:off x="6207369" y="2151530"/>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15" name="Rectangle 214"/>
          <p:cNvSpPr/>
          <p:nvPr/>
        </p:nvSpPr>
        <p:spPr>
          <a:xfrm>
            <a:off x="6207369" y="3644486"/>
            <a:ext cx="73152" cy="73152"/>
          </a:xfrm>
          <a:prstGeom prst="rect">
            <a:avLst/>
          </a:prstGeom>
          <a:solidFill>
            <a:srgbClr val="FFC00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17" name="Rectangle 216"/>
          <p:cNvSpPr/>
          <p:nvPr/>
        </p:nvSpPr>
        <p:spPr>
          <a:xfrm>
            <a:off x="6207369" y="4764203"/>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18" name="Rectangle 217"/>
          <p:cNvSpPr/>
          <p:nvPr/>
        </p:nvSpPr>
        <p:spPr>
          <a:xfrm>
            <a:off x="6207369" y="4639790"/>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19" name="Rectangle 218"/>
          <p:cNvSpPr/>
          <p:nvPr/>
        </p:nvSpPr>
        <p:spPr>
          <a:xfrm>
            <a:off x="6207369" y="3146834"/>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21" name="Rectangle 220"/>
          <p:cNvSpPr/>
          <p:nvPr/>
        </p:nvSpPr>
        <p:spPr>
          <a:xfrm>
            <a:off x="6207369" y="2649182"/>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22" name="Rectangle 221"/>
          <p:cNvSpPr/>
          <p:nvPr/>
        </p:nvSpPr>
        <p:spPr>
          <a:xfrm>
            <a:off x="6207369" y="5013029"/>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23" name="Rectangle 222"/>
          <p:cNvSpPr/>
          <p:nvPr/>
        </p:nvSpPr>
        <p:spPr>
          <a:xfrm>
            <a:off x="6207369" y="2773595"/>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24" name="Rectangle 223"/>
          <p:cNvSpPr/>
          <p:nvPr/>
        </p:nvSpPr>
        <p:spPr>
          <a:xfrm>
            <a:off x="6207369" y="5137442"/>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25" name="Rectangle 224"/>
          <p:cNvSpPr/>
          <p:nvPr/>
        </p:nvSpPr>
        <p:spPr>
          <a:xfrm>
            <a:off x="6207369" y="2898008"/>
            <a:ext cx="73152" cy="73152"/>
          </a:xfrm>
          <a:prstGeom prst="rect">
            <a:avLst/>
          </a:prstGeom>
          <a:solidFill>
            <a:srgbClr val="FFC00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26" name="Rectangle 225"/>
          <p:cNvSpPr/>
          <p:nvPr/>
        </p:nvSpPr>
        <p:spPr>
          <a:xfrm>
            <a:off x="6207369" y="4888616"/>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27" name="Rectangle 226"/>
          <p:cNvSpPr/>
          <p:nvPr/>
        </p:nvSpPr>
        <p:spPr>
          <a:xfrm>
            <a:off x="6207369" y="3271247"/>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28" name="Rectangle 227"/>
          <p:cNvSpPr/>
          <p:nvPr/>
        </p:nvSpPr>
        <p:spPr>
          <a:xfrm>
            <a:off x="6207369" y="3022421"/>
            <a:ext cx="73152" cy="73152"/>
          </a:xfrm>
          <a:prstGeom prst="rect">
            <a:avLst/>
          </a:prstGeom>
          <a:solidFill>
            <a:srgbClr val="0000FF"/>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29" name="Rectangle 228"/>
          <p:cNvSpPr/>
          <p:nvPr/>
        </p:nvSpPr>
        <p:spPr>
          <a:xfrm>
            <a:off x="6207369" y="4515377"/>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30" name="Rectangle 229"/>
          <p:cNvSpPr/>
          <p:nvPr/>
        </p:nvSpPr>
        <p:spPr>
          <a:xfrm>
            <a:off x="6207369" y="3395660"/>
            <a:ext cx="73152" cy="73152"/>
          </a:xfrm>
          <a:prstGeom prst="rect">
            <a:avLst/>
          </a:prstGeom>
          <a:solidFill>
            <a:srgbClr val="0000FF"/>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31" name="Rectangle 230"/>
          <p:cNvSpPr/>
          <p:nvPr/>
        </p:nvSpPr>
        <p:spPr>
          <a:xfrm>
            <a:off x="6207369" y="4142138"/>
            <a:ext cx="73152" cy="73152"/>
          </a:xfrm>
          <a:prstGeom prst="rect">
            <a:avLst/>
          </a:prstGeom>
          <a:solidFill>
            <a:srgbClr val="FFC00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32" name="Rectangle 231"/>
          <p:cNvSpPr/>
          <p:nvPr/>
        </p:nvSpPr>
        <p:spPr>
          <a:xfrm>
            <a:off x="6207369" y="4266551"/>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33" name="Rectangle 232"/>
          <p:cNvSpPr/>
          <p:nvPr/>
        </p:nvSpPr>
        <p:spPr>
          <a:xfrm>
            <a:off x="6207369" y="4390964"/>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34" name="Rectangle 233"/>
          <p:cNvSpPr/>
          <p:nvPr/>
        </p:nvSpPr>
        <p:spPr>
          <a:xfrm>
            <a:off x="6207369" y="3520073"/>
            <a:ext cx="73152" cy="73152"/>
          </a:xfrm>
          <a:prstGeom prst="rect">
            <a:avLst/>
          </a:prstGeom>
          <a:solidFill>
            <a:srgbClr val="00B05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35" name="Rectangle 234"/>
          <p:cNvSpPr/>
          <p:nvPr/>
        </p:nvSpPr>
        <p:spPr>
          <a:xfrm>
            <a:off x="6207369" y="3768899"/>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36" name="Rectangle 235"/>
          <p:cNvSpPr/>
          <p:nvPr/>
        </p:nvSpPr>
        <p:spPr>
          <a:xfrm>
            <a:off x="6207369" y="3893312"/>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37" name="Rectangle 236"/>
          <p:cNvSpPr/>
          <p:nvPr/>
        </p:nvSpPr>
        <p:spPr>
          <a:xfrm>
            <a:off x="6207369" y="4017725"/>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39" name="Rectangle 238"/>
          <p:cNvSpPr/>
          <p:nvPr/>
        </p:nvSpPr>
        <p:spPr>
          <a:xfrm>
            <a:off x="6447692" y="2400356"/>
            <a:ext cx="73152" cy="73152"/>
          </a:xfrm>
          <a:prstGeom prst="rect">
            <a:avLst/>
          </a:prstGeom>
          <a:solidFill>
            <a:srgbClr val="00B05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40" name="Rectangle 239"/>
          <p:cNvSpPr/>
          <p:nvPr/>
        </p:nvSpPr>
        <p:spPr>
          <a:xfrm>
            <a:off x="6447692" y="2524769"/>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41" name="Rectangle 240"/>
          <p:cNvSpPr/>
          <p:nvPr/>
        </p:nvSpPr>
        <p:spPr>
          <a:xfrm>
            <a:off x="6447692" y="2275943"/>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42" name="Rectangle 241"/>
          <p:cNvSpPr/>
          <p:nvPr/>
        </p:nvSpPr>
        <p:spPr>
          <a:xfrm>
            <a:off x="6447692" y="2151530"/>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44" name="Rectangle 243"/>
          <p:cNvSpPr/>
          <p:nvPr/>
        </p:nvSpPr>
        <p:spPr>
          <a:xfrm>
            <a:off x="6447692" y="3644486"/>
            <a:ext cx="73152" cy="73152"/>
          </a:xfrm>
          <a:prstGeom prst="rect">
            <a:avLst/>
          </a:prstGeom>
          <a:solidFill>
            <a:srgbClr val="FFC00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46" name="Rectangle 245"/>
          <p:cNvSpPr/>
          <p:nvPr/>
        </p:nvSpPr>
        <p:spPr>
          <a:xfrm>
            <a:off x="6447692" y="4764203"/>
            <a:ext cx="73152" cy="73152"/>
          </a:xfrm>
          <a:prstGeom prst="rect">
            <a:avLst/>
          </a:prstGeom>
          <a:solidFill>
            <a:srgbClr val="FFC00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47" name="Rectangle 246"/>
          <p:cNvSpPr/>
          <p:nvPr/>
        </p:nvSpPr>
        <p:spPr>
          <a:xfrm>
            <a:off x="6447692" y="4639790"/>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48" name="Rectangle 247"/>
          <p:cNvSpPr/>
          <p:nvPr/>
        </p:nvSpPr>
        <p:spPr>
          <a:xfrm>
            <a:off x="6447692" y="3146834"/>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50" name="Rectangle 249"/>
          <p:cNvSpPr/>
          <p:nvPr/>
        </p:nvSpPr>
        <p:spPr>
          <a:xfrm>
            <a:off x="6447692" y="2649182"/>
            <a:ext cx="73152" cy="73152"/>
          </a:xfrm>
          <a:prstGeom prst="rect">
            <a:avLst/>
          </a:prstGeom>
          <a:solidFill>
            <a:srgbClr val="00B05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51" name="Rectangle 250"/>
          <p:cNvSpPr/>
          <p:nvPr/>
        </p:nvSpPr>
        <p:spPr>
          <a:xfrm>
            <a:off x="6447692" y="5013029"/>
            <a:ext cx="73152" cy="73152"/>
          </a:xfrm>
          <a:prstGeom prst="rect">
            <a:avLst/>
          </a:prstGeom>
          <a:solidFill>
            <a:srgbClr val="00B05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52" name="Rectangle 251"/>
          <p:cNvSpPr/>
          <p:nvPr/>
        </p:nvSpPr>
        <p:spPr>
          <a:xfrm>
            <a:off x="6447692" y="2773595"/>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53" name="Rectangle 252"/>
          <p:cNvSpPr/>
          <p:nvPr/>
        </p:nvSpPr>
        <p:spPr>
          <a:xfrm>
            <a:off x="6447692" y="5137442"/>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54" name="Rectangle 253"/>
          <p:cNvSpPr/>
          <p:nvPr/>
        </p:nvSpPr>
        <p:spPr>
          <a:xfrm>
            <a:off x="6447692" y="2898008"/>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55" name="Rectangle 254"/>
          <p:cNvSpPr/>
          <p:nvPr/>
        </p:nvSpPr>
        <p:spPr>
          <a:xfrm>
            <a:off x="6447692" y="4888616"/>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56" name="Rectangle 255"/>
          <p:cNvSpPr/>
          <p:nvPr/>
        </p:nvSpPr>
        <p:spPr>
          <a:xfrm>
            <a:off x="6447692" y="3271247"/>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57" name="Rectangle 256"/>
          <p:cNvSpPr/>
          <p:nvPr/>
        </p:nvSpPr>
        <p:spPr>
          <a:xfrm>
            <a:off x="6447692" y="3022421"/>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58" name="Rectangle 257"/>
          <p:cNvSpPr/>
          <p:nvPr/>
        </p:nvSpPr>
        <p:spPr>
          <a:xfrm>
            <a:off x="6447692" y="4515377"/>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59" name="Rectangle 258"/>
          <p:cNvSpPr/>
          <p:nvPr/>
        </p:nvSpPr>
        <p:spPr>
          <a:xfrm>
            <a:off x="6447692" y="3395660"/>
            <a:ext cx="73152" cy="73152"/>
          </a:xfrm>
          <a:prstGeom prst="rect">
            <a:avLst/>
          </a:prstGeom>
          <a:solidFill>
            <a:srgbClr val="0000FF"/>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60" name="Rectangle 259"/>
          <p:cNvSpPr/>
          <p:nvPr/>
        </p:nvSpPr>
        <p:spPr>
          <a:xfrm>
            <a:off x="6447692" y="4142138"/>
            <a:ext cx="73152" cy="73152"/>
          </a:xfrm>
          <a:prstGeom prst="rect">
            <a:avLst/>
          </a:prstGeom>
          <a:solidFill>
            <a:srgbClr val="FFC00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61" name="Rectangle 260"/>
          <p:cNvSpPr/>
          <p:nvPr/>
        </p:nvSpPr>
        <p:spPr>
          <a:xfrm>
            <a:off x="6447692" y="4266551"/>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62" name="Rectangle 261"/>
          <p:cNvSpPr/>
          <p:nvPr/>
        </p:nvSpPr>
        <p:spPr>
          <a:xfrm>
            <a:off x="6447692" y="4390964"/>
            <a:ext cx="73152" cy="73152"/>
          </a:xfrm>
          <a:prstGeom prst="rect">
            <a:avLst/>
          </a:prstGeom>
          <a:solidFill>
            <a:srgbClr val="00B05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63" name="Rectangle 262"/>
          <p:cNvSpPr/>
          <p:nvPr/>
        </p:nvSpPr>
        <p:spPr>
          <a:xfrm>
            <a:off x="6447692" y="3520073"/>
            <a:ext cx="73152" cy="73152"/>
          </a:xfrm>
          <a:prstGeom prst="rect">
            <a:avLst/>
          </a:prstGeom>
          <a:solidFill>
            <a:srgbClr val="00B05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64" name="Rectangle 263"/>
          <p:cNvSpPr/>
          <p:nvPr/>
        </p:nvSpPr>
        <p:spPr>
          <a:xfrm>
            <a:off x="6447692" y="3768899"/>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65" name="Rectangle 264"/>
          <p:cNvSpPr/>
          <p:nvPr/>
        </p:nvSpPr>
        <p:spPr>
          <a:xfrm>
            <a:off x="6447692" y="3893312"/>
            <a:ext cx="73152" cy="73152"/>
          </a:xfrm>
          <a:prstGeom prst="rect">
            <a:avLst/>
          </a:prstGeom>
          <a:solidFill>
            <a:srgbClr val="0000FF"/>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66" name="Rectangle 265"/>
          <p:cNvSpPr/>
          <p:nvPr/>
        </p:nvSpPr>
        <p:spPr>
          <a:xfrm>
            <a:off x="6447692" y="4017725"/>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68" name="Rectangle 267"/>
          <p:cNvSpPr/>
          <p:nvPr/>
        </p:nvSpPr>
        <p:spPr>
          <a:xfrm>
            <a:off x="6688015" y="2404836"/>
            <a:ext cx="73152" cy="73152"/>
          </a:xfrm>
          <a:prstGeom prst="rect">
            <a:avLst/>
          </a:prstGeom>
          <a:solidFill>
            <a:srgbClr val="00B05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69" name="Rectangle 268"/>
          <p:cNvSpPr/>
          <p:nvPr/>
        </p:nvSpPr>
        <p:spPr>
          <a:xfrm>
            <a:off x="6688015" y="2529249"/>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70" name="Rectangle 269"/>
          <p:cNvSpPr/>
          <p:nvPr/>
        </p:nvSpPr>
        <p:spPr>
          <a:xfrm>
            <a:off x="6688015" y="2280423"/>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71" name="Rectangle 270"/>
          <p:cNvSpPr/>
          <p:nvPr/>
        </p:nvSpPr>
        <p:spPr>
          <a:xfrm>
            <a:off x="6688015" y="2156010"/>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73" name="Rectangle 272"/>
          <p:cNvSpPr/>
          <p:nvPr/>
        </p:nvSpPr>
        <p:spPr>
          <a:xfrm>
            <a:off x="6688015" y="3648966"/>
            <a:ext cx="73152" cy="73152"/>
          </a:xfrm>
          <a:prstGeom prst="rect">
            <a:avLst/>
          </a:prstGeom>
          <a:solidFill>
            <a:srgbClr val="FFC00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75" name="Rectangle 274"/>
          <p:cNvSpPr/>
          <p:nvPr/>
        </p:nvSpPr>
        <p:spPr>
          <a:xfrm>
            <a:off x="6688015" y="4768683"/>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76" name="Rectangle 275"/>
          <p:cNvSpPr/>
          <p:nvPr/>
        </p:nvSpPr>
        <p:spPr>
          <a:xfrm>
            <a:off x="6688015" y="4644270"/>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77" name="Rectangle 276"/>
          <p:cNvSpPr/>
          <p:nvPr/>
        </p:nvSpPr>
        <p:spPr>
          <a:xfrm>
            <a:off x="6688015" y="3151314"/>
            <a:ext cx="73152" cy="73152"/>
          </a:xfrm>
          <a:prstGeom prst="rect">
            <a:avLst/>
          </a:prstGeom>
          <a:solidFill>
            <a:srgbClr val="0000FF"/>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79" name="Rectangle 278"/>
          <p:cNvSpPr/>
          <p:nvPr/>
        </p:nvSpPr>
        <p:spPr>
          <a:xfrm>
            <a:off x="6688015" y="2653662"/>
            <a:ext cx="73152" cy="73152"/>
          </a:xfrm>
          <a:prstGeom prst="rect">
            <a:avLst/>
          </a:prstGeom>
          <a:solidFill>
            <a:srgbClr val="00B05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80" name="Rectangle 279"/>
          <p:cNvSpPr/>
          <p:nvPr/>
        </p:nvSpPr>
        <p:spPr>
          <a:xfrm>
            <a:off x="6688015" y="5017509"/>
            <a:ext cx="73152" cy="73152"/>
          </a:xfrm>
          <a:prstGeom prst="rect">
            <a:avLst/>
          </a:prstGeom>
          <a:solidFill>
            <a:srgbClr val="00B05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81" name="Rectangle 280"/>
          <p:cNvSpPr/>
          <p:nvPr/>
        </p:nvSpPr>
        <p:spPr>
          <a:xfrm>
            <a:off x="6688015" y="2778075"/>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82" name="Rectangle 281"/>
          <p:cNvSpPr/>
          <p:nvPr/>
        </p:nvSpPr>
        <p:spPr>
          <a:xfrm>
            <a:off x="6688015" y="5141922"/>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83" name="Rectangle 282"/>
          <p:cNvSpPr/>
          <p:nvPr/>
        </p:nvSpPr>
        <p:spPr>
          <a:xfrm>
            <a:off x="6688015" y="2902488"/>
            <a:ext cx="73152" cy="73152"/>
          </a:xfrm>
          <a:prstGeom prst="rect">
            <a:avLst/>
          </a:prstGeom>
          <a:solidFill>
            <a:srgbClr val="FFC00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84" name="Rectangle 283"/>
          <p:cNvSpPr/>
          <p:nvPr/>
        </p:nvSpPr>
        <p:spPr>
          <a:xfrm>
            <a:off x="6688015" y="4893096"/>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85" name="Rectangle 284"/>
          <p:cNvSpPr/>
          <p:nvPr/>
        </p:nvSpPr>
        <p:spPr>
          <a:xfrm>
            <a:off x="6688015" y="3275727"/>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86" name="Rectangle 285"/>
          <p:cNvSpPr/>
          <p:nvPr/>
        </p:nvSpPr>
        <p:spPr>
          <a:xfrm>
            <a:off x="6688015" y="3026901"/>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87" name="Rectangle 286"/>
          <p:cNvSpPr/>
          <p:nvPr/>
        </p:nvSpPr>
        <p:spPr>
          <a:xfrm>
            <a:off x="6688015" y="4519857"/>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88" name="Rectangle 287"/>
          <p:cNvSpPr/>
          <p:nvPr/>
        </p:nvSpPr>
        <p:spPr>
          <a:xfrm>
            <a:off x="6688015" y="3400140"/>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89" name="Rectangle 288"/>
          <p:cNvSpPr/>
          <p:nvPr/>
        </p:nvSpPr>
        <p:spPr>
          <a:xfrm>
            <a:off x="6688015" y="4146618"/>
            <a:ext cx="73152" cy="73152"/>
          </a:xfrm>
          <a:prstGeom prst="rect">
            <a:avLst/>
          </a:prstGeom>
          <a:solidFill>
            <a:srgbClr val="FFC00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90" name="Rectangle 289"/>
          <p:cNvSpPr/>
          <p:nvPr/>
        </p:nvSpPr>
        <p:spPr>
          <a:xfrm>
            <a:off x="6688015" y="4271031"/>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91" name="Rectangle 290"/>
          <p:cNvSpPr/>
          <p:nvPr/>
        </p:nvSpPr>
        <p:spPr>
          <a:xfrm>
            <a:off x="6688015" y="4395444"/>
            <a:ext cx="73152" cy="73152"/>
          </a:xfrm>
          <a:prstGeom prst="rect">
            <a:avLst/>
          </a:prstGeom>
          <a:solidFill>
            <a:srgbClr val="00B05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92" name="Rectangle 291"/>
          <p:cNvSpPr/>
          <p:nvPr/>
        </p:nvSpPr>
        <p:spPr>
          <a:xfrm>
            <a:off x="6688015" y="3524553"/>
            <a:ext cx="73152" cy="73152"/>
          </a:xfrm>
          <a:prstGeom prst="rect">
            <a:avLst/>
          </a:prstGeom>
          <a:solidFill>
            <a:srgbClr val="00B05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93" name="Rectangle 292"/>
          <p:cNvSpPr/>
          <p:nvPr/>
        </p:nvSpPr>
        <p:spPr>
          <a:xfrm>
            <a:off x="6688015" y="3773379"/>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94" name="Rectangle 293"/>
          <p:cNvSpPr/>
          <p:nvPr/>
        </p:nvSpPr>
        <p:spPr>
          <a:xfrm>
            <a:off x="6688015" y="3897792"/>
            <a:ext cx="73152" cy="73152"/>
          </a:xfrm>
          <a:prstGeom prst="rect">
            <a:avLst/>
          </a:prstGeom>
          <a:solidFill>
            <a:srgbClr val="0000FF"/>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95" name="Rectangle 294"/>
          <p:cNvSpPr/>
          <p:nvPr/>
        </p:nvSpPr>
        <p:spPr>
          <a:xfrm>
            <a:off x="6688015" y="4022205"/>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97" name="Rectangle 296"/>
          <p:cNvSpPr/>
          <p:nvPr/>
        </p:nvSpPr>
        <p:spPr>
          <a:xfrm>
            <a:off x="6928338" y="2404836"/>
            <a:ext cx="73152" cy="73152"/>
          </a:xfrm>
          <a:prstGeom prst="rect">
            <a:avLst/>
          </a:prstGeom>
          <a:solidFill>
            <a:srgbClr val="00B05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98" name="Rectangle 297"/>
          <p:cNvSpPr/>
          <p:nvPr/>
        </p:nvSpPr>
        <p:spPr>
          <a:xfrm>
            <a:off x="6928338" y="2529249"/>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99" name="Rectangle 298"/>
          <p:cNvSpPr/>
          <p:nvPr/>
        </p:nvSpPr>
        <p:spPr>
          <a:xfrm>
            <a:off x="6928338" y="2280423"/>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00" name="Rectangle 299"/>
          <p:cNvSpPr/>
          <p:nvPr/>
        </p:nvSpPr>
        <p:spPr>
          <a:xfrm>
            <a:off x="6928338" y="2156010"/>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02" name="Rectangle 301"/>
          <p:cNvSpPr/>
          <p:nvPr/>
        </p:nvSpPr>
        <p:spPr>
          <a:xfrm>
            <a:off x="6928338" y="3648966"/>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04" name="Rectangle 303"/>
          <p:cNvSpPr/>
          <p:nvPr/>
        </p:nvSpPr>
        <p:spPr>
          <a:xfrm>
            <a:off x="6928338" y="4768683"/>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05" name="Rectangle 304"/>
          <p:cNvSpPr/>
          <p:nvPr/>
        </p:nvSpPr>
        <p:spPr>
          <a:xfrm>
            <a:off x="6928338" y="4644270"/>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06" name="Rectangle 305"/>
          <p:cNvSpPr/>
          <p:nvPr/>
        </p:nvSpPr>
        <p:spPr>
          <a:xfrm>
            <a:off x="6928338" y="3151314"/>
            <a:ext cx="73152" cy="73152"/>
          </a:xfrm>
          <a:prstGeom prst="rect">
            <a:avLst/>
          </a:prstGeom>
          <a:solidFill>
            <a:srgbClr val="0000FF"/>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08" name="Rectangle 307"/>
          <p:cNvSpPr/>
          <p:nvPr/>
        </p:nvSpPr>
        <p:spPr>
          <a:xfrm>
            <a:off x="6928338" y="2653662"/>
            <a:ext cx="73152" cy="73152"/>
          </a:xfrm>
          <a:prstGeom prst="rect">
            <a:avLst/>
          </a:prstGeom>
          <a:solidFill>
            <a:srgbClr val="00B05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09" name="Rectangle 308"/>
          <p:cNvSpPr/>
          <p:nvPr/>
        </p:nvSpPr>
        <p:spPr>
          <a:xfrm>
            <a:off x="6928338" y="5017509"/>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10" name="Rectangle 309"/>
          <p:cNvSpPr/>
          <p:nvPr/>
        </p:nvSpPr>
        <p:spPr>
          <a:xfrm>
            <a:off x="6928338" y="2778075"/>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11" name="Rectangle 310"/>
          <p:cNvSpPr/>
          <p:nvPr/>
        </p:nvSpPr>
        <p:spPr>
          <a:xfrm>
            <a:off x="6928338" y="5141922"/>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12" name="Rectangle 311"/>
          <p:cNvSpPr/>
          <p:nvPr/>
        </p:nvSpPr>
        <p:spPr>
          <a:xfrm>
            <a:off x="6928338" y="2902488"/>
            <a:ext cx="73152" cy="73152"/>
          </a:xfrm>
          <a:prstGeom prst="rect">
            <a:avLst/>
          </a:prstGeom>
          <a:solidFill>
            <a:srgbClr val="FFC00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13" name="Rectangle 312"/>
          <p:cNvSpPr/>
          <p:nvPr/>
        </p:nvSpPr>
        <p:spPr>
          <a:xfrm>
            <a:off x="6928338" y="4893096"/>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14" name="Rectangle 313"/>
          <p:cNvSpPr/>
          <p:nvPr/>
        </p:nvSpPr>
        <p:spPr>
          <a:xfrm>
            <a:off x="6928338" y="3275727"/>
            <a:ext cx="73152" cy="73152"/>
          </a:xfrm>
          <a:prstGeom prst="rect">
            <a:avLst/>
          </a:prstGeom>
          <a:solidFill>
            <a:srgbClr val="0000FF"/>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15" name="Rectangle 314"/>
          <p:cNvSpPr/>
          <p:nvPr/>
        </p:nvSpPr>
        <p:spPr>
          <a:xfrm>
            <a:off x="6928338" y="3026901"/>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16" name="Rectangle 315"/>
          <p:cNvSpPr/>
          <p:nvPr/>
        </p:nvSpPr>
        <p:spPr>
          <a:xfrm>
            <a:off x="6928338" y="4519857"/>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17" name="Rectangle 316"/>
          <p:cNvSpPr/>
          <p:nvPr/>
        </p:nvSpPr>
        <p:spPr>
          <a:xfrm>
            <a:off x="6928338" y="3400140"/>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18" name="Rectangle 317"/>
          <p:cNvSpPr/>
          <p:nvPr/>
        </p:nvSpPr>
        <p:spPr>
          <a:xfrm>
            <a:off x="6928338" y="4146618"/>
            <a:ext cx="73152" cy="73152"/>
          </a:xfrm>
          <a:prstGeom prst="rect">
            <a:avLst/>
          </a:prstGeom>
          <a:solidFill>
            <a:srgbClr val="FFC00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19" name="Rectangle 318"/>
          <p:cNvSpPr/>
          <p:nvPr/>
        </p:nvSpPr>
        <p:spPr>
          <a:xfrm>
            <a:off x="6928338" y="4271031"/>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20" name="Rectangle 319"/>
          <p:cNvSpPr/>
          <p:nvPr/>
        </p:nvSpPr>
        <p:spPr>
          <a:xfrm>
            <a:off x="6928338" y="4395444"/>
            <a:ext cx="73152" cy="73152"/>
          </a:xfrm>
          <a:prstGeom prst="rect">
            <a:avLst/>
          </a:prstGeom>
          <a:solidFill>
            <a:srgbClr val="00B05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21" name="Rectangle 320"/>
          <p:cNvSpPr/>
          <p:nvPr/>
        </p:nvSpPr>
        <p:spPr>
          <a:xfrm>
            <a:off x="6928338" y="3524553"/>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22" name="Rectangle 321"/>
          <p:cNvSpPr/>
          <p:nvPr/>
        </p:nvSpPr>
        <p:spPr>
          <a:xfrm>
            <a:off x="6928338" y="3773379"/>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23" name="Rectangle 322"/>
          <p:cNvSpPr/>
          <p:nvPr/>
        </p:nvSpPr>
        <p:spPr>
          <a:xfrm>
            <a:off x="6928338" y="3897792"/>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24" name="Rectangle 323"/>
          <p:cNvSpPr/>
          <p:nvPr/>
        </p:nvSpPr>
        <p:spPr>
          <a:xfrm>
            <a:off x="6928338" y="4022205"/>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26" name="Rectangle 325"/>
          <p:cNvSpPr/>
          <p:nvPr/>
        </p:nvSpPr>
        <p:spPr>
          <a:xfrm>
            <a:off x="7168661" y="2404836"/>
            <a:ext cx="73152" cy="73152"/>
          </a:xfrm>
          <a:prstGeom prst="rect">
            <a:avLst/>
          </a:prstGeom>
          <a:solidFill>
            <a:srgbClr val="00B05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27" name="Rectangle 326"/>
          <p:cNvSpPr/>
          <p:nvPr/>
        </p:nvSpPr>
        <p:spPr>
          <a:xfrm>
            <a:off x="7168661" y="2529249"/>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28" name="Rectangle 327"/>
          <p:cNvSpPr/>
          <p:nvPr/>
        </p:nvSpPr>
        <p:spPr>
          <a:xfrm>
            <a:off x="7168661" y="2280423"/>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29" name="Rectangle 328"/>
          <p:cNvSpPr/>
          <p:nvPr/>
        </p:nvSpPr>
        <p:spPr>
          <a:xfrm>
            <a:off x="7168661" y="2156010"/>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40" name="Rectangle 339"/>
          <p:cNvSpPr/>
          <p:nvPr/>
        </p:nvSpPr>
        <p:spPr>
          <a:xfrm>
            <a:off x="7168661" y="3648966"/>
            <a:ext cx="73152" cy="73152"/>
          </a:xfrm>
          <a:prstGeom prst="rect">
            <a:avLst/>
          </a:prstGeom>
          <a:solidFill>
            <a:srgbClr val="FFC00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42" name="Rectangle 341"/>
          <p:cNvSpPr/>
          <p:nvPr/>
        </p:nvSpPr>
        <p:spPr>
          <a:xfrm>
            <a:off x="7168661" y="4768683"/>
            <a:ext cx="73152" cy="73152"/>
          </a:xfrm>
          <a:prstGeom prst="rect">
            <a:avLst/>
          </a:prstGeom>
          <a:solidFill>
            <a:srgbClr val="FFC00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43" name="Rectangle 342"/>
          <p:cNvSpPr/>
          <p:nvPr/>
        </p:nvSpPr>
        <p:spPr>
          <a:xfrm>
            <a:off x="7168661" y="4644270"/>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44" name="Rectangle 343"/>
          <p:cNvSpPr/>
          <p:nvPr/>
        </p:nvSpPr>
        <p:spPr>
          <a:xfrm>
            <a:off x="7168661" y="3151314"/>
            <a:ext cx="73152" cy="73152"/>
          </a:xfrm>
          <a:prstGeom prst="rect">
            <a:avLst/>
          </a:prstGeom>
          <a:solidFill>
            <a:srgbClr val="FFC00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46" name="Rectangle 345"/>
          <p:cNvSpPr/>
          <p:nvPr/>
        </p:nvSpPr>
        <p:spPr>
          <a:xfrm>
            <a:off x="7168661" y="2653662"/>
            <a:ext cx="73152" cy="73152"/>
          </a:xfrm>
          <a:prstGeom prst="rect">
            <a:avLst/>
          </a:prstGeom>
          <a:solidFill>
            <a:srgbClr val="00B05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47" name="Rectangle 346"/>
          <p:cNvSpPr/>
          <p:nvPr/>
        </p:nvSpPr>
        <p:spPr>
          <a:xfrm>
            <a:off x="7168661" y="5017509"/>
            <a:ext cx="73152" cy="73152"/>
          </a:xfrm>
          <a:prstGeom prst="rect">
            <a:avLst/>
          </a:prstGeom>
          <a:solidFill>
            <a:srgbClr val="00B05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48" name="Rectangle 347"/>
          <p:cNvSpPr/>
          <p:nvPr/>
        </p:nvSpPr>
        <p:spPr>
          <a:xfrm>
            <a:off x="7168661" y="2778075"/>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49" name="Rectangle 348"/>
          <p:cNvSpPr/>
          <p:nvPr/>
        </p:nvSpPr>
        <p:spPr>
          <a:xfrm>
            <a:off x="7168661" y="5141922"/>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50" name="Rectangle 349"/>
          <p:cNvSpPr/>
          <p:nvPr/>
        </p:nvSpPr>
        <p:spPr>
          <a:xfrm>
            <a:off x="7168661" y="2902488"/>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51" name="Rectangle 350"/>
          <p:cNvSpPr/>
          <p:nvPr/>
        </p:nvSpPr>
        <p:spPr>
          <a:xfrm>
            <a:off x="7168661" y="4893096"/>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52" name="Rectangle 351"/>
          <p:cNvSpPr/>
          <p:nvPr/>
        </p:nvSpPr>
        <p:spPr>
          <a:xfrm>
            <a:off x="7168661" y="3275727"/>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53" name="Rectangle 352"/>
          <p:cNvSpPr/>
          <p:nvPr/>
        </p:nvSpPr>
        <p:spPr>
          <a:xfrm>
            <a:off x="7168661" y="3026901"/>
            <a:ext cx="73152" cy="73152"/>
          </a:xfrm>
          <a:prstGeom prst="rect">
            <a:avLst/>
          </a:prstGeom>
          <a:solidFill>
            <a:srgbClr val="00B05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54" name="Rectangle 353"/>
          <p:cNvSpPr/>
          <p:nvPr/>
        </p:nvSpPr>
        <p:spPr>
          <a:xfrm>
            <a:off x="7168661" y="4519857"/>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55" name="Rectangle 354"/>
          <p:cNvSpPr/>
          <p:nvPr/>
        </p:nvSpPr>
        <p:spPr>
          <a:xfrm>
            <a:off x="7168661" y="3400140"/>
            <a:ext cx="73152" cy="73152"/>
          </a:xfrm>
          <a:prstGeom prst="rect">
            <a:avLst/>
          </a:prstGeom>
          <a:solidFill>
            <a:srgbClr val="0000FF"/>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57" name="Rectangle 356"/>
          <p:cNvSpPr/>
          <p:nvPr/>
        </p:nvSpPr>
        <p:spPr>
          <a:xfrm>
            <a:off x="7168661" y="4146618"/>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58" name="Rectangle 357"/>
          <p:cNvSpPr/>
          <p:nvPr/>
        </p:nvSpPr>
        <p:spPr>
          <a:xfrm>
            <a:off x="7168661" y="4271031"/>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59" name="Rectangle 358"/>
          <p:cNvSpPr/>
          <p:nvPr/>
        </p:nvSpPr>
        <p:spPr>
          <a:xfrm>
            <a:off x="7168661" y="4395444"/>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60" name="Rectangle 359"/>
          <p:cNvSpPr/>
          <p:nvPr/>
        </p:nvSpPr>
        <p:spPr>
          <a:xfrm>
            <a:off x="7168661" y="3524553"/>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62" name="Rectangle 361"/>
          <p:cNvSpPr/>
          <p:nvPr/>
        </p:nvSpPr>
        <p:spPr>
          <a:xfrm>
            <a:off x="7168661" y="3773379"/>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63" name="Rectangle 362"/>
          <p:cNvSpPr/>
          <p:nvPr/>
        </p:nvSpPr>
        <p:spPr>
          <a:xfrm>
            <a:off x="7168661" y="3897792"/>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64" name="Rectangle 363"/>
          <p:cNvSpPr/>
          <p:nvPr/>
        </p:nvSpPr>
        <p:spPr>
          <a:xfrm>
            <a:off x="7168661" y="4022205"/>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66" name="Rectangle 365"/>
          <p:cNvSpPr/>
          <p:nvPr/>
        </p:nvSpPr>
        <p:spPr>
          <a:xfrm>
            <a:off x="7408984" y="2404836"/>
            <a:ext cx="73152" cy="73152"/>
          </a:xfrm>
          <a:prstGeom prst="rect">
            <a:avLst/>
          </a:prstGeom>
          <a:solidFill>
            <a:srgbClr val="00B05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67" name="Rectangle 366"/>
          <p:cNvSpPr/>
          <p:nvPr/>
        </p:nvSpPr>
        <p:spPr>
          <a:xfrm>
            <a:off x="7408984" y="2529249"/>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68" name="Rectangle 367"/>
          <p:cNvSpPr/>
          <p:nvPr/>
        </p:nvSpPr>
        <p:spPr>
          <a:xfrm>
            <a:off x="7408984" y="2280423"/>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69" name="Rectangle 368"/>
          <p:cNvSpPr/>
          <p:nvPr/>
        </p:nvSpPr>
        <p:spPr>
          <a:xfrm>
            <a:off x="7408984" y="2156010"/>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71" name="Rectangle 370"/>
          <p:cNvSpPr/>
          <p:nvPr/>
        </p:nvSpPr>
        <p:spPr>
          <a:xfrm>
            <a:off x="7408984" y="3648966"/>
            <a:ext cx="73152" cy="73152"/>
          </a:xfrm>
          <a:prstGeom prst="rect">
            <a:avLst/>
          </a:prstGeom>
          <a:solidFill>
            <a:srgbClr val="0000FF"/>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73" name="Rectangle 372"/>
          <p:cNvSpPr/>
          <p:nvPr/>
        </p:nvSpPr>
        <p:spPr>
          <a:xfrm>
            <a:off x="7408984" y="4768683"/>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74" name="Rectangle 373"/>
          <p:cNvSpPr/>
          <p:nvPr/>
        </p:nvSpPr>
        <p:spPr>
          <a:xfrm>
            <a:off x="7408984" y="4644270"/>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75" name="Rectangle 374"/>
          <p:cNvSpPr/>
          <p:nvPr/>
        </p:nvSpPr>
        <p:spPr>
          <a:xfrm>
            <a:off x="7408984" y="3151314"/>
            <a:ext cx="73152" cy="73152"/>
          </a:xfrm>
          <a:prstGeom prst="rect">
            <a:avLst/>
          </a:prstGeom>
          <a:solidFill>
            <a:srgbClr val="0000FF"/>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77" name="Rectangle 376"/>
          <p:cNvSpPr/>
          <p:nvPr/>
        </p:nvSpPr>
        <p:spPr>
          <a:xfrm>
            <a:off x="7408984" y="2653662"/>
            <a:ext cx="73152" cy="73152"/>
          </a:xfrm>
          <a:prstGeom prst="rect">
            <a:avLst/>
          </a:prstGeom>
          <a:solidFill>
            <a:srgbClr val="00B05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78" name="Rectangle 377"/>
          <p:cNvSpPr/>
          <p:nvPr/>
        </p:nvSpPr>
        <p:spPr>
          <a:xfrm>
            <a:off x="7408984" y="5017509"/>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79" name="Rectangle 378"/>
          <p:cNvSpPr/>
          <p:nvPr/>
        </p:nvSpPr>
        <p:spPr>
          <a:xfrm>
            <a:off x="7408984" y="2778075"/>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80" name="Rectangle 379"/>
          <p:cNvSpPr/>
          <p:nvPr/>
        </p:nvSpPr>
        <p:spPr>
          <a:xfrm>
            <a:off x="7408984" y="5141922"/>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81" name="Rectangle 380"/>
          <p:cNvSpPr/>
          <p:nvPr/>
        </p:nvSpPr>
        <p:spPr>
          <a:xfrm>
            <a:off x="7408984" y="2902488"/>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82" name="Rectangle 381"/>
          <p:cNvSpPr/>
          <p:nvPr/>
        </p:nvSpPr>
        <p:spPr>
          <a:xfrm>
            <a:off x="7408984" y="4893096"/>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83" name="Rectangle 382"/>
          <p:cNvSpPr/>
          <p:nvPr/>
        </p:nvSpPr>
        <p:spPr>
          <a:xfrm>
            <a:off x="7408984" y="3275727"/>
            <a:ext cx="73152" cy="73152"/>
          </a:xfrm>
          <a:prstGeom prst="rect">
            <a:avLst/>
          </a:prstGeom>
          <a:solidFill>
            <a:srgbClr val="0000FF"/>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84" name="Rectangle 383"/>
          <p:cNvSpPr/>
          <p:nvPr/>
        </p:nvSpPr>
        <p:spPr>
          <a:xfrm>
            <a:off x="7408984" y="3026901"/>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85" name="Rectangle 384"/>
          <p:cNvSpPr/>
          <p:nvPr/>
        </p:nvSpPr>
        <p:spPr>
          <a:xfrm>
            <a:off x="7408984" y="4519857"/>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86" name="Rectangle 385"/>
          <p:cNvSpPr/>
          <p:nvPr/>
        </p:nvSpPr>
        <p:spPr>
          <a:xfrm>
            <a:off x="7408984" y="3400140"/>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87" name="Rectangle 386"/>
          <p:cNvSpPr/>
          <p:nvPr/>
        </p:nvSpPr>
        <p:spPr>
          <a:xfrm>
            <a:off x="7408984" y="4146618"/>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88" name="Rectangle 387"/>
          <p:cNvSpPr/>
          <p:nvPr/>
        </p:nvSpPr>
        <p:spPr>
          <a:xfrm>
            <a:off x="7408984" y="4271031"/>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89" name="Rectangle 388"/>
          <p:cNvSpPr/>
          <p:nvPr/>
        </p:nvSpPr>
        <p:spPr>
          <a:xfrm>
            <a:off x="7408984" y="4395444"/>
            <a:ext cx="73152" cy="73152"/>
          </a:xfrm>
          <a:prstGeom prst="rect">
            <a:avLst/>
          </a:prstGeom>
          <a:solidFill>
            <a:srgbClr val="00B05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90" name="Rectangle 389"/>
          <p:cNvSpPr/>
          <p:nvPr/>
        </p:nvSpPr>
        <p:spPr>
          <a:xfrm>
            <a:off x="7408984" y="3524553"/>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91" name="Rectangle 390"/>
          <p:cNvSpPr/>
          <p:nvPr/>
        </p:nvSpPr>
        <p:spPr>
          <a:xfrm>
            <a:off x="7408984" y="3773379"/>
            <a:ext cx="73152" cy="73152"/>
          </a:xfrm>
          <a:prstGeom prst="rect">
            <a:avLst/>
          </a:prstGeom>
          <a:solidFill>
            <a:srgbClr val="FFC00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92" name="Rectangle 391"/>
          <p:cNvSpPr/>
          <p:nvPr/>
        </p:nvSpPr>
        <p:spPr>
          <a:xfrm>
            <a:off x="7408984" y="3897792"/>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93" name="Rectangle 392"/>
          <p:cNvSpPr/>
          <p:nvPr/>
        </p:nvSpPr>
        <p:spPr>
          <a:xfrm>
            <a:off x="7408984" y="4022205"/>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95" name="Rectangle 394"/>
          <p:cNvSpPr/>
          <p:nvPr/>
        </p:nvSpPr>
        <p:spPr>
          <a:xfrm>
            <a:off x="7649307" y="2401539"/>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96" name="Rectangle 395"/>
          <p:cNvSpPr/>
          <p:nvPr/>
        </p:nvSpPr>
        <p:spPr>
          <a:xfrm>
            <a:off x="7649307" y="2525952"/>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97" name="Rectangle 396"/>
          <p:cNvSpPr/>
          <p:nvPr/>
        </p:nvSpPr>
        <p:spPr>
          <a:xfrm>
            <a:off x="7649307" y="2277126"/>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26" name="Rectangle 425"/>
          <p:cNvSpPr/>
          <p:nvPr/>
        </p:nvSpPr>
        <p:spPr>
          <a:xfrm>
            <a:off x="7649307" y="2152713"/>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30" name="Rectangle 429"/>
          <p:cNvSpPr/>
          <p:nvPr/>
        </p:nvSpPr>
        <p:spPr>
          <a:xfrm>
            <a:off x="7649307" y="3645669"/>
            <a:ext cx="73152" cy="73152"/>
          </a:xfrm>
          <a:prstGeom prst="rect">
            <a:avLst/>
          </a:prstGeom>
          <a:solidFill>
            <a:srgbClr val="0000FF"/>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33" name="Rectangle 432"/>
          <p:cNvSpPr/>
          <p:nvPr/>
        </p:nvSpPr>
        <p:spPr>
          <a:xfrm>
            <a:off x="7649307" y="4765386"/>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37" name="Rectangle 436"/>
          <p:cNvSpPr/>
          <p:nvPr/>
        </p:nvSpPr>
        <p:spPr>
          <a:xfrm>
            <a:off x="7649307" y="4640973"/>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38" name="Rectangle 437"/>
          <p:cNvSpPr/>
          <p:nvPr/>
        </p:nvSpPr>
        <p:spPr>
          <a:xfrm>
            <a:off x="7649307" y="3148017"/>
            <a:ext cx="73152" cy="73152"/>
          </a:xfrm>
          <a:prstGeom prst="rect">
            <a:avLst/>
          </a:prstGeom>
          <a:solidFill>
            <a:srgbClr val="0000FF"/>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42" name="Rectangle 441"/>
          <p:cNvSpPr/>
          <p:nvPr/>
        </p:nvSpPr>
        <p:spPr>
          <a:xfrm>
            <a:off x="7649307" y="2650365"/>
            <a:ext cx="73152" cy="73152"/>
          </a:xfrm>
          <a:prstGeom prst="rect">
            <a:avLst/>
          </a:prstGeom>
          <a:solidFill>
            <a:srgbClr val="00B05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44" name="Rectangle 443"/>
          <p:cNvSpPr/>
          <p:nvPr/>
        </p:nvSpPr>
        <p:spPr>
          <a:xfrm>
            <a:off x="7649307" y="5014212"/>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47" name="Rectangle 446"/>
          <p:cNvSpPr/>
          <p:nvPr/>
        </p:nvSpPr>
        <p:spPr>
          <a:xfrm>
            <a:off x="7649307" y="2774778"/>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61" name="Rectangle 460"/>
          <p:cNvSpPr/>
          <p:nvPr/>
        </p:nvSpPr>
        <p:spPr>
          <a:xfrm>
            <a:off x="7649307" y="5138625"/>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62" name="Rectangle 461"/>
          <p:cNvSpPr/>
          <p:nvPr/>
        </p:nvSpPr>
        <p:spPr>
          <a:xfrm>
            <a:off x="7649307" y="2899191"/>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63" name="Rectangle 462"/>
          <p:cNvSpPr/>
          <p:nvPr/>
        </p:nvSpPr>
        <p:spPr>
          <a:xfrm>
            <a:off x="7649307" y="4889799"/>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64" name="Rectangle 463"/>
          <p:cNvSpPr/>
          <p:nvPr/>
        </p:nvSpPr>
        <p:spPr>
          <a:xfrm>
            <a:off x="7649307" y="3272430"/>
            <a:ext cx="73152" cy="73152"/>
          </a:xfrm>
          <a:prstGeom prst="rect">
            <a:avLst/>
          </a:prstGeom>
          <a:solidFill>
            <a:srgbClr val="0000FF"/>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65" name="Rectangle 464"/>
          <p:cNvSpPr/>
          <p:nvPr/>
        </p:nvSpPr>
        <p:spPr>
          <a:xfrm>
            <a:off x="7649307" y="3023604"/>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66" name="Rectangle 465"/>
          <p:cNvSpPr/>
          <p:nvPr/>
        </p:nvSpPr>
        <p:spPr>
          <a:xfrm>
            <a:off x="7649307" y="4516560"/>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67" name="Rectangle 466"/>
          <p:cNvSpPr/>
          <p:nvPr/>
        </p:nvSpPr>
        <p:spPr>
          <a:xfrm>
            <a:off x="7649307" y="3396843"/>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68" name="Rectangle 467"/>
          <p:cNvSpPr/>
          <p:nvPr/>
        </p:nvSpPr>
        <p:spPr>
          <a:xfrm>
            <a:off x="7649307" y="4143321"/>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69" name="Rectangle 468"/>
          <p:cNvSpPr/>
          <p:nvPr/>
        </p:nvSpPr>
        <p:spPr>
          <a:xfrm>
            <a:off x="7649307" y="4267734"/>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70" name="Rectangle 469"/>
          <p:cNvSpPr/>
          <p:nvPr/>
        </p:nvSpPr>
        <p:spPr>
          <a:xfrm>
            <a:off x="7649307" y="4392147"/>
            <a:ext cx="73152" cy="73152"/>
          </a:xfrm>
          <a:prstGeom prst="rect">
            <a:avLst/>
          </a:prstGeom>
          <a:solidFill>
            <a:srgbClr val="00B05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71" name="Rectangle 470"/>
          <p:cNvSpPr/>
          <p:nvPr/>
        </p:nvSpPr>
        <p:spPr>
          <a:xfrm>
            <a:off x="7649307" y="3521256"/>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72" name="Rectangle 471"/>
          <p:cNvSpPr/>
          <p:nvPr/>
        </p:nvSpPr>
        <p:spPr>
          <a:xfrm>
            <a:off x="7649307" y="3770082"/>
            <a:ext cx="73152" cy="73152"/>
          </a:xfrm>
          <a:prstGeom prst="rect">
            <a:avLst/>
          </a:prstGeom>
          <a:solidFill>
            <a:srgbClr val="FFC00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73" name="Rectangle 472"/>
          <p:cNvSpPr/>
          <p:nvPr/>
        </p:nvSpPr>
        <p:spPr>
          <a:xfrm>
            <a:off x="7649307" y="3894495"/>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74" name="Rectangle 473"/>
          <p:cNvSpPr/>
          <p:nvPr/>
        </p:nvSpPr>
        <p:spPr>
          <a:xfrm>
            <a:off x="7649307" y="4018908"/>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76" name="Rectangle 475"/>
          <p:cNvSpPr/>
          <p:nvPr/>
        </p:nvSpPr>
        <p:spPr>
          <a:xfrm>
            <a:off x="7889630" y="2401539"/>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77" name="Rectangle 476"/>
          <p:cNvSpPr/>
          <p:nvPr/>
        </p:nvSpPr>
        <p:spPr>
          <a:xfrm>
            <a:off x="7889630" y="2525952"/>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78" name="Rectangle 477"/>
          <p:cNvSpPr/>
          <p:nvPr/>
        </p:nvSpPr>
        <p:spPr>
          <a:xfrm>
            <a:off x="7889630" y="2277126"/>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79" name="Rectangle 478"/>
          <p:cNvSpPr/>
          <p:nvPr/>
        </p:nvSpPr>
        <p:spPr>
          <a:xfrm>
            <a:off x="7889630" y="2152713"/>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81" name="Rectangle 480"/>
          <p:cNvSpPr/>
          <p:nvPr/>
        </p:nvSpPr>
        <p:spPr>
          <a:xfrm>
            <a:off x="7889630" y="3645669"/>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83" name="Rectangle 482"/>
          <p:cNvSpPr/>
          <p:nvPr/>
        </p:nvSpPr>
        <p:spPr>
          <a:xfrm>
            <a:off x="7889630" y="4765386"/>
            <a:ext cx="73152" cy="73152"/>
          </a:xfrm>
          <a:prstGeom prst="rect">
            <a:avLst/>
          </a:prstGeom>
          <a:solidFill>
            <a:srgbClr val="0000FF"/>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84" name="Rectangle 483"/>
          <p:cNvSpPr/>
          <p:nvPr/>
        </p:nvSpPr>
        <p:spPr>
          <a:xfrm>
            <a:off x="7889630" y="4640973"/>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85" name="Rectangle 484"/>
          <p:cNvSpPr/>
          <p:nvPr/>
        </p:nvSpPr>
        <p:spPr>
          <a:xfrm>
            <a:off x="7889630" y="3148017"/>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88" name="Rectangle 487"/>
          <p:cNvSpPr/>
          <p:nvPr/>
        </p:nvSpPr>
        <p:spPr>
          <a:xfrm>
            <a:off x="7889630" y="2650365"/>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89" name="Rectangle 488"/>
          <p:cNvSpPr/>
          <p:nvPr/>
        </p:nvSpPr>
        <p:spPr>
          <a:xfrm>
            <a:off x="7889630" y="5014212"/>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90" name="Rectangle 489"/>
          <p:cNvSpPr/>
          <p:nvPr/>
        </p:nvSpPr>
        <p:spPr>
          <a:xfrm>
            <a:off x="7889630" y="2774778"/>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91" name="Rectangle 490"/>
          <p:cNvSpPr/>
          <p:nvPr/>
        </p:nvSpPr>
        <p:spPr>
          <a:xfrm>
            <a:off x="7889630" y="5138625"/>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92" name="Rectangle 491"/>
          <p:cNvSpPr/>
          <p:nvPr/>
        </p:nvSpPr>
        <p:spPr>
          <a:xfrm>
            <a:off x="7889630" y="2899191"/>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93" name="Rectangle 492"/>
          <p:cNvSpPr/>
          <p:nvPr/>
        </p:nvSpPr>
        <p:spPr>
          <a:xfrm>
            <a:off x="7889630" y="4889799"/>
            <a:ext cx="73152" cy="73152"/>
          </a:xfrm>
          <a:prstGeom prst="rect">
            <a:avLst/>
          </a:prstGeom>
          <a:solidFill>
            <a:srgbClr val="FFC00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94" name="Rectangle 493"/>
          <p:cNvSpPr/>
          <p:nvPr/>
        </p:nvSpPr>
        <p:spPr>
          <a:xfrm>
            <a:off x="7889630" y="3272430"/>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95" name="Rectangle 494"/>
          <p:cNvSpPr/>
          <p:nvPr/>
        </p:nvSpPr>
        <p:spPr>
          <a:xfrm>
            <a:off x="7889630" y="3023604"/>
            <a:ext cx="73152" cy="73152"/>
          </a:xfrm>
          <a:prstGeom prst="rect">
            <a:avLst/>
          </a:prstGeom>
          <a:solidFill>
            <a:srgbClr val="00B05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96" name="Rectangle 495"/>
          <p:cNvSpPr/>
          <p:nvPr/>
        </p:nvSpPr>
        <p:spPr>
          <a:xfrm>
            <a:off x="7889630" y="4516560"/>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97" name="Rectangle 496"/>
          <p:cNvSpPr/>
          <p:nvPr/>
        </p:nvSpPr>
        <p:spPr>
          <a:xfrm>
            <a:off x="7889630" y="3396843"/>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98" name="Rectangle 497"/>
          <p:cNvSpPr/>
          <p:nvPr/>
        </p:nvSpPr>
        <p:spPr>
          <a:xfrm>
            <a:off x="7889630" y="4143321"/>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99" name="Rectangle 498"/>
          <p:cNvSpPr/>
          <p:nvPr/>
        </p:nvSpPr>
        <p:spPr>
          <a:xfrm>
            <a:off x="7889630" y="4267734"/>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00" name="Rectangle 499"/>
          <p:cNvSpPr/>
          <p:nvPr/>
        </p:nvSpPr>
        <p:spPr>
          <a:xfrm>
            <a:off x="7889630" y="4392147"/>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01" name="Rectangle 500"/>
          <p:cNvSpPr/>
          <p:nvPr/>
        </p:nvSpPr>
        <p:spPr>
          <a:xfrm>
            <a:off x="7889630" y="3521256"/>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02" name="Rectangle 501"/>
          <p:cNvSpPr/>
          <p:nvPr/>
        </p:nvSpPr>
        <p:spPr>
          <a:xfrm>
            <a:off x="7889630" y="3770082"/>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03" name="Rectangle 502"/>
          <p:cNvSpPr/>
          <p:nvPr/>
        </p:nvSpPr>
        <p:spPr>
          <a:xfrm>
            <a:off x="7889630" y="3894495"/>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04" name="Rectangle 503"/>
          <p:cNvSpPr/>
          <p:nvPr/>
        </p:nvSpPr>
        <p:spPr>
          <a:xfrm>
            <a:off x="7889630" y="4018908"/>
            <a:ext cx="73152" cy="73152"/>
          </a:xfrm>
          <a:prstGeom prst="rect">
            <a:avLst/>
          </a:prstGeom>
          <a:solidFill>
            <a:srgbClr val="0000FF"/>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06" name="Rectangle 505"/>
          <p:cNvSpPr/>
          <p:nvPr/>
        </p:nvSpPr>
        <p:spPr>
          <a:xfrm>
            <a:off x="8129953" y="2401539"/>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07" name="Rectangle 506"/>
          <p:cNvSpPr/>
          <p:nvPr/>
        </p:nvSpPr>
        <p:spPr>
          <a:xfrm>
            <a:off x="8129953" y="2525952"/>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08" name="Rectangle 507"/>
          <p:cNvSpPr/>
          <p:nvPr/>
        </p:nvSpPr>
        <p:spPr>
          <a:xfrm>
            <a:off x="8129953" y="2277126"/>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09" name="Rectangle 508"/>
          <p:cNvSpPr/>
          <p:nvPr/>
        </p:nvSpPr>
        <p:spPr>
          <a:xfrm>
            <a:off x="8129953" y="2152713"/>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11" name="Rectangle 510"/>
          <p:cNvSpPr/>
          <p:nvPr/>
        </p:nvSpPr>
        <p:spPr>
          <a:xfrm>
            <a:off x="8129953" y="3645669"/>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13" name="Rectangle 512"/>
          <p:cNvSpPr/>
          <p:nvPr/>
        </p:nvSpPr>
        <p:spPr>
          <a:xfrm>
            <a:off x="8129953" y="4765386"/>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14" name="Rectangle 513"/>
          <p:cNvSpPr/>
          <p:nvPr/>
        </p:nvSpPr>
        <p:spPr>
          <a:xfrm>
            <a:off x="8129953" y="4640973"/>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15" name="Rectangle 514"/>
          <p:cNvSpPr/>
          <p:nvPr/>
        </p:nvSpPr>
        <p:spPr>
          <a:xfrm>
            <a:off x="8129953" y="3148017"/>
            <a:ext cx="73152" cy="73152"/>
          </a:xfrm>
          <a:prstGeom prst="rect">
            <a:avLst/>
          </a:prstGeom>
          <a:solidFill>
            <a:srgbClr val="FFC00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17" name="Rectangle 516"/>
          <p:cNvSpPr/>
          <p:nvPr/>
        </p:nvSpPr>
        <p:spPr>
          <a:xfrm>
            <a:off x="8129953" y="2650365"/>
            <a:ext cx="73152" cy="73152"/>
          </a:xfrm>
          <a:prstGeom prst="rect">
            <a:avLst/>
          </a:prstGeom>
          <a:solidFill>
            <a:srgbClr val="00B05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18" name="Rectangle 517"/>
          <p:cNvSpPr/>
          <p:nvPr/>
        </p:nvSpPr>
        <p:spPr>
          <a:xfrm>
            <a:off x="8129953" y="5014212"/>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19" name="Rectangle 518"/>
          <p:cNvSpPr/>
          <p:nvPr/>
        </p:nvSpPr>
        <p:spPr>
          <a:xfrm>
            <a:off x="8129953" y="2774778"/>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20" name="Rectangle 519"/>
          <p:cNvSpPr/>
          <p:nvPr/>
        </p:nvSpPr>
        <p:spPr>
          <a:xfrm>
            <a:off x="8129953" y="5138625"/>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21" name="Rectangle 520"/>
          <p:cNvSpPr/>
          <p:nvPr/>
        </p:nvSpPr>
        <p:spPr>
          <a:xfrm>
            <a:off x="8129953" y="2899191"/>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22" name="Rectangle 521"/>
          <p:cNvSpPr/>
          <p:nvPr/>
        </p:nvSpPr>
        <p:spPr>
          <a:xfrm>
            <a:off x="8129953" y="4889799"/>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23" name="Rectangle 522"/>
          <p:cNvSpPr/>
          <p:nvPr/>
        </p:nvSpPr>
        <p:spPr>
          <a:xfrm>
            <a:off x="8129953" y="3272430"/>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24" name="Rectangle 523"/>
          <p:cNvSpPr/>
          <p:nvPr/>
        </p:nvSpPr>
        <p:spPr>
          <a:xfrm>
            <a:off x="8129953" y="3023604"/>
            <a:ext cx="73152" cy="73152"/>
          </a:xfrm>
          <a:prstGeom prst="rect">
            <a:avLst/>
          </a:prstGeom>
          <a:solidFill>
            <a:srgbClr val="00B05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25" name="Rectangle 524"/>
          <p:cNvSpPr/>
          <p:nvPr/>
        </p:nvSpPr>
        <p:spPr>
          <a:xfrm>
            <a:off x="8129953" y="4516560"/>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26" name="Rectangle 525"/>
          <p:cNvSpPr/>
          <p:nvPr/>
        </p:nvSpPr>
        <p:spPr>
          <a:xfrm>
            <a:off x="8129953" y="3396843"/>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27" name="Rectangle 526"/>
          <p:cNvSpPr/>
          <p:nvPr/>
        </p:nvSpPr>
        <p:spPr>
          <a:xfrm>
            <a:off x="8129953" y="4143321"/>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28" name="Rectangle 527"/>
          <p:cNvSpPr/>
          <p:nvPr/>
        </p:nvSpPr>
        <p:spPr>
          <a:xfrm>
            <a:off x="8129953" y="4267734"/>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29" name="Rectangle 528"/>
          <p:cNvSpPr/>
          <p:nvPr/>
        </p:nvSpPr>
        <p:spPr>
          <a:xfrm>
            <a:off x="8129953" y="4392147"/>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30" name="Rectangle 529"/>
          <p:cNvSpPr/>
          <p:nvPr/>
        </p:nvSpPr>
        <p:spPr>
          <a:xfrm>
            <a:off x="8129953" y="3521256"/>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31" name="Rectangle 530"/>
          <p:cNvSpPr/>
          <p:nvPr/>
        </p:nvSpPr>
        <p:spPr>
          <a:xfrm>
            <a:off x="8129953" y="3770082"/>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32" name="Rectangle 531"/>
          <p:cNvSpPr/>
          <p:nvPr/>
        </p:nvSpPr>
        <p:spPr>
          <a:xfrm>
            <a:off x="8129953" y="3894495"/>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33" name="Rectangle 532"/>
          <p:cNvSpPr/>
          <p:nvPr/>
        </p:nvSpPr>
        <p:spPr>
          <a:xfrm>
            <a:off x="8129953" y="4018908"/>
            <a:ext cx="73152" cy="73152"/>
          </a:xfrm>
          <a:prstGeom prst="rect">
            <a:avLst/>
          </a:prstGeom>
          <a:solidFill>
            <a:srgbClr val="0000FF"/>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35" name="Rectangle 534"/>
          <p:cNvSpPr/>
          <p:nvPr/>
        </p:nvSpPr>
        <p:spPr>
          <a:xfrm>
            <a:off x="8370276" y="2401539"/>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36" name="Rectangle 535"/>
          <p:cNvSpPr/>
          <p:nvPr/>
        </p:nvSpPr>
        <p:spPr>
          <a:xfrm>
            <a:off x="8370276" y="2525952"/>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37" name="Rectangle 536"/>
          <p:cNvSpPr/>
          <p:nvPr/>
        </p:nvSpPr>
        <p:spPr>
          <a:xfrm>
            <a:off x="8370276" y="2277126"/>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38" name="Rectangle 537"/>
          <p:cNvSpPr/>
          <p:nvPr/>
        </p:nvSpPr>
        <p:spPr>
          <a:xfrm>
            <a:off x="8370276" y="2152713"/>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40" name="Rectangle 539"/>
          <p:cNvSpPr/>
          <p:nvPr/>
        </p:nvSpPr>
        <p:spPr>
          <a:xfrm>
            <a:off x="8370276" y="3645669"/>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42" name="Rectangle 541"/>
          <p:cNvSpPr/>
          <p:nvPr/>
        </p:nvSpPr>
        <p:spPr>
          <a:xfrm>
            <a:off x="8370276" y="4765386"/>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43" name="Rectangle 542"/>
          <p:cNvSpPr/>
          <p:nvPr/>
        </p:nvSpPr>
        <p:spPr>
          <a:xfrm>
            <a:off x="8370276" y="4640973"/>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44" name="Rectangle 543"/>
          <p:cNvSpPr/>
          <p:nvPr/>
        </p:nvSpPr>
        <p:spPr>
          <a:xfrm>
            <a:off x="8370276" y="3148017"/>
            <a:ext cx="73152" cy="73152"/>
          </a:xfrm>
          <a:prstGeom prst="rect">
            <a:avLst/>
          </a:prstGeom>
          <a:solidFill>
            <a:srgbClr val="FFC00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46" name="Rectangle 545"/>
          <p:cNvSpPr/>
          <p:nvPr/>
        </p:nvSpPr>
        <p:spPr>
          <a:xfrm>
            <a:off x="8370276" y="2650365"/>
            <a:ext cx="73152" cy="73152"/>
          </a:xfrm>
          <a:prstGeom prst="rect">
            <a:avLst/>
          </a:prstGeom>
          <a:solidFill>
            <a:srgbClr val="00B05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47" name="Rectangle 546"/>
          <p:cNvSpPr/>
          <p:nvPr/>
        </p:nvSpPr>
        <p:spPr>
          <a:xfrm>
            <a:off x="8370276" y="5014212"/>
            <a:ext cx="73152" cy="73152"/>
          </a:xfrm>
          <a:prstGeom prst="rect">
            <a:avLst/>
          </a:prstGeom>
          <a:solidFill>
            <a:srgbClr val="0000FF"/>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48" name="Rectangle 547"/>
          <p:cNvSpPr/>
          <p:nvPr/>
        </p:nvSpPr>
        <p:spPr>
          <a:xfrm>
            <a:off x="8370276" y="2774778"/>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49" name="Rectangle 548"/>
          <p:cNvSpPr/>
          <p:nvPr/>
        </p:nvSpPr>
        <p:spPr>
          <a:xfrm>
            <a:off x="8370276" y="5138625"/>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50" name="Rectangle 549"/>
          <p:cNvSpPr/>
          <p:nvPr/>
        </p:nvSpPr>
        <p:spPr>
          <a:xfrm>
            <a:off x="8370276" y="2899191"/>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51" name="Rectangle 550"/>
          <p:cNvSpPr/>
          <p:nvPr/>
        </p:nvSpPr>
        <p:spPr>
          <a:xfrm>
            <a:off x="8370276" y="4889799"/>
            <a:ext cx="73152" cy="73152"/>
          </a:xfrm>
          <a:prstGeom prst="rect">
            <a:avLst/>
          </a:prstGeom>
          <a:solidFill>
            <a:srgbClr val="00B05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52" name="Rectangle 551"/>
          <p:cNvSpPr/>
          <p:nvPr/>
        </p:nvSpPr>
        <p:spPr>
          <a:xfrm>
            <a:off x="8370276" y="3272430"/>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53" name="Rectangle 552"/>
          <p:cNvSpPr/>
          <p:nvPr/>
        </p:nvSpPr>
        <p:spPr>
          <a:xfrm>
            <a:off x="8370276" y="3023604"/>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54" name="Rectangle 553"/>
          <p:cNvSpPr/>
          <p:nvPr/>
        </p:nvSpPr>
        <p:spPr>
          <a:xfrm>
            <a:off x="8370276" y="4516560"/>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55" name="Rectangle 554"/>
          <p:cNvSpPr/>
          <p:nvPr/>
        </p:nvSpPr>
        <p:spPr>
          <a:xfrm>
            <a:off x="8370276" y="3396843"/>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56" name="Rectangle 555"/>
          <p:cNvSpPr/>
          <p:nvPr/>
        </p:nvSpPr>
        <p:spPr>
          <a:xfrm>
            <a:off x="8370276" y="4143321"/>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57" name="Rectangle 556"/>
          <p:cNvSpPr/>
          <p:nvPr/>
        </p:nvSpPr>
        <p:spPr>
          <a:xfrm>
            <a:off x="8370276" y="4267734"/>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58" name="Rectangle 557"/>
          <p:cNvSpPr/>
          <p:nvPr/>
        </p:nvSpPr>
        <p:spPr>
          <a:xfrm>
            <a:off x="8370276" y="4392147"/>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59" name="Rectangle 558"/>
          <p:cNvSpPr/>
          <p:nvPr/>
        </p:nvSpPr>
        <p:spPr>
          <a:xfrm>
            <a:off x="8370276" y="3521256"/>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60" name="Rectangle 559"/>
          <p:cNvSpPr/>
          <p:nvPr/>
        </p:nvSpPr>
        <p:spPr>
          <a:xfrm>
            <a:off x="8370276" y="3770082"/>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61" name="Rectangle 560"/>
          <p:cNvSpPr/>
          <p:nvPr/>
        </p:nvSpPr>
        <p:spPr>
          <a:xfrm>
            <a:off x="8370276" y="3894495"/>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62" name="Rectangle 561"/>
          <p:cNvSpPr/>
          <p:nvPr/>
        </p:nvSpPr>
        <p:spPr>
          <a:xfrm>
            <a:off x="8370276" y="4018908"/>
            <a:ext cx="73152" cy="73152"/>
          </a:xfrm>
          <a:prstGeom prst="rect">
            <a:avLst/>
          </a:prstGeom>
          <a:solidFill>
            <a:srgbClr val="0000FF"/>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64" name="Rectangle 563"/>
          <p:cNvSpPr/>
          <p:nvPr/>
        </p:nvSpPr>
        <p:spPr>
          <a:xfrm>
            <a:off x="8610600" y="2406019"/>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65" name="Rectangle 564"/>
          <p:cNvSpPr/>
          <p:nvPr/>
        </p:nvSpPr>
        <p:spPr>
          <a:xfrm>
            <a:off x="8610600" y="2530432"/>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66" name="Rectangle 565"/>
          <p:cNvSpPr/>
          <p:nvPr/>
        </p:nvSpPr>
        <p:spPr>
          <a:xfrm>
            <a:off x="8610600" y="2281606"/>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67" name="Rectangle 566"/>
          <p:cNvSpPr/>
          <p:nvPr/>
        </p:nvSpPr>
        <p:spPr>
          <a:xfrm>
            <a:off x="8610600" y="2157193"/>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69" name="Rectangle 568"/>
          <p:cNvSpPr/>
          <p:nvPr/>
        </p:nvSpPr>
        <p:spPr>
          <a:xfrm>
            <a:off x="8610600" y="3650149"/>
            <a:ext cx="73152" cy="73152"/>
          </a:xfrm>
          <a:prstGeom prst="rect">
            <a:avLst/>
          </a:prstGeom>
          <a:solidFill>
            <a:srgbClr val="0000FF"/>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71" name="Rectangle 570"/>
          <p:cNvSpPr/>
          <p:nvPr/>
        </p:nvSpPr>
        <p:spPr>
          <a:xfrm>
            <a:off x="8610600" y="4769866"/>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72" name="Rectangle 571"/>
          <p:cNvSpPr/>
          <p:nvPr/>
        </p:nvSpPr>
        <p:spPr>
          <a:xfrm>
            <a:off x="8610600" y="4645453"/>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73" name="Rectangle 572"/>
          <p:cNvSpPr/>
          <p:nvPr/>
        </p:nvSpPr>
        <p:spPr>
          <a:xfrm>
            <a:off x="8610600" y="3152497"/>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75" name="Rectangle 574"/>
          <p:cNvSpPr/>
          <p:nvPr/>
        </p:nvSpPr>
        <p:spPr>
          <a:xfrm>
            <a:off x="8610600" y="2654845"/>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76" name="Rectangle 575"/>
          <p:cNvSpPr/>
          <p:nvPr/>
        </p:nvSpPr>
        <p:spPr>
          <a:xfrm>
            <a:off x="8610600" y="5018692"/>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77" name="Rectangle 576"/>
          <p:cNvSpPr/>
          <p:nvPr/>
        </p:nvSpPr>
        <p:spPr>
          <a:xfrm>
            <a:off x="8610600" y="2779258"/>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78" name="Rectangle 577"/>
          <p:cNvSpPr/>
          <p:nvPr/>
        </p:nvSpPr>
        <p:spPr>
          <a:xfrm>
            <a:off x="8610600" y="5143105"/>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79" name="Rectangle 578"/>
          <p:cNvSpPr/>
          <p:nvPr/>
        </p:nvSpPr>
        <p:spPr>
          <a:xfrm>
            <a:off x="8610600" y="2903671"/>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80" name="Rectangle 579"/>
          <p:cNvSpPr/>
          <p:nvPr/>
        </p:nvSpPr>
        <p:spPr>
          <a:xfrm>
            <a:off x="8610600" y="4894279"/>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81" name="Rectangle 580"/>
          <p:cNvSpPr/>
          <p:nvPr/>
        </p:nvSpPr>
        <p:spPr>
          <a:xfrm>
            <a:off x="8610600" y="3276910"/>
            <a:ext cx="73152" cy="73152"/>
          </a:xfrm>
          <a:prstGeom prst="rect">
            <a:avLst/>
          </a:prstGeom>
          <a:solidFill>
            <a:srgbClr val="0000FF"/>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82" name="Rectangle 581"/>
          <p:cNvSpPr/>
          <p:nvPr/>
        </p:nvSpPr>
        <p:spPr>
          <a:xfrm>
            <a:off x="8610600" y="3028084"/>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83" name="Rectangle 582"/>
          <p:cNvSpPr/>
          <p:nvPr/>
        </p:nvSpPr>
        <p:spPr>
          <a:xfrm>
            <a:off x="8610600" y="4521040"/>
            <a:ext cx="73152" cy="73152"/>
          </a:xfrm>
          <a:prstGeom prst="rect">
            <a:avLst/>
          </a:prstGeom>
          <a:solidFill>
            <a:srgbClr val="FFC00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84" name="Rectangle 583"/>
          <p:cNvSpPr/>
          <p:nvPr/>
        </p:nvSpPr>
        <p:spPr>
          <a:xfrm>
            <a:off x="8610600" y="3401323"/>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85" name="Rectangle 584"/>
          <p:cNvSpPr/>
          <p:nvPr/>
        </p:nvSpPr>
        <p:spPr>
          <a:xfrm>
            <a:off x="8610600" y="4147801"/>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86" name="Rectangle 585"/>
          <p:cNvSpPr/>
          <p:nvPr/>
        </p:nvSpPr>
        <p:spPr>
          <a:xfrm>
            <a:off x="8610600" y="4272214"/>
            <a:ext cx="73152" cy="73152"/>
          </a:xfrm>
          <a:prstGeom prst="rect">
            <a:avLst/>
          </a:prstGeom>
          <a:solidFill>
            <a:srgbClr val="00B05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87" name="Rectangle 586"/>
          <p:cNvSpPr/>
          <p:nvPr/>
        </p:nvSpPr>
        <p:spPr>
          <a:xfrm>
            <a:off x="8610600" y="4396627"/>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88" name="Rectangle 587"/>
          <p:cNvSpPr/>
          <p:nvPr/>
        </p:nvSpPr>
        <p:spPr>
          <a:xfrm>
            <a:off x="8610600" y="3525736"/>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89" name="Rectangle 588"/>
          <p:cNvSpPr/>
          <p:nvPr/>
        </p:nvSpPr>
        <p:spPr>
          <a:xfrm>
            <a:off x="8610600" y="3774562"/>
            <a:ext cx="73152" cy="73152"/>
          </a:xfrm>
          <a:prstGeom prst="rect">
            <a:avLst/>
          </a:prstGeom>
          <a:solidFill>
            <a:srgbClr val="FFC00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90" name="Rectangle 589"/>
          <p:cNvSpPr/>
          <p:nvPr/>
        </p:nvSpPr>
        <p:spPr>
          <a:xfrm>
            <a:off x="8610600" y="3898975"/>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91" name="Rectangle 590"/>
          <p:cNvSpPr/>
          <p:nvPr/>
        </p:nvSpPr>
        <p:spPr>
          <a:xfrm>
            <a:off x="8610600" y="4023388"/>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nvGrpSpPr>
          <p:cNvPr id="982" name="Group 981"/>
          <p:cNvGrpSpPr/>
          <p:nvPr/>
        </p:nvGrpSpPr>
        <p:grpSpPr>
          <a:xfrm>
            <a:off x="533400" y="7005935"/>
            <a:ext cx="4897730" cy="3433465"/>
            <a:chOff x="533400" y="2057400"/>
            <a:chExt cx="4897730" cy="3433465"/>
          </a:xfrm>
        </p:grpSpPr>
        <p:sp>
          <p:nvSpPr>
            <p:cNvPr id="923" name="TextBox 922"/>
            <p:cNvSpPr txBox="1"/>
            <p:nvPr/>
          </p:nvSpPr>
          <p:spPr bwMode="auto">
            <a:xfrm>
              <a:off x="1676400" y="2514600"/>
              <a:ext cx="354584" cy="276999"/>
            </a:xfrm>
            <a:prstGeom prst="rect">
              <a:avLst/>
            </a:prstGeom>
            <a:noFill/>
            <a:ln w="9525">
              <a:noFill/>
              <a:miter lim="800000"/>
              <a:headEnd/>
              <a:tailEnd/>
            </a:ln>
          </p:spPr>
          <p:txBody>
            <a:bodyPr wrap="none" rtlCol="0">
              <a:spAutoFit/>
            </a:bodyPr>
            <a:lstStyle/>
            <a:p>
              <a:r>
                <a:rPr lang="en-US" sz="1200" dirty="0" smtClean="0">
                  <a:solidFill>
                    <a:schemeClr val="bg1"/>
                  </a:solidFill>
                  <a:latin typeface="Helvetica" pitchFamily="34" charset="0"/>
                  <a:cs typeface="Helvetica" pitchFamily="34" charset="0"/>
                </a:rPr>
                <a:t>14</a:t>
              </a:r>
              <a:endParaRPr lang="en-US" sz="1200" dirty="0">
                <a:solidFill>
                  <a:schemeClr val="bg1"/>
                </a:solidFill>
                <a:latin typeface="Helvetica" pitchFamily="34" charset="0"/>
                <a:cs typeface="Helvetica" pitchFamily="34" charset="0"/>
              </a:endParaRPr>
            </a:p>
          </p:txBody>
        </p:sp>
        <p:grpSp>
          <p:nvGrpSpPr>
            <p:cNvPr id="981" name="Group 980"/>
            <p:cNvGrpSpPr/>
            <p:nvPr/>
          </p:nvGrpSpPr>
          <p:grpSpPr>
            <a:xfrm>
              <a:off x="533400" y="2057400"/>
              <a:ext cx="4897730" cy="3433465"/>
              <a:chOff x="533400" y="2057400"/>
              <a:chExt cx="4897730" cy="3433465"/>
            </a:xfrm>
          </p:grpSpPr>
          <p:sp>
            <p:nvSpPr>
              <p:cNvPr id="592" name="TextBox 591"/>
              <p:cNvSpPr txBox="1"/>
              <p:nvPr/>
            </p:nvSpPr>
            <p:spPr bwMode="auto">
              <a:xfrm>
                <a:off x="762000" y="4267200"/>
                <a:ext cx="269626" cy="276999"/>
              </a:xfrm>
              <a:prstGeom prst="rect">
                <a:avLst/>
              </a:prstGeom>
              <a:noFill/>
              <a:ln w="9525">
                <a:noFill/>
                <a:miter lim="800000"/>
                <a:headEnd/>
                <a:tailEnd/>
              </a:ln>
            </p:spPr>
            <p:txBody>
              <a:bodyPr wrap="none" rtlCol="0">
                <a:spAutoFit/>
              </a:bodyPr>
              <a:lstStyle/>
              <a:p>
                <a:r>
                  <a:rPr lang="en-US" sz="1200" dirty="0" smtClean="0">
                    <a:solidFill>
                      <a:schemeClr val="bg1"/>
                    </a:solidFill>
                    <a:latin typeface="Helvetica" pitchFamily="34" charset="0"/>
                    <a:cs typeface="Helvetica" pitchFamily="34" charset="0"/>
                  </a:rPr>
                  <a:t>0</a:t>
                </a:r>
                <a:endParaRPr lang="en-US" sz="1200" dirty="0">
                  <a:solidFill>
                    <a:schemeClr val="bg1"/>
                  </a:solidFill>
                  <a:latin typeface="Helvetica" pitchFamily="34" charset="0"/>
                  <a:cs typeface="Helvetica" pitchFamily="34" charset="0"/>
                </a:endParaRPr>
              </a:p>
            </p:txBody>
          </p:sp>
          <p:sp>
            <p:nvSpPr>
              <p:cNvPr id="909" name="TextBox 908"/>
              <p:cNvSpPr txBox="1"/>
              <p:nvPr/>
            </p:nvSpPr>
            <p:spPr bwMode="auto">
              <a:xfrm>
                <a:off x="3505200" y="4267200"/>
                <a:ext cx="269626" cy="276999"/>
              </a:xfrm>
              <a:prstGeom prst="rect">
                <a:avLst/>
              </a:prstGeom>
              <a:noFill/>
              <a:ln w="9525">
                <a:noFill/>
                <a:miter lim="800000"/>
                <a:headEnd/>
                <a:tailEnd/>
              </a:ln>
            </p:spPr>
            <p:txBody>
              <a:bodyPr wrap="none" rtlCol="0">
                <a:spAutoFit/>
              </a:bodyPr>
              <a:lstStyle/>
              <a:p>
                <a:r>
                  <a:rPr lang="en-US" sz="1200" dirty="0" smtClean="0">
                    <a:solidFill>
                      <a:schemeClr val="bg1"/>
                    </a:solidFill>
                    <a:latin typeface="Helvetica" pitchFamily="34" charset="0"/>
                    <a:cs typeface="Helvetica" pitchFamily="34" charset="0"/>
                  </a:rPr>
                  <a:t>1</a:t>
                </a:r>
                <a:endParaRPr lang="en-US" sz="1200" dirty="0">
                  <a:solidFill>
                    <a:schemeClr val="bg1"/>
                  </a:solidFill>
                  <a:latin typeface="Helvetica" pitchFamily="34" charset="0"/>
                  <a:cs typeface="Helvetica" pitchFamily="34" charset="0"/>
                </a:endParaRPr>
              </a:p>
            </p:txBody>
          </p:sp>
          <p:sp>
            <p:nvSpPr>
              <p:cNvPr id="910" name="TextBox 909"/>
              <p:cNvSpPr txBox="1"/>
              <p:nvPr/>
            </p:nvSpPr>
            <p:spPr bwMode="auto">
              <a:xfrm>
                <a:off x="4267200" y="4953000"/>
                <a:ext cx="269626" cy="276999"/>
              </a:xfrm>
              <a:prstGeom prst="rect">
                <a:avLst/>
              </a:prstGeom>
              <a:noFill/>
              <a:ln w="9525">
                <a:noFill/>
                <a:miter lim="800000"/>
                <a:headEnd/>
                <a:tailEnd/>
              </a:ln>
            </p:spPr>
            <p:txBody>
              <a:bodyPr wrap="none" rtlCol="0">
                <a:spAutoFit/>
              </a:bodyPr>
              <a:lstStyle/>
              <a:p>
                <a:r>
                  <a:rPr lang="en-US" sz="1200" dirty="0" smtClean="0">
                    <a:solidFill>
                      <a:schemeClr val="bg1"/>
                    </a:solidFill>
                    <a:latin typeface="Helvetica" pitchFamily="34" charset="0"/>
                    <a:cs typeface="Helvetica" pitchFamily="34" charset="0"/>
                  </a:rPr>
                  <a:t>2</a:t>
                </a:r>
                <a:endParaRPr lang="en-US" sz="1200" dirty="0">
                  <a:solidFill>
                    <a:schemeClr val="bg1"/>
                  </a:solidFill>
                  <a:latin typeface="Helvetica" pitchFamily="34" charset="0"/>
                  <a:cs typeface="Helvetica" pitchFamily="34" charset="0"/>
                </a:endParaRPr>
              </a:p>
            </p:txBody>
          </p:sp>
          <p:sp>
            <p:nvSpPr>
              <p:cNvPr id="911" name="TextBox 910"/>
              <p:cNvSpPr txBox="1"/>
              <p:nvPr/>
            </p:nvSpPr>
            <p:spPr bwMode="auto">
              <a:xfrm>
                <a:off x="3733800" y="4953000"/>
                <a:ext cx="269626" cy="276999"/>
              </a:xfrm>
              <a:prstGeom prst="rect">
                <a:avLst/>
              </a:prstGeom>
              <a:noFill/>
              <a:ln w="9525">
                <a:noFill/>
                <a:miter lim="800000"/>
                <a:headEnd/>
                <a:tailEnd/>
              </a:ln>
            </p:spPr>
            <p:txBody>
              <a:bodyPr wrap="none" rtlCol="0">
                <a:spAutoFit/>
              </a:bodyPr>
              <a:lstStyle/>
              <a:p>
                <a:r>
                  <a:rPr lang="en-US" sz="1200" dirty="0" smtClean="0">
                    <a:solidFill>
                      <a:schemeClr val="bg1"/>
                    </a:solidFill>
                    <a:latin typeface="Helvetica" pitchFamily="34" charset="0"/>
                    <a:cs typeface="Helvetica" pitchFamily="34" charset="0"/>
                  </a:rPr>
                  <a:t>3</a:t>
                </a:r>
                <a:endParaRPr lang="en-US" sz="1200" dirty="0">
                  <a:solidFill>
                    <a:schemeClr val="bg1"/>
                  </a:solidFill>
                  <a:latin typeface="Helvetica" pitchFamily="34" charset="0"/>
                  <a:cs typeface="Helvetica" pitchFamily="34" charset="0"/>
                </a:endParaRPr>
              </a:p>
            </p:txBody>
          </p:sp>
          <p:sp>
            <p:nvSpPr>
              <p:cNvPr id="912" name="TextBox 911"/>
              <p:cNvSpPr txBox="1"/>
              <p:nvPr/>
            </p:nvSpPr>
            <p:spPr bwMode="auto">
              <a:xfrm>
                <a:off x="762000" y="4800600"/>
                <a:ext cx="269626" cy="276999"/>
              </a:xfrm>
              <a:prstGeom prst="rect">
                <a:avLst/>
              </a:prstGeom>
              <a:noFill/>
              <a:ln w="9525">
                <a:noFill/>
                <a:miter lim="800000"/>
                <a:headEnd/>
                <a:tailEnd/>
              </a:ln>
            </p:spPr>
            <p:txBody>
              <a:bodyPr wrap="none" rtlCol="0">
                <a:spAutoFit/>
              </a:bodyPr>
              <a:lstStyle/>
              <a:p>
                <a:r>
                  <a:rPr lang="en-US" sz="1200" dirty="0" smtClean="0">
                    <a:solidFill>
                      <a:schemeClr val="bg1"/>
                    </a:solidFill>
                    <a:latin typeface="Helvetica" pitchFamily="34" charset="0"/>
                    <a:cs typeface="Helvetica" pitchFamily="34" charset="0"/>
                  </a:rPr>
                  <a:t>4</a:t>
                </a:r>
                <a:endParaRPr lang="en-US" sz="1200" dirty="0">
                  <a:solidFill>
                    <a:schemeClr val="bg1"/>
                  </a:solidFill>
                  <a:latin typeface="Helvetica" pitchFamily="34" charset="0"/>
                  <a:cs typeface="Helvetica" pitchFamily="34" charset="0"/>
                </a:endParaRPr>
              </a:p>
            </p:txBody>
          </p:sp>
          <p:sp>
            <p:nvSpPr>
              <p:cNvPr id="913" name="TextBox 912"/>
              <p:cNvSpPr txBox="1"/>
              <p:nvPr/>
            </p:nvSpPr>
            <p:spPr bwMode="auto">
              <a:xfrm>
                <a:off x="1447800" y="4038600"/>
                <a:ext cx="269626" cy="276999"/>
              </a:xfrm>
              <a:prstGeom prst="rect">
                <a:avLst/>
              </a:prstGeom>
              <a:noFill/>
              <a:ln w="9525">
                <a:noFill/>
                <a:miter lim="800000"/>
                <a:headEnd/>
                <a:tailEnd/>
              </a:ln>
            </p:spPr>
            <p:txBody>
              <a:bodyPr wrap="none" rtlCol="0">
                <a:spAutoFit/>
              </a:bodyPr>
              <a:lstStyle/>
              <a:p>
                <a:r>
                  <a:rPr lang="en-US" sz="1200" dirty="0" smtClean="0">
                    <a:solidFill>
                      <a:schemeClr val="bg1"/>
                    </a:solidFill>
                    <a:latin typeface="Helvetica" pitchFamily="34" charset="0"/>
                    <a:cs typeface="Helvetica" pitchFamily="34" charset="0"/>
                  </a:rPr>
                  <a:t>5</a:t>
                </a:r>
                <a:endParaRPr lang="en-US" sz="1200" dirty="0">
                  <a:solidFill>
                    <a:schemeClr val="bg1"/>
                  </a:solidFill>
                  <a:latin typeface="Helvetica" pitchFamily="34" charset="0"/>
                  <a:cs typeface="Helvetica" pitchFamily="34" charset="0"/>
                </a:endParaRPr>
              </a:p>
            </p:txBody>
          </p:sp>
          <p:sp>
            <p:nvSpPr>
              <p:cNvPr id="914" name="TextBox 913"/>
              <p:cNvSpPr txBox="1"/>
              <p:nvPr/>
            </p:nvSpPr>
            <p:spPr bwMode="auto">
              <a:xfrm>
                <a:off x="1752600" y="3429000"/>
                <a:ext cx="269626" cy="276999"/>
              </a:xfrm>
              <a:prstGeom prst="rect">
                <a:avLst/>
              </a:prstGeom>
              <a:noFill/>
              <a:ln w="9525">
                <a:noFill/>
                <a:miter lim="800000"/>
                <a:headEnd/>
                <a:tailEnd/>
              </a:ln>
            </p:spPr>
            <p:txBody>
              <a:bodyPr wrap="none" rtlCol="0">
                <a:spAutoFit/>
              </a:bodyPr>
              <a:lstStyle/>
              <a:p>
                <a:r>
                  <a:rPr lang="en-US" sz="1200" dirty="0" smtClean="0">
                    <a:solidFill>
                      <a:schemeClr val="bg1"/>
                    </a:solidFill>
                    <a:latin typeface="Helvetica" pitchFamily="34" charset="0"/>
                    <a:cs typeface="Helvetica" pitchFamily="34" charset="0"/>
                  </a:rPr>
                  <a:t>6</a:t>
                </a:r>
                <a:endParaRPr lang="en-US" sz="1200" dirty="0">
                  <a:solidFill>
                    <a:schemeClr val="bg1"/>
                  </a:solidFill>
                  <a:latin typeface="Helvetica" pitchFamily="34" charset="0"/>
                  <a:cs typeface="Helvetica" pitchFamily="34" charset="0"/>
                </a:endParaRPr>
              </a:p>
            </p:txBody>
          </p:sp>
          <p:sp>
            <p:nvSpPr>
              <p:cNvPr id="915" name="TextBox 914"/>
              <p:cNvSpPr txBox="1"/>
              <p:nvPr/>
            </p:nvSpPr>
            <p:spPr bwMode="auto">
              <a:xfrm>
                <a:off x="2286000" y="4038600"/>
                <a:ext cx="269626" cy="276999"/>
              </a:xfrm>
              <a:prstGeom prst="rect">
                <a:avLst/>
              </a:prstGeom>
              <a:noFill/>
              <a:ln w="9525">
                <a:noFill/>
                <a:miter lim="800000"/>
                <a:headEnd/>
                <a:tailEnd/>
              </a:ln>
            </p:spPr>
            <p:txBody>
              <a:bodyPr wrap="none" rtlCol="0">
                <a:spAutoFit/>
              </a:bodyPr>
              <a:lstStyle/>
              <a:p>
                <a:r>
                  <a:rPr lang="en-US" sz="1200" dirty="0" smtClean="0">
                    <a:solidFill>
                      <a:schemeClr val="bg1"/>
                    </a:solidFill>
                    <a:latin typeface="Helvetica" pitchFamily="34" charset="0"/>
                    <a:cs typeface="Helvetica" pitchFamily="34" charset="0"/>
                  </a:rPr>
                  <a:t>7</a:t>
                </a:r>
                <a:endParaRPr lang="en-US" sz="1200" dirty="0">
                  <a:solidFill>
                    <a:schemeClr val="bg1"/>
                  </a:solidFill>
                  <a:latin typeface="Helvetica" pitchFamily="34" charset="0"/>
                  <a:cs typeface="Helvetica" pitchFamily="34" charset="0"/>
                </a:endParaRPr>
              </a:p>
            </p:txBody>
          </p:sp>
          <p:sp>
            <p:nvSpPr>
              <p:cNvPr id="916" name="TextBox 915"/>
              <p:cNvSpPr txBox="1"/>
              <p:nvPr/>
            </p:nvSpPr>
            <p:spPr bwMode="auto">
              <a:xfrm>
                <a:off x="1066800" y="4038600"/>
                <a:ext cx="269626" cy="276999"/>
              </a:xfrm>
              <a:prstGeom prst="rect">
                <a:avLst/>
              </a:prstGeom>
              <a:noFill/>
              <a:ln w="9525">
                <a:noFill/>
                <a:miter lim="800000"/>
                <a:headEnd/>
                <a:tailEnd/>
              </a:ln>
            </p:spPr>
            <p:txBody>
              <a:bodyPr wrap="none" rtlCol="0">
                <a:spAutoFit/>
              </a:bodyPr>
              <a:lstStyle/>
              <a:p>
                <a:r>
                  <a:rPr lang="en-US" sz="1200" dirty="0" smtClean="0">
                    <a:solidFill>
                      <a:schemeClr val="bg1"/>
                    </a:solidFill>
                    <a:latin typeface="Helvetica" pitchFamily="34" charset="0"/>
                    <a:cs typeface="Helvetica" pitchFamily="34" charset="0"/>
                  </a:rPr>
                  <a:t>8</a:t>
                </a:r>
                <a:endParaRPr lang="en-US" sz="1200" dirty="0">
                  <a:solidFill>
                    <a:schemeClr val="bg1"/>
                  </a:solidFill>
                  <a:latin typeface="Helvetica" pitchFamily="34" charset="0"/>
                  <a:cs typeface="Helvetica" pitchFamily="34" charset="0"/>
                </a:endParaRPr>
              </a:p>
            </p:txBody>
          </p:sp>
          <p:sp>
            <p:nvSpPr>
              <p:cNvPr id="917" name="TextBox 916"/>
              <p:cNvSpPr txBox="1"/>
              <p:nvPr/>
            </p:nvSpPr>
            <p:spPr bwMode="auto">
              <a:xfrm>
                <a:off x="1981200" y="4038600"/>
                <a:ext cx="269626" cy="276999"/>
              </a:xfrm>
              <a:prstGeom prst="rect">
                <a:avLst/>
              </a:prstGeom>
              <a:noFill/>
              <a:ln w="9525">
                <a:noFill/>
                <a:miter lim="800000"/>
                <a:headEnd/>
                <a:tailEnd/>
              </a:ln>
            </p:spPr>
            <p:txBody>
              <a:bodyPr wrap="none" rtlCol="0">
                <a:spAutoFit/>
              </a:bodyPr>
              <a:lstStyle/>
              <a:p>
                <a:r>
                  <a:rPr lang="en-US" sz="1200" dirty="0" smtClean="0">
                    <a:solidFill>
                      <a:schemeClr val="bg1"/>
                    </a:solidFill>
                    <a:latin typeface="Helvetica" pitchFamily="34" charset="0"/>
                    <a:cs typeface="Helvetica" pitchFamily="34" charset="0"/>
                  </a:rPr>
                  <a:t>9</a:t>
                </a:r>
                <a:endParaRPr lang="en-US" sz="1200" dirty="0">
                  <a:solidFill>
                    <a:schemeClr val="bg1"/>
                  </a:solidFill>
                  <a:latin typeface="Helvetica" pitchFamily="34" charset="0"/>
                  <a:cs typeface="Helvetica" pitchFamily="34" charset="0"/>
                </a:endParaRPr>
              </a:p>
            </p:txBody>
          </p:sp>
          <p:sp>
            <p:nvSpPr>
              <p:cNvPr id="919" name="TextBox 918"/>
              <p:cNvSpPr txBox="1"/>
              <p:nvPr/>
            </p:nvSpPr>
            <p:spPr bwMode="auto">
              <a:xfrm>
                <a:off x="3276600" y="4038600"/>
                <a:ext cx="354584" cy="276999"/>
              </a:xfrm>
              <a:prstGeom prst="rect">
                <a:avLst/>
              </a:prstGeom>
              <a:noFill/>
              <a:ln w="9525">
                <a:noFill/>
                <a:miter lim="800000"/>
                <a:headEnd/>
                <a:tailEnd/>
              </a:ln>
            </p:spPr>
            <p:txBody>
              <a:bodyPr wrap="none" rtlCol="0">
                <a:spAutoFit/>
              </a:bodyPr>
              <a:lstStyle/>
              <a:p>
                <a:r>
                  <a:rPr lang="en-US" sz="1200" dirty="0" smtClean="0">
                    <a:solidFill>
                      <a:schemeClr val="bg1"/>
                    </a:solidFill>
                    <a:latin typeface="Helvetica" pitchFamily="34" charset="0"/>
                    <a:cs typeface="Helvetica" pitchFamily="34" charset="0"/>
                  </a:rPr>
                  <a:t>10</a:t>
                </a:r>
                <a:endParaRPr lang="en-US" sz="1200" dirty="0">
                  <a:solidFill>
                    <a:schemeClr val="bg1"/>
                  </a:solidFill>
                  <a:latin typeface="Helvetica" pitchFamily="34" charset="0"/>
                  <a:cs typeface="Helvetica" pitchFamily="34" charset="0"/>
                </a:endParaRPr>
              </a:p>
            </p:txBody>
          </p:sp>
          <p:sp>
            <p:nvSpPr>
              <p:cNvPr id="920" name="TextBox 919"/>
              <p:cNvSpPr txBox="1"/>
              <p:nvPr/>
            </p:nvSpPr>
            <p:spPr bwMode="auto">
              <a:xfrm>
                <a:off x="3505200" y="3429000"/>
                <a:ext cx="343171" cy="276999"/>
              </a:xfrm>
              <a:prstGeom prst="rect">
                <a:avLst/>
              </a:prstGeom>
              <a:noFill/>
              <a:ln w="9525">
                <a:noFill/>
                <a:miter lim="800000"/>
                <a:headEnd/>
                <a:tailEnd/>
              </a:ln>
            </p:spPr>
            <p:txBody>
              <a:bodyPr wrap="none" rtlCol="0">
                <a:spAutoFit/>
              </a:bodyPr>
              <a:lstStyle/>
              <a:p>
                <a:r>
                  <a:rPr lang="en-US" sz="1200" dirty="0" smtClean="0">
                    <a:solidFill>
                      <a:schemeClr val="bg1"/>
                    </a:solidFill>
                    <a:latin typeface="Helvetica" pitchFamily="34" charset="0"/>
                    <a:cs typeface="Helvetica" pitchFamily="34" charset="0"/>
                  </a:rPr>
                  <a:t>11</a:t>
                </a:r>
                <a:endParaRPr lang="en-US" sz="1200" dirty="0">
                  <a:solidFill>
                    <a:schemeClr val="bg1"/>
                  </a:solidFill>
                  <a:latin typeface="Helvetica" pitchFamily="34" charset="0"/>
                  <a:cs typeface="Helvetica" pitchFamily="34" charset="0"/>
                </a:endParaRPr>
              </a:p>
            </p:txBody>
          </p:sp>
          <p:sp>
            <p:nvSpPr>
              <p:cNvPr id="921" name="TextBox 920"/>
              <p:cNvSpPr txBox="1"/>
              <p:nvPr/>
            </p:nvSpPr>
            <p:spPr bwMode="auto">
              <a:xfrm>
                <a:off x="3505200" y="4724400"/>
                <a:ext cx="354584" cy="276999"/>
              </a:xfrm>
              <a:prstGeom prst="rect">
                <a:avLst/>
              </a:prstGeom>
              <a:noFill/>
              <a:ln w="9525">
                <a:noFill/>
                <a:miter lim="800000"/>
                <a:headEnd/>
                <a:tailEnd/>
              </a:ln>
            </p:spPr>
            <p:txBody>
              <a:bodyPr wrap="none" rtlCol="0">
                <a:spAutoFit/>
              </a:bodyPr>
              <a:lstStyle/>
              <a:p>
                <a:r>
                  <a:rPr lang="en-US" sz="1200" dirty="0" smtClean="0">
                    <a:solidFill>
                      <a:schemeClr val="bg1"/>
                    </a:solidFill>
                    <a:latin typeface="Helvetica" pitchFamily="34" charset="0"/>
                    <a:cs typeface="Helvetica" pitchFamily="34" charset="0"/>
                  </a:rPr>
                  <a:t>12</a:t>
                </a:r>
                <a:endParaRPr lang="en-US" sz="1200" dirty="0">
                  <a:solidFill>
                    <a:schemeClr val="bg1"/>
                  </a:solidFill>
                  <a:latin typeface="Helvetica" pitchFamily="34" charset="0"/>
                  <a:cs typeface="Helvetica" pitchFamily="34" charset="0"/>
                </a:endParaRPr>
              </a:p>
            </p:txBody>
          </p:sp>
          <p:sp>
            <p:nvSpPr>
              <p:cNvPr id="922" name="TextBox 921"/>
              <p:cNvSpPr txBox="1"/>
              <p:nvPr/>
            </p:nvSpPr>
            <p:spPr bwMode="auto">
              <a:xfrm>
                <a:off x="2819400" y="4038600"/>
                <a:ext cx="354584" cy="276999"/>
              </a:xfrm>
              <a:prstGeom prst="rect">
                <a:avLst/>
              </a:prstGeom>
              <a:noFill/>
              <a:ln w="9525">
                <a:noFill/>
                <a:miter lim="800000"/>
                <a:headEnd/>
                <a:tailEnd/>
              </a:ln>
            </p:spPr>
            <p:txBody>
              <a:bodyPr wrap="none" rtlCol="0">
                <a:spAutoFit/>
              </a:bodyPr>
              <a:lstStyle/>
              <a:p>
                <a:r>
                  <a:rPr lang="en-US" sz="1200" dirty="0" smtClean="0">
                    <a:solidFill>
                      <a:schemeClr val="bg1"/>
                    </a:solidFill>
                    <a:latin typeface="Helvetica" pitchFamily="34" charset="0"/>
                    <a:cs typeface="Helvetica" pitchFamily="34" charset="0"/>
                  </a:rPr>
                  <a:t>13</a:t>
                </a:r>
                <a:endParaRPr lang="en-US" sz="1200" dirty="0">
                  <a:solidFill>
                    <a:schemeClr val="bg1"/>
                  </a:solidFill>
                  <a:latin typeface="Helvetica" pitchFamily="34" charset="0"/>
                  <a:cs typeface="Helvetica" pitchFamily="34" charset="0"/>
                </a:endParaRPr>
              </a:p>
            </p:txBody>
          </p:sp>
          <p:sp>
            <p:nvSpPr>
              <p:cNvPr id="924" name="TextBox 923"/>
              <p:cNvSpPr txBox="1"/>
              <p:nvPr/>
            </p:nvSpPr>
            <p:spPr bwMode="auto">
              <a:xfrm>
                <a:off x="1676400" y="3886200"/>
                <a:ext cx="354584" cy="276999"/>
              </a:xfrm>
              <a:prstGeom prst="rect">
                <a:avLst/>
              </a:prstGeom>
              <a:noFill/>
              <a:ln w="9525">
                <a:noFill/>
                <a:miter lim="800000"/>
                <a:headEnd/>
                <a:tailEnd/>
              </a:ln>
            </p:spPr>
            <p:txBody>
              <a:bodyPr wrap="none" rtlCol="0">
                <a:spAutoFit/>
              </a:bodyPr>
              <a:lstStyle/>
              <a:p>
                <a:r>
                  <a:rPr lang="en-US" sz="1200" dirty="0" smtClean="0">
                    <a:solidFill>
                      <a:schemeClr val="bg1"/>
                    </a:solidFill>
                    <a:latin typeface="Helvetica" pitchFamily="34" charset="0"/>
                    <a:cs typeface="Helvetica" pitchFamily="34" charset="0"/>
                  </a:rPr>
                  <a:t>15</a:t>
                </a:r>
                <a:endParaRPr lang="en-US" sz="1200" dirty="0">
                  <a:solidFill>
                    <a:schemeClr val="bg1"/>
                  </a:solidFill>
                  <a:latin typeface="Helvetica" pitchFamily="34" charset="0"/>
                  <a:cs typeface="Helvetica" pitchFamily="34" charset="0"/>
                </a:endParaRPr>
              </a:p>
            </p:txBody>
          </p:sp>
          <p:sp>
            <p:nvSpPr>
              <p:cNvPr id="925" name="TextBox 924"/>
              <p:cNvSpPr txBox="1"/>
              <p:nvPr/>
            </p:nvSpPr>
            <p:spPr bwMode="auto">
              <a:xfrm>
                <a:off x="4191000" y="3124200"/>
                <a:ext cx="354584" cy="276999"/>
              </a:xfrm>
              <a:prstGeom prst="rect">
                <a:avLst/>
              </a:prstGeom>
              <a:noFill/>
              <a:ln w="9525">
                <a:noFill/>
                <a:miter lim="800000"/>
                <a:headEnd/>
                <a:tailEnd/>
              </a:ln>
            </p:spPr>
            <p:txBody>
              <a:bodyPr wrap="none" rtlCol="0">
                <a:spAutoFit/>
              </a:bodyPr>
              <a:lstStyle/>
              <a:p>
                <a:r>
                  <a:rPr lang="en-US" sz="1200" dirty="0" smtClean="0">
                    <a:solidFill>
                      <a:schemeClr val="bg1"/>
                    </a:solidFill>
                    <a:latin typeface="Helvetica" pitchFamily="34" charset="0"/>
                    <a:cs typeface="Helvetica" pitchFamily="34" charset="0"/>
                  </a:rPr>
                  <a:t>16</a:t>
                </a:r>
                <a:endParaRPr lang="en-US" sz="1200" dirty="0">
                  <a:solidFill>
                    <a:schemeClr val="bg1"/>
                  </a:solidFill>
                  <a:latin typeface="Helvetica" pitchFamily="34" charset="0"/>
                  <a:cs typeface="Helvetica" pitchFamily="34" charset="0"/>
                </a:endParaRPr>
              </a:p>
            </p:txBody>
          </p:sp>
          <p:sp>
            <p:nvSpPr>
              <p:cNvPr id="926" name="TextBox 925"/>
              <p:cNvSpPr txBox="1"/>
              <p:nvPr/>
            </p:nvSpPr>
            <p:spPr bwMode="auto">
              <a:xfrm>
                <a:off x="3505200" y="3810000"/>
                <a:ext cx="354584" cy="276999"/>
              </a:xfrm>
              <a:prstGeom prst="rect">
                <a:avLst/>
              </a:prstGeom>
              <a:noFill/>
              <a:ln w="9525">
                <a:noFill/>
                <a:miter lim="800000"/>
                <a:headEnd/>
                <a:tailEnd/>
              </a:ln>
            </p:spPr>
            <p:txBody>
              <a:bodyPr wrap="none" rtlCol="0">
                <a:spAutoFit/>
              </a:bodyPr>
              <a:lstStyle/>
              <a:p>
                <a:r>
                  <a:rPr lang="en-US" sz="1200" dirty="0" smtClean="0">
                    <a:solidFill>
                      <a:schemeClr val="bg1"/>
                    </a:solidFill>
                    <a:latin typeface="Helvetica" pitchFamily="34" charset="0"/>
                    <a:cs typeface="Helvetica" pitchFamily="34" charset="0"/>
                  </a:rPr>
                  <a:t>17</a:t>
                </a:r>
                <a:endParaRPr lang="en-US" sz="1200" dirty="0">
                  <a:solidFill>
                    <a:schemeClr val="bg1"/>
                  </a:solidFill>
                  <a:latin typeface="Helvetica" pitchFamily="34" charset="0"/>
                  <a:cs typeface="Helvetica" pitchFamily="34" charset="0"/>
                </a:endParaRPr>
              </a:p>
            </p:txBody>
          </p:sp>
          <p:sp>
            <p:nvSpPr>
              <p:cNvPr id="927" name="TextBox 926"/>
              <p:cNvSpPr txBox="1"/>
              <p:nvPr/>
            </p:nvSpPr>
            <p:spPr bwMode="auto">
              <a:xfrm>
                <a:off x="4419600" y="2514600"/>
                <a:ext cx="354584" cy="276999"/>
              </a:xfrm>
              <a:prstGeom prst="rect">
                <a:avLst/>
              </a:prstGeom>
              <a:noFill/>
              <a:ln w="9525">
                <a:noFill/>
                <a:miter lim="800000"/>
                <a:headEnd/>
                <a:tailEnd/>
              </a:ln>
            </p:spPr>
            <p:txBody>
              <a:bodyPr wrap="none" rtlCol="0">
                <a:spAutoFit/>
              </a:bodyPr>
              <a:lstStyle/>
              <a:p>
                <a:r>
                  <a:rPr lang="en-US" sz="1200" dirty="0" smtClean="0">
                    <a:solidFill>
                      <a:schemeClr val="bg1"/>
                    </a:solidFill>
                    <a:latin typeface="Helvetica" pitchFamily="34" charset="0"/>
                    <a:cs typeface="Helvetica" pitchFamily="34" charset="0"/>
                  </a:rPr>
                  <a:t>18</a:t>
                </a:r>
                <a:endParaRPr lang="en-US" sz="1200" dirty="0">
                  <a:solidFill>
                    <a:schemeClr val="bg1"/>
                  </a:solidFill>
                  <a:latin typeface="Helvetica" pitchFamily="34" charset="0"/>
                  <a:cs typeface="Helvetica" pitchFamily="34" charset="0"/>
                </a:endParaRPr>
              </a:p>
            </p:txBody>
          </p:sp>
          <p:sp>
            <p:nvSpPr>
              <p:cNvPr id="928" name="TextBox 927"/>
              <p:cNvSpPr txBox="1"/>
              <p:nvPr/>
            </p:nvSpPr>
            <p:spPr bwMode="auto">
              <a:xfrm>
                <a:off x="3810000" y="3124200"/>
                <a:ext cx="354584" cy="276999"/>
              </a:xfrm>
              <a:prstGeom prst="rect">
                <a:avLst/>
              </a:prstGeom>
              <a:noFill/>
              <a:ln w="9525">
                <a:noFill/>
                <a:miter lim="800000"/>
                <a:headEnd/>
                <a:tailEnd/>
              </a:ln>
            </p:spPr>
            <p:txBody>
              <a:bodyPr wrap="none" rtlCol="0">
                <a:spAutoFit/>
              </a:bodyPr>
              <a:lstStyle/>
              <a:p>
                <a:r>
                  <a:rPr lang="en-US" sz="1200" dirty="0" smtClean="0">
                    <a:solidFill>
                      <a:schemeClr val="bg1"/>
                    </a:solidFill>
                    <a:latin typeface="Helvetica" pitchFamily="34" charset="0"/>
                    <a:cs typeface="Helvetica" pitchFamily="34" charset="0"/>
                  </a:rPr>
                  <a:t>19</a:t>
                </a:r>
                <a:endParaRPr lang="en-US" sz="1200" dirty="0">
                  <a:solidFill>
                    <a:schemeClr val="bg1"/>
                  </a:solidFill>
                  <a:latin typeface="Helvetica" pitchFamily="34" charset="0"/>
                  <a:cs typeface="Helvetica" pitchFamily="34" charset="0"/>
                </a:endParaRPr>
              </a:p>
            </p:txBody>
          </p:sp>
          <p:sp>
            <p:nvSpPr>
              <p:cNvPr id="929" name="TextBox 928"/>
              <p:cNvSpPr txBox="1"/>
              <p:nvPr/>
            </p:nvSpPr>
            <p:spPr bwMode="auto">
              <a:xfrm>
                <a:off x="1371600" y="2209800"/>
                <a:ext cx="354584" cy="276999"/>
              </a:xfrm>
              <a:prstGeom prst="rect">
                <a:avLst/>
              </a:prstGeom>
              <a:noFill/>
              <a:ln w="9525">
                <a:noFill/>
                <a:miter lim="800000"/>
                <a:headEnd/>
                <a:tailEnd/>
              </a:ln>
            </p:spPr>
            <p:txBody>
              <a:bodyPr wrap="none" rtlCol="0">
                <a:spAutoFit/>
              </a:bodyPr>
              <a:lstStyle/>
              <a:p>
                <a:r>
                  <a:rPr lang="en-US" sz="1200" dirty="0" smtClean="0">
                    <a:solidFill>
                      <a:schemeClr val="bg1"/>
                    </a:solidFill>
                    <a:latin typeface="Helvetica" pitchFamily="34" charset="0"/>
                    <a:cs typeface="Helvetica" pitchFamily="34" charset="0"/>
                  </a:rPr>
                  <a:t>20</a:t>
                </a:r>
                <a:endParaRPr lang="en-US" sz="1200" dirty="0">
                  <a:solidFill>
                    <a:schemeClr val="bg1"/>
                  </a:solidFill>
                  <a:latin typeface="Helvetica" pitchFamily="34" charset="0"/>
                  <a:cs typeface="Helvetica" pitchFamily="34" charset="0"/>
                </a:endParaRPr>
              </a:p>
            </p:txBody>
          </p:sp>
          <p:sp>
            <p:nvSpPr>
              <p:cNvPr id="930" name="TextBox 929"/>
              <p:cNvSpPr txBox="1"/>
              <p:nvPr/>
            </p:nvSpPr>
            <p:spPr bwMode="auto">
              <a:xfrm>
                <a:off x="2286000" y="2209800"/>
                <a:ext cx="354584" cy="276999"/>
              </a:xfrm>
              <a:prstGeom prst="rect">
                <a:avLst/>
              </a:prstGeom>
              <a:noFill/>
              <a:ln w="9525">
                <a:noFill/>
                <a:miter lim="800000"/>
                <a:headEnd/>
                <a:tailEnd/>
              </a:ln>
            </p:spPr>
            <p:txBody>
              <a:bodyPr wrap="none" rtlCol="0">
                <a:spAutoFit/>
              </a:bodyPr>
              <a:lstStyle/>
              <a:p>
                <a:r>
                  <a:rPr lang="en-US" sz="1200" dirty="0" smtClean="0">
                    <a:solidFill>
                      <a:schemeClr val="bg1"/>
                    </a:solidFill>
                    <a:latin typeface="Helvetica" pitchFamily="34" charset="0"/>
                    <a:cs typeface="Helvetica" pitchFamily="34" charset="0"/>
                  </a:rPr>
                  <a:t>21</a:t>
                </a:r>
                <a:endParaRPr lang="en-US" sz="1200" dirty="0">
                  <a:solidFill>
                    <a:schemeClr val="bg1"/>
                  </a:solidFill>
                  <a:latin typeface="Helvetica" pitchFamily="34" charset="0"/>
                  <a:cs typeface="Helvetica" pitchFamily="34" charset="0"/>
                </a:endParaRPr>
              </a:p>
            </p:txBody>
          </p:sp>
          <p:sp>
            <p:nvSpPr>
              <p:cNvPr id="931" name="TextBox 930"/>
              <p:cNvSpPr txBox="1"/>
              <p:nvPr/>
            </p:nvSpPr>
            <p:spPr bwMode="auto">
              <a:xfrm>
                <a:off x="1676400" y="2819400"/>
                <a:ext cx="354584" cy="276999"/>
              </a:xfrm>
              <a:prstGeom prst="rect">
                <a:avLst/>
              </a:prstGeom>
              <a:noFill/>
              <a:ln w="9525">
                <a:noFill/>
                <a:miter lim="800000"/>
                <a:headEnd/>
                <a:tailEnd/>
              </a:ln>
            </p:spPr>
            <p:txBody>
              <a:bodyPr wrap="none" rtlCol="0">
                <a:spAutoFit/>
              </a:bodyPr>
              <a:lstStyle/>
              <a:p>
                <a:r>
                  <a:rPr lang="en-US" sz="1200" dirty="0" smtClean="0">
                    <a:solidFill>
                      <a:schemeClr val="bg1"/>
                    </a:solidFill>
                    <a:latin typeface="Helvetica" pitchFamily="34" charset="0"/>
                    <a:cs typeface="Helvetica" pitchFamily="34" charset="0"/>
                  </a:rPr>
                  <a:t>22</a:t>
                </a:r>
                <a:endParaRPr lang="en-US" sz="1200" dirty="0">
                  <a:solidFill>
                    <a:schemeClr val="bg1"/>
                  </a:solidFill>
                  <a:latin typeface="Helvetica" pitchFamily="34" charset="0"/>
                  <a:cs typeface="Helvetica" pitchFamily="34" charset="0"/>
                </a:endParaRPr>
              </a:p>
            </p:txBody>
          </p:sp>
          <p:sp>
            <p:nvSpPr>
              <p:cNvPr id="932" name="TextBox 931"/>
              <p:cNvSpPr txBox="1"/>
              <p:nvPr/>
            </p:nvSpPr>
            <p:spPr bwMode="auto">
              <a:xfrm>
                <a:off x="990600" y="2209800"/>
                <a:ext cx="354584" cy="276999"/>
              </a:xfrm>
              <a:prstGeom prst="rect">
                <a:avLst/>
              </a:prstGeom>
              <a:noFill/>
              <a:ln w="9525">
                <a:noFill/>
                <a:miter lim="800000"/>
                <a:headEnd/>
                <a:tailEnd/>
              </a:ln>
            </p:spPr>
            <p:txBody>
              <a:bodyPr wrap="none" rtlCol="0">
                <a:spAutoFit/>
              </a:bodyPr>
              <a:lstStyle/>
              <a:p>
                <a:r>
                  <a:rPr lang="en-US" sz="1200" dirty="0" smtClean="0">
                    <a:solidFill>
                      <a:schemeClr val="bg1"/>
                    </a:solidFill>
                    <a:latin typeface="Helvetica" pitchFamily="34" charset="0"/>
                    <a:cs typeface="Helvetica" pitchFamily="34" charset="0"/>
                  </a:rPr>
                  <a:t>23</a:t>
                </a:r>
                <a:endParaRPr lang="en-US" sz="1200" dirty="0">
                  <a:solidFill>
                    <a:schemeClr val="bg1"/>
                  </a:solidFill>
                  <a:latin typeface="Helvetica" pitchFamily="34" charset="0"/>
                  <a:cs typeface="Helvetica" pitchFamily="34" charset="0"/>
                </a:endParaRPr>
              </a:p>
            </p:txBody>
          </p:sp>
          <p:sp>
            <p:nvSpPr>
              <p:cNvPr id="933" name="TextBox 932"/>
              <p:cNvSpPr txBox="1"/>
              <p:nvPr/>
            </p:nvSpPr>
            <p:spPr bwMode="auto">
              <a:xfrm>
                <a:off x="1905000" y="2209800"/>
                <a:ext cx="354584" cy="276999"/>
              </a:xfrm>
              <a:prstGeom prst="rect">
                <a:avLst/>
              </a:prstGeom>
              <a:noFill/>
              <a:ln w="9525">
                <a:noFill/>
                <a:miter lim="800000"/>
                <a:headEnd/>
                <a:tailEnd/>
              </a:ln>
            </p:spPr>
            <p:txBody>
              <a:bodyPr wrap="none" rtlCol="0">
                <a:spAutoFit/>
              </a:bodyPr>
              <a:lstStyle/>
              <a:p>
                <a:r>
                  <a:rPr lang="en-US" sz="1200" dirty="0" smtClean="0">
                    <a:solidFill>
                      <a:schemeClr val="bg1"/>
                    </a:solidFill>
                    <a:latin typeface="Helvetica" pitchFamily="34" charset="0"/>
                    <a:cs typeface="Helvetica" pitchFamily="34" charset="0"/>
                  </a:rPr>
                  <a:t>24</a:t>
                </a:r>
                <a:endParaRPr lang="en-US" sz="1200" dirty="0">
                  <a:solidFill>
                    <a:schemeClr val="bg1"/>
                  </a:solidFill>
                  <a:latin typeface="Helvetica" pitchFamily="34" charset="0"/>
                  <a:cs typeface="Helvetica" pitchFamily="34" charset="0"/>
                </a:endParaRPr>
              </a:p>
            </p:txBody>
          </p:sp>
          <p:sp>
            <p:nvSpPr>
              <p:cNvPr id="934" name="TextBox 933"/>
              <p:cNvSpPr txBox="1"/>
              <p:nvPr/>
            </p:nvSpPr>
            <p:spPr bwMode="auto">
              <a:xfrm>
                <a:off x="4419600" y="2895600"/>
                <a:ext cx="354584" cy="276999"/>
              </a:xfrm>
              <a:prstGeom prst="rect">
                <a:avLst/>
              </a:prstGeom>
              <a:noFill/>
              <a:ln w="9525">
                <a:noFill/>
                <a:miter lim="800000"/>
                <a:headEnd/>
                <a:tailEnd/>
              </a:ln>
            </p:spPr>
            <p:txBody>
              <a:bodyPr wrap="none" rtlCol="0">
                <a:spAutoFit/>
              </a:bodyPr>
              <a:lstStyle/>
              <a:p>
                <a:r>
                  <a:rPr lang="en-US" sz="1200" dirty="0" smtClean="0">
                    <a:solidFill>
                      <a:schemeClr val="bg1"/>
                    </a:solidFill>
                    <a:latin typeface="Helvetica" pitchFamily="34" charset="0"/>
                    <a:cs typeface="Helvetica" pitchFamily="34" charset="0"/>
                  </a:rPr>
                  <a:t>25</a:t>
                </a:r>
                <a:endParaRPr lang="en-US" sz="1200" dirty="0">
                  <a:solidFill>
                    <a:schemeClr val="bg1"/>
                  </a:solidFill>
                  <a:latin typeface="Helvetica" pitchFamily="34" charset="0"/>
                  <a:cs typeface="Helvetica" pitchFamily="34" charset="0"/>
                </a:endParaRPr>
              </a:p>
            </p:txBody>
          </p:sp>
          <p:sp>
            <p:nvSpPr>
              <p:cNvPr id="942" name="TextBox 941"/>
              <p:cNvSpPr txBox="1"/>
              <p:nvPr/>
            </p:nvSpPr>
            <p:spPr bwMode="auto">
              <a:xfrm>
                <a:off x="5029200" y="2667000"/>
                <a:ext cx="255198" cy="246221"/>
              </a:xfrm>
              <a:prstGeom prst="rect">
                <a:avLst/>
              </a:prstGeom>
              <a:noFill/>
              <a:ln w="9525">
                <a:noFill/>
                <a:miter lim="800000"/>
                <a:headEnd/>
                <a:tailEnd/>
              </a:ln>
            </p:spPr>
            <p:txBody>
              <a:bodyPr wrap="none" rtlCol="0">
                <a:spAutoFit/>
              </a:bodyPr>
              <a:lstStyle/>
              <a:p>
                <a:r>
                  <a:rPr lang="en-US" sz="1000" dirty="0" smtClean="0">
                    <a:solidFill>
                      <a:schemeClr val="bg1"/>
                    </a:solidFill>
                    <a:latin typeface="Helvetica" pitchFamily="34" charset="0"/>
                    <a:cs typeface="Helvetica" pitchFamily="34" charset="0"/>
                  </a:rPr>
                  <a:t>5</a:t>
                </a:r>
                <a:endParaRPr lang="en-US" sz="1000" dirty="0">
                  <a:solidFill>
                    <a:schemeClr val="bg1"/>
                  </a:solidFill>
                  <a:latin typeface="Helvetica" pitchFamily="34" charset="0"/>
                  <a:cs typeface="Helvetica" pitchFamily="34" charset="0"/>
                </a:endParaRPr>
              </a:p>
            </p:txBody>
          </p:sp>
          <p:sp>
            <p:nvSpPr>
              <p:cNvPr id="943" name="TextBox 942"/>
              <p:cNvSpPr txBox="1"/>
              <p:nvPr/>
            </p:nvSpPr>
            <p:spPr bwMode="auto">
              <a:xfrm>
                <a:off x="5029200" y="3178299"/>
                <a:ext cx="325730" cy="246221"/>
              </a:xfrm>
              <a:prstGeom prst="rect">
                <a:avLst/>
              </a:prstGeom>
              <a:noFill/>
              <a:ln w="9525">
                <a:noFill/>
                <a:miter lim="800000"/>
                <a:headEnd/>
                <a:tailEnd/>
              </a:ln>
            </p:spPr>
            <p:txBody>
              <a:bodyPr wrap="none" rtlCol="0">
                <a:spAutoFit/>
              </a:bodyPr>
              <a:lstStyle/>
              <a:p>
                <a:r>
                  <a:rPr lang="en-US" sz="1000" dirty="0" smtClean="0">
                    <a:solidFill>
                      <a:schemeClr val="bg1"/>
                    </a:solidFill>
                    <a:latin typeface="Helvetica" pitchFamily="34" charset="0"/>
                    <a:cs typeface="Helvetica" pitchFamily="34" charset="0"/>
                  </a:rPr>
                  <a:t>10</a:t>
                </a:r>
                <a:endParaRPr lang="en-US" sz="1000" dirty="0">
                  <a:solidFill>
                    <a:schemeClr val="bg1"/>
                  </a:solidFill>
                  <a:latin typeface="Helvetica" pitchFamily="34" charset="0"/>
                  <a:cs typeface="Helvetica" pitchFamily="34" charset="0"/>
                </a:endParaRPr>
              </a:p>
            </p:txBody>
          </p:sp>
          <p:sp>
            <p:nvSpPr>
              <p:cNvPr id="944" name="TextBox 943"/>
              <p:cNvSpPr txBox="1"/>
              <p:nvPr/>
            </p:nvSpPr>
            <p:spPr bwMode="auto">
              <a:xfrm>
                <a:off x="5029200" y="3792379"/>
                <a:ext cx="325730" cy="246221"/>
              </a:xfrm>
              <a:prstGeom prst="rect">
                <a:avLst/>
              </a:prstGeom>
              <a:noFill/>
              <a:ln w="9525">
                <a:noFill/>
                <a:miter lim="800000"/>
                <a:headEnd/>
                <a:tailEnd/>
              </a:ln>
            </p:spPr>
            <p:txBody>
              <a:bodyPr wrap="none" rtlCol="0">
                <a:spAutoFit/>
              </a:bodyPr>
              <a:lstStyle/>
              <a:p>
                <a:r>
                  <a:rPr lang="en-US" sz="1000" dirty="0" smtClean="0">
                    <a:solidFill>
                      <a:schemeClr val="bg1"/>
                    </a:solidFill>
                    <a:latin typeface="Helvetica" pitchFamily="34" charset="0"/>
                    <a:cs typeface="Helvetica" pitchFamily="34" charset="0"/>
                  </a:rPr>
                  <a:t>15</a:t>
                </a:r>
                <a:endParaRPr lang="en-US" sz="1000" dirty="0">
                  <a:solidFill>
                    <a:schemeClr val="bg1"/>
                  </a:solidFill>
                  <a:latin typeface="Helvetica" pitchFamily="34" charset="0"/>
                  <a:cs typeface="Helvetica" pitchFamily="34" charset="0"/>
                </a:endParaRPr>
              </a:p>
            </p:txBody>
          </p:sp>
          <p:sp>
            <p:nvSpPr>
              <p:cNvPr id="945" name="TextBox 944"/>
              <p:cNvSpPr txBox="1"/>
              <p:nvPr/>
            </p:nvSpPr>
            <p:spPr bwMode="auto">
              <a:xfrm>
                <a:off x="5105400" y="4419600"/>
                <a:ext cx="325730" cy="246221"/>
              </a:xfrm>
              <a:prstGeom prst="rect">
                <a:avLst/>
              </a:prstGeom>
              <a:noFill/>
              <a:ln w="9525">
                <a:noFill/>
                <a:miter lim="800000"/>
                <a:headEnd/>
                <a:tailEnd/>
              </a:ln>
            </p:spPr>
            <p:txBody>
              <a:bodyPr wrap="none" rtlCol="0">
                <a:spAutoFit/>
              </a:bodyPr>
              <a:lstStyle/>
              <a:p>
                <a:r>
                  <a:rPr lang="en-US" sz="1000" dirty="0" smtClean="0">
                    <a:solidFill>
                      <a:schemeClr val="bg1"/>
                    </a:solidFill>
                    <a:latin typeface="Helvetica" pitchFamily="34" charset="0"/>
                    <a:cs typeface="Helvetica" pitchFamily="34" charset="0"/>
                  </a:rPr>
                  <a:t>20</a:t>
                </a:r>
                <a:endParaRPr lang="en-US" sz="1000" dirty="0">
                  <a:solidFill>
                    <a:schemeClr val="bg1"/>
                  </a:solidFill>
                  <a:latin typeface="Helvetica" pitchFamily="34" charset="0"/>
                  <a:cs typeface="Helvetica" pitchFamily="34" charset="0"/>
                </a:endParaRPr>
              </a:p>
            </p:txBody>
          </p:sp>
          <p:sp>
            <p:nvSpPr>
              <p:cNvPr id="946" name="TextBox 945"/>
              <p:cNvSpPr txBox="1"/>
              <p:nvPr/>
            </p:nvSpPr>
            <p:spPr bwMode="auto">
              <a:xfrm>
                <a:off x="5105400" y="5038474"/>
                <a:ext cx="325730" cy="246221"/>
              </a:xfrm>
              <a:prstGeom prst="rect">
                <a:avLst/>
              </a:prstGeom>
              <a:noFill/>
              <a:ln w="9525">
                <a:noFill/>
                <a:miter lim="800000"/>
                <a:headEnd/>
                <a:tailEnd/>
              </a:ln>
            </p:spPr>
            <p:txBody>
              <a:bodyPr wrap="none" rtlCol="0">
                <a:spAutoFit/>
              </a:bodyPr>
              <a:lstStyle/>
              <a:p>
                <a:r>
                  <a:rPr lang="en-US" sz="1000" dirty="0" smtClean="0">
                    <a:solidFill>
                      <a:schemeClr val="bg1"/>
                    </a:solidFill>
                    <a:latin typeface="Helvetica" pitchFamily="34" charset="0"/>
                    <a:cs typeface="Helvetica" pitchFamily="34" charset="0"/>
                  </a:rPr>
                  <a:t>25</a:t>
                </a:r>
                <a:endParaRPr lang="en-US" sz="1000" dirty="0">
                  <a:solidFill>
                    <a:schemeClr val="bg1"/>
                  </a:solidFill>
                  <a:latin typeface="Helvetica" pitchFamily="34" charset="0"/>
                  <a:cs typeface="Helvetica" pitchFamily="34" charset="0"/>
                </a:endParaRPr>
              </a:p>
            </p:txBody>
          </p:sp>
          <p:sp>
            <p:nvSpPr>
              <p:cNvPr id="953" name="TextBox 952"/>
              <p:cNvSpPr txBox="1"/>
              <p:nvPr/>
            </p:nvSpPr>
            <p:spPr bwMode="auto">
              <a:xfrm>
                <a:off x="685800" y="5029200"/>
                <a:ext cx="356188" cy="461665"/>
              </a:xfrm>
              <a:prstGeom prst="rect">
                <a:avLst/>
              </a:prstGeom>
              <a:noFill/>
              <a:ln w="9525">
                <a:noFill/>
                <a:miter lim="800000"/>
                <a:headEnd/>
                <a:tailEnd/>
              </a:ln>
            </p:spPr>
            <p:txBody>
              <a:bodyPr wrap="none" rtlCol="0">
                <a:spAutoFit/>
              </a:bodyPr>
              <a:lstStyle/>
              <a:p>
                <a:r>
                  <a:rPr lang="en-US" sz="2400" dirty="0" smtClean="0">
                    <a:solidFill>
                      <a:schemeClr val="bg1"/>
                    </a:solidFill>
                    <a:latin typeface="Helvetica" pitchFamily="34" charset="0"/>
                    <a:cs typeface="Helvetica" pitchFamily="34" charset="0"/>
                  </a:rPr>
                  <a:t>0</a:t>
                </a:r>
                <a:endParaRPr lang="en-US" sz="2400" dirty="0">
                  <a:solidFill>
                    <a:schemeClr val="bg1"/>
                  </a:solidFill>
                  <a:latin typeface="Helvetica" pitchFamily="34" charset="0"/>
                  <a:cs typeface="Helvetica" pitchFamily="34" charset="0"/>
                </a:endParaRPr>
              </a:p>
            </p:txBody>
          </p:sp>
          <p:sp>
            <p:nvSpPr>
              <p:cNvPr id="954" name="TextBox 953"/>
              <p:cNvSpPr txBox="1"/>
              <p:nvPr/>
            </p:nvSpPr>
            <p:spPr bwMode="auto">
              <a:xfrm>
                <a:off x="3429000" y="4953000"/>
                <a:ext cx="356188" cy="461665"/>
              </a:xfrm>
              <a:prstGeom prst="rect">
                <a:avLst/>
              </a:prstGeom>
              <a:noFill/>
              <a:ln w="9525">
                <a:noFill/>
                <a:miter lim="800000"/>
                <a:headEnd/>
                <a:tailEnd/>
              </a:ln>
            </p:spPr>
            <p:txBody>
              <a:bodyPr wrap="none" rtlCol="0">
                <a:spAutoFit/>
              </a:bodyPr>
              <a:lstStyle/>
              <a:p>
                <a:r>
                  <a:rPr lang="en-US" sz="2400" dirty="0" smtClean="0">
                    <a:solidFill>
                      <a:schemeClr val="bg1"/>
                    </a:solidFill>
                    <a:latin typeface="Helvetica" pitchFamily="34" charset="0"/>
                    <a:cs typeface="Helvetica" pitchFamily="34" charset="0"/>
                  </a:rPr>
                  <a:t>1</a:t>
                </a:r>
                <a:endParaRPr lang="en-US" sz="2400" dirty="0">
                  <a:solidFill>
                    <a:schemeClr val="bg1"/>
                  </a:solidFill>
                  <a:latin typeface="Helvetica" pitchFamily="34" charset="0"/>
                  <a:cs typeface="Helvetica" pitchFamily="34" charset="0"/>
                </a:endParaRPr>
              </a:p>
            </p:txBody>
          </p:sp>
          <p:sp>
            <p:nvSpPr>
              <p:cNvPr id="955" name="TextBox 954"/>
              <p:cNvSpPr txBox="1"/>
              <p:nvPr/>
            </p:nvSpPr>
            <p:spPr bwMode="auto">
              <a:xfrm>
                <a:off x="4495800" y="4876800"/>
                <a:ext cx="356188" cy="461665"/>
              </a:xfrm>
              <a:prstGeom prst="rect">
                <a:avLst/>
              </a:prstGeom>
              <a:noFill/>
              <a:ln w="9525">
                <a:noFill/>
                <a:miter lim="800000"/>
                <a:headEnd/>
                <a:tailEnd/>
              </a:ln>
            </p:spPr>
            <p:txBody>
              <a:bodyPr wrap="none" rtlCol="0">
                <a:spAutoFit/>
              </a:bodyPr>
              <a:lstStyle/>
              <a:p>
                <a:r>
                  <a:rPr lang="en-US" sz="2400" dirty="0" smtClean="0">
                    <a:solidFill>
                      <a:schemeClr val="bg1"/>
                    </a:solidFill>
                    <a:latin typeface="Helvetica" pitchFamily="34" charset="0"/>
                    <a:cs typeface="Helvetica" pitchFamily="34" charset="0"/>
                  </a:rPr>
                  <a:t>2</a:t>
                </a:r>
                <a:endParaRPr lang="en-US" sz="2400" dirty="0">
                  <a:solidFill>
                    <a:schemeClr val="bg1"/>
                  </a:solidFill>
                  <a:latin typeface="Helvetica" pitchFamily="34" charset="0"/>
                  <a:cs typeface="Helvetica" pitchFamily="34" charset="0"/>
                </a:endParaRPr>
              </a:p>
            </p:txBody>
          </p:sp>
          <p:sp>
            <p:nvSpPr>
              <p:cNvPr id="956" name="TextBox 955"/>
              <p:cNvSpPr txBox="1"/>
              <p:nvPr/>
            </p:nvSpPr>
            <p:spPr bwMode="auto">
              <a:xfrm>
                <a:off x="685800" y="3886200"/>
                <a:ext cx="356188" cy="461665"/>
              </a:xfrm>
              <a:prstGeom prst="rect">
                <a:avLst/>
              </a:prstGeom>
              <a:noFill/>
              <a:ln w="9525">
                <a:noFill/>
                <a:miter lim="800000"/>
                <a:headEnd/>
                <a:tailEnd/>
              </a:ln>
            </p:spPr>
            <p:txBody>
              <a:bodyPr wrap="none" rtlCol="0">
                <a:spAutoFit/>
              </a:bodyPr>
              <a:lstStyle/>
              <a:p>
                <a:r>
                  <a:rPr lang="en-US" sz="2400" dirty="0" smtClean="0">
                    <a:solidFill>
                      <a:schemeClr val="bg1"/>
                    </a:solidFill>
                    <a:latin typeface="Helvetica" pitchFamily="34" charset="0"/>
                    <a:cs typeface="Helvetica" pitchFamily="34" charset="0"/>
                  </a:rPr>
                  <a:t>3</a:t>
                </a:r>
                <a:endParaRPr lang="en-US" sz="2400" dirty="0">
                  <a:solidFill>
                    <a:schemeClr val="bg1"/>
                  </a:solidFill>
                  <a:latin typeface="Helvetica" pitchFamily="34" charset="0"/>
                  <a:cs typeface="Helvetica" pitchFamily="34" charset="0"/>
                </a:endParaRPr>
              </a:p>
            </p:txBody>
          </p:sp>
          <p:sp>
            <p:nvSpPr>
              <p:cNvPr id="957" name="TextBox 956"/>
              <p:cNvSpPr txBox="1"/>
              <p:nvPr/>
            </p:nvSpPr>
            <p:spPr bwMode="auto">
              <a:xfrm>
                <a:off x="1676400" y="4114800"/>
                <a:ext cx="356188" cy="461665"/>
              </a:xfrm>
              <a:prstGeom prst="rect">
                <a:avLst/>
              </a:prstGeom>
              <a:noFill/>
              <a:ln w="9525">
                <a:noFill/>
                <a:miter lim="800000"/>
                <a:headEnd/>
                <a:tailEnd/>
              </a:ln>
            </p:spPr>
            <p:txBody>
              <a:bodyPr wrap="none" rtlCol="0">
                <a:spAutoFit/>
              </a:bodyPr>
              <a:lstStyle/>
              <a:p>
                <a:r>
                  <a:rPr lang="en-US" sz="2400" dirty="0" smtClean="0">
                    <a:solidFill>
                      <a:schemeClr val="bg1"/>
                    </a:solidFill>
                    <a:latin typeface="Helvetica" pitchFamily="34" charset="0"/>
                    <a:cs typeface="Helvetica" pitchFamily="34" charset="0"/>
                  </a:rPr>
                  <a:t>4</a:t>
                </a:r>
                <a:endParaRPr lang="en-US" sz="2400" dirty="0">
                  <a:solidFill>
                    <a:schemeClr val="bg1"/>
                  </a:solidFill>
                  <a:latin typeface="Helvetica" pitchFamily="34" charset="0"/>
                  <a:cs typeface="Helvetica" pitchFamily="34" charset="0"/>
                </a:endParaRPr>
              </a:p>
            </p:txBody>
          </p:sp>
          <p:sp>
            <p:nvSpPr>
              <p:cNvPr id="958" name="TextBox 957"/>
              <p:cNvSpPr txBox="1"/>
              <p:nvPr/>
            </p:nvSpPr>
            <p:spPr bwMode="auto">
              <a:xfrm>
                <a:off x="2514600" y="3962400"/>
                <a:ext cx="356188" cy="461665"/>
              </a:xfrm>
              <a:prstGeom prst="rect">
                <a:avLst/>
              </a:prstGeom>
              <a:noFill/>
              <a:ln w="9525">
                <a:noFill/>
                <a:miter lim="800000"/>
                <a:headEnd/>
                <a:tailEnd/>
              </a:ln>
            </p:spPr>
            <p:txBody>
              <a:bodyPr wrap="none" rtlCol="0">
                <a:spAutoFit/>
              </a:bodyPr>
              <a:lstStyle/>
              <a:p>
                <a:r>
                  <a:rPr lang="en-US" sz="2400" dirty="0" smtClean="0">
                    <a:solidFill>
                      <a:schemeClr val="bg1"/>
                    </a:solidFill>
                    <a:latin typeface="Helvetica" pitchFamily="34" charset="0"/>
                    <a:cs typeface="Helvetica" pitchFamily="34" charset="0"/>
                  </a:rPr>
                  <a:t>5</a:t>
                </a:r>
                <a:endParaRPr lang="en-US" sz="2400" dirty="0">
                  <a:solidFill>
                    <a:schemeClr val="bg1"/>
                  </a:solidFill>
                  <a:latin typeface="Helvetica" pitchFamily="34" charset="0"/>
                  <a:cs typeface="Helvetica" pitchFamily="34" charset="0"/>
                </a:endParaRPr>
              </a:p>
            </p:txBody>
          </p:sp>
          <p:sp>
            <p:nvSpPr>
              <p:cNvPr id="959" name="TextBox 958"/>
              <p:cNvSpPr txBox="1"/>
              <p:nvPr/>
            </p:nvSpPr>
            <p:spPr bwMode="auto">
              <a:xfrm>
                <a:off x="3581400" y="3962400"/>
                <a:ext cx="356188" cy="461665"/>
              </a:xfrm>
              <a:prstGeom prst="rect">
                <a:avLst/>
              </a:prstGeom>
              <a:noFill/>
              <a:ln w="9525">
                <a:noFill/>
                <a:miter lim="800000"/>
                <a:headEnd/>
                <a:tailEnd/>
              </a:ln>
            </p:spPr>
            <p:txBody>
              <a:bodyPr wrap="none" rtlCol="0">
                <a:spAutoFit/>
              </a:bodyPr>
              <a:lstStyle/>
              <a:p>
                <a:r>
                  <a:rPr lang="en-US" sz="2400" dirty="0" smtClean="0">
                    <a:solidFill>
                      <a:schemeClr val="bg1"/>
                    </a:solidFill>
                    <a:latin typeface="Helvetica" pitchFamily="34" charset="0"/>
                    <a:cs typeface="Helvetica" pitchFamily="34" charset="0"/>
                  </a:rPr>
                  <a:t>6</a:t>
                </a:r>
                <a:endParaRPr lang="en-US" sz="2400" dirty="0">
                  <a:solidFill>
                    <a:schemeClr val="bg1"/>
                  </a:solidFill>
                  <a:latin typeface="Helvetica" pitchFamily="34" charset="0"/>
                  <a:cs typeface="Helvetica" pitchFamily="34" charset="0"/>
                </a:endParaRPr>
              </a:p>
            </p:txBody>
          </p:sp>
          <p:sp>
            <p:nvSpPr>
              <p:cNvPr id="960" name="TextBox 959"/>
              <p:cNvSpPr txBox="1"/>
              <p:nvPr/>
            </p:nvSpPr>
            <p:spPr bwMode="auto">
              <a:xfrm>
                <a:off x="1676400" y="3048000"/>
                <a:ext cx="356188" cy="461665"/>
              </a:xfrm>
              <a:prstGeom prst="rect">
                <a:avLst/>
              </a:prstGeom>
              <a:noFill/>
              <a:ln w="9525">
                <a:noFill/>
                <a:miter lim="800000"/>
                <a:headEnd/>
                <a:tailEnd/>
              </a:ln>
            </p:spPr>
            <p:txBody>
              <a:bodyPr wrap="none" rtlCol="0">
                <a:spAutoFit/>
              </a:bodyPr>
              <a:lstStyle/>
              <a:p>
                <a:r>
                  <a:rPr lang="en-US" sz="2400" dirty="0" smtClean="0">
                    <a:solidFill>
                      <a:schemeClr val="bg1"/>
                    </a:solidFill>
                    <a:latin typeface="Helvetica" pitchFamily="34" charset="0"/>
                    <a:cs typeface="Helvetica" pitchFamily="34" charset="0"/>
                  </a:rPr>
                  <a:t>7</a:t>
                </a:r>
                <a:endParaRPr lang="en-US" sz="2400" dirty="0">
                  <a:solidFill>
                    <a:schemeClr val="bg1"/>
                  </a:solidFill>
                  <a:latin typeface="Helvetica" pitchFamily="34" charset="0"/>
                  <a:cs typeface="Helvetica" pitchFamily="34" charset="0"/>
                </a:endParaRPr>
              </a:p>
            </p:txBody>
          </p:sp>
          <p:sp>
            <p:nvSpPr>
              <p:cNvPr id="961" name="TextBox 960"/>
              <p:cNvSpPr txBox="1"/>
              <p:nvPr/>
            </p:nvSpPr>
            <p:spPr bwMode="auto">
              <a:xfrm>
                <a:off x="3429000" y="3048000"/>
                <a:ext cx="356188" cy="461665"/>
              </a:xfrm>
              <a:prstGeom prst="rect">
                <a:avLst/>
              </a:prstGeom>
              <a:noFill/>
              <a:ln w="9525">
                <a:noFill/>
                <a:miter lim="800000"/>
                <a:headEnd/>
                <a:tailEnd/>
              </a:ln>
            </p:spPr>
            <p:txBody>
              <a:bodyPr wrap="none" rtlCol="0">
                <a:spAutoFit/>
              </a:bodyPr>
              <a:lstStyle/>
              <a:p>
                <a:r>
                  <a:rPr lang="en-US" sz="2400" dirty="0" smtClean="0">
                    <a:solidFill>
                      <a:schemeClr val="bg1"/>
                    </a:solidFill>
                    <a:latin typeface="Helvetica" pitchFamily="34" charset="0"/>
                    <a:cs typeface="Helvetica" pitchFamily="34" charset="0"/>
                  </a:rPr>
                  <a:t>8</a:t>
                </a:r>
                <a:endParaRPr lang="en-US" sz="2400" dirty="0">
                  <a:solidFill>
                    <a:schemeClr val="bg1"/>
                  </a:solidFill>
                  <a:latin typeface="Helvetica" pitchFamily="34" charset="0"/>
                  <a:cs typeface="Helvetica" pitchFamily="34" charset="0"/>
                </a:endParaRPr>
              </a:p>
            </p:txBody>
          </p:sp>
          <p:sp>
            <p:nvSpPr>
              <p:cNvPr id="962" name="TextBox 961"/>
              <p:cNvSpPr txBox="1"/>
              <p:nvPr/>
            </p:nvSpPr>
            <p:spPr bwMode="auto">
              <a:xfrm>
                <a:off x="4572000" y="3124200"/>
                <a:ext cx="152400" cy="461665"/>
              </a:xfrm>
              <a:prstGeom prst="rect">
                <a:avLst/>
              </a:prstGeom>
              <a:noFill/>
              <a:ln w="9525">
                <a:noFill/>
                <a:miter lim="800000"/>
                <a:headEnd/>
                <a:tailEnd/>
              </a:ln>
            </p:spPr>
            <p:txBody>
              <a:bodyPr wrap="square" rtlCol="0">
                <a:spAutoFit/>
              </a:bodyPr>
              <a:lstStyle/>
              <a:p>
                <a:r>
                  <a:rPr lang="en-US" sz="2400" dirty="0" smtClean="0">
                    <a:solidFill>
                      <a:schemeClr val="bg1"/>
                    </a:solidFill>
                    <a:latin typeface="Helvetica" pitchFamily="34" charset="0"/>
                    <a:cs typeface="Helvetica" pitchFamily="34" charset="0"/>
                  </a:rPr>
                  <a:t>9</a:t>
                </a:r>
                <a:endParaRPr lang="en-US" sz="2400" dirty="0">
                  <a:solidFill>
                    <a:schemeClr val="bg1"/>
                  </a:solidFill>
                  <a:latin typeface="Helvetica" pitchFamily="34" charset="0"/>
                  <a:cs typeface="Helvetica" pitchFamily="34" charset="0"/>
                </a:endParaRPr>
              </a:p>
            </p:txBody>
          </p:sp>
          <p:sp>
            <p:nvSpPr>
              <p:cNvPr id="963" name="TextBox 962"/>
              <p:cNvSpPr txBox="1"/>
              <p:nvPr/>
            </p:nvSpPr>
            <p:spPr bwMode="auto">
              <a:xfrm>
                <a:off x="533400" y="2133600"/>
                <a:ext cx="527709" cy="461665"/>
              </a:xfrm>
              <a:prstGeom prst="rect">
                <a:avLst/>
              </a:prstGeom>
              <a:noFill/>
              <a:ln w="9525">
                <a:noFill/>
                <a:miter lim="800000"/>
                <a:headEnd/>
                <a:tailEnd/>
              </a:ln>
            </p:spPr>
            <p:txBody>
              <a:bodyPr wrap="none" rtlCol="0">
                <a:spAutoFit/>
              </a:bodyPr>
              <a:lstStyle/>
              <a:p>
                <a:r>
                  <a:rPr lang="en-US" sz="2400" dirty="0" smtClean="0">
                    <a:solidFill>
                      <a:schemeClr val="bg1"/>
                    </a:solidFill>
                    <a:latin typeface="Helvetica" pitchFamily="34" charset="0"/>
                    <a:cs typeface="Helvetica" pitchFamily="34" charset="0"/>
                  </a:rPr>
                  <a:t>10</a:t>
                </a:r>
                <a:endParaRPr lang="en-US" sz="2400" dirty="0">
                  <a:solidFill>
                    <a:schemeClr val="bg1"/>
                  </a:solidFill>
                  <a:latin typeface="Helvetica" pitchFamily="34" charset="0"/>
                  <a:cs typeface="Helvetica" pitchFamily="34" charset="0"/>
                </a:endParaRPr>
              </a:p>
            </p:txBody>
          </p:sp>
          <p:sp>
            <p:nvSpPr>
              <p:cNvPr id="964" name="TextBox 963"/>
              <p:cNvSpPr txBox="1"/>
              <p:nvPr/>
            </p:nvSpPr>
            <p:spPr bwMode="auto">
              <a:xfrm>
                <a:off x="1600200" y="2057400"/>
                <a:ext cx="504882" cy="461665"/>
              </a:xfrm>
              <a:prstGeom prst="rect">
                <a:avLst/>
              </a:prstGeom>
              <a:noFill/>
              <a:ln w="9525">
                <a:noFill/>
                <a:miter lim="800000"/>
                <a:headEnd/>
                <a:tailEnd/>
              </a:ln>
            </p:spPr>
            <p:txBody>
              <a:bodyPr wrap="none" rtlCol="0">
                <a:spAutoFit/>
              </a:bodyPr>
              <a:lstStyle/>
              <a:p>
                <a:r>
                  <a:rPr lang="en-US" sz="2400" dirty="0" smtClean="0">
                    <a:solidFill>
                      <a:schemeClr val="bg1"/>
                    </a:solidFill>
                    <a:latin typeface="Helvetica" pitchFamily="34" charset="0"/>
                    <a:cs typeface="Helvetica" pitchFamily="34" charset="0"/>
                  </a:rPr>
                  <a:t>11</a:t>
                </a:r>
                <a:endParaRPr lang="en-US" sz="2400" dirty="0">
                  <a:solidFill>
                    <a:schemeClr val="bg1"/>
                  </a:solidFill>
                  <a:latin typeface="Helvetica" pitchFamily="34" charset="0"/>
                  <a:cs typeface="Helvetica" pitchFamily="34" charset="0"/>
                </a:endParaRPr>
              </a:p>
            </p:txBody>
          </p:sp>
          <p:sp>
            <p:nvSpPr>
              <p:cNvPr id="965" name="TextBox 964"/>
              <p:cNvSpPr txBox="1"/>
              <p:nvPr/>
            </p:nvSpPr>
            <p:spPr bwMode="auto">
              <a:xfrm>
                <a:off x="2514600" y="2133600"/>
                <a:ext cx="527709" cy="461665"/>
              </a:xfrm>
              <a:prstGeom prst="rect">
                <a:avLst/>
              </a:prstGeom>
              <a:noFill/>
              <a:ln w="9525">
                <a:noFill/>
                <a:miter lim="800000"/>
                <a:headEnd/>
                <a:tailEnd/>
              </a:ln>
            </p:spPr>
            <p:txBody>
              <a:bodyPr wrap="none" rtlCol="0">
                <a:spAutoFit/>
              </a:bodyPr>
              <a:lstStyle/>
              <a:p>
                <a:r>
                  <a:rPr lang="en-US" sz="2400" dirty="0" smtClean="0">
                    <a:solidFill>
                      <a:schemeClr val="bg1"/>
                    </a:solidFill>
                    <a:latin typeface="Helvetica" pitchFamily="34" charset="0"/>
                    <a:cs typeface="Helvetica" pitchFamily="34" charset="0"/>
                  </a:rPr>
                  <a:t>12</a:t>
                </a:r>
                <a:endParaRPr lang="en-US" sz="2400" dirty="0">
                  <a:solidFill>
                    <a:schemeClr val="bg1"/>
                  </a:solidFill>
                  <a:latin typeface="Helvetica" pitchFamily="34" charset="0"/>
                  <a:cs typeface="Helvetica" pitchFamily="34" charset="0"/>
                </a:endParaRPr>
              </a:p>
            </p:txBody>
          </p:sp>
          <p:sp>
            <p:nvSpPr>
              <p:cNvPr id="966" name="TextBox 965"/>
              <p:cNvSpPr txBox="1"/>
              <p:nvPr/>
            </p:nvSpPr>
            <p:spPr bwMode="auto">
              <a:xfrm>
                <a:off x="4267200" y="2057400"/>
                <a:ext cx="527709" cy="461665"/>
              </a:xfrm>
              <a:prstGeom prst="rect">
                <a:avLst/>
              </a:prstGeom>
              <a:noFill/>
              <a:ln w="9525">
                <a:noFill/>
                <a:miter lim="800000"/>
                <a:headEnd/>
                <a:tailEnd/>
              </a:ln>
            </p:spPr>
            <p:txBody>
              <a:bodyPr wrap="none" rtlCol="0">
                <a:spAutoFit/>
              </a:bodyPr>
              <a:lstStyle/>
              <a:p>
                <a:r>
                  <a:rPr lang="en-US" sz="2400" dirty="0" smtClean="0">
                    <a:solidFill>
                      <a:schemeClr val="bg1"/>
                    </a:solidFill>
                    <a:latin typeface="Helvetica" pitchFamily="34" charset="0"/>
                    <a:cs typeface="Helvetica" pitchFamily="34" charset="0"/>
                  </a:rPr>
                  <a:t>13</a:t>
                </a:r>
                <a:endParaRPr lang="en-US" sz="2400" dirty="0">
                  <a:solidFill>
                    <a:schemeClr val="bg1"/>
                  </a:solidFill>
                  <a:latin typeface="Helvetica" pitchFamily="34" charset="0"/>
                  <a:cs typeface="Helvetica" pitchFamily="34" charset="0"/>
                </a:endParaRPr>
              </a:p>
            </p:txBody>
          </p:sp>
        </p:grpSp>
      </p:grpSp>
      <p:grpSp>
        <p:nvGrpSpPr>
          <p:cNvPr id="448" name="Group 447"/>
          <p:cNvGrpSpPr/>
          <p:nvPr/>
        </p:nvGrpSpPr>
        <p:grpSpPr>
          <a:xfrm>
            <a:off x="5334000" y="1367135"/>
            <a:ext cx="3505200" cy="4119265"/>
            <a:chOff x="5334000" y="1367135"/>
            <a:chExt cx="3505200" cy="4119265"/>
          </a:xfrm>
        </p:grpSpPr>
        <p:grpSp>
          <p:nvGrpSpPr>
            <p:cNvPr id="449" name="Group 448"/>
            <p:cNvGrpSpPr/>
            <p:nvPr/>
          </p:nvGrpSpPr>
          <p:grpSpPr>
            <a:xfrm>
              <a:off x="5334000" y="1981200"/>
              <a:ext cx="3505200" cy="3505200"/>
              <a:chOff x="5334000" y="1981200"/>
              <a:chExt cx="3505200" cy="3505200"/>
            </a:xfrm>
          </p:grpSpPr>
          <p:sp>
            <p:nvSpPr>
              <p:cNvPr id="451" name="Left Bracket 450"/>
              <p:cNvSpPr/>
              <p:nvPr/>
            </p:nvSpPr>
            <p:spPr>
              <a:xfrm>
                <a:off x="5334000" y="1981200"/>
                <a:ext cx="228600" cy="3505200"/>
              </a:xfrm>
              <a:prstGeom prst="leftBracket">
                <a:avLst>
                  <a:gd name="adj" fmla="val 0"/>
                </a:avLst>
              </a:prstGeom>
              <a:ln w="50800">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52" name="Left Bracket 451"/>
              <p:cNvSpPr/>
              <p:nvPr/>
            </p:nvSpPr>
            <p:spPr>
              <a:xfrm flipH="1">
                <a:off x="8610600" y="1981200"/>
                <a:ext cx="228600" cy="3505200"/>
              </a:xfrm>
              <a:prstGeom prst="leftBracket">
                <a:avLst>
                  <a:gd name="adj" fmla="val 0"/>
                </a:avLst>
              </a:prstGeom>
              <a:ln w="50800">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sp>
          <p:nvSpPr>
            <p:cNvPr id="450" name="Rectangle 449"/>
            <p:cNvSpPr/>
            <p:nvPr/>
          </p:nvSpPr>
          <p:spPr>
            <a:xfrm>
              <a:off x="6695307" y="1367135"/>
              <a:ext cx="782587" cy="461665"/>
            </a:xfrm>
            <a:prstGeom prst="rect">
              <a:avLst/>
            </a:prstGeom>
          </p:spPr>
          <p:txBody>
            <a:bodyPr wrap="none">
              <a:spAutoFit/>
            </a:bodyPr>
            <a:lstStyle/>
            <a:p>
              <a:r>
                <a:rPr lang="en-US" sz="2400" b="1" dirty="0" err="1" smtClean="0">
                  <a:latin typeface="Helvetica" pitchFamily="34" charset="0"/>
                  <a:cs typeface="Helvetica" pitchFamily="34" charset="0"/>
                  <a:sym typeface="Wingdings 3"/>
                </a:rPr>
                <a:t>T</a:t>
              </a:r>
              <a:r>
                <a:rPr lang="en-US" sz="2400" b="1" baseline="-25000" dirty="0" err="1" smtClean="0">
                  <a:latin typeface="Helvetica" pitchFamily="34" charset="0"/>
                  <a:cs typeface="Helvetica" pitchFamily="34" charset="0"/>
                  <a:sym typeface="Wingdings 3"/>
                </a:rPr>
                <a:t>b</a:t>
              </a:r>
              <a:r>
                <a:rPr lang="en-US" sz="2400" b="1" baseline="-25000" dirty="0" err="1" smtClean="0">
                  <a:latin typeface="Times New Roman"/>
                  <a:cs typeface="Times New Roman"/>
                  <a:sym typeface="Wingdings 3"/>
                </a:rPr>
                <a:t>→</a:t>
              </a:r>
              <a:r>
                <a:rPr lang="en-US" sz="2400" b="1" baseline="-25000" dirty="0" err="1" smtClean="0">
                  <a:latin typeface="Helvetica" pitchFamily="34" charset="0"/>
                  <a:cs typeface="Helvetica" pitchFamily="34" charset="0"/>
                  <a:sym typeface="Wingdings 3"/>
                </a:rPr>
                <a:t>r</a:t>
              </a:r>
              <a:endParaRPr lang="en-US" sz="2400" baseline="-25000" dirty="0">
                <a:latin typeface="Helvetica" pitchFamily="34" charset="0"/>
                <a:cs typeface="Helvetica" pitchFamily="34" charset="0"/>
              </a:endParaRPr>
            </a:p>
          </p:txBody>
        </p:sp>
      </p:grpSp>
      <p:sp>
        <p:nvSpPr>
          <p:cNvPr id="454" name="Title 1"/>
          <p:cNvSpPr>
            <a:spLocks noGrp="1"/>
          </p:cNvSpPr>
          <p:nvPr>
            <p:ph type="title"/>
          </p:nvPr>
        </p:nvSpPr>
        <p:spPr/>
        <p:txBody>
          <a:bodyPr/>
          <a:lstStyle/>
          <a:p>
            <a:r>
              <a:rPr lang="en-US" dirty="0" smtClean="0"/>
              <a:t>Level Creation</a:t>
            </a:r>
            <a:br>
              <a:rPr lang="en-US" dirty="0" smtClean="0"/>
            </a:br>
            <a:r>
              <a:rPr lang="en-US" sz="2800" dirty="0" smtClean="0"/>
              <a:t>interfaces</a:t>
            </a:r>
            <a:endParaRPr lang="en-US" sz="2800" dirty="0"/>
          </a:p>
        </p:txBody>
      </p:sp>
    </p:spTree>
    <p:extLst>
      <p:ext uri="{BB962C8B-B14F-4D97-AF65-F5344CB8AC3E}">
        <p14:creationId xmlns:p14="http://schemas.microsoft.com/office/powerpoint/2010/main" val="1316203726"/>
      </p:ext>
    </p:extLst>
  </p:cSld>
  <p:clrMapOvr>
    <a:masterClrMapping/>
  </p:clrMapOvr>
  <p:transition>
    <p:fade/>
  </p:transition>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8"/>
          <p:cNvGrpSpPr/>
          <p:nvPr/>
        </p:nvGrpSpPr>
        <p:grpSpPr>
          <a:xfrm>
            <a:off x="457200" y="1905000"/>
            <a:ext cx="4572000" cy="3657600"/>
            <a:chOff x="1828800" y="914400"/>
            <a:chExt cx="4572000" cy="3657600"/>
          </a:xfrm>
        </p:grpSpPr>
        <p:sp>
          <p:nvSpPr>
            <p:cNvPr id="25" name="Rectangle 24"/>
            <p:cNvSpPr/>
            <p:nvPr/>
          </p:nvSpPr>
          <p:spPr>
            <a:xfrm>
              <a:off x="1828800" y="914400"/>
              <a:ext cx="2743200" cy="914400"/>
            </a:xfrm>
            <a:prstGeom prst="rect">
              <a:avLst/>
            </a:prstGeom>
            <a:solidFill>
              <a:schemeClr val="bg1">
                <a:lumMod val="7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6" name="Rectangle 25"/>
            <p:cNvSpPr/>
            <p:nvPr/>
          </p:nvSpPr>
          <p:spPr>
            <a:xfrm>
              <a:off x="4572000" y="1828800"/>
              <a:ext cx="1828800" cy="914400"/>
            </a:xfrm>
            <a:prstGeom prst="rect">
              <a:avLst/>
            </a:prstGeom>
            <a:solidFill>
              <a:schemeClr val="bg1">
                <a:lumMod val="7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7" name="Rectangle 26"/>
            <p:cNvSpPr/>
            <p:nvPr/>
          </p:nvSpPr>
          <p:spPr>
            <a:xfrm>
              <a:off x="4572000" y="3657600"/>
              <a:ext cx="1828800" cy="914400"/>
            </a:xfrm>
            <a:prstGeom prst="rect">
              <a:avLst/>
            </a:prstGeom>
            <a:solidFill>
              <a:schemeClr val="bg1">
                <a:lumMod val="7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1" name="Rectangle 30"/>
            <p:cNvSpPr/>
            <p:nvPr/>
          </p:nvSpPr>
          <p:spPr>
            <a:xfrm>
              <a:off x="1828800" y="2743200"/>
              <a:ext cx="3657600" cy="914400"/>
            </a:xfrm>
            <a:prstGeom prst="rect">
              <a:avLst/>
            </a:prstGeom>
            <a:solidFill>
              <a:schemeClr val="bg1">
                <a:lumMod val="7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7" name="Rectangle 36"/>
            <p:cNvSpPr/>
            <p:nvPr/>
          </p:nvSpPr>
          <p:spPr>
            <a:xfrm>
              <a:off x="5486400" y="914400"/>
              <a:ext cx="914400" cy="914400"/>
            </a:xfrm>
            <a:prstGeom prst="rect">
              <a:avLst/>
            </a:prstGeom>
            <a:solidFill>
              <a:schemeClr val="bg1">
                <a:lumMod val="7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9" name="Rectangle 38"/>
            <p:cNvSpPr/>
            <p:nvPr/>
          </p:nvSpPr>
          <p:spPr>
            <a:xfrm>
              <a:off x="1828800" y="3657600"/>
              <a:ext cx="914400" cy="914400"/>
            </a:xfrm>
            <a:prstGeom prst="rect">
              <a:avLst/>
            </a:prstGeom>
            <a:solidFill>
              <a:schemeClr val="bg1">
                <a:lumMod val="7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41" name="Rectangle 40"/>
            <p:cNvSpPr/>
            <p:nvPr/>
          </p:nvSpPr>
          <p:spPr>
            <a:xfrm>
              <a:off x="2743200" y="1828800"/>
              <a:ext cx="914400" cy="914400"/>
            </a:xfrm>
            <a:prstGeom prst="rect">
              <a:avLst/>
            </a:prstGeom>
            <a:solidFill>
              <a:schemeClr val="bg1">
                <a:lumMod val="7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cxnSp>
        <p:nvCxnSpPr>
          <p:cNvPr id="47" name="Straight Connector 46"/>
          <p:cNvCxnSpPr/>
          <p:nvPr/>
        </p:nvCxnSpPr>
        <p:spPr>
          <a:xfrm>
            <a:off x="2226792" y="3852116"/>
            <a:ext cx="0" cy="688438"/>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60" name="Straight Connector 59"/>
          <p:cNvCxnSpPr/>
          <p:nvPr/>
        </p:nvCxnSpPr>
        <p:spPr>
          <a:xfrm>
            <a:off x="572325" y="4712043"/>
            <a:ext cx="685800" cy="0"/>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71" name="Straight Connector 70"/>
          <p:cNvCxnSpPr/>
          <p:nvPr/>
        </p:nvCxnSpPr>
        <p:spPr>
          <a:xfrm>
            <a:off x="3262185" y="3852115"/>
            <a:ext cx="0" cy="688438"/>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nvGrpSpPr>
          <p:cNvPr id="9" name="Group 73"/>
          <p:cNvGrpSpPr/>
          <p:nvPr/>
        </p:nvGrpSpPr>
        <p:grpSpPr>
          <a:xfrm>
            <a:off x="3315525" y="4712044"/>
            <a:ext cx="739140" cy="741983"/>
            <a:chOff x="2849880" y="2796540"/>
            <a:chExt cx="739140" cy="739140"/>
          </a:xfrm>
        </p:grpSpPr>
        <p:cxnSp>
          <p:nvCxnSpPr>
            <p:cNvPr id="75" name="Straight Connector 74"/>
            <p:cNvCxnSpPr/>
            <p:nvPr/>
          </p:nvCxnSpPr>
          <p:spPr>
            <a:xfrm>
              <a:off x="2849880" y="2796540"/>
              <a:ext cx="685800" cy="0"/>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77" name="Straight Connector 76"/>
            <p:cNvCxnSpPr/>
            <p:nvPr/>
          </p:nvCxnSpPr>
          <p:spPr>
            <a:xfrm>
              <a:off x="3589020" y="2849880"/>
              <a:ext cx="0" cy="685800"/>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grpSp>
        <p:nvGrpSpPr>
          <p:cNvPr id="10" name="Group 83"/>
          <p:cNvGrpSpPr/>
          <p:nvPr/>
        </p:nvGrpSpPr>
        <p:grpSpPr>
          <a:xfrm>
            <a:off x="3314496" y="2936789"/>
            <a:ext cx="740169" cy="741983"/>
            <a:chOff x="2848851" y="2849880"/>
            <a:chExt cx="740169" cy="739140"/>
          </a:xfrm>
        </p:grpSpPr>
        <p:cxnSp>
          <p:nvCxnSpPr>
            <p:cNvPr id="87" name="Straight Connector 86"/>
            <p:cNvCxnSpPr/>
            <p:nvPr/>
          </p:nvCxnSpPr>
          <p:spPr>
            <a:xfrm>
              <a:off x="3589020" y="2849880"/>
              <a:ext cx="0" cy="685800"/>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88" name="Straight Connector 87"/>
            <p:cNvCxnSpPr/>
            <p:nvPr/>
          </p:nvCxnSpPr>
          <p:spPr>
            <a:xfrm>
              <a:off x="2848851" y="3589020"/>
              <a:ext cx="685800" cy="0"/>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grpSp>
        <p:nvGrpSpPr>
          <p:cNvPr id="11" name="Group 88"/>
          <p:cNvGrpSpPr/>
          <p:nvPr/>
        </p:nvGrpSpPr>
        <p:grpSpPr>
          <a:xfrm>
            <a:off x="4176585" y="2883244"/>
            <a:ext cx="739140" cy="741983"/>
            <a:chOff x="2796540" y="2796540"/>
            <a:chExt cx="739140" cy="739140"/>
          </a:xfrm>
        </p:grpSpPr>
        <p:cxnSp>
          <p:nvCxnSpPr>
            <p:cNvPr id="90" name="Straight Connector 89"/>
            <p:cNvCxnSpPr/>
            <p:nvPr/>
          </p:nvCxnSpPr>
          <p:spPr>
            <a:xfrm>
              <a:off x="2849880" y="2796540"/>
              <a:ext cx="685800" cy="0"/>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91" name="Straight Connector 90"/>
            <p:cNvCxnSpPr/>
            <p:nvPr/>
          </p:nvCxnSpPr>
          <p:spPr>
            <a:xfrm>
              <a:off x="2796540" y="2849880"/>
              <a:ext cx="0" cy="685800"/>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cxnSp>
        <p:nvCxnSpPr>
          <p:cNvPr id="98" name="Straight Connector 97"/>
          <p:cNvCxnSpPr/>
          <p:nvPr/>
        </p:nvCxnSpPr>
        <p:spPr>
          <a:xfrm>
            <a:off x="4228896" y="2764371"/>
            <a:ext cx="685800" cy="0"/>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03" name="Straight Connector 102"/>
          <p:cNvCxnSpPr/>
          <p:nvPr/>
        </p:nvCxnSpPr>
        <p:spPr>
          <a:xfrm>
            <a:off x="1486623" y="3678771"/>
            <a:ext cx="685800" cy="0"/>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nvGrpSpPr>
          <p:cNvPr id="13" name="Group 108"/>
          <p:cNvGrpSpPr/>
          <p:nvPr/>
        </p:nvGrpSpPr>
        <p:grpSpPr>
          <a:xfrm>
            <a:off x="1434312" y="2022389"/>
            <a:ext cx="792480" cy="741983"/>
            <a:chOff x="2796540" y="2849880"/>
            <a:chExt cx="792480" cy="739140"/>
          </a:xfrm>
        </p:grpSpPr>
        <p:cxnSp>
          <p:nvCxnSpPr>
            <p:cNvPr id="111" name="Straight Connector 110"/>
            <p:cNvCxnSpPr/>
            <p:nvPr/>
          </p:nvCxnSpPr>
          <p:spPr>
            <a:xfrm>
              <a:off x="2796540" y="2849880"/>
              <a:ext cx="0" cy="685800"/>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12" name="Straight Connector 111"/>
            <p:cNvCxnSpPr/>
            <p:nvPr/>
          </p:nvCxnSpPr>
          <p:spPr>
            <a:xfrm>
              <a:off x="3589020" y="2849880"/>
              <a:ext cx="0" cy="685800"/>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13" name="Straight Connector 112"/>
            <p:cNvCxnSpPr/>
            <p:nvPr/>
          </p:nvCxnSpPr>
          <p:spPr>
            <a:xfrm>
              <a:off x="2848851" y="3589020"/>
              <a:ext cx="685800" cy="0"/>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cxnSp>
        <p:nvCxnSpPr>
          <p:cNvPr id="116" name="Straight Connector 115"/>
          <p:cNvCxnSpPr/>
          <p:nvPr/>
        </p:nvCxnSpPr>
        <p:spPr>
          <a:xfrm>
            <a:off x="2335428" y="2022388"/>
            <a:ext cx="0" cy="688438"/>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140" name="Rectangle 139"/>
          <p:cNvSpPr/>
          <p:nvPr/>
        </p:nvSpPr>
        <p:spPr>
          <a:xfrm>
            <a:off x="6695203" y="1367135"/>
            <a:ext cx="782587" cy="461665"/>
          </a:xfrm>
          <a:prstGeom prst="rect">
            <a:avLst/>
          </a:prstGeom>
        </p:spPr>
        <p:txBody>
          <a:bodyPr wrap="none">
            <a:spAutoFit/>
          </a:bodyPr>
          <a:lstStyle/>
          <a:p>
            <a:r>
              <a:rPr lang="en-US" sz="2400" b="1" dirty="0" err="1" smtClean="0">
                <a:latin typeface="Helvetica" pitchFamily="34" charset="0"/>
                <a:cs typeface="Helvetica" pitchFamily="34" charset="0"/>
                <a:sym typeface="Wingdings 3"/>
              </a:rPr>
              <a:t>T</a:t>
            </a:r>
            <a:r>
              <a:rPr lang="en-US" sz="2400" b="1" baseline="-25000" dirty="0" err="1" smtClean="0">
                <a:latin typeface="Helvetica" pitchFamily="34" charset="0"/>
                <a:cs typeface="Helvetica" pitchFamily="34" charset="0"/>
                <a:sym typeface="Wingdings 3"/>
              </a:rPr>
              <a:t>b</a:t>
            </a:r>
            <a:r>
              <a:rPr lang="en-US" sz="2400" b="1" baseline="-25000" dirty="0" err="1" smtClean="0">
                <a:latin typeface="Times New Roman"/>
                <a:cs typeface="Times New Roman"/>
                <a:sym typeface="Wingdings 3"/>
              </a:rPr>
              <a:t>→</a:t>
            </a:r>
            <a:r>
              <a:rPr lang="en-US" sz="2400" b="1" baseline="-25000" dirty="0" err="1" smtClean="0">
                <a:latin typeface="Helvetica" pitchFamily="34" charset="0"/>
                <a:cs typeface="Helvetica" pitchFamily="34" charset="0"/>
                <a:sym typeface="Wingdings 3"/>
              </a:rPr>
              <a:t>r</a:t>
            </a:r>
            <a:endParaRPr lang="en-US" sz="2400" baseline="-25000" dirty="0">
              <a:latin typeface="Helvetica" pitchFamily="34" charset="0"/>
              <a:cs typeface="Helvetica" pitchFamily="34" charset="0"/>
            </a:endParaRPr>
          </a:p>
        </p:txBody>
      </p:sp>
      <p:cxnSp>
        <p:nvCxnSpPr>
          <p:cNvPr id="57" name="Straight Connector 56"/>
          <p:cNvCxnSpPr/>
          <p:nvPr/>
        </p:nvCxnSpPr>
        <p:spPr>
          <a:xfrm>
            <a:off x="1311465" y="3852116"/>
            <a:ext cx="0" cy="688438"/>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83" name="Rectangle 82"/>
          <p:cNvSpPr/>
          <p:nvPr/>
        </p:nvSpPr>
        <p:spPr>
          <a:xfrm>
            <a:off x="5486400" y="4642030"/>
            <a:ext cx="73152" cy="73152"/>
          </a:xfrm>
          <a:prstGeom prst="rect">
            <a:avLst/>
          </a:prstGeom>
          <a:solidFill>
            <a:srgbClr val="FFC00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85" name="Rectangle 84"/>
          <p:cNvSpPr/>
          <p:nvPr/>
        </p:nvSpPr>
        <p:spPr>
          <a:xfrm>
            <a:off x="5486400" y="2651422"/>
            <a:ext cx="73152" cy="73152"/>
          </a:xfrm>
          <a:prstGeom prst="rect">
            <a:avLst/>
          </a:prstGeom>
          <a:solidFill>
            <a:srgbClr val="FFC00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89" name="Rectangle 88"/>
          <p:cNvSpPr/>
          <p:nvPr/>
        </p:nvSpPr>
        <p:spPr>
          <a:xfrm>
            <a:off x="5486400" y="2775835"/>
            <a:ext cx="73152" cy="73152"/>
          </a:xfrm>
          <a:prstGeom prst="rect">
            <a:avLst/>
          </a:prstGeom>
          <a:solidFill>
            <a:srgbClr val="00B05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96" name="Rectangle 95"/>
          <p:cNvSpPr/>
          <p:nvPr/>
        </p:nvSpPr>
        <p:spPr>
          <a:xfrm>
            <a:off x="5486400" y="3024661"/>
            <a:ext cx="73152" cy="73152"/>
          </a:xfrm>
          <a:prstGeom prst="rect">
            <a:avLst/>
          </a:prstGeom>
          <a:solidFill>
            <a:srgbClr val="0000FF"/>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99" name="Rectangle 98"/>
          <p:cNvSpPr/>
          <p:nvPr/>
        </p:nvSpPr>
        <p:spPr>
          <a:xfrm>
            <a:off x="5486400" y="3397900"/>
            <a:ext cx="73152" cy="73152"/>
          </a:xfrm>
          <a:prstGeom prst="rect">
            <a:avLst/>
          </a:prstGeom>
          <a:solidFill>
            <a:srgbClr val="0000FF"/>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01" name="Rectangle 100"/>
          <p:cNvSpPr/>
          <p:nvPr/>
        </p:nvSpPr>
        <p:spPr>
          <a:xfrm>
            <a:off x="5486400" y="4144378"/>
            <a:ext cx="73152" cy="73152"/>
          </a:xfrm>
          <a:prstGeom prst="rect">
            <a:avLst/>
          </a:prstGeom>
          <a:solidFill>
            <a:srgbClr val="FFC00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05" name="Rectangle 104"/>
          <p:cNvSpPr/>
          <p:nvPr/>
        </p:nvSpPr>
        <p:spPr>
          <a:xfrm>
            <a:off x="5486400" y="3522313"/>
            <a:ext cx="73152" cy="73152"/>
          </a:xfrm>
          <a:prstGeom prst="rect">
            <a:avLst/>
          </a:prstGeom>
          <a:solidFill>
            <a:srgbClr val="00B05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06" name="Rectangle 105"/>
          <p:cNvSpPr/>
          <p:nvPr/>
        </p:nvSpPr>
        <p:spPr>
          <a:xfrm>
            <a:off x="5486400" y="3771139"/>
            <a:ext cx="73152" cy="73152"/>
          </a:xfrm>
          <a:prstGeom prst="rect">
            <a:avLst/>
          </a:prstGeom>
          <a:solidFill>
            <a:srgbClr val="0000FF"/>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32" name="Rectangle 131"/>
          <p:cNvSpPr/>
          <p:nvPr/>
        </p:nvSpPr>
        <p:spPr>
          <a:xfrm>
            <a:off x="5726723" y="4142138"/>
            <a:ext cx="73152" cy="73152"/>
          </a:xfrm>
          <a:prstGeom prst="rect">
            <a:avLst/>
          </a:prstGeom>
          <a:solidFill>
            <a:srgbClr val="FFC00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34" name="Rectangle 133"/>
          <p:cNvSpPr/>
          <p:nvPr/>
        </p:nvSpPr>
        <p:spPr>
          <a:xfrm>
            <a:off x="5726723" y="4390964"/>
            <a:ext cx="73152" cy="73152"/>
          </a:xfrm>
          <a:prstGeom prst="rect">
            <a:avLst/>
          </a:prstGeom>
          <a:solidFill>
            <a:srgbClr val="00B05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135" name="Rectangle 134"/>
          <p:cNvSpPr/>
          <p:nvPr/>
        </p:nvSpPr>
        <p:spPr>
          <a:xfrm>
            <a:off x="5726723" y="3520073"/>
            <a:ext cx="73152" cy="73152"/>
          </a:xfrm>
          <a:prstGeom prst="rect">
            <a:avLst/>
          </a:prstGeom>
          <a:solidFill>
            <a:srgbClr val="0000FF"/>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42" name="Rectangle 141"/>
          <p:cNvSpPr/>
          <p:nvPr/>
        </p:nvSpPr>
        <p:spPr>
          <a:xfrm>
            <a:off x="5967046" y="2275943"/>
            <a:ext cx="73152" cy="73152"/>
          </a:xfrm>
          <a:prstGeom prst="rect">
            <a:avLst/>
          </a:prstGeom>
          <a:solidFill>
            <a:srgbClr val="FFC00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47" name="Rectangle 146"/>
          <p:cNvSpPr/>
          <p:nvPr/>
        </p:nvSpPr>
        <p:spPr>
          <a:xfrm>
            <a:off x="5967046" y="3146834"/>
            <a:ext cx="73152" cy="73152"/>
          </a:xfrm>
          <a:prstGeom prst="rect">
            <a:avLst/>
          </a:prstGeom>
          <a:solidFill>
            <a:srgbClr val="0000FF"/>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52" name="Rectangle 151"/>
          <p:cNvSpPr/>
          <p:nvPr/>
        </p:nvSpPr>
        <p:spPr>
          <a:xfrm>
            <a:off x="5967046" y="2898008"/>
            <a:ext cx="73152" cy="73152"/>
          </a:xfrm>
          <a:prstGeom prst="rect">
            <a:avLst/>
          </a:prstGeom>
          <a:solidFill>
            <a:srgbClr val="FFC00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54" name="Rectangle 153"/>
          <p:cNvSpPr/>
          <p:nvPr/>
        </p:nvSpPr>
        <p:spPr>
          <a:xfrm>
            <a:off x="5967046" y="3271247"/>
            <a:ext cx="73152" cy="73152"/>
          </a:xfrm>
          <a:prstGeom prst="rect">
            <a:avLst/>
          </a:prstGeom>
          <a:solidFill>
            <a:srgbClr val="0000FF"/>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61" name="Rectangle 160"/>
          <p:cNvSpPr/>
          <p:nvPr/>
        </p:nvSpPr>
        <p:spPr>
          <a:xfrm>
            <a:off x="5967046" y="3520073"/>
            <a:ext cx="73152" cy="73152"/>
          </a:xfrm>
          <a:prstGeom prst="rect">
            <a:avLst/>
          </a:prstGeom>
          <a:solidFill>
            <a:srgbClr val="0000FF"/>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62" name="Rectangle 161"/>
          <p:cNvSpPr/>
          <p:nvPr/>
        </p:nvSpPr>
        <p:spPr>
          <a:xfrm>
            <a:off x="5967046" y="3768899"/>
            <a:ext cx="73152" cy="73152"/>
          </a:xfrm>
          <a:prstGeom prst="rect">
            <a:avLst/>
          </a:prstGeom>
          <a:solidFill>
            <a:srgbClr val="00B05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65" name="Rectangle 164"/>
          <p:cNvSpPr/>
          <p:nvPr/>
        </p:nvSpPr>
        <p:spPr>
          <a:xfrm>
            <a:off x="6207369" y="2400356"/>
            <a:ext cx="73152" cy="73152"/>
          </a:xfrm>
          <a:prstGeom prst="rect">
            <a:avLst/>
          </a:prstGeom>
          <a:solidFill>
            <a:srgbClr val="00B05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69" name="Rectangle 168"/>
          <p:cNvSpPr/>
          <p:nvPr/>
        </p:nvSpPr>
        <p:spPr>
          <a:xfrm>
            <a:off x="6207369" y="3644486"/>
            <a:ext cx="73152" cy="73152"/>
          </a:xfrm>
          <a:prstGeom prst="rect">
            <a:avLst/>
          </a:prstGeom>
          <a:solidFill>
            <a:srgbClr val="FFC00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77" name="Rectangle 176"/>
          <p:cNvSpPr/>
          <p:nvPr/>
        </p:nvSpPr>
        <p:spPr>
          <a:xfrm>
            <a:off x="6207369" y="2898008"/>
            <a:ext cx="73152" cy="73152"/>
          </a:xfrm>
          <a:prstGeom prst="rect">
            <a:avLst/>
          </a:prstGeom>
          <a:solidFill>
            <a:srgbClr val="FFC00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80" name="Rectangle 179"/>
          <p:cNvSpPr/>
          <p:nvPr/>
        </p:nvSpPr>
        <p:spPr>
          <a:xfrm>
            <a:off x="6207369" y="3022421"/>
            <a:ext cx="73152" cy="73152"/>
          </a:xfrm>
          <a:prstGeom prst="rect">
            <a:avLst/>
          </a:prstGeom>
          <a:solidFill>
            <a:srgbClr val="0000FF"/>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82" name="Rectangle 181"/>
          <p:cNvSpPr/>
          <p:nvPr/>
        </p:nvSpPr>
        <p:spPr>
          <a:xfrm>
            <a:off x="6207369" y="3395660"/>
            <a:ext cx="73152" cy="73152"/>
          </a:xfrm>
          <a:prstGeom prst="rect">
            <a:avLst/>
          </a:prstGeom>
          <a:solidFill>
            <a:srgbClr val="0000FF"/>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83" name="Rectangle 182"/>
          <p:cNvSpPr/>
          <p:nvPr/>
        </p:nvSpPr>
        <p:spPr>
          <a:xfrm>
            <a:off x="6207369" y="4142138"/>
            <a:ext cx="73152" cy="73152"/>
          </a:xfrm>
          <a:prstGeom prst="rect">
            <a:avLst/>
          </a:prstGeom>
          <a:solidFill>
            <a:srgbClr val="FFC00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86" name="Rectangle 185"/>
          <p:cNvSpPr/>
          <p:nvPr/>
        </p:nvSpPr>
        <p:spPr>
          <a:xfrm>
            <a:off x="6207369" y="3520073"/>
            <a:ext cx="73152" cy="73152"/>
          </a:xfrm>
          <a:prstGeom prst="rect">
            <a:avLst/>
          </a:prstGeom>
          <a:solidFill>
            <a:srgbClr val="00B05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90" name="Rectangle 189"/>
          <p:cNvSpPr/>
          <p:nvPr/>
        </p:nvSpPr>
        <p:spPr>
          <a:xfrm>
            <a:off x="6447692" y="2400356"/>
            <a:ext cx="73152" cy="73152"/>
          </a:xfrm>
          <a:prstGeom prst="rect">
            <a:avLst/>
          </a:prstGeom>
          <a:solidFill>
            <a:srgbClr val="00B05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94" name="Rectangle 193"/>
          <p:cNvSpPr/>
          <p:nvPr/>
        </p:nvSpPr>
        <p:spPr>
          <a:xfrm>
            <a:off x="6447692" y="3644486"/>
            <a:ext cx="73152" cy="73152"/>
          </a:xfrm>
          <a:prstGeom prst="rect">
            <a:avLst/>
          </a:prstGeom>
          <a:solidFill>
            <a:srgbClr val="FFC00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95" name="Rectangle 194"/>
          <p:cNvSpPr/>
          <p:nvPr/>
        </p:nvSpPr>
        <p:spPr>
          <a:xfrm>
            <a:off x="6447692" y="4764203"/>
            <a:ext cx="73152" cy="73152"/>
          </a:xfrm>
          <a:prstGeom prst="rect">
            <a:avLst/>
          </a:prstGeom>
          <a:solidFill>
            <a:srgbClr val="FFC00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98" name="Rectangle 197"/>
          <p:cNvSpPr/>
          <p:nvPr/>
        </p:nvSpPr>
        <p:spPr>
          <a:xfrm>
            <a:off x="6447692" y="2649182"/>
            <a:ext cx="73152" cy="73152"/>
          </a:xfrm>
          <a:prstGeom prst="rect">
            <a:avLst/>
          </a:prstGeom>
          <a:solidFill>
            <a:srgbClr val="00B05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99" name="Rectangle 198"/>
          <p:cNvSpPr/>
          <p:nvPr/>
        </p:nvSpPr>
        <p:spPr>
          <a:xfrm>
            <a:off x="6447692" y="5013029"/>
            <a:ext cx="73152" cy="73152"/>
          </a:xfrm>
          <a:prstGeom prst="rect">
            <a:avLst/>
          </a:prstGeom>
          <a:solidFill>
            <a:srgbClr val="00B05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07" name="Rectangle 206"/>
          <p:cNvSpPr/>
          <p:nvPr/>
        </p:nvSpPr>
        <p:spPr>
          <a:xfrm>
            <a:off x="6447692" y="3395660"/>
            <a:ext cx="73152" cy="73152"/>
          </a:xfrm>
          <a:prstGeom prst="rect">
            <a:avLst/>
          </a:prstGeom>
          <a:solidFill>
            <a:srgbClr val="0000FF"/>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08" name="Rectangle 207"/>
          <p:cNvSpPr/>
          <p:nvPr/>
        </p:nvSpPr>
        <p:spPr>
          <a:xfrm>
            <a:off x="6447692" y="4142138"/>
            <a:ext cx="73152" cy="73152"/>
          </a:xfrm>
          <a:prstGeom prst="rect">
            <a:avLst/>
          </a:prstGeom>
          <a:solidFill>
            <a:srgbClr val="FFC00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10" name="Rectangle 209"/>
          <p:cNvSpPr/>
          <p:nvPr/>
        </p:nvSpPr>
        <p:spPr>
          <a:xfrm>
            <a:off x="6447692" y="4390964"/>
            <a:ext cx="73152" cy="73152"/>
          </a:xfrm>
          <a:prstGeom prst="rect">
            <a:avLst/>
          </a:prstGeom>
          <a:solidFill>
            <a:srgbClr val="00B05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11" name="Rectangle 210"/>
          <p:cNvSpPr/>
          <p:nvPr/>
        </p:nvSpPr>
        <p:spPr>
          <a:xfrm>
            <a:off x="6447692" y="3520073"/>
            <a:ext cx="73152" cy="73152"/>
          </a:xfrm>
          <a:prstGeom prst="rect">
            <a:avLst/>
          </a:prstGeom>
          <a:solidFill>
            <a:srgbClr val="00B05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13" name="Rectangle 212"/>
          <p:cNvSpPr/>
          <p:nvPr/>
        </p:nvSpPr>
        <p:spPr>
          <a:xfrm>
            <a:off x="6447692" y="3893312"/>
            <a:ext cx="73152" cy="73152"/>
          </a:xfrm>
          <a:prstGeom prst="rect">
            <a:avLst/>
          </a:prstGeom>
          <a:solidFill>
            <a:srgbClr val="0000FF"/>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15" name="Rectangle 214"/>
          <p:cNvSpPr/>
          <p:nvPr/>
        </p:nvSpPr>
        <p:spPr>
          <a:xfrm>
            <a:off x="6688015" y="2404836"/>
            <a:ext cx="73152" cy="73152"/>
          </a:xfrm>
          <a:prstGeom prst="rect">
            <a:avLst/>
          </a:prstGeom>
          <a:solidFill>
            <a:srgbClr val="00B05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19" name="Rectangle 218"/>
          <p:cNvSpPr/>
          <p:nvPr/>
        </p:nvSpPr>
        <p:spPr>
          <a:xfrm>
            <a:off x="6688015" y="3648966"/>
            <a:ext cx="73152" cy="73152"/>
          </a:xfrm>
          <a:prstGeom prst="rect">
            <a:avLst/>
          </a:prstGeom>
          <a:solidFill>
            <a:srgbClr val="FFC00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22" name="Rectangle 221"/>
          <p:cNvSpPr/>
          <p:nvPr/>
        </p:nvSpPr>
        <p:spPr>
          <a:xfrm>
            <a:off x="6688015" y="3151314"/>
            <a:ext cx="73152" cy="73152"/>
          </a:xfrm>
          <a:prstGeom prst="rect">
            <a:avLst/>
          </a:prstGeom>
          <a:solidFill>
            <a:srgbClr val="0000FF"/>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23" name="Rectangle 222"/>
          <p:cNvSpPr/>
          <p:nvPr/>
        </p:nvSpPr>
        <p:spPr>
          <a:xfrm>
            <a:off x="6688015" y="2653662"/>
            <a:ext cx="73152" cy="73152"/>
          </a:xfrm>
          <a:prstGeom prst="rect">
            <a:avLst/>
          </a:prstGeom>
          <a:solidFill>
            <a:srgbClr val="00B05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24" name="Rectangle 223"/>
          <p:cNvSpPr/>
          <p:nvPr/>
        </p:nvSpPr>
        <p:spPr>
          <a:xfrm>
            <a:off x="6688015" y="5017509"/>
            <a:ext cx="73152" cy="73152"/>
          </a:xfrm>
          <a:prstGeom prst="rect">
            <a:avLst/>
          </a:prstGeom>
          <a:solidFill>
            <a:srgbClr val="00B05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27" name="Rectangle 226"/>
          <p:cNvSpPr/>
          <p:nvPr/>
        </p:nvSpPr>
        <p:spPr>
          <a:xfrm>
            <a:off x="6688015" y="2902488"/>
            <a:ext cx="73152" cy="73152"/>
          </a:xfrm>
          <a:prstGeom prst="rect">
            <a:avLst/>
          </a:prstGeom>
          <a:solidFill>
            <a:srgbClr val="FFC00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33" name="Rectangle 232"/>
          <p:cNvSpPr/>
          <p:nvPr/>
        </p:nvSpPr>
        <p:spPr>
          <a:xfrm>
            <a:off x="6688015" y="4146618"/>
            <a:ext cx="73152" cy="73152"/>
          </a:xfrm>
          <a:prstGeom prst="rect">
            <a:avLst/>
          </a:prstGeom>
          <a:solidFill>
            <a:srgbClr val="FFC00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35" name="Rectangle 234"/>
          <p:cNvSpPr/>
          <p:nvPr/>
        </p:nvSpPr>
        <p:spPr>
          <a:xfrm>
            <a:off x="6688015" y="4395444"/>
            <a:ext cx="73152" cy="73152"/>
          </a:xfrm>
          <a:prstGeom prst="rect">
            <a:avLst/>
          </a:prstGeom>
          <a:solidFill>
            <a:srgbClr val="00B05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36" name="Rectangle 235"/>
          <p:cNvSpPr/>
          <p:nvPr/>
        </p:nvSpPr>
        <p:spPr>
          <a:xfrm>
            <a:off x="6688015" y="3524553"/>
            <a:ext cx="73152" cy="73152"/>
          </a:xfrm>
          <a:prstGeom prst="rect">
            <a:avLst/>
          </a:prstGeom>
          <a:solidFill>
            <a:srgbClr val="00B05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38" name="Rectangle 237"/>
          <p:cNvSpPr/>
          <p:nvPr/>
        </p:nvSpPr>
        <p:spPr>
          <a:xfrm>
            <a:off x="6688015" y="3897792"/>
            <a:ext cx="73152" cy="73152"/>
          </a:xfrm>
          <a:prstGeom prst="rect">
            <a:avLst/>
          </a:prstGeom>
          <a:solidFill>
            <a:srgbClr val="0000FF"/>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40" name="Rectangle 239"/>
          <p:cNvSpPr/>
          <p:nvPr/>
        </p:nvSpPr>
        <p:spPr>
          <a:xfrm>
            <a:off x="6928338" y="2404836"/>
            <a:ext cx="73152" cy="73152"/>
          </a:xfrm>
          <a:prstGeom prst="rect">
            <a:avLst/>
          </a:prstGeom>
          <a:solidFill>
            <a:srgbClr val="00B05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47" name="Rectangle 246"/>
          <p:cNvSpPr/>
          <p:nvPr/>
        </p:nvSpPr>
        <p:spPr>
          <a:xfrm>
            <a:off x="6928338" y="3151314"/>
            <a:ext cx="73152" cy="73152"/>
          </a:xfrm>
          <a:prstGeom prst="rect">
            <a:avLst/>
          </a:prstGeom>
          <a:solidFill>
            <a:srgbClr val="0000FF"/>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48" name="Rectangle 247"/>
          <p:cNvSpPr/>
          <p:nvPr/>
        </p:nvSpPr>
        <p:spPr>
          <a:xfrm>
            <a:off x="6928338" y="2653662"/>
            <a:ext cx="73152" cy="73152"/>
          </a:xfrm>
          <a:prstGeom prst="rect">
            <a:avLst/>
          </a:prstGeom>
          <a:solidFill>
            <a:srgbClr val="00B05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52" name="Rectangle 251"/>
          <p:cNvSpPr/>
          <p:nvPr/>
        </p:nvSpPr>
        <p:spPr>
          <a:xfrm>
            <a:off x="6928338" y="2902488"/>
            <a:ext cx="73152" cy="73152"/>
          </a:xfrm>
          <a:prstGeom prst="rect">
            <a:avLst/>
          </a:prstGeom>
          <a:solidFill>
            <a:srgbClr val="FFC00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54" name="Rectangle 253"/>
          <p:cNvSpPr/>
          <p:nvPr/>
        </p:nvSpPr>
        <p:spPr>
          <a:xfrm>
            <a:off x="6928338" y="3275727"/>
            <a:ext cx="73152" cy="73152"/>
          </a:xfrm>
          <a:prstGeom prst="rect">
            <a:avLst/>
          </a:prstGeom>
          <a:solidFill>
            <a:srgbClr val="0000FF"/>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58" name="Rectangle 257"/>
          <p:cNvSpPr/>
          <p:nvPr/>
        </p:nvSpPr>
        <p:spPr>
          <a:xfrm>
            <a:off x="6928338" y="4146618"/>
            <a:ext cx="73152" cy="73152"/>
          </a:xfrm>
          <a:prstGeom prst="rect">
            <a:avLst/>
          </a:prstGeom>
          <a:solidFill>
            <a:srgbClr val="FFC00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60" name="Rectangle 259"/>
          <p:cNvSpPr/>
          <p:nvPr/>
        </p:nvSpPr>
        <p:spPr>
          <a:xfrm>
            <a:off x="6928338" y="4395444"/>
            <a:ext cx="73152" cy="73152"/>
          </a:xfrm>
          <a:prstGeom prst="rect">
            <a:avLst/>
          </a:prstGeom>
          <a:solidFill>
            <a:srgbClr val="00B05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65" name="Rectangle 264"/>
          <p:cNvSpPr/>
          <p:nvPr/>
        </p:nvSpPr>
        <p:spPr>
          <a:xfrm>
            <a:off x="7168661" y="2404836"/>
            <a:ext cx="73152" cy="73152"/>
          </a:xfrm>
          <a:prstGeom prst="rect">
            <a:avLst/>
          </a:prstGeom>
          <a:solidFill>
            <a:srgbClr val="00B05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69" name="Rectangle 268"/>
          <p:cNvSpPr/>
          <p:nvPr/>
        </p:nvSpPr>
        <p:spPr>
          <a:xfrm>
            <a:off x="7168661" y="3648966"/>
            <a:ext cx="73152" cy="73152"/>
          </a:xfrm>
          <a:prstGeom prst="rect">
            <a:avLst/>
          </a:prstGeom>
          <a:solidFill>
            <a:srgbClr val="FFC00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70" name="Rectangle 269"/>
          <p:cNvSpPr/>
          <p:nvPr/>
        </p:nvSpPr>
        <p:spPr>
          <a:xfrm>
            <a:off x="7168661" y="4768683"/>
            <a:ext cx="73152" cy="73152"/>
          </a:xfrm>
          <a:prstGeom prst="rect">
            <a:avLst/>
          </a:prstGeom>
          <a:solidFill>
            <a:srgbClr val="FFC00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72" name="Rectangle 271"/>
          <p:cNvSpPr/>
          <p:nvPr/>
        </p:nvSpPr>
        <p:spPr>
          <a:xfrm>
            <a:off x="7168661" y="3151314"/>
            <a:ext cx="73152" cy="73152"/>
          </a:xfrm>
          <a:prstGeom prst="rect">
            <a:avLst/>
          </a:prstGeom>
          <a:solidFill>
            <a:srgbClr val="FFC00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73" name="Rectangle 272"/>
          <p:cNvSpPr/>
          <p:nvPr/>
        </p:nvSpPr>
        <p:spPr>
          <a:xfrm>
            <a:off x="7168661" y="2653662"/>
            <a:ext cx="73152" cy="73152"/>
          </a:xfrm>
          <a:prstGeom prst="rect">
            <a:avLst/>
          </a:prstGeom>
          <a:solidFill>
            <a:srgbClr val="00B05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74" name="Rectangle 273"/>
          <p:cNvSpPr/>
          <p:nvPr/>
        </p:nvSpPr>
        <p:spPr>
          <a:xfrm>
            <a:off x="7168661" y="5017509"/>
            <a:ext cx="73152" cy="73152"/>
          </a:xfrm>
          <a:prstGeom prst="rect">
            <a:avLst/>
          </a:prstGeom>
          <a:solidFill>
            <a:srgbClr val="00B05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80" name="Rectangle 279"/>
          <p:cNvSpPr/>
          <p:nvPr/>
        </p:nvSpPr>
        <p:spPr>
          <a:xfrm>
            <a:off x="7168661" y="3026901"/>
            <a:ext cx="73152" cy="73152"/>
          </a:xfrm>
          <a:prstGeom prst="rect">
            <a:avLst/>
          </a:prstGeom>
          <a:solidFill>
            <a:srgbClr val="00B05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82" name="Rectangle 281"/>
          <p:cNvSpPr/>
          <p:nvPr/>
        </p:nvSpPr>
        <p:spPr>
          <a:xfrm>
            <a:off x="7168661" y="3400140"/>
            <a:ext cx="73152" cy="73152"/>
          </a:xfrm>
          <a:prstGeom prst="rect">
            <a:avLst/>
          </a:prstGeom>
          <a:solidFill>
            <a:srgbClr val="0000FF"/>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90" name="Rectangle 289"/>
          <p:cNvSpPr/>
          <p:nvPr/>
        </p:nvSpPr>
        <p:spPr>
          <a:xfrm>
            <a:off x="7408984" y="2404836"/>
            <a:ext cx="73152" cy="73152"/>
          </a:xfrm>
          <a:prstGeom prst="rect">
            <a:avLst/>
          </a:prstGeom>
          <a:solidFill>
            <a:srgbClr val="00B05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94" name="Rectangle 293"/>
          <p:cNvSpPr/>
          <p:nvPr/>
        </p:nvSpPr>
        <p:spPr>
          <a:xfrm>
            <a:off x="7408984" y="3648966"/>
            <a:ext cx="73152" cy="73152"/>
          </a:xfrm>
          <a:prstGeom prst="rect">
            <a:avLst/>
          </a:prstGeom>
          <a:solidFill>
            <a:srgbClr val="0000FF"/>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97" name="Rectangle 296"/>
          <p:cNvSpPr/>
          <p:nvPr/>
        </p:nvSpPr>
        <p:spPr>
          <a:xfrm>
            <a:off x="7408984" y="3151314"/>
            <a:ext cx="73152" cy="73152"/>
          </a:xfrm>
          <a:prstGeom prst="rect">
            <a:avLst/>
          </a:prstGeom>
          <a:solidFill>
            <a:srgbClr val="0000FF"/>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98" name="Rectangle 297"/>
          <p:cNvSpPr/>
          <p:nvPr/>
        </p:nvSpPr>
        <p:spPr>
          <a:xfrm>
            <a:off x="7408984" y="2653662"/>
            <a:ext cx="73152" cy="73152"/>
          </a:xfrm>
          <a:prstGeom prst="rect">
            <a:avLst/>
          </a:prstGeom>
          <a:solidFill>
            <a:srgbClr val="00B05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04" name="Rectangle 303"/>
          <p:cNvSpPr/>
          <p:nvPr/>
        </p:nvSpPr>
        <p:spPr>
          <a:xfrm>
            <a:off x="7408984" y="3275727"/>
            <a:ext cx="73152" cy="73152"/>
          </a:xfrm>
          <a:prstGeom prst="rect">
            <a:avLst/>
          </a:prstGeom>
          <a:solidFill>
            <a:srgbClr val="0000FF"/>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10" name="Rectangle 309"/>
          <p:cNvSpPr/>
          <p:nvPr/>
        </p:nvSpPr>
        <p:spPr>
          <a:xfrm>
            <a:off x="7408984" y="4395444"/>
            <a:ext cx="73152" cy="73152"/>
          </a:xfrm>
          <a:prstGeom prst="rect">
            <a:avLst/>
          </a:prstGeom>
          <a:solidFill>
            <a:srgbClr val="00B05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12" name="Rectangle 311"/>
          <p:cNvSpPr/>
          <p:nvPr/>
        </p:nvSpPr>
        <p:spPr>
          <a:xfrm>
            <a:off x="7408984" y="3773379"/>
            <a:ext cx="73152" cy="73152"/>
          </a:xfrm>
          <a:prstGeom prst="rect">
            <a:avLst/>
          </a:prstGeom>
          <a:solidFill>
            <a:srgbClr val="FFC00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19" name="Rectangle 318"/>
          <p:cNvSpPr/>
          <p:nvPr/>
        </p:nvSpPr>
        <p:spPr>
          <a:xfrm>
            <a:off x="7649307" y="3645669"/>
            <a:ext cx="73152" cy="73152"/>
          </a:xfrm>
          <a:prstGeom prst="rect">
            <a:avLst/>
          </a:prstGeom>
          <a:solidFill>
            <a:srgbClr val="0000FF"/>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22" name="Rectangle 321"/>
          <p:cNvSpPr/>
          <p:nvPr/>
        </p:nvSpPr>
        <p:spPr>
          <a:xfrm>
            <a:off x="7649307" y="3148017"/>
            <a:ext cx="73152" cy="73152"/>
          </a:xfrm>
          <a:prstGeom prst="rect">
            <a:avLst/>
          </a:prstGeom>
          <a:solidFill>
            <a:srgbClr val="0000FF"/>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23" name="Rectangle 322"/>
          <p:cNvSpPr/>
          <p:nvPr/>
        </p:nvSpPr>
        <p:spPr>
          <a:xfrm>
            <a:off x="7649307" y="2650365"/>
            <a:ext cx="73152" cy="73152"/>
          </a:xfrm>
          <a:prstGeom prst="rect">
            <a:avLst/>
          </a:prstGeom>
          <a:solidFill>
            <a:srgbClr val="00B05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29" name="Rectangle 328"/>
          <p:cNvSpPr/>
          <p:nvPr/>
        </p:nvSpPr>
        <p:spPr>
          <a:xfrm>
            <a:off x="7649307" y="3272430"/>
            <a:ext cx="73152" cy="73152"/>
          </a:xfrm>
          <a:prstGeom prst="rect">
            <a:avLst/>
          </a:prstGeom>
          <a:solidFill>
            <a:srgbClr val="0000FF"/>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44" name="Rectangle 343"/>
          <p:cNvSpPr/>
          <p:nvPr/>
        </p:nvSpPr>
        <p:spPr>
          <a:xfrm>
            <a:off x="7649307" y="4392147"/>
            <a:ext cx="73152" cy="73152"/>
          </a:xfrm>
          <a:prstGeom prst="rect">
            <a:avLst/>
          </a:prstGeom>
          <a:solidFill>
            <a:srgbClr val="00B05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46" name="Rectangle 345"/>
          <p:cNvSpPr/>
          <p:nvPr/>
        </p:nvSpPr>
        <p:spPr>
          <a:xfrm>
            <a:off x="7649307" y="3770082"/>
            <a:ext cx="73152" cy="73152"/>
          </a:xfrm>
          <a:prstGeom prst="rect">
            <a:avLst/>
          </a:prstGeom>
          <a:solidFill>
            <a:srgbClr val="FFC00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54" name="Rectangle 353"/>
          <p:cNvSpPr/>
          <p:nvPr/>
        </p:nvSpPr>
        <p:spPr>
          <a:xfrm>
            <a:off x="7889630" y="4765386"/>
            <a:ext cx="73152" cy="73152"/>
          </a:xfrm>
          <a:prstGeom prst="rect">
            <a:avLst/>
          </a:prstGeom>
          <a:solidFill>
            <a:srgbClr val="0000FF"/>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62" name="Rectangle 361"/>
          <p:cNvSpPr/>
          <p:nvPr/>
        </p:nvSpPr>
        <p:spPr>
          <a:xfrm>
            <a:off x="7889630" y="4889799"/>
            <a:ext cx="73152" cy="73152"/>
          </a:xfrm>
          <a:prstGeom prst="rect">
            <a:avLst/>
          </a:prstGeom>
          <a:solidFill>
            <a:srgbClr val="FFC00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64" name="Rectangle 363"/>
          <p:cNvSpPr/>
          <p:nvPr/>
        </p:nvSpPr>
        <p:spPr>
          <a:xfrm>
            <a:off x="7889630" y="3023604"/>
            <a:ext cx="73152" cy="73152"/>
          </a:xfrm>
          <a:prstGeom prst="rect">
            <a:avLst/>
          </a:prstGeom>
          <a:solidFill>
            <a:srgbClr val="00B05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73" name="Rectangle 372"/>
          <p:cNvSpPr/>
          <p:nvPr/>
        </p:nvSpPr>
        <p:spPr>
          <a:xfrm>
            <a:off x="7889630" y="4018908"/>
            <a:ext cx="73152" cy="73152"/>
          </a:xfrm>
          <a:prstGeom prst="rect">
            <a:avLst/>
          </a:prstGeom>
          <a:solidFill>
            <a:srgbClr val="0000FF"/>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81" name="Rectangle 380"/>
          <p:cNvSpPr/>
          <p:nvPr/>
        </p:nvSpPr>
        <p:spPr>
          <a:xfrm>
            <a:off x="8129953" y="3148017"/>
            <a:ext cx="73152" cy="73152"/>
          </a:xfrm>
          <a:prstGeom prst="rect">
            <a:avLst/>
          </a:prstGeom>
          <a:solidFill>
            <a:srgbClr val="FFC00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82" name="Rectangle 381"/>
          <p:cNvSpPr/>
          <p:nvPr/>
        </p:nvSpPr>
        <p:spPr>
          <a:xfrm>
            <a:off x="8129953" y="2650365"/>
            <a:ext cx="73152" cy="73152"/>
          </a:xfrm>
          <a:prstGeom prst="rect">
            <a:avLst/>
          </a:prstGeom>
          <a:solidFill>
            <a:srgbClr val="00B05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89" name="Rectangle 388"/>
          <p:cNvSpPr/>
          <p:nvPr/>
        </p:nvSpPr>
        <p:spPr>
          <a:xfrm>
            <a:off x="8129953" y="3023604"/>
            <a:ext cx="73152" cy="73152"/>
          </a:xfrm>
          <a:prstGeom prst="rect">
            <a:avLst/>
          </a:prstGeom>
          <a:solidFill>
            <a:srgbClr val="00B05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98" name="Rectangle 397"/>
          <p:cNvSpPr/>
          <p:nvPr/>
        </p:nvSpPr>
        <p:spPr>
          <a:xfrm>
            <a:off x="8129953" y="4018908"/>
            <a:ext cx="73152" cy="73152"/>
          </a:xfrm>
          <a:prstGeom prst="rect">
            <a:avLst/>
          </a:prstGeom>
          <a:solidFill>
            <a:srgbClr val="0000FF"/>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06" name="Rectangle 405"/>
          <p:cNvSpPr/>
          <p:nvPr/>
        </p:nvSpPr>
        <p:spPr>
          <a:xfrm>
            <a:off x="8370276" y="3148017"/>
            <a:ext cx="73152" cy="73152"/>
          </a:xfrm>
          <a:prstGeom prst="rect">
            <a:avLst/>
          </a:prstGeom>
          <a:solidFill>
            <a:srgbClr val="FFC00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07" name="Rectangle 406"/>
          <p:cNvSpPr/>
          <p:nvPr/>
        </p:nvSpPr>
        <p:spPr>
          <a:xfrm>
            <a:off x="8370276" y="2650365"/>
            <a:ext cx="73152" cy="73152"/>
          </a:xfrm>
          <a:prstGeom prst="rect">
            <a:avLst/>
          </a:prstGeom>
          <a:solidFill>
            <a:srgbClr val="00B05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08" name="Rectangle 407"/>
          <p:cNvSpPr/>
          <p:nvPr/>
        </p:nvSpPr>
        <p:spPr>
          <a:xfrm>
            <a:off x="8370276" y="5014212"/>
            <a:ext cx="73152" cy="73152"/>
          </a:xfrm>
          <a:prstGeom prst="rect">
            <a:avLst/>
          </a:prstGeom>
          <a:solidFill>
            <a:srgbClr val="0000FF"/>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12" name="Rectangle 411"/>
          <p:cNvSpPr/>
          <p:nvPr/>
        </p:nvSpPr>
        <p:spPr>
          <a:xfrm>
            <a:off x="8370276" y="4889799"/>
            <a:ext cx="73152" cy="73152"/>
          </a:xfrm>
          <a:prstGeom prst="rect">
            <a:avLst/>
          </a:prstGeom>
          <a:solidFill>
            <a:srgbClr val="00B05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23" name="Rectangle 422"/>
          <p:cNvSpPr/>
          <p:nvPr/>
        </p:nvSpPr>
        <p:spPr>
          <a:xfrm>
            <a:off x="8370276" y="4018908"/>
            <a:ext cx="73152" cy="73152"/>
          </a:xfrm>
          <a:prstGeom prst="rect">
            <a:avLst/>
          </a:prstGeom>
          <a:solidFill>
            <a:srgbClr val="0000FF"/>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28" name="Rectangle 427"/>
          <p:cNvSpPr/>
          <p:nvPr/>
        </p:nvSpPr>
        <p:spPr>
          <a:xfrm>
            <a:off x="8610600" y="3650149"/>
            <a:ext cx="73152" cy="73152"/>
          </a:xfrm>
          <a:prstGeom prst="rect">
            <a:avLst/>
          </a:prstGeom>
          <a:solidFill>
            <a:srgbClr val="0000FF"/>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47" name="Rectangle 446"/>
          <p:cNvSpPr/>
          <p:nvPr/>
        </p:nvSpPr>
        <p:spPr>
          <a:xfrm>
            <a:off x="8610600" y="3276910"/>
            <a:ext cx="73152" cy="73152"/>
          </a:xfrm>
          <a:prstGeom prst="rect">
            <a:avLst/>
          </a:prstGeom>
          <a:solidFill>
            <a:srgbClr val="0000FF"/>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49" name="Rectangle 448"/>
          <p:cNvSpPr/>
          <p:nvPr/>
        </p:nvSpPr>
        <p:spPr>
          <a:xfrm>
            <a:off x="8610600" y="4521040"/>
            <a:ext cx="73152" cy="73152"/>
          </a:xfrm>
          <a:prstGeom prst="rect">
            <a:avLst/>
          </a:prstGeom>
          <a:solidFill>
            <a:srgbClr val="FFC00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52" name="Rectangle 451"/>
          <p:cNvSpPr/>
          <p:nvPr/>
        </p:nvSpPr>
        <p:spPr>
          <a:xfrm>
            <a:off x="8610600" y="4272214"/>
            <a:ext cx="73152" cy="73152"/>
          </a:xfrm>
          <a:prstGeom prst="rect">
            <a:avLst/>
          </a:prstGeom>
          <a:solidFill>
            <a:srgbClr val="00B05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55" name="Rectangle 454"/>
          <p:cNvSpPr/>
          <p:nvPr/>
        </p:nvSpPr>
        <p:spPr>
          <a:xfrm>
            <a:off x="8610600" y="3774562"/>
            <a:ext cx="73152" cy="73152"/>
          </a:xfrm>
          <a:prstGeom prst="rect">
            <a:avLst/>
          </a:prstGeom>
          <a:solidFill>
            <a:srgbClr val="FFC00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cxnSp>
        <p:nvCxnSpPr>
          <p:cNvPr id="45" name="Straight Connector 44"/>
          <p:cNvCxnSpPr/>
          <p:nvPr/>
        </p:nvCxnSpPr>
        <p:spPr>
          <a:xfrm>
            <a:off x="1487652" y="3798571"/>
            <a:ext cx="685800" cy="0"/>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6" name="Straight Connector 45"/>
          <p:cNvCxnSpPr/>
          <p:nvPr/>
        </p:nvCxnSpPr>
        <p:spPr>
          <a:xfrm>
            <a:off x="1434312" y="3852116"/>
            <a:ext cx="0" cy="688438"/>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00" name="Straight Connector 99"/>
          <p:cNvCxnSpPr/>
          <p:nvPr/>
        </p:nvCxnSpPr>
        <p:spPr>
          <a:xfrm>
            <a:off x="1487652" y="2883243"/>
            <a:ext cx="685800" cy="0"/>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nvGrpSpPr>
          <p:cNvPr id="242" name="Group 241"/>
          <p:cNvGrpSpPr/>
          <p:nvPr/>
        </p:nvGrpSpPr>
        <p:grpSpPr>
          <a:xfrm>
            <a:off x="1295399" y="2362200"/>
            <a:ext cx="6781801" cy="1838632"/>
            <a:chOff x="1295399" y="2362200"/>
            <a:chExt cx="6781801" cy="1838632"/>
          </a:xfrm>
        </p:grpSpPr>
        <p:sp>
          <p:nvSpPr>
            <p:cNvPr id="176" name="Oval 175"/>
            <p:cNvSpPr/>
            <p:nvPr/>
          </p:nvSpPr>
          <p:spPr>
            <a:xfrm>
              <a:off x="7772400" y="3896032"/>
              <a:ext cx="304800" cy="304800"/>
            </a:xfrm>
            <a:prstGeom prst="ellipse">
              <a:avLst/>
            </a:prstGeom>
            <a:noFill/>
            <a:ln w="50800">
              <a:solidFill>
                <a:srgbClr val="FF0000"/>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nvGrpSpPr>
            <p:cNvPr id="229" name="Group 228"/>
            <p:cNvGrpSpPr/>
            <p:nvPr/>
          </p:nvGrpSpPr>
          <p:grpSpPr>
            <a:xfrm>
              <a:off x="1295399" y="2362200"/>
              <a:ext cx="533404" cy="1447800"/>
              <a:chOff x="1295399" y="2362200"/>
              <a:chExt cx="533404" cy="1447800"/>
            </a:xfrm>
          </p:grpSpPr>
          <p:cxnSp>
            <p:nvCxnSpPr>
              <p:cNvPr id="170" name="Straight Arrow Connector 169"/>
              <p:cNvCxnSpPr/>
              <p:nvPr/>
            </p:nvCxnSpPr>
            <p:spPr>
              <a:xfrm>
                <a:off x="1822450" y="2876550"/>
                <a:ext cx="0" cy="933450"/>
              </a:xfrm>
              <a:prstGeom prst="straightConnector1">
                <a:avLst/>
              </a:prstGeom>
              <a:ln w="50800">
                <a:solidFill>
                  <a:srgbClr val="0000FF"/>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56" name="Shape 155"/>
              <p:cNvCxnSpPr/>
              <p:nvPr/>
            </p:nvCxnSpPr>
            <p:spPr>
              <a:xfrm>
                <a:off x="1295399" y="2362200"/>
                <a:ext cx="533404" cy="527053"/>
              </a:xfrm>
              <a:prstGeom prst="bentConnector3">
                <a:avLst>
                  <a:gd name="adj1" fmla="val 100000"/>
                </a:avLst>
              </a:prstGeom>
              <a:ln w="50800">
                <a:solidFill>
                  <a:srgbClr val="FFC000"/>
                </a:solidFill>
                <a:headEnd type="none"/>
                <a:tailEnd type="triangle"/>
              </a:ln>
            </p:spPr>
            <p:style>
              <a:lnRef idx="1">
                <a:schemeClr val="accent1"/>
              </a:lnRef>
              <a:fillRef idx="0">
                <a:schemeClr val="accent1"/>
              </a:fillRef>
              <a:effectRef idx="0">
                <a:schemeClr val="accent1"/>
              </a:effectRef>
              <a:fontRef idx="minor">
                <a:schemeClr val="tx1"/>
              </a:fontRef>
            </p:style>
          </p:cxnSp>
        </p:grpSp>
      </p:grpSp>
      <p:grpSp>
        <p:nvGrpSpPr>
          <p:cNvPr id="234" name="Group 233"/>
          <p:cNvGrpSpPr/>
          <p:nvPr/>
        </p:nvGrpSpPr>
        <p:grpSpPr>
          <a:xfrm>
            <a:off x="914400" y="2915264"/>
            <a:ext cx="4771104" cy="1656736"/>
            <a:chOff x="914400" y="2915264"/>
            <a:chExt cx="4771104" cy="1656736"/>
          </a:xfrm>
        </p:grpSpPr>
        <p:sp>
          <p:nvSpPr>
            <p:cNvPr id="175" name="Oval 174"/>
            <p:cNvSpPr/>
            <p:nvPr/>
          </p:nvSpPr>
          <p:spPr>
            <a:xfrm>
              <a:off x="5380704" y="2915264"/>
              <a:ext cx="304800" cy="304800"/>
            </a:xfrm>
            <a:prstGeom prst="ellipse">
              <a:avLst/>
            </a:prstGeom>
            <a:noFill/>
            <a:ln w="50800">
              <a:solidFill>
                <a:srgbClr val="FF0000"/>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nvGrpSpPr>
            <p:cNvPr id="226" name="Group 225"/>
            <p:cNvGrpSpPr/>
            <p:nvPr/>
          </p:nvGrpSpPr>
          <p:grpSpPr>
            <a:xfrm>
              <a:off x="914400" y="4191000"/>
              <a:ext cx="1447800" cy="381000"/>
              <a:chOff x="914400" y="4191000"/>
              <a:chExt cx="1447800" cy="381000"/>
            </a:xfrm>
          </p:grpSpPr>
          <p:cxnSp>
            <p:nvCxnSpPr>
              <p:cNvPr id="173" name="Straight Arrow Connector 172"/>
              <p:cNvCxnSpPr/>
              <p:nvPr/>
            </p:nvCxnSpPr>
            <p:spPr>
              <a:xfrm>
                <a:off x="1447800" y="4191000"/>
                <a:ext cx="914400" cy="0"/>
              </a:xfrm>
              <a:prstGeom prst="straightConnector1">
                <a:avLst/>
              </a:prstGeom>
              <a:ln w="50800">
                <a:solidFill>
                  <a:srgbClr val="0000FF"/>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38" name="Elbow Connector 137"/>
              <p:cNvCxnSpPr/>
              <p:nvPr/>
            </p:nvCxnSpPr>
            <p:spPr>
              <a:xfrm flipV="1">
                <a:off x="914400" y="4191000"/>
                <a:ext cx="533400" cy="381000"/>
              </a:xfrm>
              <a:prstGeom prst="bentConnector3">
                <a:avLst>
                  <a:gd name="adj1" fmla="val 0"/>
                </a:avLst>
              </a:prstGeom>
              <a:ln w="50800">
                <a:solidFill>
                  <a:srgbClr val="FFC000"/>
                </a:solidFill>
                <a:headEnd type="none"/>
                <a:tailEnd type="triangle"/>
              </a:ln>
            </p:spPr>
            <p:style>
              <a:lnRef idx="1">
                <a:schemeClr val="accent1"/>
              </a:lnRef>
              <a:fillRef idx="0">
                <a:schemeClr val="accent1"/>
              </a:fillRef>
              <a:effectRef idx="0">
                <a:schemeClr val="accent1"/>
              </a:effectRef>
              <a:fontRef idx="minor">
                <a:schemeClr val="tx1"/>
              </a:fontRef>
            </p:style>
          </p:cxnSp>
        </p:grpSp>
      </p:grpSp>
      <p:cxnSp>
        <p:nvCxnSpPr>
          <p:cNvPr id="58" name="Straight Connector 57"/>
          <p:cNvCxnSpPr/>
          <p:nvPr/>
        </p:nvCxnSpPr>
        <p:spPr>
          <a:xfrm>
            <a:off x="571296" y="4594099"/>
            <a:ext cx="685800" cy="0"/>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07" name="Straight Connector 106"/>
          <p:cNvCxnSpPr/>
          <p:nvPr/>
        </p:nvCxnSpPr>
        <p:spPr>
          <a:xfrm>
            <a:off x="1311465" y="2022388"/>
            <a:ext cx="0" cy="688438"/>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66" name="Straight Connector 65"/>
          <p:cNvCxnSpPr/>
          <p:nvPr/>
        </p:nvCxnSpPr>
        <p:spPr>
          <a:xfrm>
            <a:off x="2335428" y="3852117"/>
            <a:ext cx="0" cy="688438"/>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67" name="Straight Connector 66"/>
          <p:cNvCxnSpPr/>
          <p:nvPr/>
        </p:nvCxnSpPr>
        <p:spPr>
          <a:xfrm>
            <a:off x="3127908" y="3852117"/>
            <a:ext cx="0" cy="688438"/>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70" name="Straight Connector 69"/>
          <p:cNvCxnSpPr/>
          <p:nvPr/>
        </p:nvCxnSpPr>
        <p:spPr>
          <a:xfrm>
            <a:off x="3315525" y="3798570"/>
            <a:ext cx="685800" cy="0"/>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73" name="Straight Connector 72"/>
          <p:cNvCxnSpPr/>
          <p:nvPr/>
        </p:nvCxnSpPr>
        <p:spPr>
          <a:xfrm>
            <a:off x="3314496" y="4594098"/>
            <a:ext cx="685800" cy="0"/>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81" name="Straight Connector 80"/>
          <p:cNvCxnSpPr/>
          <p:nvPr/>
        </p:nvCxnSpPr>
        <p:spPr>
          <a:xfrm>
            <a:off x="4176585" y="4765588"/>
            <a:ext cx="0" cy="688438"/>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nvGrpSpPr>
          <p:cNvPr id="237" name="Group 236"/>
          <p:cNvGrpSpPr/>
          <p:nvPr/>
        </p:nvGrpSpPr>
        <p:grpSpPr>
          <a:xfrm>
            <a:off x="3883743" y="3409336"/>
            <a:ext cx="2030361" cy="1696064"/>
            <a:chOff x="3883743" y="3409336"/>
            <a:chExt cx="2030361" cy="1696064"/>
          </a:xfrm>
        </p:grpSpPr>
        <p:grpSp>
          <p:nvGrpSpPr>
            <p:cNvPr id="221" name="Group 220"/>
            <p:cNvGrpSpPr/>
            <p:nvPr/>
          </p:nvGrpSpPr>
          <p:grpSpPr>
            <a:xfrm>
              <a:off x="3883743" y="3657600"/>
              <a:ext cx="307258" cy="1447800"/>
              <a:chOff x="3883743" y="3657600"/>
              <a:chExt cx="307258" cy="1447800"/>
            </a:xfrm>
          </p:grpSpPr>
          <p:cxnSp>
            <p:nvCxnSpPr>
              <p:cNvPr id="206" name="Straight Arrow Connector 205"/>
              <p:cNvCxnSpPr/>
              <p:nvPr/>
            </p:nvCxnSpPr>
            <p:spPr>
              <a:xfrm flipV="1">
                <a:off x="3886200" y="3657600"/>
                <a:ext cx="0" cy="914400"/>
              </a:xfrm>
              <a:prstGeom prst="straightConnector1">
                <a:avLst/>
              </a:prstGeom>
              <a:ln w="50800">
                <a:solidFill>
                  <a:srgbClr val="0000FF"/>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201" name="Elbow Connector 200"/>
              <p:cNvCxnSpPr/>
              <p:nvPr/>
            </p:nvCxnSpPr>
            <p:spPr>
              <a:xfrm rot="16200000" flipV="1">
                <a:off x="3785420" y="4699820"/>
                <a:ext cx="503903" cy="307258"/>
              </a:xfrm>
              <a:prstGeom prst="bentConnector3">
                <a:avLst>
                  <a:gd name="adj1" fmla="val -732"/>
                </a:avLst>
              </a:prstGeom>
              <a:ln w="50800">
                <a:solidFill>
                  <a:srgbClr val="FFC000"/>
                </a:solidFill>
                <a:headEnd type="none"/>
                <a:tailEnd type="triangle"/>
              </a:ln>
            </p:spPr>
            <p:style>
              <a:lnRef idx="1">
                <a:schemeClr val="accent1"/>
              </a:lnRef>
              <a:fillRef idx="0">
                <a:schemeClr val="accent1"/>
              </a:fillRef>
              <a:effectRef idx="0">
                <a:schemeClr val="accent1"/>
              </a:effectRef>
              <a:fontRef idx="minor">
                <a:schemeClr val="tx1"/>
              </a:fontRef>
            </p:style>
          </p:cxnSp>
        </p:grpSp>
        <p:sp>
          <p:nvSpPr>
            <p:cNvPr id="230" name="Oval 229"/>
            <p:cNvSpPr/>
            <p:nvPr/>
          </p:nvSpPr>
          <p:spPr>
            <a:xfrm>
              <a:off x="5609304" y="3409336"/>
              <a:ext cx="304800" cy="304800"/>
            </a:xfrm>
            <a:prstGeom prst="ellipse">
              <a:avLst/>
            </a:prstGeom>
            <a:noFill/>
            <a:ln w="50800">
              <a:solidFill>
                <a:srgbClr val="FF0000"/>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grpSp>
        <p:nvGrpSpPr>
          <p:cNvPr id="241" name="Group 240"/>
          <p:cNvGrpSpPr/>
          <p:nvPr/>
        </p:nvGrpSpPr>
        <p:grpSpPr>
          <a:xfrm>
            <a:off x="2231924" y="3028336"/>
            <a:ext cx="5368412" cy="1010264"/>
            <a:chOff x="2231924" y="3028336"/>
            <a:chExt cx="5368412" cy="1010264"/>
          </a:xfrm>
        </p:grpSpPr>
        <p:grpSp>
          <p:nvGrpSpPr>
            <p:cNvPr id="225" name="Group 224"/>
            <p:cNvGrpSpPr/>
            <p:nvPr/>
          </p:nvGrpSpPr>
          <p:grpSpPr>
            <a:xfrm>
              <a:off x="2231924" y="3810000"/>
              <a:ext cx="1425676" cy="228600"/>
              <a:chOff x="2231924" y="3810000"/>
              <a:chExt cx="1425676" cy="228600"/>
            </a:xfrm>
          </p:grpSpPr>
          <p:cxnSp>
            <p:nvCxnSpPr>
              <p:cNvPr id="185" name="Straight Arrow Connector 184"/>
              <p:cNvCxnSpPr/>
              <p:nvPr/>
            </p:nvCxnSpPr>
            <p:spPr>
              <a:xfrm flipH="1">
                <a:off x="2231924" y="4038600"/>
                <a:ext cx="904566" cy="0"/>
              </a:xfrm>
              <a:prstGeom prst="straightConnector1">
                <a:avLst/>
              </a:prstGeom>
              <a:ln w="50800">
                <a:solidFill>
                  <a:srgbClr val="0000FF"/>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81" name="Elbow Connector 180"/>
              <p:cNvCxnSpPr/>
              <p:nvPr/>
            </p:nvCxnSpPr>
            <p:spPr>
              <a:xfrm rot="10800000" flipV="1">
                <a:off x="3124200" y="3810000"/>
                <a:ext cx="533400" cy="228600"/>
              </a:xfrm>
              <a:prstGeom prst="bentConnector3">
                <a:avLst>
                  <a:gd name="adj1" fmla="val 230"/>
                </a:avLst>
              </a:prstGeom>
              <a:ln w="50800">
                <a:solidFill>
                  <a:srgbClr val="FFC000"/>
                </a:solidFill>
                <a:headEnd type="none"/>
                <a:tailEnd type="triangle"/>
              </a:ln>
            </p:spPr>
            <p:style>
              <a:lnRef idx="1">
                <a:schemeClr val="accent1"/>
              </a:lnRef>
              <a:fillRef idx="0">
                <a:schemeClr val="accent1"/>
              </a:fillRef>
              <a:effectRef idx="0">
                <a:schemeClr val="accent1"/>
              </a:effectRef>
              <a:fontRef idx="minor">
                <a:schemeClr val="tx1"/>
              </a:fontRef>
            </p:style>
          </p:cxnSp>
        </p:grpSp>
        <p:sp>
          <p:nvSpPr>
            <p:cNvPr id="231" name="Oval 230"/>
            <p:cNvSpPr/>
            <p:nvPr/>
          </p:nvSpPr>
          <p:spPr>
            <a:xfrm>
              <a:off x="7295536" y="3028336"/>
              <a:ext cx="304800" cy="304800"/>
            </a:xfrm>
            <a:prstGeom prst="ellipse">
              <a:avLst/>
            </a:prstGeom>
            <a:noFill/>
            <a:ln w="50800">
              <a:solidFill>
                <a:srgbClr val="FF0000"/>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grpSp>
        <p:nvGrpSpPr>
          <p:cNvPr id="239" name="Group 238"/>
          <p:cNvGrpSpPr/>
          <p:nvPr/>
        </p:nvGrpSpPr>
        <p:grpSpPr>
          <a:xfrm>
            <a:off x="2054943" y="2743200"/>
            <a:ext cx="4822721" cy="1676400"/>
            <a:chOff x="2054943" y="2743200"/>
            <a:chExt cx="4822721" cy="1676400"/>
          </a:xfrm>
        </p:grpSpPr>
        <p:grpSp>
          <p:nvGrpSpPr>
            <p:cNvPr id="228" name="Group 227"/>
            <p:cNvGrpSpPr/>
            <p:nvPr/>
          </p:nvGrpSpPr>
          <p:grpSpPr>
            <a:xfrm>
              <a:off x="2054943" y="2743200"/>
              <a:ext cx="307258" cy="1676400"/>
              <a:chOff x="2054943" y="2743200"/>
              <a:chExt cx="307258" cy="1676400"/>
            </a:xfrm>
          </p:grpSpPr>
          <p:cxnSp>
            <p:nvCxnSpPr>
              <p:cNvPr id="217" name="Straight Arrow Connector 216"/>
              <p:cNvCxnSpPr/>
              <p:nvPr/>
            </p:nvCxnSpPr>
            <p:spPr>
              <a:xfrm flipV="1">
                <a:off x="2057400" y="2743200"/>
                <a:ext cx="0" cy="914400"/>
              </a:xfrm>
              <a:prstGeom prst="straightConnector1">
                <a:avLst/>
              </a:prstGeom>
              <a:ln w="50800">
                <a:solidFill>
                  <a:srgbClr val="0000FF"/>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212" name="Elbow Connector 211"/>
              <p:cNvCxnSpPr/>
              <p:nvPr/>
            </p:nvCxnSpPr>
            <p:spPr>
              <a:xfrm rot="16200000" flipV="1">
                <a:off x="1842320" y="3899720"/>
                <a:ext cx="732503" cy="307258"/>
              </a:xfrm>
              <a:prstGeom prst="bentConnector3">
                <a:avLst>
                  <a:gd name="adj1" fmla="val -1007"/>
                </a:avLst>
              </a:prstGeom>
              <a:ln w="50800">
                <a:solidFill>
                  <a:srgbClr val="FFC000"/>
                </a:solidFill>
                <a:headEnd type="none"/>
                <a:tailEnd type="triangle"/>
              </a:ln>
            </p:spPr>
            <p:style>
              <a:lnRef idx="1">
                <a:schemeClr val="accent1"/>
              </a:lnRef>
              <a:fillRef idx="0">
                <a:schemeClr val="accent1"/>
              </a:fillRef>
              <a:effectRef idx="0">
                <a:schemeClr val="accent1"/>
              </a:effectRef>
              <a:fontRef idx="minor">
                <a:schemeClr val="tx1"/>
              </a:fontRef>
            </p:style>
          </p:cxnSp>
        </p:grpSp>
        <p:sp>
          <p:nvSpPr>
            <p:cNvPr id="232" name="Oval 231"/>
            <p:cNvSpPr/>
            <p:nvPr/>
          </p:nvSpPr>
          <p:spPr>
            <a:xfrm>
              <a:off x="6572864" y="3780504"/>
              <a:ext cx="304800" cy="304800"/>
            </a:xfrm>
            <a:prstGeom prst="ellipse">
              <a:avLst/>
            </a:prstGeom>
            <a:noFill/>
            <a:ln w="50800">
              <a:solidFill>
                <a:srgbClr val="FF0000"/>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sp>
        <p:nvSpPr>
          <p:cNvPr id="160" name="Title 1"/>
          <p:cNvSpPr>
            <a:spLocks noGrp="1"/>
          </p:cNvSpPr>
          <p:nvPr>
            <p:ph type="title"/>
          </p:nvPr>
        </p:nvSpPr>
        <p:spPr/>
        <p:txBody>
          <a:bodyPr/>
          <a:lstStyle/>
          <a:p>
            <a:r>
              <a:rPr lang="en-US" dirty="0" smtClean="0"/>
              <a:t>Level Creation</a:t>
            </a:r>
            <a:br>
              <a:rPr lang="en-US" dirty="0" smtClean="0"/>
            </a:br>
            <a:r>
              <a:rPr lang="en-US" sz="2800" dirty="0" smtClean="0"/>
              <a:t>interfaces</a:t>
            </a:r>
            <a:endParaRPr lang="en-US" sz="2800" dirty="0"/>
          </a:p>
        </p:txBody>
      </p:sp>
    </p:spTree>
    <p:extLst>
      <p:ext uri="{BB962C8B-B14F-4D97-AF65-F5344CB8AC3E}">
        <p14:creationId xmlns:p14="http://schemas.microsoft.com/office/powerpoint/2010/main" val="365479589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34"/>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nodeType="afterEffect">
                                  <p:stCondLst>
                                    <p:cond delay="500"/>
                                  </p:stCondLst>
                                  <p:childTnLst>
                                    <p:set>
                                      <p:cBhvr>
                                        <p:cTn id="9" dur="1" fill="hold">
                                          <p:stCondLst>
                                            <p:cond delay="0"/>
                                          </p:stCondLst>
                                        </p:cTn>
                                        <p:tgtEl>
                                          <p:spTgt spid="237"/>
                                        </p:tgtEl>
                                        <p:attrNameLst>
                                          <p:attrName>style.visibility</p:attrName>
                                        </p:attrNameLst>
                                      </p:cBhvr>
                                      <p:to>
                                        <p:strVal val="visible"/>
                                      </p:to>
                                    </p:set>
                                  </p:childTnLst>
                                </p:cTn>
                              </p:par>
                            </p:childTnLst>
                          </p:cTn>
                        </p:par>
                        <p:par>
                          <p:cTn id="10" fill="hold">
                            <p:stCondLst>
                              <p:cond delay="500"/>
                            </p:stCondLst>
                            <p:childTnLst>
                              <p:par>
                                <p:cTn id="11" presetID="1" presetClass="entr" presetSubtype="0" fill="hold" nodeType="afterEffect">
                                  <p:stCondLst>
                                    <p:cond delay="500"/>
                                  </p:stCondLst>
                                  <p:childTnLst>
                                    <p:set>
                                      <p:cBhvr>
                                        <p:cTn id="12" dur="1" fill="hold">
                                          <p:stCondLst>
                                            <p:cond delay="0"/>
                                          </p:stCondLst>
                                        </p:cTn>
                                        <p:tgtEl>
                                          <p:spTgt spid="239"/>
                                        </p:tgtEl>
                                        <p:attrNameLst>
                                          <p:attrName>style.visibility</p:attrName>
                                        </p:attrNameLst>
                                      </p:cBhvr>
                                      <p:to>
                                        <p:strVal val="visible"/>
                                      </p:to>
                                    </p:set>
                                  </p:childTnLst>
                                </p:cTn>
                              </p:par>
                            </p:childTnLst>
                          </p:cTn>
                        </p:par>
                        <p:par>
                          <p:cTn id="13" fill="hold">
                            <p:stCondLst>
                              <p:cond delay="1000"/>
                            </p:stCondLst>
                            <p:childTnLst>
                              <p:par>
                                <p:cTn id="14" presetID="1" presetClass="entr" presetSubtype="0" fill="hold" nodeType="afterEffect">
                                  <p:stCondLst>
                                    <p:cond delay="500"/>
                                  </p:stCondLst>
                                  <p:childTnLst>
                                    <p:set>
                                      <p:cBhvr>
                                        <p:cTn id="15" dur="1" fill="hold">
                                          <p:stCondLst>
                                            <p:cond delay="0"/>
                                          </p:stCondLst>
                                        </p:cTn>
                                        <p:tgtEl>
                                          <p:spTgt spid="241"/>
                                        </p:tgtEl>
                                        <p:attrNameLst>
                                          <p:attrName>style.visibility</p:attrName>
                                        </p:attrNameLst>
                                      </p:cBhvr>
                                      <p:to>
                                        <p:strVal val="visible"/>
                                      </p:to>
                                    </p:set>
                                  </p:childTnLst>
                                </p:cTn>
                              </p:par>
                            </p:childTnLst>
                          </p:cTn>
                        </p:par>
                        <p:par>
                          <p:cTn id="16" fill="hold">
                            <p:stCondLst>
                              <p:cond delay="1500"/>
                            </p:stCondLst>
                            <p:childTnLst>
                              <p:par>
                                <p:cTn id="17" presetID="1" presetClass="entr" presetSubtype="0" fill="hold" nodeType="afterEffect">
                                  <p:stCondLst>
                                    <p:cond delay="500"/>
                                  </p:stCondLst>
                                  <p:childTnLst>
                                    <p:set>
                                      <p:cBhvr>
                                        <p:cTn id="18" dur="1" fill="hold">
                                          <p:stCondLst>
                                            <p:cond delay="0"/>
                                          </p:stCondLst>
                                        </p:cTn>
                                        <p:tgtEl>
                                          <p:spTgt spid="24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2"/>
          <p:cNvSpPr txBox="1">
            <a:spLocks/>
          </p:cNvSpPr>
          <p:nvPr/>
        </p:nvSpPr>
        <p:spPr>
          <a:xfrm>
            <a:off x="381000" y="77788"/>
            <a:ext cx="8382000" cy="1370012"/>
          </a:xfrm>
          <a:prstGeom prst="rect">
            <a:avLst/>
          </a:prstGeom>
        </p:spPr>
        <p:txBody>
          <a:bodyPr vert="horz" wrap="square" lIns="0" tIns="0" rIns="0" bIns="0" rtlCol="0" anchor="ctr" anchorCtr="0">
            <a:noAutofit/>
          </a:bodyPr>
          <a:lstStyle>
            <a:lvl1pPr algn="l" defTabSz="914363" rtl="0" eaLnBrk="1" latinLnBrk="0" hangingPunct="1">
              <a:lnSpc>
                <a:spcPct val="90000"/>
              </a:lnSpc>
              <a:spcBef>
                <a:spcPct val="0"/>
              </a:spcBef>
              <a:buNone/>
              <a:defRPr lang="en-US" sz="5400" b="0" kern="1200" cap="none" spc="-150">
                <a:ln w="3175">
                  <a:noFill/>
                </a:ln>
                <a:gradFill flip="none" rotWithShape="1">
                  <a:gsLst>
                    <a:gs pos="0">
                      <a:srgbClr val="FFFFB9"/>
                    </a:gs>
                    <a:gs pos="36000">
                      <a:srgbClr val="FFFF99"/>
                    </a:gs>
                    <a:gs pos="86000">
                      <a:srgbClr val="F6AE1E"/>
                    </a:gs>
                  </a:gsLst>
                  <a:lin ang="5400000" scaled="0"/>
                  <a:tileRect/>
                </a:gradFill>
                <a:effectLst>
                  <a:outerShdw blurRad="50800" dist="38100" dir="2700000" algn="tl" rotWithShape="0">
                    <a:prstClr val="black">
                      <a:alpha val="40000"/>
                    </a:prstClr>
                  </a:outerShdw>
                </a:effectLst>
                <a:latin typeface="+mj-lt"/>
                <a:ea typeface="+mn-ea"/>
                <a:cs typeface="Arial" charset="0"/>
              </a:defRPr>
            </a:lvl1pPr>
          </a:lstStyle>
          <a:p>
            <a:r>
              <a:rPr lang="en-US" sz="4800" dirty="0" smtClean="0"/>
              <a:t>Modular Radiance Transfer</a:t>
            </a:r>
          </a:p>
          <a:p>
            <a:r>
              <a:rPr lang="en-US" sz="2800" dirty="0" smtClean="0"/>
              <a:t>Results</a:t>
            </a:r>
            <a:endParaRPr lang="en-US" sz="2800" dirty="0"/>
          </a:p>
        </p:txBody>
      </p:sp>
      <p:pic>
        <p:nvPicPr>
          <p:cNvPr id="3" name="Picture 2">
            <a:hlinkClick r:id="rId3" action="ppaction://hlinkfile"/>
          </p:cNvPr>
          <p:cNvPicPr>
            <a:picLocks noChangeAspect="1"/>
          </p:cNvPicPr>
          <p:nvPr/>
        </p:nvPicPr>
        <p:blipFill>
          <a:blip r:embed="rId4"/>
          <a:stretch>
            <a:fillRect/>
          </a:stretch>
        </p:blipFill>
        <p:spPr>
          <a:xfrm>
            <a:off x="346129" y="1524000"/>
            <a:ext cx="4306133" cy="2495550"/>
          </a:xfrm>
          <a:prstGeom prst="rect">
            <a:avLst/>
          </a:prstGeom>
        </p:spPr>
      </p:pic>
      <p:pic>
        <p:nvPicPr>
          <p:cNvPr id="6" name="Picture 5">
            <a:hlinkClick r:id="rId5" action="ppaction://hlinkfile"/>
          </p:cNvPr>
          <p:cNvPicPr>
            <a:picLocks noChangeAspect="1"/>
          </p:cNvPicPr>
          <p:nvPr/>
        </p:nvPicPr>
        <p:blipFill rotWithShape="1">
          <a:blip r:embed="rId6"/>
          <a:srcRect l="805" t="4167" r="5491" b="11459"/>
          <a:stretch/>
        </p:blipFill>
        <p:spPr>
          <a:xfrm>
            <a:off x="4953001" y="1745013"/>
            <a:ext cx="4056346" cy="2053525"/>
          </a:xfrm>
          <a:prstGeom prst="rect">
            <a:avLst/>
          </a:prstGeom>
        </p:spPr>
      </p:pic>
      <p:pic>
        <p:nvPicPr>
          <p:cNvPr id="7" name="Picture 6">
            <a:hlinkClick r:id="rId7" action="ppaction://hlinkfile"/>
          </p:cNvPr>
          <p:cNvPicPr>
            <a:picLocks noChangeAspect="1"/>
          </p:cNvPicPr>
          <p:nvPr/>
        </p:nvPicPr>
        <p:blipFill>
          <a:blip r:embed="rId8"/>
          <a:stretch>
            <a:fillRect/>
          </a:stretch>
        </p:blipFill>
        <p:spPr>
          <a:xfrm>
            <a:off x="2209975" y="4316763"/>
            <a:ext cx="4724050" cy="2296569"/>
          </a:xfrm>
          <a:prstGeom prst="rect">
            <a:avLst/>
          </a:prstGeom>
        </p:spPr>
      </p:pic>
    </p:spTree>
    <p:extLst>
      <p:ext uri="{BB962C8B-B14F-4D97-AF65-F5344CB8AC3E}">
        <p14:creationId xmlns:p14="http://schemas.microsoft.com/office/powerpoint/2010/main" val="3432698885"/>
      </p:ext>
    </p:extLst>
  </p:cSld>
  <p:clrMapOvr>
    <a:masterClrMapping/>
  </p:clrMapOvr>
  <p:transition>
    <p:fade/>
  </p:transition>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2"/>
          <p:cNvSpPr txBox="1">
            <a:spLocks/>
          </p:cNvSpPr>
          <p:nvPr/>
        </p:nvSpPr>
        <p:spPr>
          <a:xfrm>
            <a:off x="381000" y="77788"/>
            <a:ext cx="8382000" cy="1370012"/>
          </a:xfrm>
          <a:prstGeom prst="rect">
            <a:avLst/>
          </a:prstGeom>
        </p:spPr>
        <p:txBody>
          <a:bodyPr vert="horz" wrap="square" lIns="0" tIns="0" rIns="0" bIns="0" rtlCol="0" anchor="ctr" anchorCtr="0">
            <a:noAutofit/>
          </a:bodyPr>
          <a:lstStyle>
            <a:lvl1pPr algn="l" defTabSz="914363" rtl="0" eaLnBrk="1" latinLnBrk="0" hangingPunct="1">
              <a:lnSpc>
                <a:spcPct val="90000"/>
              </a:lnSpc>
              <a:spcBef>
                <a:spcPct val="0"/>
              </a:spcBef>
              <a:buNone/>
              <a:defRPr lang="en-US" sz="5400" b="0" kern="1200" cap="none" spc="-150">
                <a:ln w="3175">
                  <a:noFill/>
                </a:ln>
                <a:gradFill flip="none" rotWithShape="1">
                  <a:gsLst>
                    <a:gs pos="0">
                      <a:srgbClr val="FFFFB9"/>
                    </a:gs>
                    <a:gs pos="36000">
                      <a:srgbClr val="FFFF99"/>
                    </a:gs>
                    <a:gs pos="86000">
                      <a:srgbClr val="F6AE1E"/>
                    </a:gs>
                  </a:gsLst>
                  <a:lin ang="5400000" scaled="0"/>
                  <a:tileRect/>
                </a:gradFill>
                <a:effectLst>
                  <a:outerShdw blurRad="50800" dist="38100" dir="2700000" algn="tl" rotWithShape="0">
                    <a:prstClr val="black">
                      <a:alpha val="40000"/>
                    </a:prstClr>
                  </a:outerShdw>
                </a:effectLst>
                <a:latin typeface="+mj-lt"/>
                <a:ea typeface="+mn-ea"/>
                <a:cs typeface="Arial" charset="0"/>
              </a:defRPr>
            </a:lvl1pPr>
          </a:lstStyle>
          <a:p>
            <a:r>
              <a:rPr lang="en-US" sz="4800" dirty="0" smtClean="0"/>
              <a:t>Modular Global Illumination</a:t>
            </a:r>
          </a:p>
          <a:p>
            <a:r>
              <a:rPr lang="en-US" sz="2800" dirty="0" smtClean="0"/>
              <a:t>Overview</a:t>
            </a:r>
            <a:endParaRPr lang="en-US" sz="2800" dirty="0"/>
          </a:p>
        </p:txBody>
      </p:sp>
      <p:grpSp>
        <p:nvGrpSpPr>
          <p:cNvPr id="12" name="Group 11"/>
          <p:cNvGrpSpPr/>
          <p:nvPr/>
        </p:nvGrpSpPr>
        <p:grpSpPr>
          <a:xfrm>
            <a:off x="762000" y="1676400"/>
            <a:ext cx="6172200" cy="1295400"/>
            <a:chOff x="381000" y="955430"/>
            <a:chExt cx="6172200" cy="1295400"/>
          </a:xfrm>
        </p:grpSpPr>
        <p:grpSp>
          <p:nvGrpSpPr>
            <p:cNvPr id="13" name="Group 12"/>
            <p:cNvGrpSpPr/>
            <p:nvPr/>
          </p:nvGrpSpPr>
          <p:grpSpPr>
            <a:xfrm>
              <a:off x="2327492" y="990600"/>
              <a:ext cx="4225708" cy="1169551"/>
              <a:chOff x="381000" y="1374829"/>
              <a:chExt cx="4225708" cy="1169551"/>
            </a:xfrm>
          </p:grpSpPr>
          <p:sp>
            <p:nvSpPr>
              <p:cNvPr id="15" name="TextBox 14"/>
              <p:cNvSpPr txBox="1"/>
              <p:nvPr/>
            </p:nvSpPr>
            <p:spPr>
              <a:xfrm>
                <a:off x="381000" y="1374829"/>
                <a:ext cx="3572966" cy="523220"/>
              </a:xfrm>
              <a:prstGeom prst="rect">
                <a:avLst/>
              </a:prstGeom>
              <a:noFill/>
            </p:spPr>
            <p:txBody>
              <a:bodyPr wrap="none" rtlCol="0">
                <a:spAutoFit/>
              </a:bodyPr>
              <a:lstStyle/>
              <a:p>
                <a:r>
                  <a:rPr lang="en-US" sz="2800" dirty="0" smtClean="0">
                    <a:solidFill>
                      <a:schemeClr val="bg2">
                        <a:lumMod val="75000"/>
                      </a:schemeClr>
                    </a:solidFill>
                  </a:rPr>
                  <a:t>Volumetric </a:t>
                </a:r>
                <a:r>
                  <a:rPr lang="en-US" sz="2800" dirty="0" err="1" smtClean="0">
                    <a:solidFill>
                      <a:schemeClr val="bg2">
                        <a:lumMod val="75000"/>
                      </a:schemeClr>
                    </a:solidFill>
                  </a:rPr>
                  <a:t>Obscurance</a:t>
                </a:r>
                <a:endParaRPr lang="en-US" sz="2800" dirty="0">
                  <a:solidFill>
                    <a:schemeClr val="bg2">
                      <a:lumMod val="75000"/>
                    </a:schemeClr>
                  </a:solidFill>
                </a:endParaRPr>
              </a:p>
            </p:txBody>
          </p:sp>
          <p:sp>
            <p:nvSpPr>
              <p:cNvPr id="16" name="TextBox 15"/>
              <p:cNvSpPr txBox="1"/>
              <p:nvPr/>
            </p:nvSpPr>
            <p:spPr>
              <a:xfrm>
                <a:off x="812400" y="1898049"/>
                <a:ext cx="3794308" cy="646331"/>
              </a:xfrm>
              <a:prstGeom prst="rect">
                <a:avLst/>
              </a:prstGeom>
              <a:noFill/>
            </p:spPr>
            <p:txBody>
              <a:bodyPr wrap="none" rtlCol="0">
                <a:spAutoFit/>
              </a:bodyPr>
              <a:lstStyle/>
              <a:p>
                <a:r>
                  <a:rPr lang="en-US" dirty="0" smtClean="0">
                    <a:solidFill>
                      <a:schemeClr val="bg2">
                        <a:lumMod val="75000"/>
                      </a:schemeClr>
                    </a:solidFill>
                  </a:rPr>
                  <a:t>Interactive 3D Graphics &amp; Games 2010</a:t>
                </a:r>
              </a:p>
              <a:p>
                <a:endParaRPr lang="en-US" dirty="0">
                  <a:solidFill>
                    <a:schemeClr val="bg2">
                      <a:lumMod val="75000"/>
                    </a:schemeClr>
                  </a:solidFill>
                </a:endParaRPr>
              </a:p>
            </p:txBody>
          </p:sp>
        </p:grpSp>
        <p:pic>
          <p:nvPicPr>
            <p:cNvPr id="14" name="Picture 2" descr="http://www.cs.utah.edu/%7Eloos/publications/vo/TeaserCathedralLines-200.png"/>
            <p:cNvPicPr>
              <a:picLocks noChangeAspect="1" noChangeArrowheads="1"/>
            </p:cNvPicPr>
            <p:nvPr/>
          </p:nvPicPr>
          <p:blipFill>
            <a:blip r:embed="rId3">
              <a:lum bright="-29000"/>
              <a:extLst>
                <a:ext uri="{28A0092B-C50C-407E-A947-70E740481C1C}">
                  <a14:useLocalDpi xmlns:a14="http://schemas.microsoft.com/office/drawing/2010/main" val="0"/>
                </a:ext>
              </a:extLst>
            </a:blip>
            <a:srcRect/>
            <a:stretch>
              <a:fillRect/>
            </a:stretch>
          </p:blipFill>
          <p:spPr bwMode="auto">
            <a:xfrm>
              <a:off x="381000" y="955430"/>
              <a:ext cx="1295400" cy="1295400"/>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17" name="Group 16"/>
          <p:cNvGrpSpPr/>
          <p:nvPr/>
        </p:nvGrpSpPr>
        <p:grpSpPr>
          <a:xfrm>
            <a:off x="762000" y="3153167"/>
            <a:ext cx="6048705" cy="1330036"/>
            <a:chOff x="381000" y="2432197"/>
            <a:chExt cx="6048705" cy="1330036"/>
          </a:xfrm>
        </p:grpSpPr>
        <p:grpSp>
          <p:nvGrpSpPr>
            <p:cNvPr id="18" name="Group 17"/>
            <p:cNvGrpSpPr/>
            <p:nvPr/>
          </p:nvGrpSpPr>
          <p:grpSpPr>
            <a:xfrm>
              <a:off x="2327492" y="2491155"/>
              <a:ext cx="4102213" cy="1169551"/>
              <a:chOff x="381000" y="2590800"/>
              <a:chExt cx="4102213" cy="1169551"/>
            </a:xfrm>
          </p:grpSpPr>
          <p:sp>
            <p:nvSpPr>
              <p:cNvPr id="20" name="TextBox 19"/>
              <p:cNvSpPr txBox="1"/>
              <p:nvPr/>
            </p:nvSpPr>
            <p:spPr>
              <a:xfrm>
                <a:off x="381000" y="2590800"/>
                <a:ext cx="4102213" cy="523220"/>
              </a:xfrm>
              <a:prstGeom prst="rect">
                <a:avLst/>
              </a:prstGeom>
              <a:noFill/>
            </p:spPr>
            <p:txBody>
              <a:bodyPr wrap="none" rtlCol="0">
                <a:spAutoFit/>
              </a:bodyPr>
              <a:lstStyle/>
              <a:p>
                <a:r>
                  <a:rPr lang="en-US" sz="2800" dirty="0" smtClean="0">
                    <a:solidFill>
                      <a:schemeClr val="bg2">
                        <a:lumMod val="75000"/>
                      </a:schemeClr>
                    </a:solidFill>
                  </a:rPr>
                  <a:t>Modular Radiance Transfer</a:t>
                </a:r>
                <a:endParaRPr lang="en-US" sz="2800" dirty="0">
                  <a:solidFill>
                    <a:schemeClr val="bg2">
                      <a:lumMod val="75000"/>
                    </a:schemeClr>
                  </a:solidFill>
                </a:endParaRPr>
              </a:p>
            </p:txBody>
          </p:sp>
          <p:sp>
            <p:nvSpPr>
              <p:cNvPr id="21" name="TextBox 20"/>
              <p:cNvSpPr txBox="1"/>
              <p:nvPr/>
            </p:nvSpPr>
            <p:spPr>
              <a:xfrm>
                <a:off x="812400" y="3114020"/>
                <a:ext cx="3670813" cy="646331"/>
              </a:xfrm>
              <a:prstGeom prst="rect">
                <a:avLst/>
              </a:prstGeom>
              <a:noFill/>
            </p:spPr>
            <p:txBody>
              <a:bodyPr wrap="none" rtlCol="0">
                <a:spAutoFit/>
              </a:bodyPr>
              <a:lstStyle/>
              <a:p>
                <a:r>
                  <a:rPr lang="en-US" dirty="0" smtClean="0">
                    <a:solidFill>
                      <a:schemeClr val="bg2">
                        <a:lumMod val="75000"/>
                      </a:schemeClr>
                    </a:solidFill>
                  </a:rPr>
                  <a:t>Runtime Presentation: </a:t>
                </a:r>
                <a:r>
                  <a:rPr lang="en-US" dirty="0" err="1" smtClean="0">
                    <a:solidFill>
                      <a:schemeClr val="bg2">
                        <a:lumMod val="75000"/>
                      </a:schemeClr>
                    </a:solidFill>
                  </a:rPr>
                  <a:t>Siggraph</a:t>
                </a:r>
                <a:r>
                  <a:rPr lang="en-US" dirty="0" smtClean="0">
                    <a:solidFill>
                      <a:schemeClr val="bg2">
                        <a:lumMod val="75000"/>
                      </a:schemeClr>
                    </a:solidFill>
                  </a:rPr>
                  <a:t> 2011</a:t>
                </a:r>
              </a:p>
              <a:p>
                <a:r>
                  <a:rPr lang="en-US" dirty="0" smtClean="0">
                    <a:solidFill>
                      <a:schemeClr val="bg2">
                        <a:lumMod val="75000"/>
                      </a:schemeClr>
                    </a:solidFill>
                  </a:rPr>
                  <a:t>Paper: </a:t>
                </a:r>
                <a:r>
                  <a:rPr lang="en-US" dirty="0" err="1" smtClean="0">
                    <a:solidFill>
                      <a:schemeClr val="bg2">
                        <a:lumMod val="75000"/>
                      </a:schemeClr>
                    </a:solidFill>
                  </a:rPr>
                  <a:t>Siggraph</a:t>
                </a:r>
                <a:r>
                  <a:rPr lang="en-US" dirty="0" smtClean="0">
                    <a:solidFill>
                      <a:schemeClr val="bg2">
                        <a:lumMod val="75000"/>
                      </a:schemeClr>
                    </a:solidFill>
                  </a:rPr>
                  <a:t> Asia 2011</a:t>
                </a:r>
                <a:endParaRPr lang="en-US" dirty="0">
                  <a:solidFill>
                    <a:schemeClr val="bg2">
                      <a:lumMod val="75000"/>
                    </a:schemeClr>
                  </a:solidFill>
                </a:endParaRPr>
              </a:p>
            </p:txBody>
          </p:sp>
        </p:grpSp>
        <p:pic>
          <p:nvPicPr>
            <p:cNvPr id="19" name="Picture 4" descr="http://www.cs.utah.edu/%7Eloos/publications/mrt/teaserIndirectDirectSmall.png"/>
            <p:cNvPicPr>
              <a:picLocks noChangeAspect="1" noChangeArrowheads="1"/>
            </p:cNvPicPr>
            <p:nvPr/>
          </p:nvPicPr>
          <p:blipFill>
            <a:blip r:embed="rId4">
              <a:lum bright="-12000"/>
              <a:extLst>
                <a:ext uri="{28A0092B-C50C-407E-A947-70E740481C1C}">
                  <a14:useLocalDpi xmlns:a14="http://schemas.microsoft.com/office/drawing/2010/main" val="0"/>
                </a:ext>
              </a:extLst>
            </a:blip>
            <a:srcRect/>
            <a:stretch>
              <a:fillRect/>
            </a:stretch>
          </p:blipFill>
          <p:spPr bwMode="auto">
            <a:xfrm>
              <a:off x="381000" y="2432197"/>
              <a:ext cx="1330036" cy="1330036"/>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22" name="Group 21"/>
          <p:cNvGrpSpPr/>
          <p:nvPr/>
        </p:nvGrpSpPr>
        <p:grpSpPr>
          <a:xfrm>
            <a:off x="762000" y="4701977"/>
            <a:ext cx="6172200" cy="1330036"/>
            <a:chOff x="381000" y="3981007"/>
            <a:chExt cx="6172200" cy="1330036"/>
          </a:xfrm>
        </p:grpSpPr>
        <p:grpSp>
          <p:nvGrpSpPr>
            <p:cNvPr id="23" name="Group 22"/>
            <p:cNvGrpSpPr/>
            <p:nvPr/>
          </p:nvGrpSpPr>
          <p:grpSpPr>
            <a:xfrm>
              <a:off x="2327492" y="4189403"/>
              <a:ext cx="4225708" cy="892552"/>
              <a:chOff x="381000" y="3952674"/>
              <a:chExt cx="4225708" cy="892552"/>
            </a:xfrm>
          </p:grpSpPr>
          <p:sp>
            <p:nvSpPr>
              <p:cNvPr id="25" name="TextBox 24"/>
              <p:cNvSpPr txBox="1"/>
              <p:nvPr/>
            </p:nvSpPr>
            <p:spPr>
              <a:xfrm>
                <a:off x="381000" y="3952674"/>
                <a:ext cx="3616952" cy="523220"/>
              </a:xfrm>
              <a:prstGeom prst="rect">
                <a:avLst/>
              </a:prstGeom>
              <a:noFill/>
            </p:spPr>
            <p:txBody>
              <a:bodyPr wrap="none" rtlCol="0">
                <a:spAutoFit/>
              </a:bodyPr>
              <a:lstStyle/>
              <a:p>
                <a:r>
                  <a:rPr lang="en-US" sz="2800" dirty="0" smtClean="0"/>
                  <a:t>Delta Radiance Transfer</a:t>
                </a:r>
                <a:endParaRPr lang="en-US" sz="2800" dirty="0"/>
              </a:p>
            </p:txBody>
          </p:sp>
          <p:sp>
            <p:nvSpPr>
              <p:cNvPr id="26" name="TextBox 25"/>
              <p:cNvSpPr txBox="1"/>
              <p:nvPr/>
            </p:nvSpPr>
            <p:spPr>
              <a:xfrm>
                <a:off x="812400" y="4475894"/>
                <a:ext cx="3794308" cy="369332"/>
              </a:xfrm>
              <a:prstGeom prst="rect">
                <a:avLst/>
              </a:prstGeom>
              <a:noFill/>
            </p:spPr>
            <p:txBody>
              <a:bodyPr wrap="none" rtlCol="0">
                <a:spAutoFit/>
              </a:bodyPr>
              <a:lstStyle/>
              <a:p>
                <a:r>
                  <a:rPr lang="en-US" dirty="0" smtClean="0"/>
                  <a:t>Interactive 3D Graphics &amp; Games 2012</a:t>
                </a:r>
                <a:endParaRPr lang="en-US" dirty="0"/>
              </a:p>
            </p:txBody>
          </p:sp>
        </p:grpSp>
        <p:pic>
          <p:nvPicPr>
            <p:cNvPr id="24" name="Picture 6" descr="http://www.cs.utah.edu/%7Eloos/publications/drt/teaserDRTSmall.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81000" y="3981007"/>
              <a:ext cx="1330036" cy="1330036"/>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1995189145"/>
      </p:ext>
    </p:extLst>
  </p:cSld>
  <p:clrMapOvr>
    <a:masterClrMapping/>
  </p:clrMapOvr>
  <p:transition>
    <p:fade/>
  </p:transition>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30188"/>
            <a:ext cx="8382000" cy="1052596"/>
          </a:xfrm>
        </p:spPr>
        <p:txBody>
          <a:bodyPr/>
          <a:lstStyle/>
          <a:p>
            <a:r>
              <a:rPr lang="en-US" dirty="0" smtClean="0"/>
              <a:t>Delta Radiance Transfer</a:t>
            </a:r>
            <a:br>
              <a:rPr lang="en-US" dirty="0" smtClean="0"/>
            </a:br>
            <a:r>
              <a:rPr lang="en-US" sz="2800" dirty="0" smtClean="0"/>
              <a:t>Previous Work</a:t>
            </a:r>
            <a:endParaRPr lang="en-US" dirty="0"/>
          </a:p>
        </p:txBody>
      </p:sp>
      <p:grpSp>
        <p:nvGrpSpPr>
          <p:cNvPr id="5" name="Group 4"/>
          <p:cNvGrpSpPr/>
          <p:nvPr/>
        </p:nvGrpSpPr>
        <p:grpSpPr>
          <a:xfrm>
            <a:off x="2171700" y="1495822"/>
            <a:ext cx="4800600" cy="4752578"/>
            <a:chOff x="2514600" y="1282784"/>
            <a:chExt cx="4800600" cy="4752578"/>
          </a:xfrm>
        </p:grpSpPr>
        <p:pic>
          <p:nvPicPr>
            <p:cNvPr id="3" name="Picture 2"/>
            <p:cNvPicPr>
              <a:picLocks noChangeAspect="1"/>
            </p:cNvPicPr>
            <p:nvPr/>
          </p:nvPicPr>
          <p:blipFill>
            <a:blip r:embed="rId3"/>
            <a:stretch>
              <a:fillRect/>
            </a:stretch>
          </p:blipFill>
          <p:spPr>
            <a:xfrm>
              <a:off x="2514600" y="1282784"/>
              <a:ext cx="4724400" cy="4752578"/>
            </a:xfrm>
            <a:prstGeom prst="rect">
              <a:avLst/>
            </a:prstGeom>
          </p:spPr>
        </p:pic>
        <p:sp>
          <p:nvSpPr>
            <p:cNvPr id="4" name="TextBox 3"/>
            <p:cNvSpPr txBox="1"/>
            <p:nvPr/>
          </p:nvSpPr>
          <p:spPr>
            <a:xfrm>
              <a:off x="3149188" y="5638800"/>
              <a:ext cx="4166012" cy="307777"/>
            </a:xfrm>
            <a:prstGeom prst="rect">
              <a:avLst/>
            </a:prstGeom>
            <a:noFill/>
          </p:spPr>
          <p:txBody>
            <a:bodyPr wrap="none" rtlCol="0">
              <a:spAutoFit/>
            </a:bodyPr>
            <a:lstStyle/>
            <a:p>
              <a:r>
                <a:rPr lang="en-US" sz="1400" dirty="0" smtClean="0"/>
                <a:t>Implicit Visibility and </a:t>
              </a:r>
              <a:r>
                <a:rPr lang="en-US" sz="1400" dirty="0" err="1" smtClean="0"/>
                <a:t>Antiradiance</a:t>
              </a:r>
              <a:r>
                <a:rPr lang="en-US" sz="1400" dirty="0" smtClean="0"/>
                <a:t> [</a:t>
              </a:r>
              <a:r>
                <a:rPr lang="en-US" sz="1400" dirty="0" err="1" smtClean="0"/>
                <a:t>Dachsbacher</a:t>
              </a:r>
              <a:r>
                <a:rPr lang="en-US" sz="1400" dirty="0" smtClean="0"/>
                <a:t> 2007]</a:t>
              </a:r>
              <a:endParaRPr lang="en-US" sz="1400" dirty="0"/>
            </a:p>
          </p:txBody>
        </p:sp>
      </p:grpSp>
    </p:spTree>
    <p:extLst>
      <p:ext uri="{BB962C8B-B14F-4D97-AF65-F5344CB8AC3E}">
        <p14:creationId xmlns:p14="http://schemas.microsoft.com/office/powerpoint/2010/main" val="498276698"/>
      </p:ext>
    </p:extLst>
  </p:cSld>
  <p:clrMapOvr>
    <a:masterClrMapping/>
  </p:clrMapOvr>
  <p:transition>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2"/>
          <p:cNvSpPr txBox="1">
            <a:spLocks/>
          </p:cNvSpPr>
          <p:nvPr/>
        </p:nvSpPr>
        <p:spPr>
          <a:xfrm>
            <a:off x="381000" y="77788"/>
            <a:ext cx="8382000" cy="1370012"/>
          </a:xfrm>
          <a:prstGeom prst="rect">
            <a:avLst/>
          </a:prstGeom>
        </p:spPr>
        <p:txBody>
          <a:bodyPr vert="horz" wrap="square" lIns="0" tIns="0" rIns="0" bIns="0" rtlCol="0" anchor="ctr" anchorCtr="0">
            <a:noAutofit/>
          </a:bodyPr>
          <a:lstStyle>
            <a:lvl1pPr algn="l" defTabSz="914363" rtl="0" eaLnBrk="1" latinLnBrk="0" hangingPunct="1">
              <a:lnSpc>
                <a:spcPct val="90000"/>
              </a:lnSpc>
              <a:spcBef>
                <a:spcPct val="0"/>
              </a:spcBef>
              <a:buNone/>
              <a:defRPr lang="en-US" sz="5400" b="0" kern="1200" cap="none" spc="-150">
                <a:ln w="3175">
                  <a:noFill/>
                </a:ln>
                <a:gradFill flip="none" rotWithShape="1">
                  <a:gsLst>
                    <a:gs pos="0">
                      <a:srgbClr val="FFFFB9"/>
                    </a:gs>
                    <a:gs pos="36000">
                      <a:srgbClr val="FFFF99"/>
                    </a:gs>
                    <a:gs pos="86000">
                      <a:srgbClr val="F6AE1E"/>
                    </a:gs>
                  </a:gsLst>
                  <a:lin ang="5400000" scaled="0"/>
                  <a:tileRect/>
                </a:gradFill>
                <a:effectLst>
                  <a:outerShdw blurRad="50800" dist="38100" dir="2700000" algn="tl" rotWithShape="0">
                    <a:prstClr val="black">
                      <a:alpha val="40000"/>
                    </a:prstClr>
                  </a:outerShdw>
                </a:effectLst>
                <a:latin typeface="+mj-lt"/>
                <a:ea typeface="+mn-ea"/>
                <a:cs typeface="Arial" charset="0"/>
              </a:defRPr>
            </a:lvl1pPr>
          </a:lstStyle>
          <a:p>
            <a:r>
              <a:rPr lang="en-US" sz="4800" dirty="0" smtClean="0"/>
              <a:t>Motivation</a:t>
            </a:r>
          </a:p>
          <a:p>
            <a:r>
              <a:rPr lang="en-US" sz="2800" dirty="0" smtClean="0"/>
              <a:t>Examples Used in Games</a:t>
            </a:r>
            <a:endParaRPr lang="en-US" sz="2800" dirty="0"/>
          </a:p>
        </p:txBody>
      </p:sp>
      <p:grpSp>
        <p:nvGrpSpPr>
          <p:cNvPr id="10" name="Group 9"/>
          <p:cNvGrpSpPr/>
          <p:nvPr/>
        </p:nvGrpSpPr>
        <p:grpSpPr>
          <a:xfrm>
            <a:off x="381000" y="1447800"/>
            <a:ext cx="6169521" cy="3581400"/>
            <a:chOff x="2669679" y="1447800"/>
            <a:chExt cx="6169521" cy="3581400"/>
          </a:xfrm>
        </p:grpSpPr>
        <p:pic>
          <p:nvPicPr>
            <p:cNvPr id="11" name="Picture 10"/>
            <p:cNvPicPr>
              <a:picLocks noChangeAspect="1"/>
            </p:cNvPicPr>
            <p:nvPr/>
          </p:nvPicPr>
          <p:blipFill>
            <a:blip r:embed="rId3"/>
            <a:stretch>
              <a:fillRect/>
            </a:stretch>
          </p:blipFill>
          <p:spPr>
            <a:xfrm>
              <a:off x="2669679" y="1447800"/>
              <a:ext cx="6169521" cy="3581400"/>
            </a:xfrm>
            <a:prstGeom prst="rect">
              <a:avLst/>
            </a:prstGeom>
          </p:spPr>
        </p:pic>
        <p:sp>
          <p:nvSpPr>
            <p:cNvPr id="12" name="TextBox 11"/>
            <p:cNvSpPr txBox="1"/>
            <p:nvPr/>
          </p:nvSpPr>
          <p:spPr>
            <a:xfrm>
              <a:off x="5397680" y="1524000"/>
              <a:ext cx="3441520" cy="307777"/>
            </a:xfrm>
            <a:prstGeom prst="rect">
              <a:avLst/>
            </a:prstGeom>
            <a:noFill/>
          </p:spPr>
          <p:txBody>
            <a:bodyPr wrap="none" rtlCol="0">
              <a:spAutoFit/>
            </a:bodyPr>
            <a:lstStyle/>
            <a:p>
              <a:r>
                <a:rPr lang="en-US" sz="1400" dirty="0" smtClean="0"/>
                <a:t>Light Propagation Volumes [</a:t>
              </a:r>
              <a:r>
                <a:rPr lang="en-US" sz="1400" dirty="0" err="1" smtClean="0"/>
                <a:t>Kaplanyan</a:t>
              </a:r>
              <a:r>
                <a:rPr lang="en-US" sz="1400" dirty="0" smtClean="0"/>
                <a:t> 2009]</a:t>
              </a:r>
              <a:endParaRPr lang="en-US" sz="1400" dirty="0"/>
            </a:p>
          </p:txBody>
        </p:sp>
      </p:grpSp>
      <p:grpSp>
        <p:nvGrpSpPr>
          <p:cNvPr id="13" name="Group 12"/>
          <p:cNvGrpSpPr/>
          <p:nvPr/>
        </p:nvGrpSpPr>
        <p:grpSpPr>
          <a:xfrm>
            <a:off x="1219200" y="2133600"/>
            <a:ext cx="6705600" cy="3657600"/>
            <a:chOff x="210920" y="3200400"/>
            <a:chExt cx="6066055" cy="3429000"/>
          </a:xfrm>
        </p:grpSpPr>
        <p:pic>
          <p:nvPicPr>
            <p:cNvPr id="14" name="Picture 13"/>
            <p:cNvPicPr>
              <a:picLocks noChangeAspect="1"/>
            </p:cNvPicPr>
            <p:nvPr/>
          </p:nvPicPr>
          <p:blipFill>
            <a:blip r:embed="rId4"/>
            <a:stretch>
              <a:fillRect/>
            </a:stretch>
          </p:blipFill>
          <p:spPr>
            <a:xfrm>
              <a:off x="228600" y="3200400"/>
              <a:ext cx="6048375" cy="3390900"/>
            </a:xfrm>
            <a:prstGeom prst="rect">
              <a:avLst/>
            </a:prstGeom>
          </p:spPr>
        </p:pic>
        <p:sp>
          <p:nvSpPr>
            <p:cNvPr id="15" name="TextBox 14"/>
            <p:cNvSpPr txBox="1"/>
            <p:nvPr/>
          </p:nvSpPr>
          <p:spPr>
            <a:xfrm>
              <a:off x="210920" y="6321623"/>
              <a:ext cx="4513480" cy="307777"/>
            </a:xfrm>
            <a:prstGeom prst="rect">
              <a:avLst/>
            </a:prstGeom>
            <a:noFill/>
          </p:spPr>
          <p:txBody>
            <a:bodyPr wrap="none" rtlCol="0">
              <a:spAutoFit/>
            </a:bodyPr>
            <a:lstStyle/>
            <a:p>
              <a:r>
                <a:rPr lang="en-US" sz="1400" dirty="0" smtClean="0"/>
                <a:t>A Real-Time Architecture for Video Games [</a:t>
              </a:r>
              <a:r>
                <a:rPr lang="en-US" sz="1400" dirty="0" err="1" smtClean="0"/>
                <a:t>Einarsson</a:t>
              </a:r>
              <a:r>
                <a:rPr lang="en-US" sz="1400" dirty="0" smtClean="0"/>
                <a:t> 2010]</a:t>
              </a:r>
              <a:endParaRPr lang="en-US" sz="1400" dirty="0"/>
            </a:p>
          </p:txBody>
        </p:sp>
      </p:grpSp>
      <p:pic>
        <p:nvPicPr>
          <p:cNvPr id="9" name="Picture 2" descr="http://www.icare3d.org/research/publications/CNSGE11b/givoxels_sponzanew1.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174804" y="2931160"/>
            <a:ext cx="6607740" cy="3505200"/>
          </a:xfrm>
          <a:prstGeom prst="rect">
            <a:avLst/>
          </a:prstGeom>
          <a:noFill/>
          <a:extLst>
            <a:ext uri="{909E8E84-426E-40DD-AFC4-6F175D3DCCD1}">
              <a14:hiddenFill xmlns:a14="http://schemas.microsoft.com/office/drawing/2010/main">
                <a:solidFill>
                  <a:srgbClr val="FFFFFF"/>
                </a:solidFill>
              </a14:hiddenFill>
            </a:ext>
          </a:extLst>
        </p:spPr>
      </p:pic>
      <p:sp>
        <p:nvSpPr>
          <p:cNvPr id="16" name="TextBox 15"/>
          <p:cNvSpPr txBox="1"/>
          <p:nvPr/>
        </p:nvSpPr>
        <p:spPr>
          <a:xfrm>
            <a:off x="3468050" y="6093023"/>
            <a:ext cx="5371150" cy="307777"/>
          </a:xfrm>
          <a:prstGeom prst="rect">
            <a:avLst/>
          </a:prstGeom>
          <a:noFill/>
        </p:spPr>
        <p:txBody>
          <a:bodyPr wrap="none" rtlCol="0">
            <a:spAutoFit/>
          </a:bodyPr>
          <a:lstStyle/>
          <a:p>
            <a:r>
              <a:rPr lang="en-US" sz="1400" dirty="0" smtClean="0"/>
              <a:t>Interactive Indirect Illumination Using Voxel Cone Tracing [</a:t>
            </a:r>
            <a:r>
              <a:rPr lang="en-US" sz="1400" dirty="0" err="1" smtClean="0"/>
              <a:t>Crassin</a:t>
            </a:r>
            <a:r>
              <a:rPr lang="en-US" sz="1400" dirty="0" smtClean="0"/>
              <a:t> 2011]</a:t>
            </a:r>
            <a:endParaRPr lang="en-US" sz="1400" dirty="0"/>
          </a:p>
        </p:txBody>
      </p:sp>
    </p:spTree>
    <p:extLst>
      <p:ext uri="{BB962C8B-B14F-4D97-AF65-F5344CB8AC3E}">
        <p14:creationId xmlns:p14="http://schemas.microsoft.com/office/powerpoint/2010/main" val="3717080727"/>
      </p:ext>
    </p:extLst>
  </p:cSld>
  <p:clrMapOvr>
    <a:masterClrMapping/>
  </p:clrMapOvr>
  <p:transition>
    <p:fade/>
  </p:transition>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3"/>
          <a:srcRect r="66911"/>
          <a:stretch/>
        </p:blipFill>
        <p:spPr>
          <a:xfrm>
            <a:off x="516731" y="1900238"/>
            <a:ext cx="2683669" cy="2737626"/>
          </a:xfrm>
          <a:prstGeom prst="rect">
            <a:avLst/>
          </a:prstGeom>
        </p:spPr>
      </p:pic>
      <p:sp>
        <p:nvSpPr>
          <p:cNvPr id="2" name="Title 1"/>
          <p:cNvSpPr>
            <a:spLocks noGrp="1"/>
          </p:cNvSpPr>
          <p:nvPr>
            <p:ph type="title"/>
          </p:nvPr>
        </p:nvSpPr>
        <p:spPr/>
        <p:txBody>
          <a:bodyPr/>
          <a:lstStyle/>
          <a:p>
            <a:r>
              <a:rPr lang="en-US" dirty="0" smtClean="0"/>
              <a:t>Delta Radiance Transfer</a:t>
            </a:r>
            <a:endParaRPr lang="en-US" dirty="0"/>
          </a:p>
        </p:txBody>
      </p:sp>
      <p:sp>
        <p:nvSpPr>
          <p:cNvPr id="4" name="TextBox 3"/>
          <p:cNvSpPr txBox="1"/>
          <p:nvPr/>
        </p:nvSpPr>
        <p:spPr>
          <a:xfrm>
            <a:off x="675645" y="4724400"/>
            <a:ext cx="2448555" cy="523220"/>
          </a:xfrm>
          <a:prstGeom prst="rect">
            <a:avLst/>
          </a:prstGeom>
          <a:noFill/>
        </p:spPr>
        <p:txBody>
          <a:bodyPr wrap="none" rtlCol="0">
            <a:spAutoFit/>
          </a:bodyPr>
          <a:lstStyle/>
          <a:p>
            <a:r>
              <a:rPr lang="en-US" sz="2800" dirty="0" smtClean="0"/>
              <a:t>Delta Occlusion</a:t>
            </a:r>
            <a:endParaRPr lang="en-US" sz="2800" dirty="0"/>
          </a:p>
        </p:txBody>
      </p:sp>
    </p:spTree>
    <p:extLst>
      <p:ext uri="{BB962C8B-B14F-4D97-AF65-F5344CB8AC3E}">
        <p14:creationId xmlns:p14="http://schemas.microsoft.com/office/powerpoint/2010/main" val="3373090028"/>
      </p:ext>
    </p:extLst>
  </p:cSld>
  <p:clrMapOvr>
    <a:masterClrMapping/>
  </p:clrMapOvr>
  <p:transition>
    <p:fade/>
  </p:transition>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3"/>
          <a:srcRect r="34028"/>
          <a:stretch/>
        </p:blipFill>
        <p:spPr>
          <a:xfrm>
            <a:off x="516731" y="1900238"/>
            <a:ext cx="5350669" cy="2737626"/>
          </a:xfrm>
          <a:prstGeom prst="rect">
            <a:avLst/>
          </a:prstGeom>
        </p:spPr>
      </p:pic>
      <p:sp>
        <p:nvSpPr>
          <p:cNvPr id="2" name="Title 1"/>
          <p:cNvSpPr>
            <a:spLocks noGrp="1"/>
          </p:cNvSpPr>
          <p:nvPr>
            <p:ph type="title"/>
          </p:nvPr>
        </p:nvSpPr>
        <p:spPr/>
        <p:txBody>
          <a:bodyPr/>
          <a:lstStyle/>
          <a:p>
            <a:r>
              <a:rPr lang="en-US" dirty="0" smtClean="0"/>
              <a:t>Delta Radiance Transfer</a:t>
            </a:r>
            <a:endParaRPr lang="en-US" dirty="0"/>
          </a:p>
        </p:txBody>
      </p:sp>
      <p:sp>
        <p:nvSpPr>
          <p:cNvPr id="4" name="TextBox 3"/>
          <p:cNvSpPr txBox="1"/>
          <p:nvPr/>
        </p:nvSpPr>
        <p:spPr>
          <a:xfrm>
            <a:off x="675645" y="4724400"/>
            <a:ext cx="2448555" cy="523220"/>
          </a:xfrm>
          <a:prstGeom prst="rect">
            <a:avLst/>
          </a:prstGeom>
          <a:noFill/>
        </p:spPr>
        <p:txBody>
          <a:bodyPr wrap="none" rtlCol="0">
            <a:spAutoFit/>
          </a:bodyPr>
          <a:lstStyle/>
          <a:p>
            <a:r>
              <a:rPr lang="en-US" sz="2800" dirty="0" smtClean="0"/>
              <a:t>Delta Occlusion</a:t>
            </a:r>
            <a:endParaRPr lang="en-US" sz="2800" dirty="0"/>
          </a:p>
        </p:txBody>
      </p:sp>
      <p:sp>
        <p:nvSpPr>
          <p:cNvPr id="5" name="TextBox 4"/>
          <p:cNvSpPr txBox="1"/>
          <p:nvPr/>
        </p:nvSpPr>
        <p:spPr>
          <a:xfrm>
            <a:off x="3315510" y="4724400"/>
            <a:ext cx="2500043" cy="523220"/>
          </a:xfrm>
          <a:prstGeom prst="rect">
            <a:avLst/>
          </a:prstGeom>
          <a:noFill/>
        </p:spPr>
        <p:txBody>
          <a:bodyPr wrap="none" rtlCol="0">
            <a:spAutoFit/>
          </a:bodyPr>
          <a:lstStyle/>
          <a:p>
            <a:r>
              <a:rPr lang="en-US" sz="2800" dirty="0" smtClean="0"/>
              <a:t>Delta Reflection</a:t>
            </a:r>
            <a:endParaRPr lang="en-US" sz="2800" dirty="0"/>
          </a:p>
        </p:txBody>
      </p:sp>
    </p:spTree>
    <p:extLst>
      <p:ext uri="{BB962C8B-B14F-4D97-AF65-F5344CB8AC3E}">
        <p14:creationId xmlns:p14="http://schemas.microsoft.com/office/powerpoint/2010/main" val="1142995021"/>
      </p:ext>
    </p:extLst>
  </p:cSld>
  <p:clrMapOvr>
    <a:masterClrMapping/>
  </p:clrMapOvr>
  <p:transition>
    <p:fade/>
  </p:transition>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a:stretch>
            <a:fillRect/>
          </a:stretch>
        </p:blipFill>
        <p:spPr>
          <a:xfrm>
            <a:off x="516731" y="1900238"/>
            <a:ext cx="8110538" cy="2737626"/>
          </a:xfrm>
          <a:prstGeom prst="rect">
            <a:avLst/>
          </a:prstGeom>
        </p:spPr>
      </p:pic>
      <p:sp>
        <p:nvSpPr>
          <p:cNvPr id="2" name="Title 1"/>
          <p:cNvSpPr>
            <a:spLocks noGrp="1"/>
          </p:cNvSpPr>
          <p:nvPr>
            <p:ph type="title"/>
          </p:nvPr>
        </p:nvSpPr>
        <p:spPr/>
        <p:txBody>
          <a:bodyPr/>
          <a:lstStyle/>
          <a:p>
            <a:r>
              <a:rPr lang="en-US" dirty="0" smtClean="0"/>
              <a:t>Delta Radiance Transfer</a:t>
            </a:r>
            <a:endParaRPr lang="en-US" dirty="0"/>
          </a:p>
        </p:txBody>
      </p:sp>
      <p:sp>
        <p:nvSpPr>
          <p:cNvPr id="4" name="TextBox 3"/>
          <p:cNvSpPr txBox="1"/>
          <p:nvPr/>
        </p:nvSpPr>
        <p:spPr>
          <a:xfrm>
            <a:off x="675645" y="4724400"/>
            <a:ext cx="2448555" cy="523220"/>
          </a:xfrm>
          <a:prstGeom prst="rect">
            <a:avLst/>
          </a:prstGeom>
          <a:noFill/>
        </p:spPr>
        <p:txBody>
          <a:bodyPr wrap="none" rtlCol="0">
            <a:spAutoFit/>
          </a:bodyPr>
          <a:lstStyle/>
          <a:p>
            <a:r>
              <a:rPr lang="en-US" sz="2800" dirty="0" smtClean="0"/>
              <a:t>Delta Occlusion</a:t>
            </a:r>
            <a:endParaRPr lang="en-US" sz="2800" dirty="0"/>
          </a:p>
        </p:txBody>
      </p:sp>
      <p:sp>
        <p:nvSpPr>
          <p:cNvPr id="5" name="TextBox 4"/>
          <p:cNvSpPr txBox="1"/>
          <p:nvPr/>
        </p:nvSpPr>
        <p:spPr>
          <a:xfrm>
            <a:off x="3330067" y="4724400"/>
            <a:ext cx="2500043" cy="523220"/>
          </a:xfrm>
          <a:prstGeom prst="rect">
            <a:avLst/>
          </a:prstGeom>
          <a:noFill/>
        </p:spPr>
        <p:txBody>
          <a:bodyPr wrap="none" rtlCol="0">
            <a:spAutoFit/>
          </a:bodyPr>
          <a:lstStyle/>
          <a:p>
            <a:r>
              <a:rPr lang="en-US" sz="2800" dirty="0" smtClean="0"/>
              <a:t>Delta Reflection</a:t>
            </a:r>
            <a:endParaRPr lang="en-US" sz="2800" dirty="0"/>
          </a:p>
        </p:txBody>
      </p:sp>
      <p:sp>
        <p:nvSpPr>
          <p:cNvPr id="6" name="TextBox 5"/>
          <p:cNvSpPr txBox="1"/>
          <p:nvPr/>
        </p:nvSpPr>
        <p:spPr>
          <a:xfrm>
            <a:off x="5958874" y="4715202"/>
            <a:ext cx="2727926" cy="523220"/>
          </a:xfrm>
          <a:prstGeom prst="rect">
            <a:avLst/>
          </a:prstGeom>
          <a:noFill/>
        </p:spPr>
        <p:txBody>
          <a:bodyPr wrap="none" rtlCol="0">
            <a:spAutoFit/>
          </a:bodyPr>
          <a:lstStyle/>
          <a:p>
            <a:r>
              <a:rPr lang="en-US" sz="2800" dirty="0" smtClean="0"/>
              <a:t>Clutter Reflection</a:t>
            </a:r>
            <a:endParaRPr lang="en-US" sz="2800" dirty="0"/>
          </a:p>
        </p:txBody>
      </p:sp>
    </p:spTree>
    <p:extLst>
      <p:ext uri="{BB962C8B-B14F-4D97-AF65-F5344CB8AC3E}">
        <p14:creationId xmlns:p14="http://schemas.microsoft.com/office/powerpoint/2010/main" val="3518723695"/>
      </p:ext>
    </p:extLst>
  </p:cSld>
  <p:clrMapOvr>
    <a:masterClrMapping/>
  </p:clrMapOvr>
  <p:transition>
    <p:fade/>
  </p:transition>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5" name="Picture 44" descr="mrt.png"/>
          <p:cNvPicPr>
            <a:picLocks noChangeAspect="1"/>
          </p:cNvPicPr>
          <p:nvPr/>
        </p:nvPicPr>
        <p:blipFill>
          <a:blip r:embed="rId3" cstate="print"/>
          <a:stretch>
            <a:fillRect/>
          </a:stretch>
        </p:blipFill>
        <p:spPr>
          <a:xfrm>
            <a:off x="393192" y="1453896"/>
            <a:ext cx="4572000" cy="4572000"/>
          </a:xfrm>
          <a:prstGeom prst="rect">
            <a:avLst/>
          </a:prstGeom>
        </p:spPr>
      </p:pic>
      <p:sp>
        <p:nvSpPr>
          <p:cNvPr id="4" name="TextBox 3"/>
          <p:cNvSpPr txBox="1"/>
          <p:nvPr/>
        </p:nvSpPr>
        <p:spPr bwMode="auto">
          <a:xfrm>
            <a:off x="5638800" y="1447800"/>
            <a:ext cx="1468672" cy="461665"/>
          </a:xfrm>
          <a:prstGeom prst="rect">
            <a:avLst/>
          </a:prstGeom>
          <a:noFill/>
          <a:ln w="9525">
            <a:noFill/>
            <a:miter lim="800000"/>
            <a:headEnd/>
            <a:tailEnd/>
          </a:ln>
        </p:spPr>
        <p:txBody>
          <a:bodyPr wrap="none" rtlCol="0">
            <a:spAutoFit/>
          </a:bodyPr>
          <a:lstStyle/>
          <a:p>
            <a:r>
              <a:rPr lang="en-US" sz="2400" dirty="0" err="1" smtClean="0">
                <a:latin typeface="Helvetica" pitchFamily="34" charset="0"/>
                <a:cs typeface="Helvetica" pitchFamily="34" charset="0"/>
              </a:rPr>
              <a:t>l</a:t>
            </a:r>
            <a:r>
              <a:rPr lang="en-US" sz="2400" baseline="-25000" dirty="0" err="1" smtClean="0">
                <a:latin typeface="Helvetica" pitchFamily="34" charset="0"/>
                <a:cs typeface="Helvetica" pitchFamily="34" charset="0"/>
              </a:rPr>
              <a:t>ind</a:t>
            </a:r>
            <a:r>
              <a:rPr lang="en-US" sz="2400" dirty="0" smtClean="0">
                <a:latin typeface="Helvetica" pitchFamily="34" charset="0"/>
                <a:cs typeface="Helvetica" pitchFamily="34" charset="0"/>
              </a:rPr>
              <a:t> = </a:t>
            </a:r>
            <a:r>
              <a:rPr lang="en-US" sz="2400" dirty="0" smtClean="0">
                <a:solidFill>
                  <a:srgbClr val="FFFF00"/>
                </a:solidFill>
                <a:latin typeface="Helvetica" pitchFamily="34" charset="0"/>
                <a:cs typeface="Helvetica" pitchFamily="34" charset="0"/>
              </a:rPr>
              <a:t>U</a:t>
            </a:r>
            <a:r>
              <a:rPr lang="en-US" sz="2400" baseline="-25000" dirty="0" smtClean="0">
                <a:solidFill>
                  <a:srgbClr val="FFFF00"/>
                </a:solidFill>
                <a:latin typeface="Helvetica" pitchFamily="34" charset="0"/>
                <a:cs typeface="Helvetica" pitchFamily="34" charset="0"/>
              </a:rPr>
              <a:t>b</a:t>
            </a:r>
            <a:r>
              <a:rPr lang="en-US" sz="2400" dirty="0" smtClean="0">
                <a:latin typeface="Helvetica" pitchFamily="34" charset="0"/>
                <a:cs typeface="Helvetica" pitchFamily="34" charset="0"/>
              </a:rPr>
              <a:t> b</a:t>
            </a:r>
            <a:endParaRPr lang="en-US" sz="2400" dirty="0">
              <a:latin typeface="Helvetica" pitchFamily="34" charset="0"/>
              <a:cs typeface="Helvetica" pitchFamily="34" charset="0"/>
            </a:endParaRPr>
          </a:p>
        </p:txBody>
      </p:sp>
      <p:sp>
        <p:nvSpPr>
          <p:cNvPr id="2" name="Title 1"/>
          <p:cNvSpPr>
            <a:spLocks noGrp="1"/>
          </p:cNvSpPr>
          <p:nvPr>
            <p:ph type="title"/>
          </p:nvPr>
        </p:nvSpPr>
        <p:spPr>
          <a:xfrm>
            <a:off x="381000" y="230188"/>
            <a:ext cx="8382000" cy="1052596"/>
          </a:xfrm>
        </p:spPr>
        <p:txBody>
          <a:bodyPr/>
          <a:lstStyle/>
          <a:p>
            <a:r>
              <a:rPr lang="en-US" dirty="0" smtClean="0"/>
              <a:t>Delta Radiance Transfer</a:t>
            </a:r>
            <a:br>
              <a:rPr lang="en-US" dirty="0" smtClean="0"/>
            </a:br>
            <a:r>
              <a:rPr lang="en-US" sz="2800" dirty="0" smtClean="0"/>
              <a:t>Delta Occlusion Operator</a:t>
            </a:r>
            <a:endParaRPr lang="en-US" sz="2800" dirty="0"/>
          </a:p>
        </p:txBody>
      </p:sp>
    </p:spTree>
    <p:extLst>
      <p:ext uri="{BB962C8B-B14F-4D97-AF65-F5344CB8AC3E}">
        <p14:creationId xmlns:p14="http://schemas.microsoft.com/office/powerpoint/2010/main" val="49365660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bwMode="auto">
          <a:xfrm>
            <a:off x="5638800" y="1447800"/>
            <a:ext cx="1468672" cy="461665"/>
          </a:xfrm>
          <a:prstGeom prst="rect">
            <a:avLst/>
          </a:prstGeom>
          <a:noFill/>
          <a:ln w="9525">
            <a:noFill/>
            <a:miter lim="800000"/>
            <a:headEnd/>
            <a:tailEnd/>
          </a:ln>
        </p:spPr>
        <p:txBody>
          <a:bodyPr wrap="none" rtlCol="0">
            <a:spAutoFit/>
          </a:bodyPr>
          <a:lstStyle/>
          <a:p>
            <a:r>
              <a:rPr lang="en-US" sz="2400" dirty="0" err="1" smtClean="0">
                <a:latin typeface="Helvetica" pitchFamily="34" charset="0"/>
                <a:cs typeface="Helvetica" pitchFamily="34" charset="0"/>
              </a:rPr>
              <a:t>l</a:t>
            </a:r>
            <a:r>
              <a:rPr lang="en-US" sz="2400" baseline="-25000" dirty="0" err="1" smtClean="0">
                <a:latin typeface="Helvetica" pitchFamily="34" charset="0"/>
                <a:cs typeface="Helvetica" pitchFamily="34" charset="0"/>
              </a:rPr>
              <a:t>ind</a:t>
            </a:r>
            <a:r>
              <a:rPr lang="en-US" sz="2400" dirty="0" smtClean="0">
                <a:latin typeface="Helvetica" pitchFamily="34" charset="0"/>
                <a:cs typeface="Helvetica" pitchFamily="34" charset="0"/>
              </a:rPr>
              <a:t> = U</a:t>
            </a:r>
            <a:r>
              <a:rPr lang="en-US" sz="2400" baseline="-25000" dirty="0" smtClean="0">
                <a:latin typeface="Helvetica" pitchFamily="34" charset="0"/>
                <a:cs typeface="Helvetica" pitchFamily="34" charset="0"/>
              </a:rPr>
              <a:t>b</a:t>
            </a:r>
            <a:r>
              <a:rPr lang="en-US" sz="2400" dirty="0" smtClean="0">
                <a:latin typeface="Helvetica" pitchFamily="34" charset="0"/>
                <a:cs typeface="Helvetica" pitchFamily="34" charset="0"/>
              </a:rPr>
              <a:t> </a:t>
            </a:r>
            <a:r>
              <a:rPr lang="en-US" sz="2400" dirty="0" smtClean="0">
                <a:solidFill>
                  <a:srgbClr val="FFFF00"/>
                </a:solidFill>
                <a:latin typeface="Helvetica" pitchFamily="34" charset="0"/>
                <a:cs typeface="Helvetica" pitchFamily="34" charset="0"/>
              </a:rPr>
              <a:t>b</a:t>
            </a:r>
            <a:endParaRPr lang="en-US" sz="2400" dirty="0">
              <a:solidFill>
                <a:srgbClr val="FFFF00"/>
              </a:solidFill>
              <a:latin typeface="Helvetica" pitchFamily="34" charset="0"/>
              <a:cs typeface="Helvetica" pitchFamily="34" charset="0"/>
            </a:endParaRPr>
          </a:p>
        </p:txBody>
      </p:sp>
      <p:pic>
        <p:nvPicPr>
          <p:cNvPr id="7" name="Picture 6" descr="mrt.png"/>
          <p:cNvPicPr>
            <a:picLocks noChangeAspect="1"/>
          </p:cNvPicPr>
          <p:nvPr/>
        </p:nvPicPr>
        <p:blipFill>
          <a:blip r:embed="rId3" cstate="print"/>
          <a:stretch>
            <a:fillRect/>
          </a:stretch>
        </p:blipFill>
        <p:spPr>
          <a:xfrm>
            <a:off x="393192" y="1453896"/>
            <a:ext cx="4572000" cy="4572000"/>
          </a:xfrm>
          <a:prstGeom prst="rect">
            <a:avLst/>
          </a:prstGeom>
        </p:spPr>
      </p:pic>
      <p:sp>
        <p:nvSpPr>
          <p:cNvPr id="8" name="Title 1"/>
          <p:cNvSpPr>
            <a:spLocks noGrp="1"/>
          </p:cNvSpPr>
          <p:nvPr>
            <p:ph type="title"/>
          </p:nvPr>
        </p:nvSpPr>
        <p:spPr>
          <a:xfrm>
            <a:off x="381000" y="230188"/>
            <a:ext cx="8382000" cy="1052596"/>
          </a:xfrm>
        </p:spPr>
        <p:txBody>
          <a:bodyPr/>
          <a:lstStyle/>
          <a:p>
            <a:r>
              <a:rPr lang="en-US" dirty="0" smtClean="0"/>
              <a:t>Delta Radiance Transfer</a:t>
            </a:r>
            <a:br>
              <a:rPr lang="en-US" dirty="0" smtClean="0"/>
            </a:br>
            <a:r>
              <a:rPr lang="en-US" sz="2800" dirty="0" smtClean="0"/>
              <a:t>Delta Occlusion Operator</a:t>
            </a:r>
            <a:endParaRPr lang="en-US" sz="2800" dirty="0"/>
          </a:p>
        </p:txBody>
      </p:sp>
    </p:spTree>
    <p:extLst>
      <p:ext uri="{BB962C8B-B14F-4D97-AF65-F5344CB8AC3E}">
        <p14:creationId xmlns:p14="http://schemas.microsoft.com/office/powerpoint/2010/main" val="2195770695"/>
      </p:ext>
    </p:extLst>
  </p:cSld>
  <p:clrMapOvr>
    <a:masterClrMapping/>
  </p:clrMapOvr>
  <p:transition>
    <p:fade/>
  </p:transition>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5" name="Picture 44" descr="mrt.png"/>
          <p:cNvPicPr>
            <a:picLocks noChangeAspect="1"/>
          </p:cNvPicPr>
          <p:nvPr/>
        </p:nvPicPr>
        <p:blipFill>
          <a:blip r:embed="rId3" cstate="print"/>
          <a:stretch>
            <a:fillRect/>
          </a:stretch>
        </p:blipFill>
        <p:spPr>
          <a:xfrm>
            <a:off x="393192" y="1453896"/>
            <a:ext cx="4572000" cy="4572000"/>
          </a:xfrm>
          <a:prstGeom prst="rect">
            <a:avLst/>
          </a:prstGeom>
        </p:spPr>
      </p:pic>
      <p:sp>
        <p:nvSpPr>
          <p:cNvPr id="4" name="TextBox 3"/>
          <p:cNvSpPr txBox="1"/>
          <p:nvPr/>
        </p:nvSpPr>
        <p:spPr bwMode="auto">
          <a:xfrm>
            <a:off x="5638800" y="1447800"/>
            <a:ext cx="1468672" cy="461665"/>
          </a:xfrm>
          <a:prstGeom prst="rect">
            <a:avLst/>
          </a:prstGeom>
          <a:noFill/>
          <a:ln w="9525">
            <a:noFill/>
            <a:miter lim="800000"/>
            <a:headEnd/>
            <a:tailEnd/>
          </a:ln>
        </p:spPr>
        <p:txBody>
          <a:bodyPr wrap="none" rtlCol="0">
            <a:spAutoFit/>
          </a:bodyPr>
          <a:lstStyle/>
          <a:p>
            <a:r>
              <a:rPr lang="en-US" sz="2400" dirty="0" err="1" smtClean="0">
                <a:latin typeface="Helvetica" pitchFamily="34" charset="0"/>
                <a:cs typeface="Helvetica" pitchFamily="34" charset="0"/>
              </a:rPr>
              <a:t>l</a:t>
            </a:r>
            <a:r>
              <a:rPr lang="en-US" sz="2400" baseline="-25000" dirty="0" err="1" smtClean="0">
                <a:latin typeface="Helvetica" pitchFamily="34" charset="0"/>
                <a:cs typeface="Helvetica" pitchFamily="34" charset="0"/>
              </a:rPr>
              <a:t>ind</a:t>
            </a:r>
            <a:r>
              <a:rPr lang="en-US" sz="2400" dirty="0" smtClean="0">
                <a:latin typeface="Helvetica" pitchFamily="34" charset="0"/>
                <a:cs typeface="Helvetica" pitchFamily="34" charset="0"/>
              </a:rPr>
              <a:t> = U</a:t>
            </a:r>
            <a:r>
              <a:rPr lang="en-US" sz="2400" baseline="-25000" dirty="0" smtClean="0">
                <a:latin typeface="Helvetica" pitchFamily="34" charset="0"/>
                <a:cs typeface="Helvetica" pitchFamily="34" charset="0"/>
              </a:rPr>
              <a:t>b</a:t>
            </a:r>
            <a:r>
              <a:rPr lang="en-US" sz="2400" dirty="0" smtClean="0">
                <a:latin typeface="Helvetica" pitchFamily="34" charset="0"/>
                <a:cs typeface="Helvetica" pitchFamily="34" charset="0"/>
              </a:rPr>
              <a:t> b</a:t>
            </a:r>
            <a:endParaRPr lang="en-US" sz="2400" dirty="0">
              <a:latin typeface="Helvetica" pitchFamily="34" charset="0"/>
              <a:cs typeface="Helvetica" pitchFamily="34" charset="0"/>
            </a:endParaRPr>
          </a:p>
        </p:txBody>
      </p:sp>
      <p:grpSp>
        <p:nvGrpSpPr>
          <p:cNvPr id="2" name="Group 45"/>
          <p:cNvGrpSpPr/>
          <p:nvPr/>
        </p:nvGrpSpPr>
        <p:grpSpPr>
          <a:xfrm>
            <a:off x="3949002" y="1416820"/>
            <a:ext cx="1014884" cy="4602980"/>
            <a:chOff x="3949002" y="1416820"/>
            <a:chExt cx="1014884" cy="4602980"/>
          </a:xfrm>
        </p:grpSpPr>
        <p:cxnSp>
          <p:nvCxnSpPr>
            <p:cNvPr id="6" name="Straight Connector 5"/>
            <p:cNvCxnSpPr/>
            <p:nvPr/>
          </p:nvCxnSpPr>
          <p:spPr>
            <a:xfrm rot="16200000" flipV="1">
              <a:off x="4229519" y="5296319"/>
              <a:ext cx="724319" cy="722644"/>
            </a:xfrm>
            <a:prstGeom prst="line">
              <a:avLst/>
            </a:prstGeom>
            <a:ln w="254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rot="5400000" flipH="1" flipV="1">
              <a:off x="3044651" y="3356150"/>
              <a:ext cx="1818751" cy="10049"/>
            </a:xfrm>
            <a:prstGeom prst="line">
              <a:avLst/>
            </a:prstGeom>
            <a:ln w="254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rot="5400000" flipH="1" flipV="1">
              <a:off x="3933931" y="1431894"/>
              <a:ext cx="1034979" cy="1004831"/>
            </a:xfrm>
            <a:prstGeom prst="line">
              <a:avLst/>
            </a:prstGeom>
            <a:ln w="254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rot="16200000" flipH="1">
              <a:off x="2667837" y="3732962"/>
              <a:ext cx="4571163" cy="837"/>
            </a:xfrm>
            <a:prstGeom prst="line">
              <a:avLst/>
            </a:prstGeom>
            <a:ln w="254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flipV="1">
              <a:off x="3962400" y="2057400"/>
              <a:ext cx="991437" cy="693336"/>
            </a:xfrm>
            <a:prstGeom prst="line">
              <a:avLst/>
            </a:prstGeom>
            <a:ln w="19050">
              <a:solidFill>
                <a:schemeClr val="bg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flipV="1">
              <a:off x="3962400" y="3657600"/>
              <a:ext cx="993648" cy="3048"/>
            </a:xfrm>
            <a:prstGeom prst="line">
              <a:avLst/>
            </a:prstGeom>
            <a:ln w="19050">
              <a:solidFill>
                <a:schemeClr val="bg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flipV="1">
              <a:off x="3959051" y="2682911"/>
              <a:ext cx="994786" cy="371788"/>
            </a:xfrm>
            <a:prstGeom prst="line">
              <a:avLst/>
            </a:prstGeom>
            <a:ln w="19050">
              <a:solidFill>
                <a:schemeClr val="bg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a:xfrm flipV="1">
              <a:off x="3959051" y="3215474"/>
              <a:ext cx="1004835" cy="170821"/>
            </a:xfrm>
            <a:prstGeom prst="line">
              <a:avLst/>
            </a:prstGeom>
            <a:ln w="19050">
              <a:solidFill>
                <a:schemeClr val="bg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p:nvCxnSpPr>
          <p:spPr>
            <a:xfrm>
              <a:off x="3962400" y="3962400"/>
              <a:ext cx="990600" cy="152400"/>
            </a:xfrm>
            <a:prstGeom prst="line">
              <a:avLst/>
            </a:prstGeom>
            <a:ln w="19050">
              <a:solidFill>
                <a:schemeClr val="bg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a:xfrm rot="10800000">
              <a:off x="4220308" y="4419600"/>
              <a:ext cx="732692" cy="329084"/>
            </a:xfrm>
            <a:prstGeom prst="line">
              <a:avLst/>
            </a:prstGeom>
            <a:ln w="19050">
              <a:solidFill>
                <a:schemeClr val="bg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p:nvCxnSpPr>
          <p:spPr>
            <a:xfrm rot="10800000">
              <a:off x="4230356" y="4893548"/>
              <a:ext cx="722644" cy="440453"/>
            </a:xfrm>
            <a:prstGeom prst="line">
              <a:avLst/>
            </a:prstGeom>
            <a:ln w="19050">
              <a:solidFill>
                <a:schemeClr val="bg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37" name="Straight Connector 36"/>
            <p:cNvCxnSpPr/>
            <p:nvPr/>
          </p:nvCxnSpPr>
          <p:spPr>
            <a:xfrm rot="5400000">
              <a:off x="2667000" y="3733800"/>
              <a:ext cx="4114800" cy="0"/>
            </a:xfrm>
            <a:prstGeom prst="line">
              <a:avLst/>
            </a:prstGeom>
            <a:ln w="19050">
              <a:solidFill>
                <a:schemeClr val="bg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39" name="Straight Connector 38"/>
            <p:cNvCxnSpPr/>
            <p:nvPr/>
          </p:nvCxnSpPr>
          <p:spPr>
            <a:xfrm rot="5400000">
              <a:off x="2669094" y="3735893"/>
              <a:ext cx="3653413" cy="0"/>
            </a:xfrm>
            <a:prstGeom prst="line">
              <a:avLst/>
            </a:prstGeom>
            <a:ln w="19050">
              <a:solidFill>
                <a:schemeClr val="bg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41" name="Straight Connector 40"/>
            <p:cNvCxnSpPr/>
            <p:nvPr/>
          </p:nvCxnSpPr>
          <p:spPr>
            <a:xfrm rot="5400000">
              <a:off x="2667000" y="3733800"/>
              <a:ext cx="3200400" cy="0"/>
            </a:xfrm>
            <a:prstGeom prst="line">
              <a:avLst/>
            </a:prstGeom>
            <a:ln w="19050">
              <a:solidFill>
                <a:schemeClr val="bg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43" name="Straight Connector 42"/>
            <p:cNvCxnSpPr/>
            <p:nvPr/>
          </p:nvCxnSpPr>
          <p:spPr>
            <a:xfrm rot="5400000">
              <a:off x="3124200" y="3276600"/>
              <a:ext cx="1981200" cy="0"/>
            </a:xfrm>
            <a:prstGeom prst="line">
              <a:avLst/>
            </a:prstGeom>
            <a:ln w="19050">
              <a:solidFill>
                <a:schemeClr val="bg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grpSp>
      <p:sp>
        <p:nvSpPr>
          <p:cNvPr id="48" name="TextBox 47"/>
          <p:cNvSpPr txBox="1"/>
          <p:nvPr/>
        </p:nvSpPr>
        <p:spPr bwMode="auto">
          <a:xfrm>
            <a:off x="5638800" y="2794000"/>
            <a:ext cx="762000" cy="461665"/>
          </a:xfrm>
          <a:prstGeom prst="rect">
            <a:avLst/>
          </a:prstGeom>
          <a:noFill/>
          <a:ln w="9525">
            <a:noFill/>
            <a:miter lim="800000"/>
            <a:headEnd/>
            <a:tailEnd/>
          </a:ln>
        </p:spPr>
        <p:txBody>
          <a:bodyPr wrap="square" rtlCol="0">
            <a:spAutoFit/>
          </a:bodyPr>
          <a:lstStyle/>
          <a:p>
            <a:r>
              <a:rPr lang="el-GR" sz="2400" dirty="0" smtClean="0">
                <a:latin typeface="Helvetica" pitchFamily="34" charset="0"/>
                <a:cs typeface="Helvetica" pitchFamily="34" charset="0"/>
              </a:rPr>
              <a:t>Δ</a:t>
            </a:r>
            <a:r>
              <a:rPr lang="en-US" sz="2400" dirty="0" err="1" smtClean="0">
                <a:latin typeface="Helvetica" pitchFamily="34" charset="0"/>
                <a:cs typeface="Helvetica" pitchFamily="34" charset="0"/>
              </a:rPr>
              <a:t>U</a:t>
            </a:r>
            <a:r>
              <a:rPr lang="en-US" sz="2400" baseline="-25000" dirty="0" err="1" smtClean="0">
                <a:latin typeface="Helvetica" pitchFamily="34" charset="0"/>
                <a:cs typeface="Helvetica" pitchFamily="34" charset="0"/>
              </a:rPr>
              <a:t>b</a:t>
            </a:r>
            <a:endParaRPr lang="en-US" sz="2400" baseline="-25000" dirty="0">
              <a:latin typeface="Helvetica" pitchFamily="34" charset="0"/>
              <a:cs typeface="Helvetica" pitchFamily="34" charset="0"/>
            </a:endParaRPr>
          </a:p>
        </p:txBody>
      </p:sp>
      <p:grpSp>
        <p:nvGrpSpPr>
          <p:cNvPr id="3" name="Group 58"/>
          <p:cNvGrpSpPr/>
          <p:nvPr/>
        </p:nvGrpSpPr>
        <p:grpSpPr>
          <a:xfrm>
            <a:off x="2057400" y="1981200"/>
            <a:ext cx="2514600" cy="3657600"/>
            <a:chOff x="2057400" y="1981200"/>
            <a:chExt cx="2514600" cy="3657600"/>
          </a:xfrm>
        </p:grpSpPr>
        <p:cxnSp>
          <p:nvCxnSpPr>
            <p:cNvPr id="50" name="Straight Arrow Connector 49"/>
            <p:cNvCxnSpPr/>
            <p:nvPr/>
          </p:nvCxnSpPr>
          <p:spPr>
            <a:xfrm rot="10800000" flipV="1">
              <a:off x="4038600" y="4343400"/>
              <a:ext cx="533400" cy="381000"/>
            </a:xfrm>
            <a:prstGeom prst="straightConnector1">
              <a:avLst/>
            </a:prstGeom>
            <a:ln w="25400">
              <a:solidFill>
                <a:srgbClr val="FF0000"/>
              </a:solidFill>
              <a:headEnd type="none"/>
              <a:tailEnd type="stealth" w="lg" len="lg"/>
            </a:ln>
          </p:spPr>
          <p:style>
            <a:lnRef idx="1">
              <a:schemeClr val="accent1"/>
            </a:lnRef>
            <a:fillRef idx="0">
              <a:schemeClr val="accent1"/>
            </a:fillRef>
            <a:effectRef idx="0">
              <a:schemeClr val="accent1"/>
            </a:effectRef>
            <a:fontRef idx="minor">
              <a:schemeClr val="tx1"/>
            </a:fontRef>
          </p:style>
        </p:cxnSp>
        <p:cxnSp>
          <p:nvCxnSpPr>
            <p:cNvPr id="52" name="Straight Arrow Connector 51"/>
            <p:cNvCxnSpPr/>
            <p:nvPr/>
          </p:nvCxnSpPr>
          <p:spPr>
            <a:xfrm rot="10800000">
              <a:off x="4114800" y="4343400"/>
              <a:ext cx="457200" cy="1588"/>
            </a:xfrm>
            <a:prstGeom prst="straightConnector1">
              <a:avLst/>
            </a:prstGeom>
            <a:ln w="25400">
              <a:solidFill>
                <a:srgbClr val="FF0000"/>
              </a:solidFill>
              <a:headEnd type="none"/>
              <a:tailEnd type="stealth" w="lg" len="lg"/>
            </a:ln>
          </p:spPr>
          <p:style>
            <a:lnRef idx="1">
              <a:schemeClr val="accent1"/>
            </a:lnRef>
            <a:fillRef idx="0">
              <a:schemeClr val="accent1"/>
            </a:fillRef>
            <a:effectRef idx="0">
              <a:schemeClr val="accent1"/>
            </a:effectRef>
            <a:fontRef idx="minor">
              <a:schemeClr val="tx1"/>
            </a:fontRef>
          </p:style>
        </p:cxnSp>
        <p:cxnSp>
          <p:nvCxnSpPr>
            <p:cNvPr id="54" name="Straight Arrow Connector 53"/>
            <p:cNvCxnSpPr/>
            <p:nvPr/>
          </p:nvCxnSpPr>
          <p:spPr>
            <a:xfrm rot="10800000">
              <a:off x="2057400" y="2362200"/>
              <a:ext cx="2514600" cy="1981200"/>
            </a:xfrm>
            <a:prstGeom prst="straightConnector1">
              <a:avLst/>
            </a:prstGeom>
            <a:ln w="25400">
              <a:solidFill>
                <a:srgbClr val="FF0000"/>
              </a:solidFill>
              <a:headEnd type="none"/>
              <a:tailEnd type="stealth" w="lg" len="lg"/>
            </a:ln>
          </p:spPr>
          <p:style>
            <a:lnRef idx="1">
              <a:schemeClr val="accent1"/>
            </a:lnRef>
            <a:fillRef idx="0">
              <a:schemeClr val="accent1"/>
            </a:fillRef>
            <a:effectRef idx="0">
              <a:schemeClr val="accent1"/>
            </a:effectRef>
            <a:fontRef idx="minor">
              <a:schemeClr val="tx1"/>
            </a:fontRef>
          </p:style>
        </p:cxnSp>
        <p:cxnSp>
          <p:nvCxnSpPr>
            <p:cNvPr id="56" name="Straight Arrow Connector 55"/>
            <p:cNvCxnSpPr/>
            <p:nvPr/>
          </p:nvCxnSpPr>
          <p:spPr>
            <a:xfrm rot="16200000" flipV="1">
              <a:off x="2667000" y="2438400"/>
              <a:ext cx="2362200" cy="1447800"/>
            </a:xfrm>
            <a:prstGeom prst="straightConnector1">
              <a:avLst/>
            </a:prstGeom>
            <a:ln w="25400">
              <a:solidFill>
                <a:srgbClr val="FF0000"/>
              </a:solidFill>
              <a:headEnd type="none"/>
              <a:tailEnd type="stealth" w="lg" len="lg"/>
            </a:ln>
          </p:spPr>
          <p:style>
            <a:lnRef idx="1">
              <a:schemeClr val="accent1"/>
            </a:lnRef>
            <a:fillRef idx="0">
              <a:schemeClr val="accent1"/>
            </a:fillRef>
            <a:effectRef idx="0">
              <a:schemeClr val="accent1"/>
            </a:effectRef>
            <a:fontRef idx="minor">
              <a:schemeClr val="tx1"/>
            </a:fontRef>
          </p:style>
        </p:cxnSp>
        <p:cxnSp>
          <p:nvCxnSpPr>
            <p:cNvPr id="58" name="Straight Arrow Connector 57"/>
            <p:cNvCxnSpPr/>
            <p:nvPr/>
          </p:nvCxnSpPr>
          <p:spPr>
            <a:xfrm rot="5400000">
              <a:off x="3771900" y="4838700"/>
              <a:ext cx="1295400" cy="304800"/>
            </a:xfrm>
            <a:prstGeom prst="straightConnector1">
              <a:avLst/>
            </a:prstGeom>
            <a:ln w="25400">
              <a:solidFill>
                <a:srgbClr val="FF0000"/>
              </a:solidFill>
              <a:headEnd type="none"/>
              <a:tailEnd type="stealth" w="lg" len="lg"/>
            </a:ln>
          </p:spPr>
          <p:style>
            <a:lnRef idx="1">
              <a:schemeClr val="accent1"/>
            </a:lnRef>
            <a:fillRef idx="0">
              <a:schemeClr val="accent1"/>
            </a:fillRef>
            <a:effectRef idx="0">
              <a:schemeClr val="accent1"/>
            </a:effectRef>
            <a:fontRef idx="minor">
              <a:schemeClr val="tx1"/>
            </a:fontRef>
          </p:style>
        </p:cxnSp>
      </p:grpSp>
      <p:sp>
        <p:nvSpPr>
          <p:cNvPr id="60" name="TextBox 59"/>
          <p:cNvSpPr txBox="1"/>
          <p:nvPr/>
        </p:nvSpPr>
        <p:spPr bwMode="auto">
          <a:xfrm>
            <a:off x="5638800" y="4140200"/>
            <a:ext cx="2590800" cy="461665"/>
          </a:xfrm>
          <a:prstGeom prst="rect">
            <a:avLst/>
          </a:prstGeom>
          <a:noFill/>
          <a:ln w="9525">
            <a:noFill/>
            <a:miter lim="800000"/>
            <a:headEnd/>
            <a:tailEnd/>
          </a:ln>
        </p:spPr>
        <p:txBody>
          <a:bodyPr wrap="square" rtlCol="0">
            <a:spAutoFit/>
          </a:bodyPr>
          <a:lstStyle/>
          <a:p>
            <a:r>
              <a:rPr lang="en-US" sz="2400" dirty="0" err="1" smtClean="0">
                <a:latin typeface="Helvetica" pitchFamily="34" charset="0"/>
                <a:cs typeface="Helvetica" pitchFamily="34" charset="0"/>
              </a:rPr>
              <a:t>l</a:t>
            </a:r>
            <a:r>
              <a:rPr lang="en-US" sz="2400" baseline="-25000" dirty="0" err="1" smtClean="0">
                <a:latin typeface="Helvetica" pitchFamily="34" charset="0"/>
                <a:cs typeface="Helvetica" pitchFamily="34" charset="0"/>
              </a:rPr>
              <a:t>ind</a:t>
            </a:r>
            <a:r>
              <a:rPr lang="en-US" sz="2400" dirty="0" smtClean="0">
                <a:latin typeface="Helvetica" pitchFamily="34" charset="0"/>
                <a:cs typeface="Helvetica" pitchFamily="34" charset="0"/>
              </a:rPr>
              <a:t> = (U</a:t>
            </a:r>
            <a:r>
              <a:rPr lang="en-US" sz="2400" baseline="-25000" dirty="0" smtClean="0">
                <a:latin typeface="Helvetica" pitchFamily="34" charset="0"/>
                <a:cs typeface="Helvetica" pitchFamily="34" charset="0"/>
              </a:rPr>
              <a:t>b</a:t>
            </a:r>
            <a:r>
              <a:rPr lang="en-US" sz="2400" dirty="0" smtClean="0">
                <a:latin typeface="Helvetica" pitchFamily="34" charset="0"/>
                <a:cs typeface="Helvetica" pitchFamily="34" charset="0"/>
              </a:rPr>
              <a:t> + </a:t>
            </a:r>
            <a:r>
              <a:rPr lang="el-GR" sz="2400" dirty="0" smtClean="0">
                <a:latin typeface="Helvetica" pitchFamily="34" charset="0"/>
                <a:cs typeface="Helvetica" pitchFamily="34" charset="0"/>
              </a:rPr>
              <a:t>Δ</a:t>
            </a:r>
            <a:r>
              <a:rPr lang="en-US" sz="2400" dirty="0" err="1" smtClean="0">
                <a:latin typeface="Helvetica" pitchFamily="34" charset="0"/>
                <a:cs typeface="Helvetica" pitchFamily="34" charset="0"/>
              </a:rPr>
              <a:t>U</a:t>
            </a:r>
            <a:r>
              <a:rPr lang="en-US" sz="2400" baseline="-25000" dirty="0" err="1" smtClean="0">
                <a:latin typeface="Helvetica" pitchFamily="34" charset="0"/>
                <a:cs typeface="Helvetica" pitchFamily="34" charset="0"/>
              </a:rPr>
              <a:t>b</a:t>
            </a:r>
            <a:r>
              <a:rPr lang="en-US" sz="2400" baseline="-25000" dirty="0" smtClean="0">
                <a:latin typeface="Helvetica" pitchFamily="34" charset="0"/>
                <a:cs typeface="Helvetica" pitchFamily="34" charset="0"/>
              </a:rPr>
              <a:t> </a:t>
            </a:r>
            <a:r>
              <a:rPr lang="en-US" sz="2400" dirty="0" smtClean="0">
                <a:latin typeface="Helvetica" pitchFamily="34" charset="0"/>
                <a:cs typeface="Helvetica" pitchFamily="34" charset="0"/>
              </a:rPr>
              <a:t>) b</a:t>
            </a:r>
            <a:endParaRPr lang="en-US" sz="2400" dirty="0">
              <a:latin typeface="Helvetica" pitchFamily="34" charset="0"/>
              <a:cs typeface="Helvetica" pitchFamily="34" charset="0"/>
            </a:endParaRPr>
          </a:p>
        </p:txBody>
      </p:sp>
      <p:grpSp>
        <p:nvGrpSpPr>
          <p:cNvPr id="5" name="Group 63"/>
          <p:cNvGrpSpPr/>
          <p:nvPr/>
        </p:nvGrpSpPr>
        <p:grpSpPr>
          <a:xfrm>
            <a:off x="5638800" y="5486400"/>
            <a:ext cx="1468672" cy="461665"/>
            <a:chOff x="5791200" y="3352800"/>
            <a:chExt cx="1468672" cy="461665"/>
          </a:xfrm>
        </p:grpSpPr>
        <p:sp>
          <p:nvSpPr>
            <p:cNvPr id="61" name="TextBox 60"/>
            <p:cNvSpPr txBox="1"/>
            <p:nvPr/>
          </p:nvSpPr>
          <p:spPr bwMode="auto">
            <a:xfrm>
              <a:off x="5791200" y="3352800"/>
              <a:ext cx="1468672" cy="461665"/>
            </a:xfrm>
            <a:prstGeom prst="rect">
              <a:avLst/>
            </a:prstGeom>
            <a:noFill/>
            <a:ln w="9525">
              <a:noFill/>
              <a:miter lim="800000"/>
              <a:headEnd/>
              <a:tailEnd/>
            </a:ln>
          </p:spPr>
          <p:txBody>
            <a:bodyPr wrap="none" rtlCol="0">
              <a:spAutoFit/>
            </a:bodyPr>
            <a:lstStyle/>
            <a:p>
              <a:r>
                <a:rPr lang="en-US" sz="2400" dirty="0" err="1" smtClean="0">
                  <a:latin typeface="Helvetica" pitchFamily="34" charset="0"/>
                  <a:cs typeface="Helvetica" pitchFamily="34" charset="0"/>
                </a:rPr>
                <a:t>l</a:t>
              </a:r>
              <a:r>
                <a:rPr lang="en-US" sz="2400" baseline="-25000" dirty="0" err="1" smtClean="0">
                  <a:latin typeface="Helvetica" pitchFamily="34" charset="0"/>
                  <a:cs typeface="Helvetica" pitchFamily="34" charset="0"/>
                </a:rPr>
                <a:t>ind</a:t>
              </a:r>
              <a:r>
                <a:rPr lang="en-US" sz="2400" dirty="0" smtClean="0">
                  <a:latin typeface="Helvetica" pitchFamily="34" charset="0"/>
                  <a:cs typeface="Helvetica" pitchFamily="34" charset="0"/>
                </a:rPr>
                <a:t> = U</a:t>
              </a:r>
              <a:r>
                <a:rPr lang="en-US" sz="2400" baseline="-25000" dirty="0" smtClean="0">
                  <a:latin typeface="Helvetica" pitchFamily="34" charset="0"/>
                  <a:cs typeface="Helvetica" pitchFamily="34" charset="0"/>
                </a:rPr>
                <a:t>b</a:t>
              </a:r>
              <a:r>
                <a:rPr lang="en-US" sz="2400" dirty="0" smtClean="0">
                  <a:latin typeface="Helvetica" pitchFamily="34" charset="0"/>
                  <a:cs typeface="Helvetica" pitchFamily="34" charset="0"/>
                </a:rPr>
                <a:t> b</a:t>
              </a:r>
              <a:endParaRPr lang="en-US" sz="2400" dirty="0">
                <a:latin typeface="Helvetica" pitchFamily="34" charset="0"/>
                <a:cs typeface="Helvetica" pitchFamily="34" charset="0"/>
              </a:endParaRPr>
            </a:p>
          </p:txBody>
        </p:sp>
        <p:cxnSp>
          <p:nvCxnSpPr>
            <p:cNvPr id="63" name="Straight Connector 62"/>
            <p:cNvCxnSpPr/>
            <p:nvPr/>
          </p:nvCxnSpPr>
          <p:spPr>
            <a:xfrm>
              <a:off x="6553200" y="3388808"/>
              <a:ext cx="228600" cy="0"/>
            </a:xfrm>
            <a:prstGeom prst="line">
              <a:avLst/>
            </a:prstGeom>
            <a:ln w="25400">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grpSp>
      <p:grpSp>
        <p:nvGrpSpPr>
          <p:cNvPr id="7" name="Group 39"/>
          <p:cNvGrpSpPr/>
          <p:nvPr/>
        </p:nvGrpSpPr>
        <p:grpSpPr>
          <a:xfrm>
            <a:off x="609600" y="4353448"/>
            <a:ext cx="3505200" cy="1513952"/>
            <a:chOff x="609600" y="4353448"/>
            <a:chExt cx="3505200" cy="1513952"/>
          </a:xfrm>
        </p:grpSpPr>
        <p:cxnSp>
          <p:nvCxnSpPr>
            <p:cNvPr id="35" name="Straight Connector 34"/>
            <p:cNvCxnSpPr/>
            <p:nvPr/>
          </p:nvCxnSpPr>
          <p:spPr>
            <a:xfrm rot="10800000">
              <a:off x="609600" y="4353448"/>
              <a:ext cx="3505200" cy="0"/>
            </a:xfrm>
            <a:prstGeom prst="line">
              <a:avLst/>
            </a:prstGeom>
            <a:ln w="25400">
              <a:solidFill>
                <a:srgbClr val="0000FF"/>
              </a:solidFill>
              <a:prstDash val="sysDot"/>
              <a:headEnd type="none"/>
              <a:tailEnd type="oval" w="lg" len="lg"/>
            </a:ln>
          </p:spPr>
          <p:style>
            <a:lnRef idx="1">
              <a:schemeClr val="accent1"/>
            </a:lnRef>
            <a:fillRef idx="0">
              <a:schemeClr val="accent1"/>
            </a:fillRef>
            <a:effectRef idx="0">
              <a:schemeClr val="accent1"/>
            </a:effectRef>
            <a:fontRef idx="minor">
              <a:schemeClr val="tx1"/>
            </a:fontRef>
          </p:style>
        </p:cxnSp>
        <p:cxnSp>
          <p:nvCxnSpPr>
            <p:cNvPr id="38" name="Straight Connector 37"/>
            <p:cNvCxnSpPr/>
            <p:nvPr/>
          </p:nvCxnSpPr>
          <p:spPr>
            <a:xfrm rot="10800000" flipV="1">
              <a:off x="2286000" y="4724400"/>
              <a:ext cx="1752600" cy="1143000"/>
            </a:xfrm>
            <a:prstGeom prst="line">
              <a:avLst/>
            </a:prstGeom>
            <a:ln w="25400">
              <a:solidFill>
                <a:srgbClr val="0000FF"/>
              </a:solidFill>
              <a:prstDash val="sysDot"/>
              <a:headEnd type="none"/>
              <a:tailEnd type="oval" w="lg" len="lg"/>
            </a:ln>
          </p:spPr>
          <p:style>
            <a:lnRef idx="1">
              <a:schemeClr val="accent1"/>
            </a:lnRef>
            <a:fillRef idx="0">
              <a:schemeClr val="accent1"/>
            </a:fillRef>
            <a:effectRef idx="0">
              <a:schemeClr val="accent1"/>
            </a:effectRef>
            <a:fontRef idx="minor">
              <a:schemeClr val="tx1"/>
            </a:fontRef>
          </p:style>
        </p:cxnSp>
      </p:grpSp>
      <p:grpSp>
        <p:nvGrpSpPr>
          <p:cNvPr id="9" name="Group 46"/>
          <p:cNvGrpSpPr/>
          <p:nvPr/>
        </p:nvGrpSpPr>
        <p:grpSpPr>
          <a:xfrm>
            <a:off x="4038600" y="4343400"/>
            <a:ext cx="533400" cy="381000"/>
            <a:chOff x="7696200" y="5715000"/>
            <a:chExt cx="533400" cy="381000"/>
          </a:xfrm>
        </p:grpSpPr>
        <p:cxnSp>
          <p:nvCxnSpPr>
            <p:cNvPr id="42" name="Straight Arrow Connector 41"/>
            <p:cNvCxnSpPr/>
            <p:nvPr/>
          </p:nvCxnSpPr>
          <p:spPr>
            <a:xfrm rot="10800000" flipV="1">
              <a:off x="7696200" y="5715000"/>
              <a:ext cx="533400" cy="381000"/>
            </a:xfrm>
            <a:prstGeom prst="straightConnector1">
              <a:avLst/>
            </a:prstGeom>
            <a:ln w="25400">
              <a:solidFill>
                <a:srgbClr val="00FF00"/>
              </a:solidFill>
              <a:headEnd type="none"/>
              <a:tailEnd type="stealth" w="lg" len="lg"/>
            </a:ln>
          </p:spPr>
          <p:style>
            <a:lnRef idx="1">
              <a:schemeClr val="accent1"/>
            </a:lnRef>
            <a:fillRef idx="0">
              <a:schemeClr val="accent1"/>
            </a:fillRef>
            <a:effectRef idx="0">
              <a:schemeClr val="accent1"/>
            </a:effectRef>
            <a:fontRef idx="minor">
              <a:schemeClr val="tx1"/>
            </a:fontRef>
          </p:style>
        </p:cxnSp>
        <p:cxnSp>
          <p:nvCxnSpPr>
            <p:cNvPr id="44" name="Straight Arrow Connector 43"/>
            <p:cNvCxnSpPr/>
            <p:nvPr/>
          </p:nvCxnSpPr>
          <p:spPr>
            <a:xfrm rot="10800000">
              <a:off x="7772400" y="5715000"/>
              <a:ext cx="457200" cy="1588"/>
            </a:xfrm>
            <a:prstGeom prst="straightConnector1">
              <a:avLst/>
            </a:prstGeom>
            <a:ln w="25400">
              <a:solidFill>
                <a:srgbClr val="00FF00"/>
              </a:solidFill>
              <a:headEnd type="none"/>
              <a:tailEnd type="stealth" w="lg" len="lg"/>
            </a:ln>
          </p:spPr>
          <p:style>
            <a:lnRef idx="1">
              <a:schemeClr val="accent1"/>
            </a:lnRef>
            <a:fillRef idx="0">
              <a:schemeClr val="accent1"/>
            </a:fillRef>
            <a:effectRef idx="0">
              <a:schemeClr val="accent1"/>
            </a:effectRef>
            <a:fontRef idx="minor">
              <a:schemeClr val="tx1"/>
            </a:fontRef>
          </p:style>
        </p:cxnSp>
      </p:grpSp>
      <p:sp>
        <p:nvSpPr>
          <p:cNvPr id="46" name="Title 1"/>
          <p:cNvSpPr>
            <a:spLocks noGrp="1"/>
          </p:cNvSpPr>
          <p:nvPr>
            <p:ph type="title"/>
          </p:nvPr>
        </p:nvSpPr>
        <p:spPr>
          <a:xfrm>
            <a:off x="381000" y="230188"/>
            <a:ext cx="8382000" cy="1052596"/>
          </a:xfrm>
        </p:spPr>
        <p:txBody>
          <a:bodyPr/>
          <a:lstStyle/>
          <a:p>
            <a:r>
              <a:rPr lang="en-US" dirty="0" smtClean="0"/>
              <a:t>Delta Radiance Transfer</a:t>
            </a:r>
            <a:br>
              <a:rPr lang="en-US" dirty="0" smtClean="0"/>
            </a:br>
            <a:r>
              <a:rPr lang="en-US" sz="2800" dirty="0" smtClean="0"/>
              <a:t>Delta Occlusion Operator</a:t>
            </a:r>
            <a:endParaRPr lang="en-US" sz="2800" dirty="0"/>
          </a:p>
        </p:txBody>
      </p:sp>
    </p:spTree>
    <p:extLst>
      <p:ext uri="{BB962C8B-B14F-4D97-AF65-F5344CB8AC3E}">
        <p14:creationId xmlns:p14="http://schemas.microsoft.com/office/powerpoint/2010/main" val="114627099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60"/>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TextBox 40"/>
          <p:cNvSpPr txBox="1"/>
          <p:nvPr/>
        </p:nvSpPr>
        <p:spPr bwMode="auto">
          <a:xfrm>
            <a:off x="6428753" y="2205335"/>
            <a:ext cx="1468672" cy="461665"/>
          </a:xfrm>
          <a:prstGeom prst="rect">
            <a:avLst/>
          </a:prstGeom>
          <a:noFill/>
          <a:ln w="9525">
            <a:noFill/>
            <a:miter lim="800000"/>
            <a:headEnd/>
            <a:tailEnd/>
          </a:ln>
        </p:spPr>
        <p:txBody>
          <a:bodyPr wrap="none" rtlCol="0">
            <a:spAutoFit/>
          </a:bodyPr>
          <a:lstStyle/>
          <a:p>
            <a:r>
              <a:rPr lang="en-US" sz="2400" dirty="0" smtClean="0">
                <a:latin typeface="Helvetica" pitchFamily="34" charset="0"/>
                <a:cs typeface="Helvetica" pitchFamily="34" charset="0"/>
              </a:rPr>
              <a:t>l</a:t>
            </a:r>
            <a:r>
              <a:rPr lang="en-US" sz="2400" baseline="-25000" dirty="0" smtClean="0">
                <a:latin typeface="Helvetica" pitchFamily="34" charset="0"/>
                <a:cs typeface="Helvetica" pitchFamily="34" charset="0"/>
              </a:rPr>
              <a:t>ind</a:t>
            </a:r>
            <a:r>
              <a:rPr lang="en-US" sz="2400" dirty="0" smtClean="0">
                <a:latin typeface="Helvetica" pitchFamily="34" charset="0"/>
                <a:cs typeface="Helvetica" pitchFamily="34" charset="0"/>
              </a:rPr>
              <a:t> = U</a:t>
            </a:r>
            <a:r>
              <a:rPr lang="en-US" sz="2400" baseline="-25000" dirty="0" smtClean="0">
                <a:latin typeface="Helvetica" pitchFamily="34" charset="0"/>
                <a:cs typeface="Helvetica" pitchFamily="34" charset="0"/>
              </a:rPr>
              <a:t>b</a:t>
            </a:r>
            <a:r>
              <a:rPr lang="en-US" sz="2400" dirty="0" smtClean="0">
                <a:latin typeface="Helvetica" pitchFamily="34" charset="0"/>
                <a:cs typeface="Helvetica" pitchFamily="34" charset="0"/>
              </a:rPr>
              <a:t> b</a:t>
            </a:r>
            <a:endParaRPr lang="en-US" sz="2400" baseline="-25000" dirty="0">
              <a:latin typeface="Helvetica" pitchFamily="34" charset="0"/>
              <a:cs typeface="Helvetica" pitchFamily="34" charset="0"/>
            </a:endParaRPr>
          </a:p>
        </p:txBody>
      </p:sp>
      <p:sp>
        <p:nvSpPr>
          <p:cNvPr id="43" name="TextBox 42"/>
          <p:cNvSpPr txBox="1"/>
          <p:nvPr/>
        </p:nvSpPr>
        <p:spPr bwMode="auto">
          <a:xfrm>
            <a:off x="5524500" y="1676400"/>
            <a:ext cx="3277179" cy="400110"/>
          </a:xfrm>
          <a:prstGeom prst="rect">
            <a:avLst/>
          </a:prstGeom>
          <a:noFill/>
          <a:ln w="9525">
            <a:noFill/>
            <a:miter lim="800000"/>
            <a:headEnd/>
            <a:tailEnd/>
          </a:ln>
        </p:spPr>
        <p:txBody>
          <a:bodyPr wrap="none" rtlCol="0">
            <a:spAutoFit/>
          </a:bodyPr>
          <a:lstStyle/>
          <a:p>
            <a:r>
              <a:rPr lang="en-US" sz="2000" dirty="0" smtClean="0">
                <a:latin typeface="Helvetica" pitchFamily="34" charset="0"/>
                <a:cs typeface="Helvetica" pitchFamily="34" charset="0"/>
              </a:rPr>
              <a:t>Modular Radiance Transfer</a:t>
            </a:r>
          </a:p>
        </p:txBody>
      </p:sp>
      <p:sp>
        <p:nvSpPr>
          <p:cNvPr id="7" name="TextBox 6"/>
          <p:cNvSpPr txBox="1"/>
          <p:nvPr/>
        </p:nvSpPr>
        <p:spPr bwMode="auto">
          <a:xfrm>
            <a:off x="5524500" y="4191000"/>
            <a:ext cx="3277179" cy="400110"/>
          </a:xfrm>
          <a:prstGeom prst="rect">
            <a:avLst/>
          </a:prstGeom>
          <a:noFill/>
          <a:ln w="9525">
            <a:noFill/>
            <a:miter lim="800000"/>
            <a:headEnd/>
            <a:tailEnd/>
          </a:ln>
        </p:spPr>
        <p:txBody>
          <a:bodyPr wrap="square" rtlCol="0">
            <a:spAutoFit/>
          </a:bodyPr>
          <a:lstStyle/>
          <a:p>
            <a:pPr algn="ctr"/>
            <a:r>
              <a:rPr lang="en-US" sz="2000" dirty="0" smtClean="0">
                <a:latin typeface="Helvetica" pitchFamily="34" charset="0"/>
                <a:cs typeface="Helvetica" pitchFamily="34" charset="0"/>
              </a:rPr>
              <a:t>Delta Reflection Operator</a:t>
            </a:r>
          </a:p>
        </p:txBody>
      </p:sp>
      <p:sp>
        <p:nvSpPr>
          <p:cNvPr id="2" name="Title 1"/>
          <p:cNvSpPr>
            <a:spLocks noGrp="1"/>
          </p:cNvSpPr>
          <p:nvPr>
            <p:ph type="title"/>
          </p:nvPr>
        </p:nvSpPr>
        <p:spPr>
          <a:xfrm>
            <a:off x="381000" y="230188"/>
            <a:ext cx="8382000" cy="1052596"/>
          </a:xfrm>
        </p:spPr>
        <p:txBody>
          <a:bodyPr/>
          <a:lstStyle/>
          <a:p>
            <a:r>
              <a:rPr lang="en-US" dirty="0" smtClean="0"/>
              <a:t>Delta Radiance Transfer</a:t>
            </a:r>
            <a:br>
              <a:rPr lang="en-US" dirty="0" smtClean="0"/>
            </a:br>
            <a:r>
              <a:rPr lang="en-US" sz="2800" dirty="0" smtClean="0"/>
              <a:t>Delta Reflection Operator</a:t>
            </a:r>
            <a:endParaRPr lang="en-US" sz="2800" dirty="0"/>
          </a:p>
        </p:txBody>
      </p:sp>
      <p:pic>
        <p:nvPicPr>
          <p:cNvPr id="10" name="Picture 9" descr="mrt.png"/>
          <p:cNvPicPr>
            <a:picLocks noChangeAspect="1"/>
          </p:cNvPicPr>
          <p:nvPr/>
        </p:nvPicPr>
        <p:blipFill>
          <a:blip r:embed="rId3" cstate="print"/>
          <a:stretch>
            <a:fillRect/>
          </a:stretch>
        </p:blipFill>
        <p:spPr>
          <a:xfrm>
            <a:off x="393192" y="1453896"/>
            <a:ext cx="4572000" cy="4572000"/>
          </a:xfrm>
          <a:prstGeom prst="rect">
            <a:avLst/>
          </a:prstGeom>
        </p:spPr>
      </p:pic>
    </p:spTree>
    <p:extLst>
      <p:ext uri="{BB962C8B-B14F-4D97-AF65-F5344CB8AC3E}">
        <p14:creationId xmlns:p14="http://schemas.microsoft.com/office/powerpoint/2010/main" val="226472121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Picture 18" descr="mrt.png"/>
          <p:cNvPicPr>
            <a:picLocks noChangeAspect="1"/>
          </p:cNvPicPr>
          <p:nvPr/>
        </p:nvPicPr>
        <p:blipFill>
          <a:blip r:embed="rId3" cstate="print"/>
          <a:stretch>
            <a:fillRect/>
          </a:stretch>
        </p:blipFill>
        <p:spPr>
          <a:xfrm>
            <a:off x="393192" y="1453896"/>
            <a:ext cx="4572000" cy="4572000"/>
          </a:xfrm>
          <a:prstGeom prst="rect">
            <a:avLst/>
          </a:prstGeom>
        </p:spPr>
      </p:pic>
      <p:sp>
        <p:nvSpPr>
          <p:cNvPr id="79" name="TextBox 78"/>
          <p:cNvSpPr txBox="1"/>
          <p:nvPr/>
        </p:nvSpPr>
        <p:spPr bwMode="auto">
          <a:xfrm>
            <a:off x="6428753" y="2205335"/>
            <a:ext cx="1468672" cy="461665"/>
          </a:xfrm>
          <a:prstGeom prst="rect">
            <a:avLst/>
          </a:prstGeom>
          <a:noFill/>
          <a:ln w="9525">
            <a:noFill/>
            <a:miter lim="800000"/>
            <a:headEnd/>
            <a:tailEnd/>
          </a:ln>
        </p:spPr>
        <p:txBody>
          <a:bodyPr wrap="none" rtlCol="0">
            <a:spAutoFit/>
          </a:bodyPr>
          <a:lstStyle/>
          <a:p>
            <a:r>
              <a:rPr lang="en-US" sz="2400" dirty="0" smtClean="0">
                <a:latin typeface="Helvetica" pitchFamily="34" charset="0"/>
                <a:cs typeface="Helvetica" pitchFamily="34" charset="0"/>
              </a:rPr>
              <a:t>l</a:t>
            </a:r>
            <a:r>
              <a:rPr lang="en-US" sz="2400" baseline="-25000" dirty="0" smtClean="0">
                <a:latin typeface="Helvetica" pitchFamily="34" charset="0"/>
                <a:cs typeface="Helvetica" pitchFamily="34" charset="0"/>
              </a:rPr>
              <a:t>ind</a:t>
            </a:r>
            <a:r>
              <a:rPr lang="en-US" sz="2400" dirty="0" smtClean="0">
                <a:latin typeface="Helvetica" pitchFamily="34" charset="0"/>
                <a:cs typeface="Helvetica" pitchFamily="34" charset="0"/>
              </a:rPr>
              <a:t> = U</a:t>
            </a:r>
            <a:r>
              <a:rPr lang="en-US" sz="2400" baseline="-25000" dirty="0" smtClean="0">
                <a:latin typeface="Helvetica" pitchFamily="34" charset="0"/>
                <a:cs typeface="Helvetica" pitchFamily="34" charset="0"/>
              </a:rPr>
              <a:t>b</a:t>
            </a:r>
            <a:r>
              <a:rPr lang="en-US" sz="2400" dirty="0" smtClean="0">
                <a:latin typeface="Helvetica" pitchFamily="34" charset="0"/>
                <a:cs typeface="Helvetica" pitchFamily="34" charset="0"/>
              </a:rPr>
              <a:t> b</a:t>
            </a:r>
            <a:endParaRPr lang="en-US" sz="2400" baseline="-25000" dirty="0">
              <a:latin typeface="Helvetica" pitchFamily="34" charset="0"/>
              <a:cs typeface="Helvetica" pitchFamily="34" charset="0"/>
            </a:endParaRPr>
          </a:p>
        </p:txBody>
      </p:sp>
      <p:grpSp>
        <p:nvGrpSpPr>
          <p:cNvPr id="2" name="Group 107"/>
          <p:cNvGrpSpPr/>
          <p:nvPr/>
        </p:nvGrpSpPr>
        <p:grpSpPr>
          <a:xfrm>
            <a:off x="1498600" y="2882900"/>
            <a:ext cx="2740025" cy="3127375"/>
            <a:chOff x="1498600" y="2882900"/>
            <a:chExt cx="2740025" cy="3127375"/>
          </a:xfrm>
        </p:grpSpPr>
        <p:sp>
          <p:nvSpPr>
            <p:cNvPr id="98" name="Freeform 97"/>
            <p:cNvSpPr/>
            <p:nvPr/>
          </p:nvSpPr>
          <p:spPr>
            <a:xfrm>
              <a:off x="3975100" y="4267200"/>
              <a:ext cx="263525" cy="1739900"/>
            </a:xfrm>
            <a:custGeom>
              <a:avLst/>
              <a:gdLst>
                <a:gd name="connsiteX0" fmla="*/ 3175 w 263525"/>
                <a:gd name="connsiteY0" fmla="*/ 142875 h 1739900"/>
                <a:gd name="connsiteX1" fmla="*/ 0 w 263525"/>
                <a:gd name="connsiteY1" fmla="*/ 1739900 h 1739900"/>
                <a:gd name="connsiteX2" fmla="*/ 263525 w 263525"/>
                <a:gd name="connsiteY2" fmla="*/ 1266825 h 1739900"/>
                <a:gd name="connsiteX3" fmla="*/ 263525 w 263525"/>
                <a:gd name="connsiteY3" fmla="*/ 0 h 1739900"/>
                <a:gd name="connsiteX4" fmla="*/ 3175 w 263525"/>
                <a:gd name="connsiteY4" fmla="*/ 142875 h 17399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3525" h="1739900">
                  <a:moveTo>
                    <a:pt x="3175" y="142875"/>
                  </a:moveTo>
                  <a:cubicBezTo>
                    <a:pt x="2117" y="675217"/>
                    <a:pt x="1058" y="1207558"/>
                    <a:pt x="0" y="1739900"/>
                  </a:cubicBezTo>
                  <a:lnTo>
                    <a:pt x="263525" y="1266825"/>
                  </a:lnTo>
                  <a:lnTo>
                    <a:pt x="263525" y="0"/>
                  </a:lnTo>
                  <a:lnTo>
                    <a:pt x="3175" y="142875"/>
                  </a:lnTo>
                  <a:close/>
                </a:path>
              </a:pathLst>
            </a:custGeom>
            <a:solidFill>
              <a:srgbClr val="FFFF00">
                <a:alpha val="28000"/>
              </a:srgb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99" name="Freeform 98"/>
            <p:cNvSpPr/>
            <p:nvPr/>
          </p:nvSpPr>
          <p:spPr>
            <a:xfrm>
              <a:off x="2530475" y="4343400"/>
              <a:ext cx="1431925" cy="1666875"/>
            </a:xfrm>
            <a:custGeom>
              <a:avLst/>
              <a:gdLst>
                <a:gd name="connsiteX0" fmla="*/ 0 w 1431925"/>
                <a:gd name="connsiteY0" fmla="*/ 0 h 1666875"/>
                <a:gd name="connsiteX1" fmla="*/ 0 w 1431925"/>
                <a:gd name="connsiteY1" fmla="*/ 1431925 h 1666875"/>
                <a:gd name="connsiteX2" fmla="*/ 1431925 w 1431925"/>
                <a:gd name="connsiteY2" fmla="*/ 1666875 h 1666875"/>
                <a:gd name="connsiteX3" fmla="*/ 1431925 w 1431925"/>
                <a:gd name="connsiteY3" fmla="*/ 66675 h 1666875"/>
                <a:gd name="connsiteX4" fmla="*/ 0 w 1431925"/>
                <a:gd name="connsiteY4" fmla="*/ 0 h 16668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31925" h="1666875">
                  <a:moveTo>
                    <a:pt x="0" y="0"/>
                  </a:moveTo>
                  <a:lnTo>
                    <a:pt x="0" y="1431925"/>
                  </a:lnTo>
                  <a:lnTo>
                    <a:pt x="1431925" y="1666875"/>
                  </a:lnTo>
                  <a:lnTo>
                    <a:pt x="1431925" y="66675"/>
                  </a:lnTo>
                  <a:lnTo>
                    <a:pt x="0" y="0"/>
                  </a:lnTo>
                  <a:close/>
                </a:path>
              </a:pathLst>
            </a:custGeom>
            <a:solidFill>
              <a:srgbClr val="FFFF00">
                <a:alpha val="28000"/>
              </a:srgb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01" name="Freeform 100"/>
            <p:cNvSpPr/>
            <p:nvPr/>
          </p:nvSpPr>
          <p:spPr>
            <a:xfrm>
              <a:off x="2559050" y="4222750"/>
              <a:ext cx="1651000" cy="174625"/>
            </a:xfrm>
            <a:custGeom>
              <a:avLst/>
              <a:gdLst>
                <a:gd name="connsiteX0" fmla="*/ 492125 w 1651000"/>
                <a:gd name="connsiteY0" fmla="*/ 0 h 174625"/>
                <a:gd name="connsiteX1" fmla="*/ 0 w 1651000"/>
                <a:gd name="connsiteY1" fmla="*/ 111125 h 174625"/>
                <a:gd name="connsiteX2" fmla="*/ 1409700 w 1651000"/>
                <a:gd name="connsiteY2" fmla="*/ 174625 h 174625"/>
                <a:gd name="connsiteX3" fmla="*/ 1651000 w 1651000"/>
                <a:gd name="connsiteY3" fmla="*/ 44450 h 174625"/>
                <a:gd name="connsiteX4" fmla="*/ 492125 w 1651000"/>
                <a:gd name="connsiteY4" fmla="*/ 0 h 1746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51000" h="174625">
                  <a:moveTo>
                    <a:pt x="492125" y="0"/>
                  </a:moveTo>
                  <a:lnTo>
                    <a:pt x="0" y="111125"/>
                  </a:lnTo>
                  <a:lnTo>
                    <a:pt x="1409700" y="174625"/>
                  </a:lnTo>
                  <a:lnTo>
                    <a:pt x="1651000" y="44450"/>
                  </a:lnTo>
                  <a:lnTo>
                    <a:pt x="492125" y="0"/>
                  </a:lnTo>
                  <a:close/>
                </a:path>
              </a:pathLst>
            </a:custGeom>
            <a:solidFill>
              <a:srgbClr val="FFFF00">
                <a:alpha val="28000"/>
              </a:srgb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06" name="Freeform 105"/>
            <p:cNvSpPr/>
            <p:nvPr/>
          </p:nvSpPr>
          <p:spPr>
            <a:xfrm>
              <a:off x="1577975" y="2882900"/>
              <a:ext cx="1136650" cy="2543175"/>
            </a:xfrm>
            <a:custGeom>
              <a:avLst/>
              <a:gdLst>
                <a:gd name="connsiteX0" fmla="*/ 0 w 1136650"/>
                <a:gd name="connsiteY0" fmla="*/ 0 h 2543175"/>
                <a:gd name="connsiteX1" fmla="*/ 3175 w 1136650"/>
                <a:gd name="connsiteY1" fmla="*/ 2543175 h 2543175"/>
                <a:gd name="connsiteX2" fmla="*/ 942975 w 1136650"/>
                <a:gd name="connsiteY2" fmla="*/ 2463800 h 2543175"/>
                <a:gd name="connsiteX3" fmla="*/ 942975 w 1136650"/>
                <a:gd name="connsiteY3" fmla="*/ 1450975 h 2543175"/>
                <a:gd name="connsiteX4" fmla="*/ 1136650 w 1136650"/>
                <a:gd name="connsiteY4" fmla="*/ 1403350 h 2543175"/>
                <a:gd name="connsiteX5" fmla="*/ 1130300 w 1136650"/>
                <a:gd name="connsiteY5" fmla="*/ 34925 h 2543175"/>
                <a:gd name="connsiteX6" fmla="*/ 0 w 1136650"/>
                <a:gd name="connsiteY6" fmla="*/ 0 h 2543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36650" h="2543175">
                  <a:moveTo>
                    <a:pt x="0" y="0"/>
                  </a:moveTo>
                  <a:cubicBezTo>
                    <a:pt x="1058" y="847725"/>
                    <a:pt x="2117" y="1695450"/>
                    <a:pt x="3175" y="2543175"/>
                  </a:cubicBezTo>
                  <a:lnTo>
                    <a:pt x="942975" y="2463800"/>
                  </a:lnTo>
                  <a:lnTo>
                    <a:pt x="942975" y="1450975"/>
                  </a:lnTo>
                  <a:lnTo>
                    <a:pt x="1136650" y="1403350"/>
                  </a:lnTo>
                  <a:cubicBezTo>
                    <a:pt x="1134533" y="947208"/>
                    <a:pt x="1132417" y="491067"/>
                    <a:pt x="1130300" y="34925"/>
                  </a:cubicBezTo>
                  <a:lnTo>
                    <a:pt x="0" y="0"/>
                  </a:lnTo>
                  <a:close/>
                </a:path>
              </a:pathLst>
            </a:custGeom>
            <a:solidFill>
              <a:srgbClr val="FFFF00">
                <a:alpha val="28000"/>
              </a:srgb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07" name="Freeform 106"/>
            <p:cNvSpPr/>
            <p:nvPr/>
          </p:nvSpPr>
          <p:spPr>
            <a:xfrm>
              <a:off x="1498600" y="2882900"/>
              <a:ext cx="76200" cy="2524125"/>
            </a:xfrm>
            <a:custGeom>
              <a:avLst/>
              <a:gdLst>
                <a:gd name="connsiteX0" fmla="*/ 73025 w 76200"/>
                <a:gd name="connsiteY0" fmla="*/ 0 h 2524125"/>
                <a:gd name="connsiteX1" fmla="*/ 76200 w 76200"/>
                <a:gd name="connsiteY1" fmla="*/ 2524125 h 2524125"/>
                <a:gd name="connsiteX2" fmla="*/ 6350 w 76200"/>
                <a:gd name="connsiteY2" fmla="*/ 2228850 h 2524125"/>
                <a:gd name="connsiteX3" fmla="*/ 0 w 76200"/>
                <a:gd name="connsiteY3" fmla="*/ 155575 h 2524125"/>
                <a:gd name="connsiteX4" fmla="*/ 73025 w 76200"/>
                <a:gd name="connsiteY4" fmla="*/ 0 h 25241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200" h="2524125">
                  <a:moveTo>
                    <a:pt x="73025" y="0"/>
                  </a:moveTo>
                  <a:cubicBezTo>
                    <a:pt x="74083" y="841375"/>
                    <a:pt x="75142" y="1682750"/>
                    <a:pt x="76200" y="2524125"/>
                  </a:cubicBezTo>
                  <a:lnTo>
                    <a:pt x="6350" y="2228850"/>
                  </a:lnTo>
                  <a:cubicBezTo>
                    <a:pt x="4233" y="1537758"/>
                    <a:pt x="2117" y="846667"/>
                    <a:pt x="0" y="155575"/>
                  </a:cubicBezTo>
                  <a:lnTo>
                    <a:pt x="73025" y="0"/>
                  </a:lnTo>
                  <a:close/>
                </a:path>
              </a:pathLst>
            </a:custGeom>
            <a:solidFill>
              <a:srgbClr val="FFFF00">
                <a:alpha val="28000"/>
              </a:srgb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sp>
        <p:nvSpPr>
          <p:cNvPr id="47" name="TextBox 46"/>
          <p:cNvSpPr txBox="1"/>
          <p:nvPr/>
        </p:nvSpPr>
        <p:spPr bwMode="auto">
          <a:xfrm>
            <a:off x="5601989" y="2814935"/>
            <a:ext cx="3122201" cy="461665"/>
          </a:xfrm>
          <a:prstGeom prst="rect">
            <a:avLst/>
          </a:prstGeom>
          <a:noFill/>
          <a:ln w="9525">
            <a:noFill/>
            <a:miter lim="800000"/>
            <a:headEnd/>
            <a:tailEnd/>
          </a:ln>
        </p:spPr>
        <p:txBody>
          <a:bodyPr wrap="none" rtlCol="0">
            <a:spAutoFit/>
          </a:bodyPr>
          <a:lstStyle/>
          <a:p>
            <a:r>
              <a:rPr lang="en-US" sz="2400" dirty="0" smtClean="0">
                <a:latin typeface="Helvetica" pitchFamily="34" charset="0"/>
                <a:cs typeface="Helvetica" pitchFamily="34" charset="0"/>
              </a:rPr>
              <a:t>l</a:t>
            </a:r>
            <a:r>
              <a:rPr lang="en-US" sz="2400" baseline="-25000" dirty="0" smtClean="0">
                <a:latin typeface="Helvetica" pitchFamily="34" charset="0"/>
                <a:cs typeface="Helvetica" pitchFamily="34" charset="0"/>
              </a:rPr>
              <a:t>ind</a:t>
            </a:r>
            <a:r>
              <a:rPr lang="en-US" sz="2400" dirty="0" smtClean="0">
                <a:latin typeface="Helvetica" pitchFamily="34" charset="0"/>
                <a:cs typeface="Helvetica" pitchFamily="34" charset="0"/>
              </a:rPr>
              <a:t> = U</a:t>
            </a:r>
            <a:r>
              <a:rPr lang="en-US" sz="2400" baseline="-25000" dirty="0" smtClean="0">
                <a:latin typeface="Helvetica" pitchFamily="34" charset="0"/>
                <a:cs typeface="Helvetica" pitchFamily="34" charset="0"/>
              </a:rPr>
              <a:t>b</a:t>
            </a:r>
            <a:r>
              <a:rPr lang="en-US" sz="2400" dirty="0" smtClean="0">
                <a:latin typeface="Helvetica" pitchFamily="34" charset="0"/>
                <a:cs typeface="Helvetica" pitchFamily="34" charset="0"/>
              </a:rPr>
              <a:t> b = U</a:t>
            </a:r>
            <a:r>
              <a:rPr lang="en-US" sz="2400" baseline="-25000" dirty="0" smtClean="0">
                <a:latin typeface="Helvetica" pitchFamily="34" charset="0"/>
                <a:cs typeface="Helvetica" pitchFamily="34" charset="0"/>
              </a:rPr>
              <a:t>b</a:t>
            </a:r>
            <a:r>
              <a:rPr lang="en-US" sz="2400" dirty="0" smtClean="0">
                <a:latin typeface="Helvetica" pitchFamily="34" charset="0"/>
                <a:cs typeface="Helvetica" pitchFamily="34" charset="0"/>
              </a:rPr>
              <a:t> </a:t>
            </a:r>
            <a:r>
              <a:rPr lang="en-US" sz="2400" dirty="0" err="1" smtClean="0">
                <a:latin typeface="Helvetica" pitchFamily="34" charset="0"/>
                <a:cs typeface="Helvetica" pitchFamily="34" charset="0"/>
              </a:rPr>
              <a:t>T</a:t>
            </a:r>
            <a:r>
              <a:rPr lang="en-US" sz="2400" baseline="-25000" dirty="0" err="1" smtClean="0">
                <a:latin typeface="Helvetica" pitchFamily="34" charset="0"/>
                <a:cs typeface="Helvetica" pitchFamily="34" charset="0"/>
              </a:rPr>
              <a:t>d</a:t>
            </a:r>
            <a:r>
              <a:rPr lang="en-US" sz="2400" baseline="-25000" dirty="0" err="1" smtClean="0">
                <a:latin typeface="Times New Roman"/>
                <a:cs typeface="Times New Roman"/>
              </a:rPr>
              <a:t>→</a:t>
            </a:r>
            <a:r>
              <a:rPr lang="en-US" sz="2400" baseline="-25000" dirty="0" err="1" smtClean="0">
                <a:latin typeface="Helvetica" pitchFamily="34" charset="0"/>
                <a:cs typeface="Helvetica" pitchFamily="34" charset="0"/>
              </a:rPr>
              <a:t>b</a:t>
            </a:r>
            <a:r>
              <a:rPr lang="en-US" sz="2400" dirty="0" smtClean="0">
                <a:latin typeface="Helvetica" pitchFamily="34" charset="0"/>
                <a:cs typeface="Helvetica" pitchFamily="34" charset="0"/>
              </a:rPr>
              <a:t> l</a:t>
            </a:r>
            <a:r>
              <a:rPr lang="en-US" sz="2400" baseline="-25000" dirty="0" smtClean="0">
                <a:latin typeface="Helvetica" pitchFamily="34" charset="0"/>
                <a:cs typeface="Helvetica" pitchFamily="34" charset="0"/>
              </a:rPr>
              <a:t>d</a:t>
            </a:r>
            <a:endParaRPr lang="en-US" sz="2400" baseline="-25000" dirty="0">
              <a:latin typeface="Helvetica" pitchFamily="34" charset="0"/>
              <a:cs typeface="Helvetica" pitchFamily="34" charset="0"/>
            </a:endParaRPr>
          </a:p>
        </p:txBody>
      </p:sp>
      <p:sp>
        <p:nvSpPr>
          <p:cNvPr id="48" name="TextBox 47"/>
          <p:cNvSpPr txBox="1"/>
          <p:nvPr/>
        </p:nvSpPr>
        <p:spPr bwMode="auto">
          <a:xfrm>
            <a:off x="7676091" y="4876800"/>
            <a:ext cx="1034257" cy="461665"/>
          </a:xfrm>
          <a:prstGeom prst="rect">
            <a:avLst/>
          </a:prstGeom>
          <a:noFill/>
          <a:ln w="9525">
            <a:noFill/>
            <a:miter lim="800000"/>
            <a:headEnd/>
            <a:tailEnd/>
          </a:ln>
        </p:spPr>
        <p:txBody>
          <a:bodyPr wrap="none" rtlCol="0">
            <a:spAutoFit/>
          </a:bodyPr>
          <a:lstStyle/>
          <a:p>
            <a:r>
              <a:rPr lang="en-US" sz="2400" dirty="0" err="1" smtClean="0">
                <a:latin typeface="Helvetica" pitchFamily="34" charset="0"/>
                <a:cs typeface="Helvetica" pitchFamily="34" charset="0"/>
              </a:rPr>
              <a:t>T</a:t>
            </a:r>
            <a:r>
              <a:rPr lang="en-US" sz="2400" baseline="-25000" dirty="0" err="1" smtClean="0">
                <a:latin typeface="Helvetica" pitchFamily="34" charset="0"/>
                <a:cs typeface="Helvetica" pitchFamily="34" charset="0"/>
              </a:rPr>
              <a:t>d</a:t>
            </a:r>
            <a:r>
              <a:rPr lang="en-US" sz="2400" baseline="-25000" dirty="0" err="1" smtClean="0">
                <a:latin typeface="Times New Roman"/>
                <a:cs typeface="Times New Roman"/>
              </a:rPr>
              <a:t>→</a:t>
            </a:r>
            <a:r>
              <a:rPr lang="en-US" sz="2400" baseline="-25000" dirty="0" err="1" smtClean="0">
                <a:latin typeface="Helvetica" pitchFamily="34" charset="0"/>
                <a:cs typeface="Helvetica" pitchFamily="34" charset="0"/>
              </a:rPr>
              <a:t>c</a:t>
            </a:r>
            <a:r>
              <a:rPr lang="en-US" sz="2400" baseline="-25000" dirty="0" smtClean="0">
                <a:latin typeface="Helvetica" pitchFamily="34" charset="0"/>
                <a:cs typeface="Helvetica" pitchFamily="34" charset="0"/>
              </a:rPr>
              <a:t> </a:t>
            </a:r>
            <a:r>
              <a:rPr lang="en-US" sz="2400" dirty="0" smtClean="0">
                <a:latin typeface="Helvetica" pitchFamily="34" charset="0"/>
                <a:cs typeface="Helvetica" pitchFamily="34" charset="0"/>
              </a:rPr>
              <a:t>l</a:t>
            </a:r>
            <a:r>
              <a:rPr lang="en-US" sz="2400" baseline="-25000" dirty="0" smtClean="0">
                <a:latin typeface="Helvetica" pitchFamily="34" charset="0"/>
                <a:cs typeface="Helvetica" pitchFamily="34" charset="0"/>
              </a:rPr>
              <a:t>d</a:t>
            </a:r>
            <a:endParaRPr lang="en-US" sz="2400" baseline="-25000" dirty="0">
              <a:latin typeface="Helvetica" pitchFamily="34" charset="0"/>
              <a:cs typeface="Helvetica" pitchFamily="34" charset="0"/>
            </a:endParaRPr>
          </a:p>
        </p:txBody>
      </p:sp>
      <p:sp>
        <p:nvSpPr>
          <p:cNvPr id="66" name="TextBox 65"/>
          <p:cNvSpPr txBox="1"/>
          <p:nvPr/>
        </p:nvSpPr>
        <p:spPr bwMode="auto">
          <a:xfrm>
            <a:off x="5524500" y="1676400"/>
            <a:ext cx="3277179" cy="400110"/>
          </a:xfrm>
          <a:prstGeom prst="rect">
            <a:avLst/>
          </a:prstGeom>
          <a:noFill/>
          <a:ln w="9525">
            <a:noFill/>
            <a:miter lim="800000"/>
            <a:headEnd/>
            <a:tailEnd/>
          </a:ln>
        </p:spPr>
        <p:txBody>
          <a:bodyPr wrap="none" rtlCol="0">
            <a:spAutoFit/>
          </a:bodyPr>
          <a:lstStyle/>
          <a:p>
            <a:r>
              <a:rPr lang="en-US" sz="2000" dirty="0" smtClean="0">
                <a:latin typeface="Helvetica" pitchFamily="34" charset="0"/>
                <a:cs typeface="Helvetica" pitchFamily="34" charset="0"/>
              </a:rPr>
              <a:t>Modular Radiance Transfer</a:t>
            </a:r>
          </a:p>
        </p:txBody>
      </p:sp>
      <p:sp>
        <p:nvSpPr>
          <p:cNvPr id="67" name="TextBox 66"/>
          <p:cNvSpPr txBox="1"/>
          <p:nvPr/>
        </p:nvSpPr>
        <p:spPr bwMode="auto">
          <a:xfrm>
            <a:off x="5524500" y="4191000"/>
            <a:ext cx="3277179" cy="400110"/>
          </a:xfrm>
          <a:prstGeom prst="rect">
            <a:avLst/>
          </a:prstGeom>
          <a:noFill/>
          <a:ln w="9525">
            <a:noFill/>
            <a:miter lim="800000"/>
            <a:headEnd/>
            <a:tailEnd/>
          </a:ln>
        </p:spPr>
        <p:txBody>
          <a:bodyPr wrap="square" rtlCol="0">
            <a:spAutoFit/>
          </a:bodyPr>
          <a:lstStyle/>
          <a:p>
            <a:pPr algn="ctr"/>
            <a:r>
              <a:rPr lang="en-US" sz="2000" dirty="0" smtClean="0">
                <a:latin typeface="Helvetica" pitchFamily="34" charset="0"/>
                <a:cs typeface="Helvetica" pitchFamily="34" charset="0"/>
              </a:rPr>
              <a:t>Delta Reflection Operator</a:t>
            </a:r>
          </a:p>
        </p:txBody>
      </p:sp>
      <p:sp>
        <p:nvSpPr>
          <p:cNvPr id="42" name="TextBox 41"/>
          <p:cNvSpPr txBox="1"/>
          <p:nvPr/>
        </p:nvSpPr>
        <p:spPr bwMode="auto">
          <a:xfrm>
            <a:off x="6712150" y="4915881"/>
            <a:ext cx="603050" cy="461665"/>
          </a:xfrm>
          <a:prstGeom prst="rect">
            <a:avLst/>
          </a:prstGeom>
          <a:noFill/>
          <a:ln w="9525">
            <a:noFill/>
            <a:miter lim="800000"/>
            <a:headEnd/>
            <a:tailEnd/>
          </a:ln>
        </p:spPr>
        <p:txBody>
          <a:bodyPr wrap="none" rtlCol="0">
            <a:spAutoFit/>
          </a:bodyPr>
          <a:lstStyle/>
          <a:p>
            <a:r>
              <a:rPr lang="en-US" sz="2400" dirty="0" smtClean="0">
                <a:latin typeface="Helvetica" pitchFamily="34" charset="0"/>
                <a:cs typeface="Helvetica" pitchFamily="34" charset="0"/>
              </a:rPr>
              <a:t>c =</a:t>
            </a:r>
            <a:endParaRPr lang="en-US" sz="2400" baseline="-25000" dirty="0">
              <a:latin typeface="Helvetica" pitchFamily="34" charset="0"/>
              <a:cs typeface="Helvetica" pitchFamily="34" charset="0"/>
            </a:endParaRPr>
          </a:p>
        </p:txBody>
      </p:sp>
      <p:sp>
        <p:nvSpPr>
          <p:cNvPr id="17" name="Title 1"/>
          <p:cNvSpPr>
            <a:spLocks noGrp="1"/>
          </p:cNvSpPr>
          <p:nvPr>
            <p:ph type="title"/>
          </p:nvPr>
        </p:nvSpPr>
        <p:spPr>
          <a:xfrm>
            <a:off x="381000" y="230188"/>
            <a:ext cx="8382000" cy="1052596"/>
          </a:xfrm>
        </p:spPr>
        <p:txBody>
          <a:bodyPr/>
          <a:lstStyle/>
          <a:p>
            <a:r>
              <a:rPr lang="en-US" dirty="0" smtClean="0"/>
              <a:t>Delta Radiance Transfer</a:t>
            </a:r>
            <a:br>
              <a:rPr lang="en-US" dirty="0" smtClean="0"/>
            </a:br>
            <a:r>
              <a:rPr lang="en-US" sz="2800" dirty="0" smtClean="0"/>
              <a:t>Delta Reflection Operator</a:t>
            </a:r>
            <a:endParaRPr lang="en-US" sz="2800" dirty="0"/>
          </a:p>
        </p:txBody>
      </p:sp>
    </p:spTree>
    <p:extLst>
      <p:ext uri="{BB962C8B-B14F-4D97-AF65-F5344CB8AC3E}">
        <p14:creationId xmlns:p14="http://schemas.microsoft.com/office/powerpoint/2010/main" val="408852297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2"/>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4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p:bldP spid="48" grpId="0"/>
      <p:bldP spid="42" grpId="0"/>
    </p:bld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Picture 17" descr="mrt.png"/>
          <p:cNvPicPr>
            <a:picLocks noChangeAspect="1"/>
          </p:cNvPicPr>
          <p:nvPr/>
        </p:nvPicPr>
        <p:blipFill>
          <a:blip r:embed="rId3" cstate="print"/>
          <a:stretch>
            <a:fillRect/>
          </a:stretch>
        </p:blipFill>
        <p:spPr>
          <a:xfrm>
            <a:off x="393192" y="1453896"/>
            <a:ext cx="4572000" cy="4572000"/>
          </a:xfrm>
          <a:prstGeom prst="rect">
            <a:avLst/>
          </a:prstGeom>
        </p:spPr>
      </p:pic>
      <p:sp>
        <p:nvSpPr>
          <p:cNvPr id="79" name="TextBox 78"/>
          <p:cNvSpPr txBox="1"/>
          <p:nvPr/>
        </p:nvSpPr>
        <p:spPr bwMode="auto">
          <a:xfrm>
            <a:off x="6428753" y="2205335"/>
            <a:ext cx="1468672" cy="461665"/>
          </a:xfrm>
          <a:prstGeom prst="rect">
            <a:avLst/>
          </a:prstGeom>
          <a:noFill/>
          <a:ln w="9525">
            <a:noFill/>
            <a:miter lim="800000"/>
            <a:headEnd/>
            <a:tailEnd/>
          </a:ln>
        </p:spPr>
        <p:txBody>
          <a:bodyPr wrap="none" rtlCol="0">
            <a:spAutoFit/>
          </a:bodyPr>
          <a:lstStyle/>
          <a:p>
            <a:r>
              <a:rPr lang="en-US" sz="2400" dirty="0" smtClean="0">
                <a:latin typeface="Helvetica" pitchFamily="34" charset="0"/>
                <a:cs typeface="Helvetica" pitchFamily="34" charset="0"/>
              </a:rPr>
              <a:t>l</a:t>
            </a:r>
            <a:r>
              <a:rPr lang="en-US" sz="2400" baseline="-25000" dirty="0" smtClean="0">
                <a:latin typeface="Helvetica" pitchFamily="34" charset="0"/>
                <a:cs typeface="Helvetica" pitchFamily="34" charset="0"/>
              </a:rPr>
              <a:t>ind</a:t>
            </a:r>
            <a:r>
              <a:rPr lang="en-US" sz="2400" dirty="0" smtClean="0">
                <a:latin typeface="Helvetica" pitchFamily="34" charset="0"/>
                <a:cs typeface="Helvetica" pitchFamily="34" charset="0"/>
              </a:rPr>
              <a:t> = U</a:t>
            </a:r>
            <a:r>
              <a:rPr lang="en-US" sz="2400" baseline="-25000" dirty="0" smtClean="0">
                <a:latin typeface="Helvetica" pitchFamily="34" charset="0"/>
                <a:cs typeface="Helvetica" pitchFamily="34" charset="0"/>
              </a:rPr>
              <a:t>b</a:t>
            </a:r>
            <a:r>
              <a:rPr lang="en-US" sz="2400" dirty="0" smtClean="0">
                <a:latin typeface="Helvetica" pitchFamily="34" charset="0"/>
                <a:cs typeface="Helvetica" pitchFamily="34" charset="0"/>
              </a:rPr>
              <a:t> b</a:t>
            </a:r>
            <a:endParaRPr lang="en-US" sz="2400" baseline="-25000" dirty="0">
              <a:latin typeface="Helvetica" pitchFamily="34" charset="0"/>
              <a:cs typeface="Helvetica" pitchFamily="34" charset="0"/>
            </a:endParaRPr>
          </a:p>
        </p:txBody>
      </p:sp>
      <p:grpSp>
        <p:nvGrpSpPr>
          <p:cNvPr id="2" name="Group 107"/>
          <p:cNvGrpSpPr/>
          <p:nvPr/>
        </p:nvGrpSpPr>
        <p:grpSpPr>
          <a:xfrm>
            <a:off x="1498600" y="2882900"/>
            <a:ext cx="2740025" cy="3127375"/>
            <a:chOff x="1498600" y="2882900"/>
            <a:chExt cx="2740025" cy="3127375"/>
          </a:xfrm>
        </p:grpSpPr>
        <p:sp>
          <p:nvSpPr>
            <p:cNvPr id="98" name="Freeform 97"/>
            <p:cNvSpPr/>
            <p:nvPr/>
          </p:nvSpPr>
          <p:spPr>
            <a:xfrm>
              <a:off x="3975100" y="4267200"/>
              <a:ext cx="263525" cy="1739900"/>
            </a:xfrm>
            <a:custGeom>
              <a:avLst/>
              <a:gdLst>
                <a:gd name="connsiteX0" fmla="*/ 3175 w 263525"/>
                <a:gd name="connsiteY0" fmla="*/ 142875 h 1739900"/>
                <a:gd name="connsiteX1" fmla="*/ 0 w 263525"/>
                <a:gd name="connsiteY1" fmla="*/ 1739900 h 1739900"/>
                <a:gd name="connsiteX2" fmla="*/ 263525 w 263525"/>
                <a:gd name="connsiteY2" fmla="*/ 1266825 h 1739900"/>
                <a:gd name="connsiteX3" fmla="*/ 263525 w 263525"/>
                <a:gd name="connsiteY3" fmla="*/ 0 h 1739900"/>
                <a:gd name="connsiteX4" fmla="*/ 3175 w 263525"/>
                <a:gd name="connsiteY4" fmla="*/ 142875 h 17399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3525" h="1739900">
                  <a:moveTo>
                    <a:pt x="3175" y="142875"/>
                  </a:moveTo>
                  <a:cubicBezTo>
                    <a:pt x="2117" y="675217"/>
                    <a:pt x="1058" y="1207558"/>
                    <a:pt x="0" y="1739900"/>
                  </a:cubicBezTo>
                  <a:lnTo>
                    <a:pt x="263525" y="1266825"/>
                  </a:lnTo>
                  <a:lnTo>
                    <a:pt x="263525" y="0"/>
                  </a:lnTo>
                  <a:lnTo>
                    <a:pt x="3175" y="142875"/>
                  </a:lnTo>
                  <a:close/>
                </a:path>
              </a:pathLst>
            </a:custGeom>
            <a:solidFill>
              <a:srgbClr val="FFFF00">
                <a:alpha val="28000"/>
              </a:srgb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99" name="Freeform 98"/>
            <p:cNvSpPr/>
            <p:nvPr/>
          </p:nvSpPr>
          <p:spPr>
            <a:xfrm>
              <a:off x="2530475" y="4343400"/>
              <a:ext cx="1431925" cy="1666875"/>
            </a:xfrm>
            <a:custGeom>
              <a:avLst/>
              <a:gdLst>
                <a:gd name="connsiteX0" fmla="*/ 0 w 1431925"/>
                <a:gd name="connsiteY0" fmla="*/ 0 h 1666875"/>
                <a:gd name="connsiteX1" fmla="*/ 0 w 1431925"/>
                <a:gd name="connsiteY1" fmla="*/ 1431925 h 1666875"/>
                <a:gd name="connsiteX2" fmla="*/ 1431925 w 1431925"/>
                <a:gd name="connsiteY2" fmla="*/ 1666875 h 1666875"/>
                <a:gd name="connsiteX3" fmla="*/ 1431925 w 1431925"/>
                <a:gd name="connsiteY3" fmla="*/ 66675 h 1666875"/>
                <a:gd name="connsiteX4" fmla="*/ 0 w 1431925"/>
                <a:gd name="connsiteY4" fmla="*/ 0 h 16668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31925" h="1666875">
                  <a:moveTo>
                    <a:pt x="0" y="0"/>
                  </a:moveTo>
                  <a:lnTo>
                    <a:pt x="0" y="1431925"/>
                  </a:lnTo>
                  <a:lnTo>
                    <a:pt x="1431925" y="1666875"/>
                  </a:lnTo>
                  <a:lnTo>
                    <a:pt x="1431925" y="66675"/>
                  </a:lnTo>
                  <a:lnTo>
                    <a:pt x="0" y="0"/>
                  </a:lnTo>
                  <a:close/>
                </a:path>
              </a:pathLst>
            </a:custGeom>
            <a:solidFill>
              <a:srgbClr val="FFFF00">
                <a:alpha val="28000"/>
              </a:srgb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01" name="Freeform 100"/>
            <p:cNvSpPr/>
            <p:nvPr/>
          </p:nvSpPr>
          <p:spPr>
            <a:xfrm>
              <a:off x="2559050" y="4222750"/>
              <a:ext cx="1651000" cy="174625"/>
            </a:xfrm>
            <a:custGeom>
              <a:avLst/>
              <a:gdLst>
                <a:gd name="connsiteX0" fmla="*/ 492125 w 1651000"/>
                <a:gd name="connsiteY0" fmla="*/ 0 h 174625"/>
                <a:gd name="connsiteX1" fmla="*/ 0 w 1651000"/>
                <a:gd name="connsiteY1" fmla="*/ 111125 h 174625"/>
                <a:gd name="connsiteX2" fmla="*/ 1409700 w 1651000"/>
                <a:gd name="connsiteY2" fmla="*/ 174625 h 174625"/>
                <a:gd name="connsiteX3" fmla="*/ 1651000 w 1651000"/>
                <a:gd name="connsiteY3" fmla="*/ 44450 h 174625"/>
                <a:gd name="connsiteX4" fmla="*/ 492125 w 1651000"/>
                <a:gd name="connsiteY4" fmla="*/ 0 h 1746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51000" h="174625">
                  <a:moveTo>
                    <a:pt x="492125" y="0"/>
                  </a:moveTo>
                  <a:lnTo>
                    <a:pt x="0" y="111125"/>
                  </a:lnTo>
                  <a:lnTo>
                    <a:pt x="1409700" y="174625"/>
                  </a:lnTo>
                  <a:lnTo>
                    <a:pt x="1651000" y="44450"/>
                  </a:lnTo>
                  <a:lnTo>
                    <a:pt x="492125" y="0"/>
                  </a:lnTo>
                  <a:close/>
                </a:path>
              </a:pathLst>
            </a:custGeom>
            <a:solidFill>
              <a:srgbClr val="FFFF00">
                <a:alpha val="28000"/>
              </a:srgb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06" name="Freeform 105"/>
            <p:cNvSpPr/>
            <p:nvPr/>
          </p:nvSpPr>
          <p:spPr>
            <a:xfrm>
              <a:off x="1577975" y="2882900"/>
              <a:ext cx="1136650" cy="2543175"/>
            </a:xfrm>
            <a:custGeom>
              <a:avLst/>
              <a:gdLst>
                <a:gd name="connsiteX0" fmla="*/ 0 w 1136650"/>
                <a:gd name="connsiteY0" fmla="*/ 0 h 2543175"/>
                <a:gd name="connsiteX1" fmla="*/ 3175 w 1136650"/>
                <a:gd name="connsiteY1" fmla="*/ 2543175 h 2543175"/>
                <a:gd name="connsiteX2" fmla="*/ 942975 w 1136650"/>
                <a:gd name="connsiteY2" fmla="*/ 2463800 h 2543175"/>
                <a:gd name="connsiteX3" fmla="*/ 942975 w 1136650"/>
                <a:gd name="connsiteY3" fmla="*/ 1450975 h 2543175"/>
                <a:gd name="connsiteX4" fmla="*/ 1136650 w 1136650"/>
                <a:gd name="connsiteY4" fmla="*/ 1403350 h 2543175"/>
                <a:gd name="connsiteX5" fmla="*/ 1130300 w 1136650"/>
                <a:gd name="connsiteY5" fmla="*/ 34925 h 2543175"/>
                <a:gd name="connsiteX6" fmla="*/ 0 w 1136650"/>
                <a:gd name="connsiteY6" fmla="*/ 0 h 2543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36650" h="2543175">
                  <a:moveTo>
                    <a:pt x="0" y="0"/>
                  </a:moveTo>
                  <a:cubicBezTo>
                    <a:pt x="1058" y="847725"/>
                    <a:pt x="2117" y="1695450"/>
                    <a:pt x="3175" y="2543175"/>
                  </a:cubicBezTo>
                  <a:lnTo>
                    <a:pt x="942975" y="2463800"/>
                  </a:lnTo>
                  <a:lnTo>
                    <a:pt x="942975" y="1450975"/>
                  </a:lnTo>
                  <a:lnTo>
                    <a:pt x="1136650" y="1403350"/>
                  </a:lnTo>
                  <a:cubicBezTo>
                    <a:pt x="1134533" y="947208"/>
                    <a:pt x="1132417" y="491067"/>
                    <a:pt x="1130300" y="34925"/>
                  </a:cubicBezTo>
                  <a:lnTo>
                    <a:pt x="0" y="0"/>
                  </a:lnTo>
                  <a:close/>
                </a:path>
              </a:pathLst>
            </a:custGeom>
            <a:solidFill>
              <a:srgbClr val="FFFF00">
                <a:alpha val="28000"/>
              </a:srgb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07" name="Freeform 106"/>
            <p:cNvSpPr/>
            <p:nvPr/>
          </p:nvSpPr>
          <p:spPr>
            <a:xfrm>
              <a:off x="1498600" y="2882900"/>
              <a:ext cx="76200" cy="2524125"/>
            </a:xfrm>
            <a:custGeom>
              <a:avLst/>
              <a:gdLst>
                <a:gd name="connsiteX0" fmla="*/ 73025 w 76200"/>
                <a:gd name="connsiteY0" fmla="*/ 0 h 2524125"/>
                <a:gd name="connsiteX1" fmla="*/ 76200 w 76200"/>
                <a:gd name="connsiteY1" fmla="*/ 2524125 h 2524125"/>
                <a:gd name="connsiteX2" fmla="*/ 6350 w 76200"/>
                <a:gd name="connsiteY2" fmla="*/ 2228850 h 2524125"/>
                <a:gd name="connsiteX3" fmla="*/ 0 w 76200"/>
                <a:gd name="connsiteY3" fmla="*/ 155575 h 2524125"/>
                <a:gd name="connsiteX4" fmla="*/ 73025 w 76200"/>
                <a:gd name="connsiteY4" fmla="*/ 0 h 25241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200" h="2524125">
                  <a:moveTo>
                    <a:pt x="73025" y="0"/>
                  </a:moveTo>
                  <a:cubicBezTo>
                    <a:pt x="74083" y="841375"/>
                    <a:pt x="75142" y="1682750"/>
                    <a:pt x="76200" y="2524125"/>
                  </a:cubicBezTo>
                  <a:lnTo>
                    <a:pt x="6350" y="2228850"/>
                  </a:lnTo>
                  <a:cubicBezTo>
                    <a:pt x="4233" y="1537758"/>
                    <a:pt x="2117" y="846667"/>
                    <a:pt x="0" y="155575"/>
                  </a:cubicBezTo>
                  <a:lnTo>
                    <a:pt x="73025" y="0"/>
                  </a:lnTo>
                  <a:close/>
                </a:path>
              </a:pathLst>
            </a:custGeom>
            <a:solidFill>
              <a:srgbClr val="FFFF00">
                <a:alpha val="28000"/>
              </a:srgb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sp>
        <p:nvSpPr>
          <p:cNvPr id="47" name="TextBox 46"/>
          <p:cNvSpPr txBox="1"/>
          <p:nvPr/>
        </p:nvSpPr>
        <p:spPr bwMode="auto">
          <a:xfrm>
            <a:off x="5601989" y="2814935"/>
            <a:ext cx="3122201" cy="461665"/>
          </a:xfrm>
          <a:prstGeom prst="rect">
            <a:avLst/>
          </a:prstGeom>
          <a:noFill/>
          <a:ln w="9525">
            <a:noFill/>
            <a:miter lim="800000"/>
            <a:headEnd/>
            <a:tailEnd/>
          </a:ln>
        </p:spPr>
        <p:txBody>
          <a:bodyPr wrap="none" rtlCol="0">
            <a:spAutoFit/>
          </a:bodyPr>
          <a:lstStyle/>
          <a:p>
            <a:r>
              <a:rPr lang="en-US" sz="2400" dirty="0" smtClean="0">
                <a:latin typeface="Helvetica" pitchFamily="34" charset="0"/>
                <a:cs typeface="Helvetica" pitchFamily="34" charset="0"/>
              </a:rPr>
              <a:t>l</a:t>
            </a:r>
            <a:r>
              <a:rPr lang="en-US" sz="2400" baseline="-25000" dirty="0" smtClean="0">
                <a:latin typeface="Helvetica" pitchFamily="34" charset="0"/>
                <a:cs typeface="Helvetica" pitchFamily="34" charset="0"/>
              </a:rPr>
              <a:t>ind</a:t>
            </a:r>
            <a:r>
              <a:rPr lang="en-US" sz="2400" dirty="0" smtClean="0">
                <a:latin typeface="Helvetica" pitchFamily="34" charset="0"/>
                <a:cs typeface="Helvetica" pitchFamily="34" charset="0"/>
              </a:rPr>
              <a:t> = U</a:t>
            </a:r>
            <a:r>
              <a:rPr lang="en-US" sz="2400" baseline="-25000" dirty="0" smtClean="0">
                <a:latin typeface="Helvetica" pitchFamily="34" charset="0"/>
                <a:cs typeface="Helvetica" pitchFamily="34" charset="0"/>
              </a:rPr>
              <a:t>b</a:t>
            </a:r>
            <a:r>
              <a:rPr lang="en-US" sz="2400" dirty="0" smtClean="0">
                <a:latin typeface="Helvetica" pitchFamily="34" charset="0"/>
                <a:cs typeface="Helvetica" pitchFamily="34" charset="0"/>
              </a:rPr>
              <a:t> b = U</a:t>
            </a:r>
            <a:r>
              <a:rPr lang="en-US" sz="2400" baseline="-25000" dirty="0" smtClean="0">
                <a:latin typeface="Helvetica" pitchFamily="34" charset="0"/>
                <a:cs typeface="Helvetica" pitchFamily="34" charset="0"/>
              </a:rPr>
              <a:t>b</a:t>
            </a:r>
            <a:r>
              <a:rPr lang="en-US" sz="2400" dirty="0" smtClean="0">
                <a:latin typeface="Helvetica" pitchFamily="34" charset="0"/>
                <a:cs typeface="Helvetica" pitchFamily="34" charset="0"/>
              </a:rPr>
              <a:t> </a:t>
            </a:r>
            <a:r>
              <a:rPr lang="en-US" sz="2400" dirty="0" err="1" smtClean="0">
                <a:latin typeface="Helvetica" pitchFamily="34" charset="0"/>
                <a:cs typeface="Helvetica" pitchFamily="34" charset="0"/>
              </a:rPr>
              <a:t>T</a:t>
            </a:r>
            <a:r>
              <a:rPr lang="en-US" sz="2400" baseline="-25000" dirty="0" err="1" smtClean="0">
                <a:latin typeface="Helvetica" pitchFamily="34" charset="0"/>
                <a:cs typeface="Helvetica" pitchFamily="34" charset="0"/>
              </a:rPr>
              <a:t>d</a:t>
            </a:r>
            <a:r>
              <a:rPr lang="en-US" sz="2400" baseline="-25000" dirty="0" err="1" smtClean="0">
                <a:latin typeface="Times New Roman"/>
                <a:cs typeface="Times New Roman"/>
              </a:rPr>
              <a:t>→</a:t>
            </a:r>
            <a:r>
              <a:rPr lang="en-US" sz="2400" baseline="-25000" dirty="0" err="1" smtClean="0">
                <a:latin typeface="Helvetica" pitchFamily="34" charset="0"/>
                <a:cs typeface="Helvetica" pitchFamily="34" charset="0"/>
              </a:rPr>
              <a:t>b</a:t>
            </a:r>
            <a:r>
              <a:rPr lang="en-US" sz="2400" dirty="0" smtClean="0">
                <a:latin typeface="Helvetica" pitchFamily="34" charset="0"/>
                <a:cs typeface="Helvetica" pitchFamily="34" charset="0"/>
              </a:rPr>
              <a:t> l</a:t>
            </a:r>
            <a:r>
              <a:rPr lang="en-US" sz="2400" baseline="-25000" dirty="0" smtClean="0">
                <a:latin typeface="Helvetica" pitchFamily="34" charset="0"/>
                <a:cs typeface="Helvetica" pitchFamily="34" charset="0"/>
              </a:rPr>
              <a:t>d</a:t>
            </a:r>
            <a:endParaRPr lang="en-US" sz="2400" baseline="-25000" dirty="0">
              <a:latin typeface="Helvetica" pitchFamily="34" charset="0"/>
              <a:cs typeface="Helvetica" pitchFamily="34" charset="0"/>
            </a:endParaRPr>
          </a:p>
        </p:txBody>
      </p:sp>
      <p:sp>
        <p:nvSpPr>
          <p:cNvPr id="48" name="TextBox 47"/>
          <p:cNvSpPr txBox="1"/>
          <p:nvPr/>
        </p:nvSpPr>
        <p:spPr bwMode="auto">
          <a:xfrm>
            <a:off x="7676091" y="4876800"/>
            <a:ext cx="1034257" cy="461665"/>
          </a:xfrm>
          <a:prstGeom prst="rect">
            <a:avLst/>
          </a:prstGeom>
          <a:noFill/>
          <a:ln w="9525">
            <a:noFill/>
            <a:miter lim="800000"/>
            <a:headEnd/>
            <a:tailEnd/>
          </a:ln>
        </p:spPr>
        <p:txBody>
          <a:bodyPr wrap="none" rtlCol="0">
            <a:spAutoFit/>
          </a:bodyPr>
          <a:lstStyle/>
          <a:p>
            <a:r>
              <a:rPr lang="en-US" sz="2400" dirty="0" err="1" smtClean="0">
                <a:latin typeface="Helvetica" pitchFamily="34" charset="0"/>
                <a:cs typeface="Helvetica" pitchFamily="34" charset="0"/>
              </a:rPr>
              <a:t>T</a:t>
            </a:r>
            <a:r>
              <a:rPr lang="en-US" sz="2400" baseline="-25000" dirty="0" err="1" smtClean="0">
                <a:latin typeface="Helvetica" pitchFamily="34" charset="0"/>
                <a:cs typeface="Helvetica" pitchFamily="34" charset="0"/>
              </a:rPr>
              <a:t>d</a:t>
            </a:r>
            <a:r>
              <a:rPr lang="en-US" sz="2400" baseline="-25000" dirty="0" err="1" smtClean="0">
                <a:latin typeface="Times New Roman"/>
                <a:cs typeface="Times New Roman"/>
              </a:rPr>
              <a:t>→</a:t>
            </a:r>
            <a:r>
              <a:rPr lang="en-US" sz="2400" baseline="-25000" dirty="0" err="1" smtClean="0">
                <a:latin typeface="Helvetica" pitchFamily="34" charset="0"/>
                <a:cs typeface="Helvetica" pitchFamily="34" charset="0"/>
              </a:rPr>
              <a:t>c</a:t>
            </a:r>
            <a:r>
              <a:rPr lang="en-US" sz="2400" baseline="-25000" dirty="0" smtClean="0">
                <a:latin typeface="Helvetica" pitchFamily="34" charset="0"/>
                <a:cs typeface="Helvetica" pitchFamily="34" charset="0"/>
              </a:rPr>
              <a:t> </a:t>
            </a:r>
            <a:r>
              <a:rPr lang="en-US" sz="2400" dirty="0" smtClean="0">
                <a:latin typeface="Helvetica" pitchFamily="34" charset="0"/>
                <a:cs typeface="Helvetica" pitchFamily="34" charset="0"/>
              </a:rPr>
              <a:t>l</a:t>
            </a:r>
            <a:r>
              <a:rPr lang="en-US" sz="2400" baseline="-25000" dirty="0" smtClean="0">
                <a:latin typeface="Helvetica" pitchFamily="34" charset="0"/>
                <a:cs typeface="Helvetica" pitchFamily="34" charset="0"/>
              </a:rPr>
              <a:t>d</a:t>
            </a:r>
            <a:endParaRPr lang="en-US" sz="2400" baseline="-25000" dirty="0">
              <a:latin typeface="Helvetica" pitchFamily="34" charset="0"/>
              <a:cs typeface="Helvetica" pitchFamily="34" charset="0"/>
            </a:endParaRPr>
          </a:p>
        </p:txBody>
      </p:sp>
      <p:sp>
        <p:nvSpPr>
          <p:cNvPr id="66" name="TextBox 65"/>
          <p:cNvSpPr txBox="1"/>
          <p:nvPr/>
        </p:nvSpPr>
        <p:spPr bwMode="auto">
          <a:xfrm>
            <a:off x="5524500" y="1676400"/>
            <a:ext cx="3277179" cy="400110"/>
          </a:xfrm>
          <a:prstGeom prst="rect">
            <a:avLst/>
          </a:prstGeom>
          <a:noFill/>
          <a:ln w="9525">
            <a:noFill/>
            <a:miter lim="800000"/>
            <a:headEnd/>
            <a:tailEnd/>
          </a:ln>
        </p:spPr>
        <p:txBody>
          <a:bodyPr wrap="none" rtlCol="0">
            <a:spAutoFit/>
          </a:bodyPr>
          <a:lstStyle/>
          <a:p>
            <a:r>
              <a:rPr lang="en-US" sz="2000" dirty="0" smtClean="0">
                <a:latin typeface="Helvetica" pitchFamily="34" charset="0"/>
                <a:cs typeface="Helvetica" pitchFamily="34" charset="0"/>
              </a:rPr>
              <a:t>Modular Radiance Transfer</a:t>
            </a:r>
          </a:p>
        </p:txBody>
      </p:sp>
      <p:sp>
        <p:nvSpPr>
          <p:cNvPr id="67" name="TextBox 66"/>
          <p:cNvSpPr txBox="1"/>
          <p:nvPr/>
        </p:nvSpPr>
        <p:spPr bwMode="auto">
          <a:xfrm>
            <a:off x="5524500" y="4191000"/>
            <a:ext cx="3277179" cy="400110"/>
          </a:xfrm>
          <a:prstGeom prst="rect">
            <a:avLst/>
          </a:prstGeom>
          <a:noFill/>
          <a:ln w="9525">
            <a:noFill/>
            <a:miter lim="800000"/>
            <a:headEnd/>
            <a:tailEnd/>
          </a:ln>
        </p:spPr>
        <p:txBody>
          <a:bodyPr wrap="square" rtlCol="0">
            <a:spAutoFit/>
          </a:bodyPr>
          <a:lstStyle/>
          <a:p>
            <a:pPr algn="ctr"/>
            <a:r>
              <a:rPr lang="en-US" sz="2000" dirty="0" smtClean="0">
                <a:latin typeface="Helvetica" pitchFamily="34" charset="0"/>
                <a:cs typeface="Helvetica" pitchFamily="34" charset="0"/>
              </a:rPr>
              <a:t>Delta Reflection Operator</a:t>
            </a:r>
          </a:p>
        </p:txBody>
      </p:sp>
      <p:sp>
        <p:nvSpPr>
          <p:cNvPr id="42" name="TextBox 41"/>
          <p:cNvSpPr txBox="1"/>
          <p:nvPr/>
        </p:nvSpPr>
        <p:spPr bwMode="auto">
          <a:xfrm>
            <a:off x="6712150" y="4915881"/>
            <a:ext cx="603050" cy="461665"/>
          </a:xfrm>
          <a:prstGeom prst="rect">
            <a:avLst/>
          </a:prstGeom>
          <a:noFill/>
          <a:ln w="9525">
            <a:noFill/>
            <a:miter lim="800000"/>
            <a:headEnd/>
            <a:tailEnd/>
          </a:ln>
        </p:spPr>
        <p:txBody>
          <a:bodyPr wrap="none" rtlCol="0">
            <a:spAutoFit/>
          </a:bodyPr>
          <a:lstStyle/>
          <a:p>
            <a:r>
              <a:rPr lang="en-US" sz="2400" dirty="0" smtClean="0">
                <a:solidFill>
                  <a:srgbClr val="FFFF00"/>
                </a:solidFill>
                <a:latin typeface="Helvetica" pitchFamily="34" charset="0"/>
                <a:cs typeface="Helvetica" pitchFamily="34" charset="0"/>
              </a:rPr>
              <a:t>c</a:t>
            </a:r>
            <a:r>
              <a:rPr lang="en-US" sz="2400" dirty="0" smtClean="0">
                <a:solidFill>
                  <a:schemeClr val="bg1"/>
                </a:solidFill>
                <a:latin typeface="Helvetica" pitchFamily="34" charset="0"/>
                <a:cs typeface="Helvetica" pitchFamily="34" charset="0"/>
              </a:rPr>
              <a:t> </a:t>
            </a:r>
            <a:r>
              <a:rPr lang="en-US" sz="2400" dirty="0" smtClean="0">
                <a:latin typeface="Helvetica" pitchFamily="34" charset="0"/>
                <a:cs typeface="Helvetica" pitchFamily="34" charset="0"/>
              </a:rPr>
              <a:t>=</a:t>
            </a:r>
            <a:endParaRPr lang="en-US" sz="2400" baseline="-25000" dirty="0">
              <a:latin typeface="Helvetica" pitchFamily="34" charset="0"/>
              <a:cs typeface="Helvetica" pitchFamily="34" charset="0"/>
            </a:endParaRPr>
          </a:p>
        </p:txBody>
      </p:sp>
      <p:sp>
        <p:nvSpPr>
          <p:cNvPr id="19" name="Title 1"/>
          <p:cNvSpPr>
            <a:spLocks noGrp="1"/>
          </p:cNvSpPr>
          <p:nvPr>
            <p:ph type="title"/>
          </p:nvPr>
        </p:nvSpPr>
        <p:spPr>
          <a:xfrm>
            <a:off x="381000" y="230188"/>
            <a:ext cx="8382000" cy="1052596"/>
          </a:xfrm>
        </p:spPr>
        <p:txBody>
          <a:bodyPr/>
          <a:lstStyle/>
          <a:p>
            <a:r>
              <a:rPr lang="en-US" dirty="0" smtClean="0"/>
              <a:t>Delta Radiance Transfer</a:t>
            </a:r>
            <a:br>
              <a:rPr lang="en-US" dirty="0" smtClean="0"/>
            </a:br>
            <a:r>
              <a:rPr lang="en-US" sz="2800" dirty="0" smtClean="0"/>
              <a:t>Delta Reflection Operator</a:t>
            </a:r>
            <a:endParaRPr lang="en-US" sz="2800" dirty="0"/>
          </a:p>
        </p:txBody>
      </p:sp>
    </p:spTree>
    <p:extLst>
      <p:ext uri="{BB962C8B-B14F-4D97-AF65-F5344CB8AC3E}">
        <p14:creationId xmlns:p14="http://schemas.microsoft.com/office/powerpoint/2010/main" val="2463565076"/>
      </p:ext>
    </p:extLst>
  </p:cSld>
  <p:clrMapOvr>
    <a:masterClrMapping/>
  </p:clrMapOvr>
  <p:transition>
    <p:fade/>
  </p:transition>
  <p:timing>
    <p:tnLst>
      <p:par>
        <p:cTn id="1" dur="indefinite" restart="never" nodeType="tmRoot"/>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Picture 17" descr="mrt.png"/>
          <p:cNvPicPr>
            <a:picLocks noChangeAspect="1"/>
          </p:cNvPicPr>
          <p:nvPr/>
        </p:nvPicPr>
        <p:blipFill>
          <a:blip r:embed="rId3" cstate="print"/>
          <a:stretch>
            <a:fillRect/>
          </a:stretch>
        </p:blipFill>
        <p:spPr>
          <a:xfrm>
            <a:off x="393192" y="1453896"/>
            <a:ext cx="4572000" cy="4572000"/>
          </a:xfrm>
          <a:prstGeom prst="rect">
            <a:avLst/>
          </a:prstGeom>
        </p:spPr>
      </p:pic>
      <p:sp>
        <p:nvSpPr>
          <p:cNvPr id="79" name="TextBox 78"/>
          <p:cNvSpPr txBox="1"/>
          <p:nvPr/>
        </p:nvSpPr>
        <p:spPr bwMode="auto">
          <a:xfrm>
            <a:off x="6428753" y="2205335"/>
            <a:ext cx="1468672" cy="461665"/>
          </a:xfrm>
          <a:prstGeom prst="rect">
            <a:avLst/>
          </a:prstGeom>
          <a:noFill/>
          <a:ln w="9525">
            <a:noFill/>
            <a:miter lim="800000"/>
            <a:headEnd/>
            <a:tailEnd/>
          </a:ln>
        </p:spPr>
        <p:txBody>
          <a:bodyPr wrap="none" rtlCol="0">
            <a:spAutoFit/>
          </a:bodyPr>
          <a:lstStyle/>
          <a:p>
            <a:r>
              <a:rPr lang="en-US" sz="2400" dirty="0" smtClean="0">
                <a:latin typeface="Helvetica" pitchFamily="34" charset="0"/>
                <a:cs typeface="Helvetica" pitchFamily="34" charset="0"/>
              </a:rPr>
              <a:t>l</a:t>
            </a:r>
            <a:r>
              <a:rPr lang="en-US" sz="2400" baseline="-25000" dirty="0" smtClean="0">
                <a:latin typeface="Helvetica" pitchFamily="34" charset="0"/>
                <a:cs typeface="Helvetica" pitchFamily="34" charset="0"/>
              </a:rPr>
              <a:t>ind</a:t>
            </a:r>
            <a:r>
              <a:rPr lang="en-US" sz="2400" dirty="0" smtClean="0">
                <a:latin typeface="Helvetica" pitchFamily="34" charset="0"/>
                <a:cs typeface="Helvetica" pitchFamily="34" charset="0"/>
              </a:rPr>
              <a:t> = U</a:t>
            </a:r>
            <a:r>
              <a:rPr lang="en-US" sz="2400" baseline="-25000" dirty="0" smtClean="0">
                <a:latin typeface="Helvetica" pitchFamily="34" charset="0"/>
                <a:cs typeface="Helvetica" pitchFamily="34" charset="0"/>
              </a:rPr>
              <a:t>b</a:t>
            </a:r>
            <a:r>
              <a:rPr lang="en-US" sz="2400" dirty="0" smtClean="0">
                <a:latin typeface="Helvetica" pitchFamily="34" charset="0"/>
                <a:cs typeface="Helvetica" pitchFamily="34" charset="0"/>
              </a:rPr>
              <a:t> b</a:t>
            </a:r>
            <a:endParaRPr lang="en-US" sz="2400" baseline="-25000" dirty="0">
              <a:latin typeface="Helvetica" pitchFamily="34" charset="0"/>
              <a:cs typeface="Helvetica" pitchFamily="34" charset="0"/>
            </a:endParaRPr>
          </a:p>
        </p:txBody>
      </p:sp>
      <p:grpSp>
        <p:nvGrpSpPr>
          <p:cNvPr id="2" name="Group 107"/>
          <p:cNvGrpSpPr/>
          <p:nvPr/>
        </p:nvGrpSpPr>
        <p:grpSpPr>
          <a:xfrm>
            <a:off x="1498600" y="2882900"/>
            <a:ext cx="2740025" cy="3127375"/>
            <a:chOff x="1498600" y="2882900"/>
            <a:chExt cx="2740025" cy="3127375"/>
          </a:xfrm>
        </p:grpSpPr>
        <p:sp>
          <p:nvSpPr>
            <p:cNvPr id="98" name="Freeform 97"/>
            <p:cNvSpPr/>
            <p:nvPr/>
          </p:nvSpPr>
          <p:spPr>
            <a:xfrm>
              <a:off x="3975100" y="4267200"/>
              <a:ext cx="263525" cy="1739900"/>
            </a:xfrm>
            <a:custGeom>
              <a:avLst/>
              <a:gdLst>
                <a:gd name="connsiteX0" fmla="*/ 3175 w 263525"/>
                <a:gd name="connsiteY0" fmla="*/ 142875 h 1739900"/>
                <a:gd name="connsiteX1" fmla="*/ 0 w 263525"/>
                <a:gd name="connsiteY1" fmla="*/ 1739900 h 1739900"/>
                <a:gd name="connsiteX2" fmla="*/ 263525 w 263525"/>
                <a:gd name="connsiteY2" fmla="*/ 1266825 h 1739900"/>
                <a:gd name="connsiteX3" fmla="*/ 263525 w 263525"/>
                <a:gd name="connsiteY3" fmla="*/ 0 h 1739900"/>
                <a:gd name="connsiteX4" fmla="*/ 3175 w 263525"/>
                <a:gd name="connsiteY4" fmla="*/ 142875 h 17399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3525" h="1739900">
                  <a:moveTo>
                    <a:pt x="3175" y="142875"/>
                  </a:moveTo>
                  <a:cubicBezTo>
                    <a:pt x="2117" y="675217"/>
                    <a:pt x="1058" y="1207558"/>
                    <a:pt x="0" y="1739900"/>
                  </a:cubicBezTo>
                  <a:lnTo>
                    <a:pt x="263525" y="1266825"/>
                  </a:lnTo>
                  <a:lnTo>
                    <a:pt x="263525" y="0"/>
                  </a:lnTo>
                  <a:lnTo>
                    <a:pt x="3175" y="142875"/>
                  </a:lnTo>
                  <a:close/>
                </a:path>
              </a:pathLst>
            </a:custGeom>
            <a:solidFill>
              <a:srgbClr val="FFFF00">
                <a:alpha val="28000"/>
              </a:srgb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99" name="Freeform 98"/>
            <p:cNvSpPr/>
            <p:nvPr/>
          </p:nvSpPr>
          <p:spPr>
            <a:xfrm>
              <a:off x="2530475" y="4343400"/>
              <a:ext cx="1431925" cy="1666875"/>
            </a:xfrm>
            <a:custGeom>
              <a:avLst/>
              <a:gdLst>
                <a:gd name="connsiteX0" fmla="*/ 0 w 1431925"/>
                <a:gd name="connsiteY0" fmla="*/ 0 h 1666875"/>
                <a:gd name="connsiteX1" fmla="*/ 0 w 1431925"/>
                <a:gd name="connsiteY1" fmla="*/ 1431925 h 1666875"/>
                <a:gd name="connsiteX2" fmla="*/ 1431925 w 1431925"/>
                <a:gd name="connsiteY2" fmla="*/ 1666875 h 1666875"/>
                <a:gd name="connsiteX3" fmla="*/ 1431925 w 1431925"/>
                <a:gd name="connsiteY3" fmla="*/ 66675 h 1666875"/>
                <a:gd name="connsiteX4" fmla="*/ 0 w 1431925"/>
                <a:gd name="connsiteY4" fmla="*/ 0 h 16668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31925" h="1666875">
                  <a:moveTo>
                    <a:pt x="0" y="0"/>
                  </a:moveTo>
                  <a:lnTo>
                    <a:pt x="0" y="1431925"/>
                  </a:lnTo>
                  <a:lnTo>
                    <a:pt x="1431925" y="1666875"/>
                  </a:lnTo>
                  <a:lnTo>
                    <a:pt x="1431925" y="66675"/>
                  </a:lnTo>
                  <a:lnTo>
                    <a:pt x="0" y="0"/>
                  </a:lnTo>
                  <a:close/>
                </a:path>
              </a:pathLst>
            </a:custGeom>
            <a:solidFill>
              <a:srgbClr val="FFFF00">
                <a:alpha val="28000"/>
              </a:srgb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01" name="Freeform 100"/>
            <p:cNvSpPr/>
            <p:nvPr/>
          </p:nvSpPr>
          <p:spPr>
            <a:xfrm>
              <a:off x="2559050" y="4222750"/>
              <a:ext cx="1651000" cy="174625"/>
            </a:xfrm>
            <a:custGeom>
              <a:avLst/>
              <a:gdLst>
                <a:gd name="connsiteX0" fmla="*/ 492125 w 1651000"/>
                <a:gd name="connsiteY0" fmla="*/ 0 h 174625"/>
                <a:gd name="connsiteX1" fmla="*/ 0 w 1651000"/>
                <a:gd name="connsiteY1" fmla="*/ 111125 h 174625"/>
                <a:gd name="connsiteX2" fmla="*/ 1409700 w 1651000"/>
                <a:gd name="connsiteY2" fmla="*/ 174625 h 174625"/>
                <a:gd name="connsiteX3" fmla="*/ 1651000 w 1651000"/>
                <a:gd name="connsiteY3" fmla="*/ 44450 h 174625"/>
                <a:gd name="connsiteX4" fmla="*/ 492125 w 1651000"/>
                <a:gd name="connsiteY4" fmla="*/ 0 h 1746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51000" h="174625">
                  <a:moveTo>
                    <a:pt x="492125" y="0"/>
                  </a:moveTo>
                  <a:lnTo>
                    <a:pt x="0" y="111125"/>
                  </a:lnTo>
                  <a:lnTo>
                    <a:pt x="1409700" y="174625"/>
                  </a:lnTo>
                  <a:lnTo>
                    <a:pt x="1651000" y="44450"/>
                  </a:lnTo>
                  <a:lnTo>
                    <a:pt x="492125" y="0"/>
                  </a:lnTo>
                  <a:close/>
                </a:path>
              </a:pathLst>
            </a:custGeom>
            <a:solidFill>
              <a:srgbClr val="FFFF00">
                <a:alpha val="28000"/>
              </a:srgb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06" name="Freeform 105"/>
            <p:cNvSpPr/>
            <p:nvPr/>
          </p:nvSpPr>
          <p:spPr>
            <a:xfrm>
              <a:off x="1577975" y="2882900"/>
              <a:ext cx="1136650" cy="2543175"/>
            </a:xfrm>
            <a:custGeom>
              <a:avLst/>
              <a:gdLst>
                <a:gd name="connsiteX0" fmla="*/ 0 w 1136650"/>
                <a:gd name="connsiteY0" fmla="*/ 0 h 2543175"/>
                <a:gd name="connsiteX1" fmla="*/ 3175 w 1136650"/>
                <a:gd name="connsiteY1" fmla="*/ 2543175 h 2543175"/>
                <a:gd name="connsiteX2" fmla="*/ 942975 w 1136650"/>
                <a:gd name="connsiteY2" fmla="*/ 2463800 h 2543175"/>
                <a:gd name="connsiteX3" fmla="*/ 942975 w 1136650"/>
                <a:gd name="connsiteY3" fmla="*/ 1450975 h 2543175"/>
                <a:gd name="connsiteX4" fmla="*/ 1136650 w 1136650"/>
                <a:gd name="connsiteY4" fmla="*/ 1403350 h 2543175"/>
                <a:gd name="connsiteX5" fmla="*/ 1130300 w 1136650"/>
                <a:gd name="connsiteY5" fmla="*/ 34925 h 2543175"/>
                <a:gd name="connsiteX6" fmla="*/ 0 w 1136650"/>
                <a:gd name="connsiteY6" fmla="*/ 0 h 2543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36650" h="2543175">
                  <a:moveTo>
                    <a:pt x="0" y="0"/>
                  </a:moveTo>
                  <a:cubicBezTo>
                    <a:pt x="1058" y="847725"/>
                    <a:pt x="2117" y="1695450"/>
                    <a:pt x="3175" y="2543175"/>
                  </a:cubicBezTo>
                  <a:lnTo>
                    <a:pt x="942975" y="2463800"/>
                  </a:lnTo>
                  <a:lnTo>
                    <a:pt x="942975" y="1450975"/>
                  </a:lnTo>
                  <a:lnTo>
                    <a:pt x="1136650" y="1403350"/>
                  </a:lnTo>
                  <a:cubicBezTo>
                    <a:pt x="1134533" y="947208"/>
                    <a:pt x="1132417" y="491067"/>
                    <a:pt x="1130300" y="34925"/>
                  </a:cubicBezTo>
                  <a:lnTo>
                    <a:pt x="0" y="0"/>
                  </a:lnTo>
                  <a:close/>
                </a:path>
              </a:pathLst>
            </a:custGeom>
            <a:solidFill>
              <a:srgbClr val="FFFF00">
                <a:alpha val="28000"/>
              </a:srgb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07" name="Freeform 106"/>
            <p:cNvSpPr/>
            <p:nvPr/>
          </p:nvSpPr>
          <p:spPr>
            <a:xfrm>
              <a:off x="1498600" y="2882900"/>
              <a:ext cx="76200" cy="2524125"/>
            </a:xfrm>
            <a:custGeom>
              <a:avLst/>
              <a:gdLst>
                <a:gd name="connsiteX0" fmla="*/ 73025 w 76200"/>
                <a:gd name="connsiteY0" fmla="*/ 0 h 2524125"/>
                <a:gd name="connsiteX1" fmla="*/ 76200 w 76200"/>
                <a:gd name="connsiteY1" fmla="*/ 2524125 h 2524125"/>
                <a:gd name="connsiteX2" fmla="*/ 6350 w 76200"/>
                <a:gd name="connsiteY2" fmla="*/ 2228850 h 2524125"/>
                <a:gd name="connsiteX3" fmla="*/ 0 w 76200"/>
                <a:gd name="connsiteY3" fmla="*/ 155575 h 2524125"/>
                <a:gd name="connsiteX4" fmla="*/ 73025 w 76200"/>
                <a:gd name="connsiteY4" fmla="*/ 0 h 25241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200" h="2524125">
                  <a:moveTo>
                    <a:pt x="73025" y="0"/>
                  </a:moveTo>
                  <a:cubicBezTo>
                    <a:pt x="74083" y="841375"/>
                    <a:pt x="75142" y="1682750"/>
                    <a:pt x="76200" y="2524125"/>
                  </a:cubicBezTo>
                  <a:lnTo>
                    <a:pt x="6350" y="2228850"/>
                  </a:lnTo>
                  <a:cubicBezTo>
                    <a:pt x="4233" y="1537758"/>
                    <a:pt x="2117" y="846667"/>
                    <a:pt x="0" y="155575"/>
                  </a:cubicBezTo>
                  <a:lnTo>
                    <a:pt x="73025" y="0"/>
                  </a:lnTo>
                  <a:close/>
                </a:path>
              </a:pathLst>
            </a:custGeom>
            <a:solidFill>
              <a:srgbClr val="FFFF00">
                <a:alpha val="28000"/>
              </a:srgb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sp>
        <p:nvSpPr>
          <p:cNvPr id="47" name="TextBox 46"/>
          <p:cNvSpPr txBox="1"/>
          <p:nvPr/>
        </p:nvSpPr>
        <p:spPr bwMode="auto">
          <a:xfrm>
            <a:off x="5601989" y="2814935"/>
            <a:ext cx="3122201" cy="461665"/>
          </a:xfrm>
          <a:prstGeom prst="rect">
            <a:avLst/>
          </a:prstGeom>
          <a:noFill/>
          <a:ln w="9525">
            <a:noFill/>
            <a:miter lim="800000"/>
            <a:headEnd/>
            <a:tailEnd/>
          </a:ln>
        </p:spPr>
        <p:txBody>
          <a:bodyPr wrap="none" rtlCol="0">
            <a:spAutoFit/>
          </a:bodyPr>
          <a:lstStyle/>
          <a:p>
            <a:r>
              <a:rPr lang="en-US" sz="2400" dirty="0" smtClean="0">
                <a:latin typeface="Helvetica" pitchFamily="34" charset="0"/>
                <a:cs typeface="Helvetica" pitchFamily="34" charset="0"/>
              </a:rPr>
              <a:t>l</a:t>
            </a:r>
            <a:r>
              <a:rPr lang="en-US" sz="2400" baseline="-25000" dirty="0" smtClean="0">
                <a:latin typeface="Helvetica" pitchFamily="34" charset="0"/>
                <a:cs typeface="Helvetica" pitchFamily="34" charset="0"/>
              </a:rPr>
              <a:t>ind</a:t>
            </a:r>
            <a:r>
              <a:rPr lang="en-US" sz="2400" dirty="0" smtClean="0">
                <a:latin typeface="Helvetica" pitchFamily="34" charset="0"/>
                <a:cs typeface="Helvetica" pitchFamily="34" charset="0"/>
              </a:rPr>
              <a:t> = U</a:t>
            </a:r>
            <a:r>
              <a:rPr lang="en-US" sz="2400" baseline="-25000" dirty="0" smtClean="0">
                <a:latin typeface="Helvetica" pitchFamily="34" charset="0"/>
                <a:cs typeface="Helvetica" pitchFamily="34" charset="0"/>
              </a:rPr>
              <a:t>b</a:t>
            </a:r>
            <a:r>
              <a:rPr lang="en-US" sz="2400" dirty="0" smtClean="0">
                <a:latin typeface="Helvetica" pitchFamily="34" charset="0"/>
                <a:cs typeface="Helvetica" pitchFamily="34" charset="0"/>
              </a:rPr>
              <a:t> b = U</a:t>
            </a:r>
            <a:r>
              <a:rPr lang="en-US" sz="2400" baseline="-25000" dirty="0" smtClean="0">
                <a:latin typeface="Helvetica" pitchFamily="34" charset="0"/>
                <a:cs typeface="Helvetica" pitchFamily="34" charset="0"/>
              </a:rPr>
              <a:t>b</a:t>
            </a:r>
            <a:r>
              <a:rPr lang="en-US" sz="2400" dirty="0" smtClean="0">
                <a:latin typeface="Helvetica" pitchFamily="34" charset="0"/>
                <a:cs typeface="Helvetica" pitchFamily="34" charset="0"/>
              </a:rPr>
              <a:t> </a:t>
            </a:r>
            <a:r>
              <a:rPr lang="en-US" sz="2400" dirty="0" err="1" smtClean="0">
                <a:latin typeface="Helvetica" pitchFamily="34" charset="0"/>
                <a:cs typeface="Helvetica" pitchFamily="34" charset="0"/>
              </a:rPr>
              <a:t>T</a:t>
            </a:r>
            <a:r>
              <a:rPr lang="en-US" sz="2400" baseline="-25000" dirty="0" err="1" smtClean="0">
                <a:latin typeface="Helvetica" pitchFamily="34" charset="0"/>
                <a:cs typeface="Helvetica" pitchFamily="34" charset="0"/>
              </a:rPr>
              <a:t>d</a:t>
            </a:r>
            <a:r>
              <a:rPr lang="en-US" sz="2400" baseline="-25000" dirty="0" err="1" smtClean="0">
                <a:latin typeface="Times New Roman"/>
                <a:cs typeface="Times New Roman"/>
              </a:rPr>
              <a:t>→</a:t>
            </a:r>
            <a:r>
              <a:rPr lang="en-US" sz="2400" baseline="-25000" dirty="0" err="1" smtClean="0">
                <a:latin typeface="Helvetica" pitchFamily="34" charset="0"/>
                <a:cs typeface="Helvetica" pitchFamily="34" charset="0"/>
              </a:rPr>
              <a:t>b</a:t>
            </a:r>
            <a:r>
              <a:rPr lang="en-US" sz="2400" dirty="0" smtClean="0">
                <a:latin typeface="Helvetica" pitchFamily="34" charset="0"/>
                <a:cs typeface="Helvetica" pitchFamily="34" charset="0"/>
              </a:rPr>
              <a:t> l</a:t>
            </a:r>
            <a:r>
              <a:rPr lang="en-US" sz="2400" baseline="-25000" dirty="0" smtClean="0">
                <a:latin typeface="Helvetica" pitchFamily="34" charset="0"/>
                <a:cs typeface="Helvetica" pitchFamily="34" charset="0"/>
              </a:rPr>
              <a:t>d</a:t>
            </a:r>
            <a:endParaRPr lang="en-US" sz="2400" baseline="-25000" dirty="0">
              <a:latin typeface="Helvetica" pitchFamily="34" charset="0"/>
              <a:cs typeface="Helvetica" pitchFamily="34" charset="0"/>
            </a:endParaRPr>
          </a:p>
        </p:txBody>
      </p:sp>
      <p:sp>
        <p:nvSpPr>
          <p:cNvPr id="48" name="TextBox 47"/>
          <p:cNvSpPr txBox="1"/>
          <p:nvPr/>
        </p:nvSpPr>
        <p:spPr bwMode="auto">
          <a:xfrm>
            <a:off x="7676091" y="4876800"/>
            <a:ext cx="1034257" cy="461665"/>
          </a:xfrm>
          <a:prstGeom prst="rect">
            <a:avLst/>
          </a:prstGeom>
          <a:noFill/>
          <a:ln w="9525">
            <a:noFill/>
            <a:miter lim="800000"/>
            <a:headEnd/>
            <a:tailEnd/>
          </a:ln>
        </p:spPr>
        <p:txBody>
          <a:bodyPr wrap="none" rtlCol="0">
            <a:spAutoFit/>
          </a:bodyPr>
          <a:lstStyle/>
          <a:p>
            <a:r>
              <a:rPr lang="en-US" sz="2400" dirty="0" err="1" smtClean="0">
                <a:solidFill>
                  <a:srgbClr val="FFFF00"/>
                </a:solidFill>
                <a:latin typeface="Helvetica" pitchFamily="34" charset="0"/>
                <a:cs typeface="Helvetica" pitchFamily="34" charset="0"/>
              </a:rPr>
              <a:t>T</a:t>
            </a:r>
            <a:r>
              <a:rPr lang="en-US" sz="2400" baseline="-25000" dirty="0" err="1" smtClean="0">
                <a:solidFill>
                  <a:srgbClr val="FFFF00"/>
                </a:solidFill>
                <a:latin typeface="Helvetica" pitchFamily="34" charset="0"/>
                <a:cs typeface="Helvetica" pitchFamily="34" charset="0"/>
              </a:rPr>
              <a:t>d</a:t>
            </a:r>
            <a:r>
              <a:rPr lang="en-US" sz="2400" baseline="-25000" dirty="0" err="1" smtClean="0">
                <a:solidFill>
                  <a:srgbClr val="FFFF00"/>
                </a:solidFill>
                <a:latin typeface="Times New Roman"/>
                <a:cs typeface="Times New Roman"/>
              </a:rPr>
              <a:t>→</a:t>
            </a:r>
            <a:r>
              <a:rPr lang="en-US" sz="2400" baseline="-25000" dirty="0" err="1" smtClean="0">
                <a:solidFill>
                  <a:srgbClr val="FFFF00"/>
                </a:solidFill>
                <a:latin typeface="Helvetica" pitchFamily="34" charset="0"/>
                <a:cs typeface="Helvetica" pitchFamily="34" charset="0"/>
              </a:rPr>
              <a:t>c</a:t>
            </a:r>
            <a:r>
              <a:rPr lang="en-US" sz="2400" baseline="-25000" dirty="0" smtClean="0">
                <a:solidFill>
                  <a:schemeClr val="bg1"/>
                </a:solidFill>
                <a:latin typeface="Helvetica" pitchFamily="34" charset="0"/>
                <a:cs typeface="Helvetica" pitchFamily="34" charset="0"/>
              </a:rPr>
              <a:t> </a:t>
            </a:r>
            <a:r>
              <a:rPr lang="en-US" sz="2400" dirty="0" smtClean="0">
                <a:latin typeface="Helvetica" pitchFamily="34" charset="0"/>
                <a:cs typeface="Helvetica" pitchFamily="34" charset="0"/>
              </a:rPr>
              <a:t>l</a:t>
            </a:r>
            <a:r>
              <a:rPr lang="en-US" sz="2400" baseline="-25000" dirty="0" smtClean="0">
                <a:latin typeface="Helvetica" pitchFamily="34" charset="0"/>
                <a:cs typeface="Helvetica" pitchFamily="34" charset="0"/>
              </a:rPr>
              <a:t>d</a:t>
            </a:r>
            <a:endParaRPr lang="en-US" sz="2400" baseline="-25000" dirty="0">
              <a:latin typeface="Helvetica" pitchFamily="34" charset="0"/>
              <a:cs typeface="Helvetica" pitchFamily="34" charset="0"/>
            </a:endParaRPr>
          </a:p>
        </p:txBody>
      </p:sp>
      <p:sp>
        <p:nvSpPr>
          <p:cNvPr id="66" name="TextBox 65"/>
          <p:cNvSpPr txBox="1"/>
          <p:nvPr/>
        </p:nvSpPr>
        <p:spPr bwMode="auto">
          <a:xfrm>
            <a:off x="5524500" y="1676400"/>
            <a:ext cx="3277179" cy="400110"/>
          </a:xfrm>
          <a:prstGeom prst="rect">
            <a:avLst/>
          </a:prstGeom>
          <a:noFill/>
          <a:ln w="9525">
            <a:noFill/>
            <a:miter lim="800000"/>
            <a:headEnd/>
            <a:tailEnd/>
          </a:ln>
        </p:spPr>
        <p:txBody>
          <a:bodyPr wrap="none" rtlCol="0">
            <a:spAutoFit/>
          </a:bodyPr>
          <a:lstStyle/>
          <a:p>
            <a:r>
              <a:rPr lang="en-US" sz="2000" dirty="0" smtClean="0">
                <a:latin typeface="Helvetica" pitchFamily="34" charset="0"/>
                <a:cs typeface="Helvetica" pitchFamily="34" charset="0"/>
              </a:rPr>
              <a:t>Modular Radiance Transfer</a:t>
            </a:r>
          </a:p>
        </p:txBody>
      </p:sp>
      <p:sp>
        <p:nvSpPr>
          <p:cNvPr id="67" name="TextBox 66"/>
          <p:cNvSpPr txBox="1"/>
          <p:nvPr/>
        </p:nvSpPr>
        <p:spPr bwMode="auto">
          <a:xfrm>
            <a:off x="5524500" y="4191000"/>
            <a:ext cx="3277179" cy="400110"/>
          </a:xfrm>
          <a:prstGeom prst="rect">
            <a:avLst/>
          </a:prstGeom>
          <a:noFill/>
          <a:ln w="9525">
            <a:noFill/>
            <a:miter lim="800000"/>
            <a:headEnd/>
            <a:tailEnd/>
          </a:ln>
        </p:spPr>
        <p:txBody>
          <a:bodyPr wrap="square" rtlCol="0">
            <a:spAutoFit/>
          </a:bodyPr>
          <a:lstStyle/>
          <a:p>
            <a:pPr algn="ctr"/>
            <a:r>
              <a:rPr lang="en-US" sz="2000" dirty="0" smtClean="0">
                <a:latin typeface="Helvetica" pitchFamily="34" charset="0"/>
                <a:cs typeface="Helvetica" pitchFamily="34" charset="0"/>
              </a:rPr>
              <a:t>Delta Reflection Operator</a:t>
            </a:r>
          </a:p>
        </p:txBody>
      </p:sp>
      <p:sp>
        <p:nvSpPr>
          <p:cNvPr id="42" name="TextBox 41"/>
          <p:cNvSpPr txBox="1"/>
          <p:nvPr/>
        </p:nvSpPr>
        <p:spPr bwMode="auto">
          <a:xfrm>
            <a:off x="6712150" y="4915881"/>
            <a:ext cx="603050" cy="461665"/>
          </a:xfrm>
          <a:prstGeom prst="rect">
            <a:avLst/>
          </a:prstGeom>
          <a:noFill/>
          <a:ln w="9525">
            <a:noFill/>
            <a:miter lim="800000"/>
            <a:headEnd/>
            <a:tailEnd/>
          </a:ln>
        </p:spPr>
        <p:txBody>
          <a:bodyPr wrap="none" rtlCol="0">
            <a:spAutoFit/>
          </a:bodyPr>
          <a:lstStyle/>
          <a:p>
            <a:r>
              <a:rPr lang="en-US" sz="2400" dirty="0" smtClean="0">
                <a:latin typeface="Helvetica" pitchFamily="34" charset="0"/>
                <a:cs typeface="Helvetica" pitchFamily="34" charset="0"/>
              </a:rPr>
              <a:t>c =</a:t>
            </a:r>
            <a:endParaRPr lang="en-US" sz="2400" baseline="-25000" dirty="0">
              <a:latin typeface="Helvetica" pitchFamily="34" charset="0"/>
              <a:cs typeface="Helvetica" pitchFamily="34" charset="0"/>
            </a:endParaRPr>
          </a:p>
        </p:txBody>
      </p:sp>
      <p:sp>
        <p:nvSpPr>
          <p:cNvPr id="19" name="Title 1"/>
          <p:cNvSpPr>
            <a:spLocks noGrp="1"/>
          </p:cNvSpPr>
          <p:nvPr>
            <p:ph type="title"/>
          </p:nvPr>
        </p:nvSpPr>
        <p:spPr>
          <a:xfrm>
            <a:off x="381000" y="230188"/>
            <a:ext cx="8382000" cy="1052596"/>
          </a:xfrm>
        </p:spPr>
        <p:txBody>
          <a:bodyPr/>
          <a:lstStyle/>
          <a:p>
            <a:r>
              <a:rPr lang="en-US" dirty="0" smtClean="0"/>
              <a:t>Delta Radiance Transfer</a:t>
            </a:r>
            <a:br>
              <a:rPr lang="en-US" dirty="0" smtClean="0"/>
            </a:br>
            <a:r>
              <a:rPr lang="en-US" sz="2800" dirty="0" smtClean="0"/>
              <a:t>Delta Reflection Operator</a:t>
            </a:r>
            <a:endParaRPr lang="en-US" sz="2800" dirty="0"/>
          </a:p>
        </p:txBody>
      </p:sp>
    </p:spTree>
    <p:extLst>
      <p:ext uri="{BB962C8B-B14F-4D97-AF65-F5344CB8AC3E}">
        <p14:creationId xmlns:p14="http://schemas.microsoft.com/office/powerpoint/2010/main" val="3579435890"/>
      </p:ext>
    </p:extLst>
  </p:cSld>
  <p:clrMapOvr>
    <a:masterClrMapping/>
  </p:clrMapOvr>
  <p:transition>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Title 1"/>
          <p:cNvSpPr>
            <a:spLocks noGrp="1"/>
          </p:cNvSpPr>
          <p:nvPr>
            <p:ph type="title"/>
          </p:nvPr>
        </p:nvSpPr>
        <p:spPr>
          <a:xfrm>
            <a:off x="384048" y="228600"/>
            <a:ext cx="8153400" cy="1052596"/>
          </a:xfrm>
        </p:spPr>
        <p:txBody>
          <a:bodyPr/>
          <a:lstStyle/>
          <a:p>
            <a:pPr eaLnBrk="1" hangingPunct="1"/>
            <a:r>
              <a:rPr lang="en-US" dirty="0" smtClean="0"/>
              <a:t>GI Solutions</a:t>
            </a:r>
            <a:r>
              <a:rPr lang="en-US" dirty="0"/>
              <a:t/>
            </a:r>
            <a:br>
              <a:rPr lang="en-US" dirty="0"/>
            </a:br>
            <a:endParaRPr lang="en-US" sz="2800" dirty="0" smtClean="0"/>
          </a:p>
        </p:txBody>
      </p:sp>
    </p:spTree>
    <p:extLst>
      <p:ext uri="{BB962C8B-B14F-4D97-AF65-F5344CB8AC3E}">
        <p14:creationId xmlns:p14="http://schemas.microsoft.com/office/powerpoint/2010/main" val="3626613545"/>
      </p:ext>
    </p:extLst>
  </p:cSld>
  <p:clrMapOvr>
    <a:masterClrMapping/>
  </p:clrMapOvr>
  <p:transition/>
  <p:timing>
    <p:tnLst>
      <p:par>
        <p:cT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9" name="Picture 48" descr="mrt.png"/>
          <p:cNvPicPr>
            <a:picLocks noChangeAspect="1"/>
          </p:cNvPicPr>
          <p:nvPr/>
        </p:nvPicPr>
        <p:blipFill>
          <a:blip r:embed="rId3" cstate="print"/>
          <a:stretch>
            <a:fillRect/>
          </a:stretch>
        </p:blipFill>
        <p:spPr>
          <a:xfrm>
            <a:off x="393192" y="1453896"/>
            <a:ext cx="4572000" cy="4572000"/>
          </a:xfrm>
          <a:prstGeom prst="rect">
            <a:avLst/>
          </a:prstGeom>
        </p:spPr>
      </p:pic>
      <p:sp>
        <p:nvSpPr>
          <p:cNvPr id="79" name="TextBox 78"/>
          <p:cNvSpPr txBox="1"/>
          <p:nvPr/>
        </p:nvSpPr>
        <p:spPr bwMode="auto">
          <a:xfrm>
            <a:off x="6428753" y="2205335"/>
            <a:ext cx="1468672" cy="461665"/>
          </a:xfrm>
          <a:prstGeom prst="rect">
            <a:avLst/>
          </a:prstGeom>
          <a:noFill/>
          <a:ln w="9525">
            <a:noFill/>
            <a:miter lim="800000"/>
            <a:headEnd/>
            <a:tailEnd/>
          </a:ln>
        </p:spPr>
        <p:txBody>
          <a:bodyPr wrap="none" rtlCol="0">
            <a:spAutoFit/>
          </a:bodyPr>
          <a:lstStyle/>
          <a:p>
            <a:r>
              <a:rPr lang="en-US" sz="2400" dirty="0" smtClean="0">
                <a:latin typeface="Helvetica" pitchFamily="34" charset="0"/>
                <a:cs typeface="Helvetica" pitchFamily="34" charset="0"/>
              </a:rPr>
              <a:t>l</a:t>
            </a:r>
            <a:r>
              <a:rPr lang="en-US" sz="2400" baseline="-25000" dirty="0" smtClean="0">
                <a:latin typeface="Helvetica" pitchFamily="34" charset="0"/>
                <a:cs typeface="Helvetica" pitchFamily="34" charset="0"/>
              </a:rPr>
              <a:t>ind</a:t>
            </a:r>
            <a:r>
              <a:rPr lang="en-US" sz="2400" dirty="0" smtClean="0">
                <a:latin typeface="Helvetica" pitchFamily="34" charset="0"/>
                <a:cs typeface="Helvetica" pitchFamily="34" charset="0"/>
              </a:rPr>
              <a:t> = U</a:t>
            </a:r>
            <a:r>
              <a:rPr lang="en-US" sz="2400" baseline="-25000" dirty="0" smtClean="0">
                <a:latin typeface="Helvetica" pitchFamily="34" charset="0"/>
                <a:cs typeface="Helvetica" pitchFamily="34" charset="0"/>
              </a:rPr>
              <a:t>b</a:t>
            </a:r>
            <a:r>
              <a:rPr lang="en-US" sz="2400" dirty="0" smtClean="0">
                <a:latin typeface="Helvetica" pitchFamily="34" charset="0"/>
                <a:cs typeface="Helvetica" pitchFamily="34" charset="0"/>
              </a:rPr>
              <a:t> b</a:t>
            </a:r>
            <a:endParaRPr lang="en-US" sz="2400" baseline="-25000" dirty="0">
              <a:latin typeface="Helvetica" pitchFamily="34" charset="0"/>
              <a:cs typeface="Helvetica" pitchFamily="34" charset="0"/>
            </a:endParaRPr>
          </a:p>
        </p:txBody>
      </p:sp>
      <p:grpSp>
        <p:nvGrpSpPr>
          <p:cNvPr id="2" name="Group 107"/>
          <p:cNvGrpSpPr/>
          <p:nvPr/>
        </p:nvGrpSpPr>
        <p:grpSpPr>
          <a:xfrm>
            <a:off x="1498600" y="2882900"/>
            <a:ext cx="2740025" cy="3127375"/>
            <a:chOff x="1498600" y="2882900"/>
            <a:chExt cx="2740025" cy="3127375"/>
          </a:xfrm>
        </p:grpSpPr>
        <p:sp>
          <p:nvSpPr>
            <p:cNvPr id="98" name="Freeform 97"/>
            <p:cNvSpPr/>
            <p:nvPr/>
          </p:nvSpPr>
          <p:spPr>
            <a:xfrm>
              <a:off x="3975100" y="4267200"/>
              <a:ext cx="263525" cy="1739900"/>
            </a:xfrm>
            <a:custGeom>
              <a:avLst/>
              <a:gdLst>
                <a:gd name="connsiteX0" fmla="*/ 3175 w 263525"/>
                <a:gd name="connsiteY0" fmla="*/ 142875 h 1739900"/>
                <a:gd name="connsiteX1" fmla="*/ 0 w 263525"/>
                <a:gd name="connsiteY1" fmla="*/ 1739900 h 1739900"/>
                <a:gd name="connsiteX2" fmla="*/ 263525 w 263525"/>
                <a:gd name="connsiteY2" fmla="*/ 1266825 h 1739900"/>
                <a:gd name="connsiteX3" fmla="*/ 263525 w 263525"/>
                <a:gd name="connsiteY3" fmla="*/ 0 h 1739900"/>
                <a:gd name="connsiteX4" fmla="*/ 3175 w 263525"/>
                <a:gd name="connsiteY4" fmla="*/ 142875 h 17399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3525" h="1739900">
                  <a:moveTo>
                    <a:pt x="3175" y="142875"/>
                  </a:moveTo>
                  <a:cubicBezTo>
                    <a:pt x="2117" y="675217"/>
                    <a:pt x="1058" y="1207558"/>
                    <a:pt x="0" y="1739900"/>
                  </a:cubicBezTo>
                  <a:lnTo>
                    <a:pt x="263525" y="1266825"/>
                  </a:lnTo>
                  <a:lnTo>
                    <a:pt x="263525" y="0"/>
                  </a:lnTo>
                  <a:lnTo>
                    <a:pt x="3175" y="142875"/>
                  </a:lnTo>
                  <a:close/>
                </a:path>
              </a:pathLst>
            </a:custGeom>
            <a:solidFill>
              <a:srgbClr val="FFFF00">
                <a:alpha val="28000"/>
              </a:srgb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99" name="Freeform 98"/>
            <p:cNvSpPr/>
            <p:nvPr/>
          </p:nvSpPr>
          <p:spPr>
            <a:xfrm>
              <a:off x="2530475" y="4343400"/>
              <a:ext cx="1431925" cy="1666875"/>
            </a:xfrm>
            <a:custGeom>
              <a:avLst/>
              <a:gdLst>
                <a:gd name="connsiteX0" fmla="*/ 0 w 1431925"/>
                <a:gd name="connsiteY0" fmla="*/ 0 h 1666875"/>
                <a:gd name="connsiteX1" fmla="*/ 0 w 1431925"/>
                <a:gd name="connsiteY1" fmla="*/ 1431925 h 1666875"/>
                <a:gd name="connsiteX2" fmla="*/ 1431925 w 1431925"/>
                <a:gd name="connsiteY2" fmla="*/ 1666875 h 1666875"/>
                <a:gd name="connsiteX3" fmla="*/ 1431925 w 1431925"/>
                <a:gd name="connsiteY3" fmla="*/ 66675 h 1666875"/>
                <a:gd name="connsiteX4" fmla="*/ 0 w 1431925"/>
                <a:gd name="connsiteY4" fmla="*/ 0 h 16668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31925" h="1666875">
                  <a:moveTo>
                    <a:pt x="0" y="0"/>
                  </a:moveTo>
                  <a:lnTo>
                    <a:pt x="0" y="1431925"/>
                  </a:lnTo>
                  <a:lnTo>
                    <a:pt x="1431925" y="1666875"/>
                  </a:lnTo>
                  <a:lnTo>
                    <a:pt x="1431925" y="66675"/>
                  </a:lnTo>
                  <a:lnTo>
                    <a:pt x="0" y="0"/>
                  </a:lnTo>
                  <a:close/>
                </a:path>
              </a:pathLst>
            </a:custGeom>
            <a:solidFill>
              <a:srgbClr val="FFFF00">
                <a:alpha val="28000"/>
              </a:srgb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01" name="Freeform 100"/>
            <p:cNvSpPr/>
            <p:nvPr/>
          </p:nvSpPr>
          <p:spPr>
            <a:xfrm>
              <a:off x="2559050" y="4222750"/>
              <a:ext cx="1651000" cy="174625"/>
            </a:xfrm>
            <a:custGeom>
              <a:avLst/>
              <a:gdLst>
                <a:gd name="connsiteX0" fmla="*/ 492125 w 1651000"/>
                <a:gd name="connsiteY0" fmla="*/ 0 h 174625"/>
                <a:gd name="connsiteX1" fmla="*/ 0 w 1651000"/>
                <a:gd name="connsiteY1" fmla="*/ 111125 h 174625"/>
                <a:gd name="connsiteX2" fmla="*/ 1409700 w 1651000"/>
                <a:gd name="connsiteY2" fmla="*/ 174625 h 174625"/>
                <a:gd name="connsiteX3" fmla="*/ 1651000 w 1651000"/>
                <a:gd name="connsiteY3" fmla="*/ 44450 h 174625"/>
                <a:gd name="connsiteX4" fmla="*/ 492125 w 1651000"/>
                <a:gd name="connsiteY4" fmla="*/ 0 h 1746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51000" h="174625">
                  <a:moveTo>
                    <a:pt x="492125" y="0"/>
                  </a:moveTo>
                  <a:lnTo>
                    <a:pt x="0" y="111125"/>
                  </a:lnTo>
                  <a:lnTo>
                    <a:pt x="1409700" y="174625"/>
                  </a:lnTo>
                  <a:lnTo>
                    <a:pt x="1651000" y="44450"/>
                  </a:lnTo>
                  <a:lnTo>
                    <a:pt x="492125" y="0"/>
                  </a:lnTo>
                  <a:close/>
                </a:path>
              </a:pathLst>
            </a:custGeom>
            <a:solidFill>
              <a:srgbClr val="FFFF00">
                <a:alpha val="28000"/>
              </a:srgb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06" name="Freeform 105"/>
            <p:cNvSpPr/>
            <p:nvPr/>
          </p:nvSpPr>
          <p:spPr>
            <a:xfrm>
              <a:off x="1577975" y="2882900"/>
              <a:ext cx="1136650" cy="2543175"/>
            </a:xfrm>
            <a:custGeom>
              <a:avLst/>
              <a:gdLst>
                <a:gd name="connsiteX0" fmla="*/ 0 w 1136650"/>
                <a:gd name="connsiteY0" fmla="*/ 0 h 2543175"/>
                <a:gd name="connsiteX1" fmla="*/ 3175 w 1136650"/>
                <a:gd name="connsiteY1" fmla="*/ 2543175 h 2543175"/>
                <a:gd name="connsiteX2" fmla="*/ 942975 w 1136650"/>
                <a:gd name="connsiteY2" fmla="*/ 2463800 h 2543175"/>
                <a:gd name="connsiteX3" fmla="*/ 942975 w 1136650"/>
                <a:gd name="connsiteY3" fmla="*/ 1450975 h 2543175"/>
                <a:gd name="connsiteX4" fmla="*/ 1136650 w 1136650"/>
                <a:gd name="connsiteY4" fmla="*/ 1403350 h 2543175"/>
                <a:gd name="connsiteX5" fmla="*/ 1130300 w 1136650"/>
                <a:gd name="connsiteY5" fmla="*/ 34925 h 2543175"/>
                <a:gd name="connsiteX6" fmla="*/ 0 w 1136650"/>
                <a:gd name="connsiteY6" fmla="*/ 0 h 2543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36650" h="2543175">
                  <a:moveTo>
                    <a:pt x="0" y="0"/>
                  </a:moveTo>
                  <a:cubicBezTo>
                    <a:pt x="1058" y="847725"/>
                    <a:pt x="2117" y="1695450"/>
                    <a:pt x="3175" y="2543175"/>
                  </a:cubicBezTo>
                  <a:lnTo>
                    <a:pt x="942975" y="2463800"/>
                  </a:lnTo>
                  <a:lnTo>
                    <a:pt x="942975" y="1450975"/>
                  </a:lnTo>
                  <a:lnTo>
                    <a:pt x="1136650" y="1403350"/>
                  </a:lnTo>
                  <a:cubicBezTo>
                    <a:pt x="1134533" y="947208"/>
                    <a:pt x="1132417" y="491067"/>
                    <a:pt x="1130300" y="34925"/>
                  </a:cubicBezTo>
                  <a:lnTo>
                    <a:pt x="0" y="0"/>
                  </a:lnTo>
                  <a:close/>
                </a:path>
              </a:pathLst>
            </a:custGeom>
            <a:solidFill>
              <a:srgbClr val="FFFF00">
                <a:alpha val="28000"/>
              </a:srgb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07" name="Freeform 106"/>
            <p:cNvSpPr/>
            <p:nvPr/>
          </p:nvSpPr>
          <p:spPr>
            <a:xfrm>
              <a:off x="1498600" y="2882900"/>
              <a:ext cx="76200" cy="2524125"/>
            </a:xfrm>
            <a:custGeom>
              <a:avLst/>
              <a:gdLst>
                <a:gd name="connsiteX0" fmla="*/ 73025 w 76200"/>
                <a:gd name="connsiteY0" fmla="*/ 0 h 2524125"/>
                <a:gd name="connsiteX1" fmla="*/ 76200 w 76200"/>
                <a:gd name="connsiteY1" fmla="*/ 2524125 h 2524125"/>
                <a:gd name="connsiteX2" fmla="*/ 6350 w 76200"/>
                <a:gd name="connsiteY2" fmla="*/ 2228850 h 2524125"/>
                <a:gd name="connsiteX3" fmla="*/ 0 w 76200"/>
                <a:gd name="connsiteY3" fmla="*/ 155575 h 2524125"/>
                <a:gd name="connsiteX4" fmla="*/ 73025 w 76200"/>
                <a:gd name="connsiteY4" fmla="*/ 0 h 25241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200" h="2524125">
                  <a:moveTo>
                    <a:pt x="73025" y="0"/>
                  </a:moveTo>
                  <a:cubicBezTo>
                    <a:pt x="74083" y="841375"/>
                    <a:pt x="75142" y="1682750"/>
                    <a:pt x="76200" y="2524125"/>
                  </a:cubicBezTo>
                  <a:lnTo>
                    <a:pt x="6350" y="2228850"/>
                  </a:lnTo>
                  <a:cubicBezTo>
                    <a:pt x="4233" y="1537758"/>
                    <a:pt x="2117" y="846667"/>
                    <a:pt x="0" y="155575"/>
                  </a:cubicBezTo>
                  <a:lnTo>
                    <a:pt x="73025" y="0"/>
                  </a:lnTo>
                  <a:close/>
                </a:path>
              </a:pathLst>
            </a:custGeom>
            <a:solidFill>
              <a:srgbClr val="FFFF00">
                <a:alpha val="28000"/>
              </a:srgb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sp>
        <p:nvSpPr>
          <p:cNvPr id="47" name="TextBox 46"/>
          <p:cNvSpPr txBox="1"/>
          <p:nvPr/>
        </p:nvSpPr>
        <p:spPr bwMode="auto">
          <a:xfrm>
            <a:off x="5601989" y="2814935"/>
            <a:ext cx="3122201" cy="461665"/>
          </a:xfrm>
          <a:prstGeom prst="rect">
            <a:avLst/>
          </a:prstGeom>
          <a:noFill/>
          <a:ln w="9525">
            <a:noFill/>
            <a:miter lim="800000"/>
            <a:headEnd/>
            <a:tailEnd/>
          </a:ln>
        </p:spPr>
        <p:txBody>
          <a:bodyPr wrap="none" rtlCol="0">
            <a:spAutoFit/>
          </a:bodyPr>
          <a:lstStyle/>
          <a:p>
            <a:r>
              <a:rPr lang="en-US" sz="2400" dirty="0" smtClean="0">
                <a:latin typeface="Helvetica" pitchFamily="34" charset="0"/>
                <a:cs typeface="Helvetica" pitchFamily="34" charset="0"/>
              </a:rPr>
              <a:t>l</a:t>
            </a:r>
            <a:r>
              <a:rPr lang="en-US" sz="2400" baseline="-25000" dirty="0" smtClean="0">
                <a:latin typeface="Helvetica" pitchFamily="34" charset="0"/>
                <a:cs typeface="Helvetica" pitchFamily="34" charset="0"/>
              </a:rPr>
              <a:t>ind</a:t>
            </a:r>
            <a:r>
              <a:rPr lang="en-US" sz="2400" dirty="0" smtClean="0">
                <a:latin typeface="Helvetica" pitchFamily="34" charset="0"/>
                <a:cs typeface="Helvetica" pitchFamily="34" charset="0"/>
              </a:rPr>
              <a:t> = U</a:t>
            </a:r>
            <a:r>
              <a:rPr lang="en-US" sz="2400" baseline="-25000" dirty="0" smtClean="0">
                <a:latin typeface="Helvetica" pitchFamily="34" charset="0"/>
                <a:cs typeface="Helvetica" pitchFamily="34" charset="0"/>
              </a:rPr>
              <a:t>b</a:t>
            </a:r>
            <a:r>
              <a:rPr lang="en-US" sz="2400" dirty="0" smtClean="0">
                <a:latin typeface="Helvetica" pitchFamily="34" charset="0"/>
                <a:cs typeface="Helvetica" pitchFamily="34" charset="0"/>
              </a:rPr>
              <a:t> b = U</a:t>
            </a:r>
            <a:r>
              <a:rPr lang="en-US" sz="2400" baseline="-25000" dirty="0" smtClean="0">
                <a:latin typeface="Helvetica" pitchFamily="34" charset="0"/>
                <a:cs typeface="Helvetica" pitchFamily="34" charset="0"/>
              </a:rPr>
              <a:t>b</a:t>
            </a:r>
            <a:r>
              <a:rPr lang="en-US" sz="2400" dirty="0" smtClean="0">
                <a:latin typeface="Helvetica" pitchFamily="34" charset="0"/>
                <a:cs typeface="Helvetica" pitchFamily="34" charset="0"/>
              </a:rPr>
              <a:t> </a:t>
            </a:r>
            <a:r>
              <a:rPr lang="en-US" sz="2400" dirty="0" err="1" smtClean="0">
                <a:latin typeface="Helvetica" pitchFamily="34" charset="0"/>
                <a:cs typeface="Helvetica" pitchFamily="34" charset="0"/>
              </a:rPr>
              <a:t>T</a:t>
            </a:r>
            <a:r>
              <a:rPr lang="en-US" sz="2400" baseline="-25000" dirty="0" err="1" smtClean="0">
                <a:latin typeface="Helvetica" pitchFamily="34" charset="0"/>
                <a:cs typeface="Helvetica" pitchFamily="34" charset="0"/>
              </a:rPr>
              <a:t>d</a:t>
            </a:r>
            <a:r>
              <a:rPr lang="en-US" sz="2400" baseline="-25000" dirty="0" err="1" smtClean="0">
                <a:latin typeface="Times New Roman"/>
                <a:cs typeface="Times New Roman"/>
              </a:rPr>
              <a:t>→</a:t>
            </a:r>
            <a:r>
              <a:rPr lang="en-US" sz="2400" baseline="-25000" dirty="0" err="1" smtClean="0">
                <a:latin typeface="Helvetica" pitchFamily="34" charset="0"/>
                <a:cs typeface="Helvetica" pitchFamily="34" charset="0"/>
              </a:rPr>
              <a:t>b</a:t>
            </a:r>
            <a:r>
              <a:rPr lang="en-US" sz="2400" dirty="0" smtClean="0">
                <a:latin typeface="Helvetica" pitchFamily="34" charset="0"/>
                <a:cs typeface="Helvetica" pitchFamily="34" charset="0"/>
              </a:rPr>
              <a:t> l</a:t>
            </a:r>
            <a:r>
              <a:rPr lang="en-US" sz="2400" baseline="-25000" dirty="0" smtClean="0">
                <a:latin typeface="Helvetica" pitchFamily="34" charset="0"/>
                <a:cs typeface="Helvetica" pitchFamily="34" charset="0"/>
              </a:rPr>
              <a:t>d</a:t>
            </a:r>
            <a:endParaRPr lang="en-US" sz="2400" baseline="-25000" dirty="0">
              <a:latin typeface="Helvetica" pitchFamily="34" charset="0"/>
              <a:cs typeface="Helvetica" pitchFamily="34" charset="0"/>
            </a:endParaRPr>
          </a:p>
        </p:txBody>
      </p:sp>
      <p:sp>
        <p:nvSpPr>
          <p:cNvPr id="48" name="TextBox 47"/>
          <p:cNvSpPr txBox="1"/>
          <p:nvPr/>
        </p:nvSpPr>
        <p:spPr bwMode="auto">
          <a:xfrm>
            <a:off x="7676091" y="4876800"/>
            <a:ext cx="1034257" cy="461665"/>
          </a:xfrm>
          <a:prstGeom prst="rect">
            <a:avLst/>
          </a:prstGeom>
          <a:noFill/>
          <a:ln w="9525">
            <a:noFill/>
            <a:miter lim="800000"/>
            <a:headEnd/>
            <a:tailEnd/>
          </a:ln>
        </p:spPr>
        <p:txBody>
          <a:bodyPr wrap="none" rtlCol="0">
            <a:spAutoFit/>
          </a:bodyPr>
          <a:lstStyle/>
          <a:p>
            <a:r>
              <a:rPr lang="en-US" sz="2400" dirty="0" err="1" smtClean="0">
                <a:latin typeface="Helvetica" pitchFamily="34" charset="0"/>
                <a:cs typeface="Helvetica" pitchFamily="34" charset="0"/>
              </a:rPr>
              <a:t>T</a:t>
            </a:r>
            <a:r>
              <a:rPr lang="en-US" sz="2400" baseline="-25000" dirty="0" err="1" smtClean="0">
                <a:latin typeface="Helvetica" pitchFamily="34" charset="0"/>
                <a:cs typeface="Helvetica" pitchFamily="34" charset="0"/>
              </a:rPr>
              <a:t>d</a:t>
            </a:r>
            <a:r>
              <a:rPr lang="en-US" sz="2400" baseline="-25000" dirty="0" err="1" smtClean="0">
                <a:latin typeface="Times New Roman"/>
                <a:cs typeface="Times New Roman"/>
              </a:rPr>
              <a:t>→</a:t>
            </a:r>
            <a:r>
              <a:rPr lang="en-US" sz="2400" baseline="-25000" dirty="0" err="1" smtClean="0">
                <a:latin typeface="Helvetica" pitchFamily="34" charset="0"/>
                <a:cs typeface="Helvetica" pitchFamily="34" charset="0"/>
              </a:rPr>
              <a:t>c</a:t>
            </a:r>
            <a:r>
              <a:rPr lang="en-US" sz="2400" baseline="-25000" dirty="0" smtClean="0">
                <a:latin typeface="Helvetica" pitchFamily="34" charset="0"/>
                <a:cs typeface="Helvetica" pitchFamily="34" charset="0"/>
              </a:rPr>
              <a:t> </a:t>
            </a:r>
            <a:r>
              <a:rPr lang="en-US" sz="2400" dirty="0" smtClean="0">
                <a:latin typeface="Helvetica" pitchFamily="34" charset="0"/>
                <a:cs typeface="Helvetica" pitchFamily="34" charset="0"/>
              </a:rPr>
              <a:t>l</a:t>
            </a:r>
            <a:r>
              <a:rPr lang="en-US" sz="2400" baseline="-25000" dirty="0" smtClean="0">
                <a:latin typeface="Helvetica" pitchFamily="34" charset="0"/>
                <a:cs typeface="Helvetica" pitchFamily="34" charset="0"/>
              </a:rPr>
              <a:t>d</a:t>
            </a:r>
            <a:endParaRPr lang="en-US" sz="2400" baseline="-25000" dirty="0">
              <a:latin typeface="Helvetica" pitchFamily="34" charset="0"/>
              <a:cs typeface="Helvetica" pitchFamily="34" charset="0"/>
            </a:endParaRPr>
          </a:p>
        </p:txBody>
      </p:sp>
      <p:grpSp>
        <p:nvGrpSpPr>
          <p:cNvPr id="4" name="Group 7"/>
          <p:cNvGrpSpPr/>
          <p:nvPr/>
        </p:nvGrpSpPr>
        <p:grpSpPr>
          <a:xfrm>
            <a:off x="3949002" y="1416820"/>
            <a:ext cx="1014884" cy="4602980"/>
            <a:chOff x="3949002" y="1416820"/>
            <a:chExt cx="1014884" cy="4602980"/>
          </a:xfrm>
        </p:grpSpPr>
        <p:cxnSp>
          <p:nvCxnSpPr>
            <p:cNvPr id="14" name="Straight Connector 13"/>
            <p:cNvCxnSpPr/>
            <p:nvPr/>
          </p:nvCxnSpPr>
          <p:spPr>
            <a:xfrm rot="16200000" flipV="1">
              <a:off x="4229519" y="5296319"/>
              <a:ext cx="724319" cy="722644"/>
            </a:xfrm>
            <a:prstGeom prst="line">
              <a:avLst/>
            </a:prstGeom>
            <a:ln w="254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rot="5400000" flipH="1" flipV="1">
              <a:off x="3044651" y="3356150"/>
              <a:ext cx="1818751" cy="10049"/>
            </a:xfrm>
            <a:prstGeom prst="line">
              <a:avLst/>
            </a:prstGeom>
            <a:ln w="254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rot="5400000" flipH="1" flipV="1">
              <a:off x="3933931" y="1431894"/>
              <a:ext cx="1034979" cy="1004831"/>
            </a:xfrm>
            <a:prstGeom prst="line">
              <a:avLst/>
            </a:prstGeom>
            <a:ln w="254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rot="16200000" flipH="1">
              <a:off x="2667837" y="3732962"/>
              <a:ext cx="4571163" cy="837"/>
            </a:xfrm>
            <a:prstGeom prst="line">
              <a:avLst/>
            </a:prstGeom>
            <a:ln w="254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flipV="1">
              <a:off x="3962400" y="2057400"/>
              <a:ext cx="991437" cy="693336"/>
            </a:xfrm>
            <a:prstGeom prst="line">
              <a:avLst/>
            </a:prstGeom>
            <a:ln w="19050">
              <a:solidFill>
                <a:schemeClr val="bg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flipV="1">
              <a:off x="3962400" y="3657600"/>
              <a:ext cx="993648" cy="3048"/>
            </a:xfrm>
            <a:prstGeom prst="line">
              <a:avLst/>
            </a:prstGeom>
            <a:ln w="19050">
              <a:solidFill>
                <a:schemeClr val="bg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p:nvCxnSpPr>
          <p:spPr>
            <a:xfrm flipV="1">
              <a:off x="3959051" y="2682911"/>
              <a:ext cx="994786" cy="371788"/>
            </a:xfrm>
            <a:prstGeom prst="line">
              <a:avLst/>
            </a:prstGeom>
            <a:ln w="19050">
              <a:solidFill>
                <a:schemeClr val="bg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a:xfrm flipV="1">
              <a:off x="3959051" y="3215474"/>
              <a:ext cx="1004835" cy="170821"/>
            </a:xfrm>
            <a:prstGeom prst="line">
              <a:avLst/>
            </a:prstGeom>
            <a:ln w="19050">
              <a:solidFill>
                <a:schemeClr val="bg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p:nvCxnSpPr>
          <p:spPr>
            <a:xfrm>
              <a:off x="3962400" y="3962400"/>
              <a:ext cx="990600" cy="152400"/>
            </a:xfrm>
            <a:prstGeom prst="line">
              <a:avLst/>
            </a:prstGeom>
            <a:ln w="19050">
              <a:solidFill>
                <a:schemeClr val="bg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a:xfrm rot="10800000">
              <a:off x="4220308" y="4419600"/>
              <a:ext cx="732692" cy="329084"/>
            </a:xfrm>
            <a:prstGeom prst="line">
              <a:avLst/>
            </a:prstGeom>
            <a:ln w="19050">
              <a:solidFill>
                <a:schemeClr val="bg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p:nvCxnSpPr>
          <p:spPr>
            <a:xfrm rot="10800000">
              <a:off x="4230356" y="4893548"/>
              <a:ext cx="722644" cy="440453"/>
            </a:xfrm>
            <a:prstGeom prst="line">
              <a:avLst/>
            </a:prstGeom>
            <a:ln w="19050">
              <a:solidFill>
                <a:schemeClr val="bg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p:nvCxnSpPr>
          <p:spPr>
            <a:xfrm rot="5400000">
              <a:off x="2667000" y="3733800"/>
              <a:ext cx="4114800" cy="0"/>
            </a:xfrm>
            <a:prstGeom prst="line">
              <a:avLst/>
            </a:prstGeom>
            <a:ln w="19050">
              <a:solidFill>
                <a:schemeClr val="bg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p:nvCxnSpPr>
          <p:spPr>
            <a:xfrm rot="5400000">
              <a:off x="2669094" y="3735893"/>
              <a:ext cx="3653413" cy="0"/>
            </a:xfrm>
            <a:prstGeom prst="line">
              <a:avLst/>
            </a:prstGeom>
            <a:ln w="19050">
              <a:solidFill>
                <a:schemeClr val="bg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p:nvCxnSpPr>
          <p:spPr>
            <a:xfrm rot="5400000">
              <a:off x="2667000" y="3733800"/>
              <a:ext cx="3200400" cy="0"/>
            </a:xfrm>
            <a:prstGeom prst="line">
              <a:avLst/>
            </a:prstGeom>
            <a:ln w="19050">
              <a:solidFill>
                <a:schemeClr val="bg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p:nvCxnSpPr>
          <p:spPr>
            <a:xfrm rot="5400000">
              <a:off x="3124200" y="3276600"/>
              <a:ext cx="1981200" cy="0"/>
            </a:xfrm>
            <a:prstGeom prst="line">
              <a:avLst/>
            </a:prstGeom>
            <a:ln w="19050">
              <a:solidFill>
                <a:schemeClr val="bg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grpSp>
      <p:grpSp>
        <p:nvGrpSpPr>
          <p:cNvPr id="5" name="Group 28"/>
          <p:cNvGrpSpPr/>
          <p:nvPr/>
        </p:nvGrpSpPr>
        <p:grpSpPr>
          <a:xfrm>
            <a:off x="838200" y="1905000"/>
            <a:ext cx="3505200" cy="2413001"/>
            <a:chOff x="838200" y="1905000"/>
            <a:chExt cx="3505200" cy="2413001"/>
          </a:xfrm>
        </p:grpSpPr>
        <p:cxnSp>
          <p:nvCxnSpPr>
            <p:cNvPr id="30" name="Straight Arrow Connector 29"/>
            <p:cNvCxnSpPr/>
            <p:nvPr/>
          </p:nvCxnSpPr>
          <p:spPr>
            <a:xfrm rot="5400000">
              <a:off x="3446463" y="3421063"/>
              <a:ext cx="1193800" cy="600075"/>
            </a:xfrm>
            <a:prstGeom prst="straightConnector1">
              <a:avLst/>
            </a:prstGeom>
            <a:ln w="25400">
              <a:solidFill>
                <a:srgbClr val="00FF00"/>
              </a:solidFill>
              <a:headEnd type="none"/>
              <a:tailEnd type="oval" w="lg" len="lg"/>
            </a:ln>
          </p:spPr>
          <p:style>
            <a:lnRef idx="1">
              <a:schemeClr val="accent1"/>
            </a:lnRef>
            <a:fillRef idx="0">
              <a:schemeClr val="accent1"/>
            </a:fillRef>
            <a:effectRef idx="0">
              <a:schemeClr val="accent1"/>
            </a:effectRef>
            <a:fontRef idx="minor">
              <a:schemeClr val="tx1"/>
            </a:fontRef>
          </p:style>
        </p:cxnSp>
        <p:cxnSp>
          <p:nvCxnSpPr>
            <p:cNvPr id="31" name="Straight Arrow Connector 30"/>
            <p:cNvCxnSpPr/>
            <p:nvPr/>
          </p:nvCxnSpPr>
          <p:spPr>
            <a:xfrm rot="10800000">
              <a:off x="838200" y="3124200"/>
              <a:ext cx="3505200" cy="1588"/>
            </a:xfrm>
            <a:prstGeom prst="straightConnector1">
              <a:avLst/>
            </a:prstGeom>
            <a:ln w="25400">
              <a:solidFill>
                <a:srgbClr val="FF0000"/>
              </a:solidFill>
              <a:headEnd type="none"/>
              <a:tailEnd type="stealth" w="lg" len="lg"/>
            </a:ln>
          </p:spPr>
          <p:style>
            <a:lnRef idx="1">
              <a:schemeClr val="accent1"/>
            </a:lnRef>
            <a:fillRef idx="0">
              <a:schemeClr val="accent1"/>
            </a:fillRef>
            <a:effectRef idx="0">
              <a:schemeClr val="accent1"/>
            </a:effectRef>
            <a:fontRef idx="minor">
              <a:schemeClr val="tx1"/>
            </a:fontRef>
          </p:style>
        </p:cxnSp>
        <p:cxnSp>
          <p:nvCxnSpPr>
            <p:cNvPr id="32" name="Straight Arrow Connector 31"/>
            <p:cNvCxnSpPr/>
            <p:nvPr/>
          </p:nvCxnSpPr>
          <p:spPr>
            <a:xfrm rot="10800000">
              <a:off x="3124200" y="2057400"/>
              <a:ext cx="1219200" cy="1066800"/>
            </a:xfrm>
            <a:prstGeom prst="straightConnector1">
              <a:avLst/>
            </a:prstGeom>
            <a:ln w="25400">
              <a:solidFill>
                <a:srgbClr val="FF0000"/>
              </a:solidFill>
              <a:headEnd type="none"/>
              <a:tailEnd type="stealth" w="lg" len="lg"/>
            </a:ln>
          </p:spPr>
          <p:style>
            <a:lnRef idx="1">
              <a:schemeClr val="accent1"/>
            </a:lnRef>
            <a:fillRef idx="0">
              <a:schemeClr val="accent1"/>
            </a:fillRef>
            <a:effectRef idx="0">
              <a:schemeClr val="accent1"/>
            </a:effectRef>
            <a:fontRef idx="minor">
              <a:schemeClr val="tx1"/>
            </a:fontRef>
          </p:style>
        </p:cxnSp>
        <p:cxnSp>
          <p:nvCxnSpPr>
            <p:cNvPr id="33" name="Straight Arrow Connector 32"/>
            <p:cNvCxnSpPr/>
            <p:nvPr/>
          </p:nvCxnSpPr>
          <p:spPr>
            <a:xfrm rot="16200000" flipV="1">
              <a:off x="3390900" y="2171700"/>
              <a:ext cx="1219200" cy="685800"/>
            </a:xfrm>
            <a:prstGeom prst="straightConnector1">
              <a:avLst/>
            </a:prstGeom>
            <a:ln w="25400">
              <a:solidFill>
                <a:srgbClr val="FF0000"/>
              </a:solidFill>
              <a:headEnd type="none"/>
              <a:tailEnd type="stealth" w="lg" len="lg"/>
            </a:ln>
          </p:spPr>
          <p:style>
            <a:lnRef idx="1">
              <a:schemeClr val="accent1"/>
            </a:lnRef>
            <a:fillRef idx="0">
              <a:schemeClr val="accent1"/>
            </a:fillRef>
            <a:effectRef idx="0">
              <a:schemeClr val="accent1"/>
            </a:effectRef>
            <a:fontRef idx="minor">
              <a:schemeClr val="tx1"/>
            </a:fontRef>
          </p:style>
        </p:cxnSp>
        <p:cxnSp>
          <p:nvCxnSpPr>
            <p:cNvPr id="34" name="Straight Arrow Connector 33"/>
            <p:cNvCxnSpPr/>
            <p:nvPr/>
          </p:nvCxnSpPr>
          <p:spPr>
            <a:xfrm rot="5400000">
              <a:off x="3200400" y="3124200"/>
              <a:ext cx="1143000" cy="1143000"/>
            </a:xfrm>
            <a:prstGeom prst="straightConnector1">
              <a:avLst/>
            </a:prstGeom>
            <a:ln w="25400">
              <a:solidFill>
                <a:srgbClr val="00FF00"/>
              </a:solidFill>
              <a:headEnd type="none"/>
              <a:tailEnd type="oval" w="lg" len="lg"/>
            </a:ln>
          </p:spPr>
          <p:style>
            <a:lnRef idx="1">
              <a:schemeClr val="accent1"/>
            </a:lnRef>
            <a:fillRef idx="0">
              <a:schemeClr val="accent1"/>
            </a:fillRef>
            <a:effectRef idx="0">
              <a:schemeClr val="accent1"/>
            </a:effectRef>
            <a:fontRef idx="minor">
              <a:schemeClr val="tx1"/>
            </a:fontRef>
          </p:style>
        </p:cxnSp>
        <p:cxnSp>
          <p:nvCxnSpPr>
            <p:cNvPr id="35" name="Straight Arrow Connector 34"/>
            <p:cNvCxnSpPr/>
            <p:nvPr/>
          </p:nvCxnSpPr>
          <p:spPr>
            <a:xfrm rot="10800000" flipV="1">
              <a:off x="914400" y="3124200"/>
              <a:ext cx="3429000" cy="914400"/>
            </a:xfrm>
            <a:prstGeom prst="straightConnector1">
              <a:avLst/>
            </a:prstGeom>
            <a:ln w="25400">
              <a:solidFill>
                <a:srgbClr val="FF0000"/>
              </a:solidFill>
              <a:headEnd type="none"/>
              <a:tailEnd type="stealth" w="lg" len="lg"/>
            </a:ln>
          </p:spPr>
          <p:style>
            <a:lnRef idx="1">
              <a:schemeClr val="accent1"/>
            </a:lnRef>
            <a:fillRef idx="0">
              <a:schemeClr val="accent1"/>
            </a:fillRef>
            <a:effectRef idx="0">
              <a:schemeClr val="accent1"/>
            </a:effectRef>
            <a:fontRef idx="minor">
              <a:schemeClr val="tx1"/>
            </a:fontRef>
          </p:style>
        </p:cxnSp>
        <p:cxnSp>
          <p:nvCxnSpPr>
            <p:cNvPr id="36" name="Straight Arrow Connector 35"/>
            <p:cNvCxnSpPr/>
            <p:nvPr/>
          </p:nvCxnSpPr>
          <p:spPr>
            <a:xfrm rot="10800000">
              <a:off x="1600200" y="1981200"/>
              <a:ext cx="2743200" cy="1143000"/>
            </a:xfrm>
            <a:prstGeom prst="straightConnector1">
              <a:avLst/>
            </a:prstGeom>
            <a:ln w="25400">
              <a:solidFill>
                <a:srgbClr val="FF0000"/>
              </a:solidFill>
              <a:headEnd type="none"/>
              <a:tailEnd type="stealth" w="lg" len="lg"/>
            </a:ln>
          </p:spPr>
          <p:style>
            <a:lnRef idx="1">
              <a:schemeClr val="accent1"/>
            </a:lnRef>
            <a:fillRef idx="0">
              <a:schemeClr val="accent1"/>
            </a:fillRef>
            <a:effectRef idx="0">
              <a:schemeClr val="accent1"/>
            </a:effectRef>
            <a:fontRef idx="minor">
              <a:schemeClr val="tx1"/>
            </a:fontRef>
          </p:style>
        </p:cxnSp>
      </p:grpSp>
      <p:sp>
        <p:nvSpPr>
          <p:cNvPr id="63" name="TextBox 62"/>
          <p:cNvSpPr txBox="1"/>
          <p:nvPr/>
        </p:nvSpPr>
        <p:spPr bwMode="auto">
          <a:xfrm>
            <a:off x="7239000" y="4885035"/>
            <a:ext cx="510076" cy="461665"/>
          </a:xfrm>
          <a:prstGeom prst="rect">
            <a:avLst/>
          </a:prstGeom>
          <a:noFill/>
          <a:ln w="9525">
            <a:noFill/>
            <a:miter lim="800000"/>
            <a:headEnd/>
            <a:tailEnd/>
          </a:ln>
        </p:spPr>
        <p:txBody>
          <a:bodyPr wrap="none" rtlCol="0">
            <a:spAutoFit/>
          </a:bodyPr>
          <a:lstStyle/>
          <a:p>
            <a:r>
              <a:rPr lang="en-US" sz="2400" dirty="0" err="1" smtClean="0">
                <a:solidFill>
                  <a:srgbClr val="FFFF00"/>
                </a:solidFill>
                <a:latin typeface="Helvetica" pitchFamily="34" charset="0"/>
                <a:cs typeface="Helvetica" pitchFamily="34" charset="0"/>
              </a:rPr>
              <a:t>U</a:t>
            </a:r>
            <a:r>
              <a:rPr lang="en-US" sz="2400" baseline="-25000" dirty="0" err="1" smtClean="0">
                <a:solidFill>
                  <a:srgbClr val="FFFF00"/>
                </a:solidFill>
                <a:latin typeface="Helvetica" pitchFamily="34" charset="0"/>
                <a:cs typeface="Helvetica" pitchFamily="34" charset="0"/>
              </a:rPr>
              <a:t>c</a:t>
            </a:r>
            <a:endParaRPr lang="en-US" sz="2400" baseline="-25000" dirty="0">
              <a:solidFill>
                <a:srgbClr val="FFFF00"/>
              </a:solidFill>
              <a:latin typeface="Helvetica" pitchFamily="34" charset="0"/>
              <a:cs typeface="Helvetica" pitchFamily="34" charset="0"/>
            </a:endParaRPr>
          </a:p>
        </p:txBody>
      </p:sp>
      <p:sp>
        <p:nvSpPr>
          <p:cNvPr id="65" name="TextBox 64"/>
          <p:cNvSpPr txBox="1"/>
          <p:nvPr/>
        </p:nvSpPr>
        <p:spPr bwMode="auto">
          <a:xfrm>
            <a:off x="5636287" y="4923135"/>
            <a:ext cx="1285929" cy="461665"/>
          </a:xfrm>
          <a:prstGeom prst="rect">
            <a:avLst/>
          </a:prstGeom>
          <a:noFill/>
          <a:ln w="9525">
            <a:noFill/>
            <a:miter lim="800000"/>
            <a:headEnd/>
            <a:tailEnd/>
          </a:ln>
        </p:spPr>
        <p:txBody>
          <a:bodyPr wrap="none" rtlCol="0">
            <a:spAutoFit/>
          </a:bodyPr>
          <a:lstStyle/>
          <a:p>
            <a:r>
              <a:rPr lang="en-US" sz="2400" dirty="0" smtClean="0">
                <a:latin typeface="Helvetica" pitchFamily="34" charset="0"/>
                <a:cs typeface="Helvetica" pitchFamily="34" charset="0"/>
              </a:rPr>
              <a:t>l</a:t>
            </a:r>
            <a:r>
              <a:rPr lang="en-US" sz="2400" baseline="-25000" dirty="0" smtClean="0">
                <a:latin typeface="Helvetica" pitchFamily="34" charset="0"/>
                <a:cs typeface="Helvetica" pitchFamily="34" charset="0"/>
              </a:rPr>
              <a:t>ind</a:t>
            </a:r>
            <a:r>
              <a:rPr lang="en-US" sz="2400" dirty="0" smtClean="0">
                <a:latin typeface="Helvetica" pitchFamily="34" charset="0"/>
                <a:cs typeface="Helvetica" pitchFamily="34" charset="0"/>
              </a:rPr>
              <a:t> = </a:t>
            </a:r>
            <a:r>
              <a:rPr lang="en-US" sz="2400" dirty="0" err="1" smtClean="0">
                <a:solidFill>
                  <a:srgbClr val="FFFF00"/>
                </a:solidFill>
                <a:latin typeface="Helvetica" pitchFamily="34" charset="0"/>
                <a:cs typeface="Helvetica" pitchFamily="34" charset="0"/>
              </a:rPr>
              <a:t>U</a:t>
            </a:r>
            <a:r>
              <a:rPr lang="en-US" sz="2400" baseline="-25000" dirty="0" err="1" smtClean="0">
                <a:solidFill>
                  <a:srgbClr val="FFFF00"/>
                </a:solidFill>
                <a:latin typeface="Helvetica" pitchFamily="34" charset="0"/>
                <a:cs typeface="Helvetica" pitchFamily="34" charset="0"/>
              </a:rPr>
              <a:t>c</a:t>
            </a:r>
            <a:r>
              <a:rPr lang="en-US" sz="2400" dirty="0" smtClean="0">
                <a:solidFill>
                  <a:schemeClr val="bg1"/>
                </a:solidFill>
                <a:latin typeface="Helvetica" pitchFamily="34" charset="0"/>
                <a:cs typeface="Helvetica" pitchFamily="34" charset="0"/>
              </a:rPr>
              <a:t> </a:t>
            </a:r>
            <a:endParaRPr lang="en-US" sz="2400" baseline="-25000" dirty="0">
              <a:solidFill>
                <a:schemeClr val="bg1"/>
              </a:solidFill>
              <a:latin typeface="Helvetica" pitchFamily="34" charset="0"/>
              <a:cs typeface="Helvetica" pitchFamily="34" charset="0"/>
            </a:endParaRPr>
          </a:p>
        </p:txBody>
      </p:sp>
      <p:sp>
        <p:nvSpPr>
          <p:cNvPr id="66" name="TextBox 65"/>
          <p:cNvSpPr txBox="1"/>
          <p:nvPr/>
        </p:nvSpPr>
        <p:spPr bwMode="auto">
          <a:xfrm>
            <a:off x="5524500" y="1676400"/>
            <a:ext cx="3277179" cy="400110"/>
          </a:xfrm>
          <a:prstGeom prst="rect">
            <a:avLst/>
          </a:prstGeom>
          <a:noFill/>
          <a:ln w="9525">
            <a:noFill/>
            <a:miter lim="800000"/>
            <a:headEnd/>
            <a:tailEnd/>
          </a:ln>
        </p:spPr>
        <p:txBody>
          <a:bodyPr wrap="none" rtlCol="0">
            <a:spAutoFit/>
          </a:bodyPr>
          <a:lstStyle/>
          <a:p>
            <a:r>
              <a:rPr lang="en-US" sz="2000" dirty="0" smtClean="0">
                <a:latin typeface="Helvetica" pitchFamily="34" charset="0"/>
                <a:cs typeface="Helvetica" pitchFamily="34" charset="0"/>
              </a:rPr>
              <a:t>Modular Radiance Transfer</a:t>
            </a:r>
          </a:p>
        </p:txBody>
      </p:sp>
      <p:sp>
        <p:nvSpPr>
          <p:cNvPr id="67" name="TextBox 66"/>
          <p:cNvSpPr txBox="1"/>
          <p:nvPr/>
        </p:nvSpPr>
        <p:spPr bwMode="auto">
          <a:xfrm>
            <a:off x="5524500" y="4191000"/>
            <a:ext cx="3277179" cy="400110"/>
          </a:xfrm>
          <a:prstGeom prst="rect">
            <a:avLst/>
          </a:prstGeom>
          <a:noFill/>
          <a:ln w="9525">
            <a:noFill/>
            <a:miter lim="800000"/>
            <a:headEnd/>
            <a:tailEnd/>
          </a:ln>
        </p:spPr>
        <p:txBody>
          <a:bodyPr wrap="square" rtlCol="0">
            <a:spAutoFit/>
          </a:bodyPr>
          <a:lstStyle/>
          <a:p>
            <a:pPr algn="ctr"/>
            <a:r>
              <a:rPr lang="en-US" sz="2000" dirty="0" smtClean="0">
                <a:latin typeface="Helvetica" pitchFamily="34" charset="0"/>
                <a:cs typeface="Helvetica" pitchFamily="34" charset="0"/>
              </a:rPr>
              <a:t>Delta Reflection Operator</a:t>
            </a:r>
          </a:p>
        </p:txBody>
      </p:sp>
      <p:sp>
        <p:nvSpPr>
          <p:cNvPr id="42" name="TextBox 41"/>
          <p:cNvSpPr txBox="1"/>
          <p:nvPr/>
        </p:nvSpPr>
        <p:spPr bwMode="auto">
          <a:xfrm>
            <a:off x="6712150" y="4915881"/>
            <a:ext cx="603050" cy="461665"/>
          </a:xfrm>
          <a:prstGeom prst="rect">
            <a:avLst/>
          </a:prstGeom>
          <a:noFill/>
          <a:ln w="9525">
            <a:noFill/>
            <a:miter lim="800000"/>
            <a:headEnd/>
            <a:tailEnd/>
          </a:ln>
        </p:spPr>
        <p:txBody>
          <a:bodyPr wrap="none" rtlCol="0">
            <a:spAutoFit/>
          </a:bodyPr>
          <a:lstStyle/>
          <a:p>
            <a:r>
              <a:rPr lang="en-US" sz="2400" dirty="0" smtClean="0">
                <a:latin typeface="Helvetica" pitchFamily="34" charset="0"/>
                <a:cs typeface="Helvetica" pitchFamily="34" charset="0"/>
              </a:rPr>
              <a:t>c =</a:t>
            </a:r>
            <a:endParaRPr lang="en-US" sz="2400" baseline="-25000" dirty="0">
              <a:latin typeface="Helvetica" pitchFamily="34" charset="0"/>
              <a:cs typeface="Helvetica" pitchFamily="34" charset="0"/>
            </a:endParaRPr>
          </a:p>
        </p:txBody>
      </p:sp>
      <p:sp>
        <p:nvSpPr>
          <p:cNvPr id="43" name="Title 1"/>
          <p:cNvSpPr>
            <a:spLocks noGrp="1"/>
          </p:cNvSpPr>
          <p:nvPr>
            <p:ph type="title"/>
          </p:nvPr>
        </p:nvSpPr>
        <p:spPr>
          <a:xfrm>
            <a:off x="381000" y="230188"/>
            <a:ext cx="8382000" cy="1052596"/>
          </a:xfrm>
        </p:spPr>
        <p:txBody>
          <a:bodyPr/>
          <a:lstStyle/>
          <a:p>
            <a:r>
              <a:rPr lang="en-US" dirty="0" smtClean="0"/>
              <a:t>Delta Radiance Transfer</a:t>
            </a:r>
            <a:br>
              <a:rPr lang="en-US" dirty="0" smtClean="0"/>
            </a:br>
            <a:r>
              <a:rPr lang="en-US" sz="2800" dirty="0" smtClean="0"/>
              <a:t>Delta Reflection Operator</a:t>
            </a:r>
            <a:endParaRPr lang="en-US" sz="2800" dirty="0"/>
          </a:p>
        </p:txBody>
      </p:sp>
    </p:spTree>
    <p:extLst>
      <p:ext uri="{BB962C8B-B14F-4D97-AF65-F5344CB8AC3E}">
        <p14:creationId xmlns:p14="http://schemas.microsoft.com/office/powerpoint/2010/main" val="301324112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 name="TextBox 55"/>
          <p:cNvSpPr txBox="1"/>
          <p:nvPr/>
        </p:nvSpPr>
        <p:spPr bwMode="auto">
          <a:xfrm>
            <a:off x="5638800" y="3665492"/>
            <a:ext cx="3228225" cy="461665"/>
          </a:xfrm>
          <a:prstGeom prst="rect">
            <a:avLst/>
          </a:prstGeom>
          <a:noFill/>
          <a:ln w="9525">
            <a:noFill/>
            <a:miter lim="800000"/>
            <a:headEnd/>
            <a:tailEnd/>
          </a:ln>
        </p:spPr>
        <p:txBody>
          <a:bodyPr wrap="square" rtlCol="0">
            <a:spAutoFit/>
          </a:bodyPr>
          <a:lstStyle/>
          <a:p>
            <a:r>
              <a:rPr lang="en-US" sz="2400" dirty="0" smtClean="0">
                <a:latin typeface="Helvetica" pitchFamily="34" charset="0"/>
                <a:cs typeface="Helvetica" pitchFamily="34" charset="0"/>
              </a:rPr>
              <a:t>U</a:t>
            </a:r>
            <a:r>
              <a:rPr lang="en-US" sz="2400" baseline="-25000" dirty="0" smtClean="0">
                <a:latin typeface="Helvetica" pitchFamily="34" charset="0"/>
                <a:cs typeface="Helvetica" pitchFamily="34" charset="0"/>
              </a:rPr>
              <a:t>b</a:t>
            </a:r>
            <a:r>
              <a:rPr lang="en-US" sz="2400" dirty="0" smtClean="0">
                <a:latin typeface="Helvetica" pitchFamily="34" charset="0"/>
                <a:cs typeface="Helvetica" pitchFamily="34" charset="0"/>
              </a:rPr>
              <a:t> = F L</a:t>
            </a:r>
            <a:r>
              <a:rPr lang="en-US" sz="2400" baseline="-25000" dirty="0" smtClean="0">
                <a:latin typeface="Helvetica" pitchFamily="34" charset="0"/>
                <a:cs typeface="Helvetica" pitchFamily="34" charset="0"/>
              </a:rPr>
              <a:t>imp</a:t>
            </a:r>
            <a:r>
              <a:rPr lang="en-US" sz="2400" dirty="0" smtClean="0">
                <a:latin typeface="Helvetica" pitchFamily="34" charset="0"/>
                <a:cs typeface="Helvetica" pitchFamily="34" charset="0"/>
              </a:rPr>
              <a:t> = F P S V</a:t>
            </a:r>
            <a:r>
              <a:rPr lang="en-US" sz="2400" baseline="-25000" dirty="0" smtClean="0">
                <a:latin typeface="Helvetica" pitchFamily="34" charset="0"/>
                <a:cs typeface="Helvetica" pitchFamily="34" charset="0"/>
              </a:rPr>
              <a:t>M</a:t>
            </a:r>
            <a:endParaRPr lang="en-US" sz="2400" baseline="-25000" dirty="0">
              <a:latin typeface="Helvetica" pitchFamily="34" charset="0"/>
              <a:cs typeface="Helvetica" pitchFamily="34" charset="0"/>
            </a:endParaRPr>
          </a:p>
        </p:txBody>
      </p:sp>
      <p:sp>
        <p:nvSpPr>
          <p:cNvPr id="32" name="TextBox 31"/>
          <p:cNvSpPr txBox="1"/>
          <p:nvPr/>
        </p:nvSpPr>
        <p:spPr bwMode="auto">
          <a:xfrm>
            <a:off x="6428753" y="2205335"/>
            <a:ext cx="1468672" cy="461665"/>
          </a:xfrm>
          <a:prstGeom prst="rect">
            <a:avLst/>
          </a:prstGeom>
          <a:noFill/>
          <a:ln w="9525">
            <a:noFill/>
            <a:miter lim="800000"/>
            <a:headEnd/>
            <a:tailEnd/>
          </a:ln>
        </p:spPr>
        <p:txBody>
          <a:bodyPr wrap="none" rtlCol="0">
            <a:spAutoFit/>
          </a:bodyPr>
          <a:lstStyle/>
          <a:p>
            <a:r>
              <a:rPr lang="en-US" sz="2400" dirty="0" smtClean="0">
                <a:latin typeface="Helvetica" pitchFamily="34" charset="0"/>
                <a:cs typeface="Helvetica" pitchFamily="34" charset="0"/>
              </a:rPr>
              <a:t>l</a:t>
            </a:r>
            <a:r>
              <a:rPr lang="en-US" sz="2400" baseline="-25000" dirty="0" smtClean="0">
                <a:latin typeface="Helvetica" pitchFamily="34" charset="0"/>
                <a:cs typeface="Helvetica" pitchFamily="34" charset="0"/>
              </a:rPr>
              <a:t>ind</a:t>
            </a:r>
            <a:r>
              <a:rPr lang="en-US" sz="2400" dirty="0" smtClean="0">
                <a:latin typeface="Helvetica" pitchFamily="34" charset="0"/>
                <a:cs typeface="Helvetica" pitchFamily="34" charset="0"/>
              </a:rPr>
              <a:t> = U</a:t>
            </a:r>
            <a:r>
              <a:rPr lang="en-US" sz="2400" baseline="-25000" dirty="0" smtClean="0">
                <a:latin typeface="Helvetica" pitchFamily="34" charset="0"/>
                <a:cs typeface="Helvetica" pitchFamily="34" charset="0"/>
              </a:rPr>
              <a:t>b</a:t>
            </a:r>
            <a:r>
              <a:rPr lang="en-US" sz="2400" dirty="0" smtClean="0">
                <a:latin typeface="Helvetica" pitchFamily="34" charset="0"/>
                <a:cs typeface="Helvetica" pitchFamily="34" charset="0"/>
              </a:rPr>
              <a:t> b</a:t>
            </a:r>
            <a:endParaRPr lang="en-US" sz="2400" baseline="-25000" dirty="0">
              <a:latin typeface="Helvetica" pitchFamily="34" charset="0"/>
              <a:cs typeface="Helvetica" pitchFamily="34" charset="0"/>
            </a:endParaRPr>
          </a:p>
        </p:txBody>
      </p:sp>
      <p:sp>
        <p:nvSpPr>
          <p:cNvPr id="34" name="TextBox 33"/>
          <p:cNvSpPr txBox="1"/>
          <p:nvPr/>
        </p:nvSpPr>
        <p:spPr bwMode="auto">
          <a:xfrm>
            <a:off x="5524500" y="1676400"/>
            <a:ext cx="3277179" cy="400110"/>
          </a:xfrm>
          <a:prstGeom prst="rect">
            <a:avLst/>
          </a:prstGeom>
          <a:noFill/>
          <a:ln w="9525">
            <a:noFill/>
            <a:miter lim="800000"/>
            <a:headEnd/>
            <a:tailEnd/>
          </a:ln>
        </p:spPr>
        <p:txBody>
          <a:bodyPr wrap="none" rtlCol="0">
            <a:spAutoFit/>
          </a:bodyPr>
          <a:lstStyle/>
          <a:p>
            <a:r>
              <a:rPr lang="en-US" sz="2000" dirty="0" smtClean="0">
                <a:latin typeface="Helvetica" pitchFamily="34" charset="0"/>
                <a:cs typeface="Helvetica" pitchFamily="34" charset="0"/>
              </a:rPr>
              <a:t>Modular Radiance Transfer</a:t>
            </a:r>
          </a:p>
        </p:txBody>
      </p:sp>
      <p:sp>
        <p:nvSpPr>
          <p:cNvPr id="3" name="Title 2"/>
          <p:cNvSpPr>
            <a:spLocks noGrp="1"/>
          </p:cNvSpPr>
          <p:nvPr>
            <p:ph type="title"/>
          </p:nvPr>
        </p:nvSpPr>
        <p:spPr>
          <a:xfrm>
            <a:off x="381000" y="230188"/>
            <a:ext cx="8382000" cy="1052596"/>
          </a:xfrm>
        </p:spPr>
        <p:txBody>
          <a:bodyPr/>
          <a:lstStyle/>
          <a:p>
            <a:r>
              <a:rPr lang="en-US" dirty="0" smtClean="0"/>
              <a:t>Delta Radiance Transfer</a:t>
            </a:r>
            <a:br>
              <a:rPr lang="en-US" dirty="0" smtClean="0"/>
            </a:br>
            <a:r>
              <a:rPr lang="en-US" sz="2800" dirty="0" smtClean="0"/>
              <a:t>Clutter Gather Operator</a:t>
            </a:r>
            <a:endParaRPr lang="en-US" sz="2800" dirty="0"/>
          </a:p>
        </p:txBody>
      </p:sp>
      <p:pic>
        <p:nvPicPr>
          <p:cNvPr id="10" name="Picture 9" descr="mrt.png"/>
          <p:cNvPicPr>
            <a:picLocks noChangeAspect="1"/>
          </p:cNvPicPr>
          <p:nvPr/>
        </p:nvPicPr>
        <p:blipFill>
          <a:blip r:embed="rId3" cstate="print"/>
          <a:stretch>
            <a:fillRect/>
          </a:stretch>
        </p:blipFill>
        <p:spPr>
          <a:xfrm>
            <a:off x="393192" y="1453896"/>
            <a:ext cx="4572000" cy="4572000"/>
          </a:xfrm>
          <a:prstGeom prst="rect">
            <a:avLst/>
          </a:prstGeom>
        </p:spPr>
      </p:pic>
    </p:spTree>
    <p:extLst>
      <p:ext uri="{BB962C8B-B14F-4D97-AF65-F5344CB8AC3E}">
        <p14:creationId xmlns:p14="http://schemas.microsoft.com/office/powerpoint/2010/main" val="159251631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 grpId="0"/>
    </p:bld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 name="TextBox 56"/>
          <p:cNvSpPr txBox="1"/>
          <p:nvPr/>
        </p:nvSpPr>
        <p:spPr bwMode="auto">
          <a:xfrm>
            <a:off x="5638800" y="3657600"/>
            <a:ext cx="3228225" cy="461665"/>
          </a:xfrm>
          <a:prstGeom prst="rect">
            <a:avLst/>
          </a:prstGeom>
          <a:noFill/>
          <a:ln w="9525">
            <a:noFill/>
            <a:miter lim="800000"/>
            <a:headEnd/>
            <a:tailEnd/>
          </a:ln>
        </p:spPr>
        <p:txBody>
          <a:bodyPr wrap="square" rtlCol="0">
            <a:spAutoFit/>
          </a:bodyPr>
          <a:lstStyle/>
          <a:p>
            <a:r>
              <a:rPr lang="en-US" sz="2400" dirty="0" err="1" smtClean="0">
                <a:latin typeface="Helvetica" pitchFamily="34" charset="0"/>
                <a:cs typeface="Helvetica" pitchFamily="34" charset="0"/>
              </a:rPr>
              <a:t>C</a:t>
            </a:r>
            <a:r>
              <a:rPr lang="en-US" sz="2400" baseline="-25000" dirty="0" err="1" smtClean="0">
                <a:latin typeface="Helvetica" pitchFamily="34" charset="0"/>
                <a:cs typeface="Helvetica" pitchFamily="34" charset="0"/>
              </a:rPr>
              <a:t>b</a:t>
            </a:r>
            <a:r>
              <a:rPr lang="en-US" sz="2400" dirty="0" smtClean="0">
                <a:solidFill>
                  <a:schemeClr val="bg1"/>
                </a:solidFill>
                <a:latin typeface="Helvetica" pitchFamily="34" charset="0"/>
                <a:cs typeface="Helvetica" pitchFamily="34" charset="0"/>
              </a:rPr>
              <a:t> </a:t>
            </a:r>
            <a:r>
              <a:rPr lang="en-US" sz="2400" dirty="0" smtClean="0">
                <a:latin typeface="Helvetica" pitchFamily="34" charset="0"/>
                <a:cs typeface="Helvetica" pitchFamily="34" charset="0"/>
              </a:rPr>
              <a:t>=</a:t>
            </a:r>
            <a:r>
              <a:rPr lang="en-US" sz="2400" dirty="0" smtClean="0">
                <a:solidFill>
                  <a:schemeClr val="bg1"/>
                </a:solidFill>
                <a:latin typeface="Helvetica" pitchFamily="34" charset="0"/>
                <a:cs typeface="Helvetica" pitchFamily="34" charset="0"/>
              </a:rPr>
              <a:t> </a:t>
            </a:r>
            <a:r>
              <a:rPr lang="en-US" sz="2400" dirty="0" smtClean="0">
                <a:solidFill>
                  <a:srgbClr val="FFFF00"/>
                </a:solidFill>
                <a:latin typeface="Helvetica" pitchFamily="34" charset="0"/>
                <a:cs typeface="Helvetica" pitchFamily="34" charset="0"/>
              </a:rPr>
              <a:t>F</a:t>
            </a:r>
            <a:r>
              <a:rPr lang="en-US" sz="2400" dirty="0" smtClean="0">
                <a:latin typeface="Helvetica" pitchFamily="34" charset="0"/>
                <a:cs typeface="Helvetica" pitchFamily="34" charset="0"/>
              </a:rPr>
              <a:t> L</a:t>
            </a:r>
            <a:r>
              <a:rPr lang="en-US" sz="2400" baseline="-25000" dirty="0" smtClean="0">
                <a:latin typeface="Helvetica" pitchFamily="34" charset="0"/>
                <a:cs typeface="Helvetica" pitchFamily="34" charset="0"/>
              </a:rPr>
              <a:t>imp</a:t>
            </a:r>
            <a:r>
              <a:rPr lang="en-US" sz="2400" dirty="0" smtClean="0">
                <a:latin typeface="Helvetica" pitchFamily="34" charset="0"/>
                <a:cs typeface="Helvetica" pitchFamily="34" charset="0"/>
              </a:rPr>
              <a:t> =</a:t>
            </a:r>
            <a:r>
              <a:rPr lang="en-US" sz="2400" dirty="0" smtClean="0">
                <a:solidFill>
                  <a:schemeClr val="bg1"/>
                </a:solidFill>
                <a:latin typeface="Helvetica" pitchFamily="34" charset="0"/>
                <a:cs typeface="Helvetica" pitchFamily="34" charset="0"/>
              </a:rPr>
              <a:t> </a:t>
            </a:r>
            <a:r>
              <a:rPr lang="en-US" sz="2400" dirty="0" smtClean="0">
                <a:solidFill>
                  <a:srgbClr val="FFFF00"/>
                </a:solidFill>
                <a:latin typeface="Helvetica" pitchFamily="34" charset="0"/>
                <a:cs typeface="Helvetica" pitchFamily="34" charset="0"/>
              </a:rPr>
              <a:t>F</a:t>
            </a:r>
            <a:r>
              <a:rPr lang="en-US" sz="2400" dirty="0" smtClean="0">
                <a:solidFill>
                  <a:schemeClr val="bg1"/>
                </a:solidFill>
                <a:latin typeface="Helvetica" pitchFamily="34" charset="0"/>
                <a:cs typeface="Helvetica" pitchFamily="34" charset="0"/>
              </a:rPr>
              <a:t> </a:t>
            </a:r>
            <a:r>
              <a:rPr lang="en-US" sz="2400" dirty="0" smtClean="0">
                <a:latin typeface="Helvetica" pitchFamily="34" charset="0"/>
                <a:cs typeface="Helvetica" pitchFamily="34" charset="0"/>
              </a:rPr>
              <a:t>P S V</a:t>
            </a:r>
            <a:r>
              <a:rPr lang="en-US" sz="2400" baseline="-25000" dirty="0" smtClean="0">
                <a:latin typeface="Helvetica" pitchFamily="34" charset="0"/>
                <a:cs typeface="Helvetica" pitchFamily="34" charset="0"/>
              </a:rPr>
              <a:t>M</a:t>
            </a:r>
            <a:endParaRPr lang="en-US" sz="2400" baseline="-25000" dirty="0">
              <a:latin typeface="Helvetica" pitchFamily="34" charset="0"/>
              <a:cs typeface="Helvetica" pitchFamily="34" charset="0"/>
            </a:endParaRPr>
          </a:p>
        </p:txBody>
      </p:sp>
      <p:sp>
        <p:nvSpPr>
          <p:cNvPr id="32" name="TextBox 31"/>
          <p:cNvSpPr txBox="1"/>
          <p:nvPr/>
        </p:nvSpPr>
        <p:spPr bwMode="auto">
          <a:xfrm>
            <a:off x="6428753" y="2205335"/>
            <a:ext cx="1468672" cy="461665"/>
          </a:xfrm>
          <a:prstGeom prst="rect">
            <a:avLst/>
          </a:prstGeom>
          <a:noFill/>
          <a:ln w="9525">
            <a:noFill/>
            <a:miter lim="800000"/>
            <a:headEnd/>
            <a:tailEnd/>
          </a:ln>
        </p:spPr>
        <p:txBody>
          <a:bodyPr wrap="none" rtlCol="0">
            <a:spAutoFit/>
          </a:bodyPr>
          <a:lstStyle/>
          <a:p>
            <a:r>
              <a:rPr lang="en-US" sz="2400" dirty="0" smtClean="0">
                <a:latin typeface="Helvetica" pitchFamily="34" charset="0"/>
                <a:cs typeface="Helvetica" pitchFamily="34" charset="0"/>
              </a:rPr>
              <a:t>l</a:t>
            </a:r>
            <a:r>
              <a:rPr lang="en-US" sz="2400" baseline="-25000" dirty="0" smtClean="0">
                <a:latin typeface="Helvetica" pitchFamily="34" charset="0"/>
                <a:cs typeface="Helvetica" pitchFamily="34" charset="0"/>
              </a:rPr>
              <a:t>ind</a:t>
            </a:r>
            <a:r>
              <a:rPr lang="en-US" sz="2400" dirty="0" smtClean="0">
                <a:latin typeface="Helvetica" pitchFamily="34" charset="0"/>
                <a:cs typeface="Helvetica" pitchFamily="34" charset="0"/>
              </a:rPr>
              <a:t> = U</a:t>
            </a:r>
            <a:r>
              <a:rPr lang="en-US" sz="2400" baseline="-25000" dirty="0" smtClean="0">
                <a:latin typeface="Helvetica" pitchFamily="34" charset="0"/>
                <a:cs typeface="Helvetica" pitchFamily="34" charset="0"/>
              </a:rPr>
              <a:t>b</a:t>
            </a:r>
            <a:r>
              <a:rPr lang="en-US" sz="2400" dirty="0" smtClean="0">
                <a:latin typeface="Helvetica" pitchFamily="34" charset="0"/>
                <a:cs typeface="Helvetica" pitchFamily="34" charset="0"/>
              </a:rPr>
              <a:t> b</a:t>
            </a:r>
            <a:endParaRPr lang="en-US" sz="2400" baseline="-25000" dirty="0">
              <a:latin typeface="Helvetica" pitchFamily="34" charset="0"/>
              <a:cs typeface="Helvetica" pitchFamily="34" charset="0"/>
            </a:endParaRPr>
          </a:p>
        </p:txBody>
      </p:sp>
      <p:sp>
        <p:nvSpPr>
          <p:cNvPr id="34" name="TextBox 33"/>
          <p:cNvSpPr txBox="1"/>
          <p:nvPr/>
        </p:nvSpPr>
        <p:spPr bwMode="auto">
          <a:xfrm>
            <a:off x="5524500" y="1676400"/>
            <a:ext cx="3277179" cy="400110"/>
          </a:xfrm>
          <a:prstGeom prst="rect">
            <a:avLst/>
          </a:prstGeom>
          <a:noFill/>
          <a:ln w="9525">
            <a:noFill/>
            <a:miter lim="800000"/>
            <a:headEnd/>
            <a:tailEnd/>
          </a:ln>
        </p:spPr>
        <p:txBody>
          <a:bodyPr wrap="none" rtlCol="0">
            <a:spAutoFit/>
          </a:bodyPr>
          <a:lstStyle/>
          <a:p>
            <a:r>
              <a:rPr lang="en-US" sz="2000" dirty="0" smtClean="0">
                <a:latin typeface="Helvetica" pitchFamily="34" charset="0"/>
                <a:cs typeface="Helvetica" pitchFamily="34" charset="0"/>
              </a:rPr>
              <a:t>Modular Radiance Transfer</a:t>
            </a:r>
          </a:p>
        </p:txBody>
      </p:sp>
      <p:pic>
        <p:nvPicPr>
          <p:cNvPr id="9" name="Picture 8" descr="mrt.png"/>
          <p:cNvPicPr>
            <a:picLocks noChangeAspect="1"/>
          </p:cNvPicPr>
          <p:nvPr/>
        </p:nvPicPr>
        <p:blipFill>
          <a:blip r:embed="rId3" cstate="print"/>
          <a:stretch>
            <a:fillRect/>
          </a:stretch>
        </p:blipFill>
        <p:spPr>
          <a:xfrm>
            <a:off x="393192" y="1453896"/>
            <a:ext cx="4572000" cy="4572000"/>
          </a:xfrm>
          <a:prstGeom prst="rect">
            <a:avLst/>
          </a:prstGeom>
        </p:spPr>
      </p:pic>
      <p:sp>
        <p:nvSpPr>
          <p:cNvPr id="10" name="Title 2"/>
          <p:cNvSpPr>
            <a:spLocks noGrp="1"/>
          </p:cNvSpPr>
          <p:nvPr>
            <p:ph type="title"/>
          </p:nvPr>
        </p:nvSpPr>
        <p:spPr>
          <a:xfrm>
            <a:off x="381000" y="230188"/>
            <a:ext cx="8382000" cy="1052596"/>
          </a:xfrm>
        </p:spPr>
        <p:txBody>
          <a:bodyPr/>
          <a:lstStyle/>
          <a:p>
            <a:r>
              <a:rPr lang="en-US" dirty="0" smtClean="0"/>
              <a:t>Delta Radiance Transfer</a:t>
            </a:r>
            <a:br>
              <a:rPr lang="en-US" dirty="0" smtClean="0"/>
            </a:br>
            <a:r>
              <a:rPr lang="en-US" sz="2800" dirty="0" smtClean="0"/>
              <a:t>Clutter Gather Operator</a:t>
            </a:r>
            <a:endParaRPr lang="en-US" sz="2800" dirty="0"/>
          </a:p>
        </p:txBody>
      </p:sp>
    </p:spTree>
    <p:extLst>
      <p:ext uri="{BB962C8B-B14F-4D97-AF65-F5344CB8AC3E}">
        <p14:creationId xmlns:p14="http://schemas.microsoft.com/office/powerpoint/2010/main" val="3261757946"/>
      </p:ext>
    </p:extLst>
  </p:cSld>
  <p:clrMapOvr>
    <a:masterClrMapping/>
  </p:clrMapOvr>
  <p:transition>
    <p:fade/>
  </p:transition>
  <p:timing>
    <p:tnLst>
      <p:par>
        <p:cTn id="1" dur="indefinite" restart="never" nodeType="tmRoot"/>
      </p:par>
    </p:tn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 name="TextBox 56"/>
          <p:cNvSpPr txBox="1"/>
          <p:nvPr/>
        </p:nvSpPr>
        <p:spPr bwMode="auto">
          <a:xfrm>
            <a:off x="5638800" y="3665492"/>
            <a:ext cx="3505200" cy="461665"/>
          </a:xfrm>
          <a:prstGeom prst="rect">
            <a:avLst/>
          </a:prstGeom>
          <a:noFill/>
          <a:ln w="9525">
            <a:noFill/>
            <a:miter lim="800000"/>
            <a:headEnd/>
            <a:tailEnd/>
          </a:ln>
        </p:spPr>
        <p:txBody>
          <a:bodyPr wrap="square" rtlCol="0">
            <a:spAutoFit/>
          </a:bodyPr>
          <a:lstStyle/>
          <a:p>
            <a:r>
              <a:rPr lang="en-US" sz="2400" dirty="0" err="1" smtClean="0">
                <a:latin typeface="Helvetica" pitchFamily="34" charset="0"/>
                <a:cs typeface="Helvetica" pitchFamily="34" charset="0"/>
              </a:rPr>
              <a:t>C</a:t>
            </a:r>
            <a:r>
              <a:rPr lang="en-US" sz="2400" baseline="-25000" dirty="0" err="1" smtClean="0">
                <a:latin typeface="Helvetica" pitchFamily="34" charset="0"/>
                <a:cs typeface="Helvetica" pitchFamily="34" charset="0"/>
              </a:rPr>
              <a:t>b</a:t>
            </a:r>
            <a:r>
              <a:rPr lang="en-US" sz="2400" dirty="0" smtClean="0">
                <a:solidFill>
                  <a:schemeClr val="bg1"/>
                </a:solidFill>
                <a:latin typeface="Helvetica" pitchFamily="34" charset="0"/>
                <a:cs typeface="Helvetica" pitchFamily="34" charset="0"/>
              </a:rPr>
              <a:t> </a:t>
            </a:r>
            <a:r>
              <a:rPr lang="en-US" sz="2400" dirty="0" smtClean="0">
                <a:latin typeface="Helvetica" pitchFamily="34" charset="0"/>
                <a:cs typeface="Helvetica" pitchFamily="34" charset="0"/>
              </a:rPr>
              <a:t>=</a:t>
            </a:r>
            <a:r>
              <a:rPr lang="en-US" sz="2400" dirty="0" smtClean="0">
                <a:solidFill>
                  <a:schemeClr val="bg1"/>
                </a:solidFill>
                <a:latin typeface="Helvetica" pitchFamily="34" charset="0"/>
                <a:cs typeface="Helvetica" pitchFamily="34" charset="0"/>
              </a:rPr>
              <a:t> </a:t>
            </a:r>
            <a:r>
              <a:rPr lang="en-US" sz="2400" dirty="0" err="1" smtClean="0">
                <a:solidFill>
                  <a:srgbClr val="FFFF00"/>
                </a:solidFill>
                <a:latin typeface="Helvetica" pitchFamily="34" charset="0"/>
                <a:cs typeface="Helvetica" pitchFamily="34" charset="0"/>
              </a:rPr>
              <a:t>F</a:t>
            </a:r>
            <a:r>
              <a:rPr lang="en-US" sz="2400" baseline="-25000" dirty="0" err="1" smtClean="0">
                <a:solidFill>
                  <a:srgbClr val="FFFF00"/>
                </a:solidFill>
                <a:latin typeface="Helvetica" pitchFamily="34" charset="0"/>
                <a:cs typeface="Helvetica" pitchFamily="34" charset="0"/>
              </a:rPr>
              <a:t>c</a:t>
            </a:r>
            <a:r>
              <a:rPr lang="en-US" sz="2400" dirty="0" smtClean="0">
                <a:solidFill>
                  <a:schemeClr val="bg1"/>
                </a:solidFill>
                <a:latin typeface="Helvetica" pitchFamily="34" charset="0"/>
                <a:cs typeface="Helvetica" pitchFamily="34" charset="0"/>
              </a:rPr>
              <a:t> </a:t>
            </a:r>
            <a:r>
              <a:rPr lang="en-US" sz="2400" dirty="0" smtClean="0">
                <a:latin typeface="Helvetica" pitchFamily="34" charset="0"/>
                <a:cs typeface="Helvetica" pitchFamily="34" charset="0"/>
              </a:rPr>
              <a:t>L</a:t>
            </a:r>
            <a:r>
              <a:rPr lang="en-US" sz="2400" baseline="-25000" dirty="0" smtClean="0">
                <a:latin typeface="Helvetica" pitchFamily="34" charset="0"/>
                <a:cs typeface="Helvetica" pitchFamily="34" charset="0"/>
              </a:rPr>
              <a:t>imp</a:t>
            </a:r>
            <a:r>
              <a:rPr lang="en-US" sz="2400" dirty="0" smtClean="0">
                <a:latin typeface="Helvetica" pitchFamily="34" charset="0"/>
                <a:cs typeface="Helvetica" pitchFamily="34" charset="0"/>
              </a:rPr>
              <a:t> =</a:t>
            </a:r>
            <a:r>
              <a:rPr lang="en-US" sz="2400" dirty="0" smtClean="0">
                <a:solidFill>
                  <a:schemeClr val="bg1"/>
                </a:solidFill>
                <a:latin typeface="Helvetica" pitchFamily="34" charset="0"/>
                <a:cs typeface="Helvetica" pitchFamily="34" charset="0"/>
              </a:rPr>
              <a:t> </a:t>
            </a:r>
            <a:r>
              <a:rPr lang="en-US" sz="2400" dirty="0" err="1" smtClean="0">
                <a:solidFill>
                  <a:srgbClr val="FFFF00"/>
                </a:solidFill>
                <a:latin typeface="Helvetica" pitchFamily="34" charset="0"/>
                <a:cs typeface="Helvetica" pitchFamily="34" charset="0"/>
              </a:rPr>
              <a:t>F</a:t>
            </a:r>
            <a:r>
              <a:rPr lang="en-US" sz="2400" baseline="-25000" dirty="0" err="1" smtClean="0">
                <a:solidFill>
                  <a:srgbClr val="FFFF00"/>
                </a:solidFill>
                <a:latin typeface="Helvetica" pitchFamily="34" charset="0"/>
                <a:cs typeface="Helvetica" pitchFamily="34" charset="0"/>
              </a:rPr>
              <a:t>c</a:t>
            </a:r>
            <a:r>
              <a:rPr lang="en-US" sz="2400" dirty="0" smtClean="0">
                <a:solidFill>
                  <a:schemeClr val="bg1"/>
                </a:solidFill>
                <a:latin typeface="Helvetica" pitchFamily="34" charset="0"/>
                <a:cs typeface="Helvetica" pitchFamily="34" charset="0"/>
              </a:rPr>
              <a:t> </a:t>
            </a:r>
            <a:r>
              <a:rPr lang="en-US" sz="2400" dirty="0" smtClean="0">
                <a:latin typeface="Helvetica" pitchFamily="34" charset="0"/>
                <a:cs typeface="Helvetica" pitchFamily="34" charset="0"/>
              </a:rPr>
              <a:t>P S V</a:t>
            </a:r>
            <a:r>
              <a:rPr lang="en-US" sz="2400" baseline="-25000" dirty="0" smtClean="0">
                <a:latin typeface="Helvetica" pitchFamily="34" charset="0"/>
                <a:cs typeface="Helvetica" pitchFamily="34" charset="0"/>
              </a:rPr>
              <a:t>M</a:t>
            </a:r>
            <a:endParaRPr lang="en-US" sz="2400" baseline="-25000" dirty="0">
              <a:latin typeface="Helvetica" pitchFamily="34" charset="0"/>
              <a:cs typeface="Helvetica" pitchFamily="34" charset="0"/>
            </a:endParaRPr>
          </a:p>
        </p:txBody>
      </p:sp>
      <p:grpSp>
        <p:nvGrpSpPr>
          <p:cNvPr id="6" name="Group 26"/>
          <p:cNvGrpSpPr/>
          <p:nvPr/>
        </p:nvGrpSpPr>
        <p:grpSpPr>
          <a:xfrm>
            <a:off x="2512088" y="4210050"/>
            <a:ext cx="1732887" cy="1800226"/>
            <a:chOff x="2512088" y="4219575"/>
            <a:chExt cx="1732887" cy="1800226"/>
          </a:xfrm>
        </p:grpSpPr>
        <p:cxnSp>
          <p:nvCxnSpPr>
            <p:cNvPr id="7" name="Straight Connector 6"/>
            <p:cNvCxnSpPr/>
            <p:nvPr/>
          </p:nvCxnSpPr>
          <p:spPr>
            <a:xfrm>
              <a:off x="2514600" y="4343400"/>
              <a:ext cx="1447800" cy="76200"/>
            </a:xfrm>
            <a:prstGeom prst="line">
              <a:avLst/>
            </a:prstGeom>
            <a:ln w="254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rot="5400000">
              <a:off x="1790700" y="5067300"/>
              <a:ext cx="1447800" cy="0"/>
            </a:xfrm>
            <a:prstGeom prst="line">
              <a:avLst/>
            </a:prstGeom>
            <a:ln w="254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rot="5400000">
              <a:off x="3162300" y="5219700"/>
              <a:ext cx="1600200" cy="0"/>
            </a:xfrm>
            <a:prstGeom prst="line">
              <a:avLst/>
            </a:prstGeom>
            <a:ln w="254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a:off x="2514600" y="5791200"/>
              <a:ext cx="1447800" cy="228600"/>
            </a:xfrm>
            <a:prstGeom prst="line">
              <a:avLst/>
            </a:prstGeom>
            <a:ln w="254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flipV="1">
              <a:off x="3962401" y="5537200"/>
              <a:ext cx="276224" cy="482601"/>
            </a:xfrm>
            <a:prstGeom prst="line">
              <a:avLst/>
            </a:prstGeom>
            <a:ln w="254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flipV="1">
              <a:off x="3962400" y="4279900"/>
              <a:ext cx="247650" cy="139701"/>
            </a:xfrm>
            <a:prstGeom prst="line">
              <a:avLst/>
            </a:prstGeom>
            <a:ln w="254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a:off x="4216400" y="4286250"/>
              <a:ext cx="28575" cy="1254125"/>
            </a:xfrm>
            <a:prstGeom prst="line">
              <a:avLst/>
            </a:prstGeom>
            <a:ln w="254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flipH="1" flipV="1">
              <a:off x="3054350" y="4219575"/>
              <a:ext cx="1168401" cy="60326"/>
            </a:xfrm>
            <a:prstGeom prst="line">
              <a:avLst/>
            </a:prstGeom>
            <a:ln w="254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flipH="1">
              <a:off x="2512090" y="4222750"/>
              <a:ext cx="545435" cy="118137"/>
            </a:xfrm>
            <a:prstGeom prst="line">
              <a:avLst/>
            </a:prstGeom>
            <a:ln w="254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grpSp>
          <p:nvGrpSpPr>
            <p:cNvPr id="16" name="Group 52"/>
            <p:cNvGrpSpPr/>
            <p:nvPr/>
          </p:nvGrpSpPr>
          <p:grpSpPr>
            <a:xfrm>
              <a:off x="2512088" y="4369360"/>
              <a:ext cx="1467059" cy="1630344"/>
              <a:chOff x="2512088" y="4369360"/>
              <a:chExt cx="1467059" cy="1630344"/>
            </a:xfrm>
          </p:grpSpPr>
          <p:cxnSp>
            <p:nvCxnSpPr>
              <p:cNvPr id="18" name="Straight Connector 17"/>
              <p:cNvCxnSpPr/>
              <p:nvPr/>
            </p:nvCxnSpPr>
            <p:spPr>
              <a:xfrm rot="5400000">
                <a:off x="2049444" y="5093260"/>
                <a:ext cx="1447800" cy="0"/>
              </a:xfrm>
              <a:prstGeom prst="line">
                <a:avLst/>
              </a:prstGeom>
              <a:ln w="19050">
                <a:solidFill>
                  <a:schemeClr val="bg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rot="5400000">
                <a:off x="2893508" y="5199604"/>
                <a:ext cx="1600200" cy="0"/>
              </a:xfrm>
              <a:prstGeom prst="line">
                <a:avLst/>
              </a:prstGeom>
              <a:ln w="19050">
                <a:solidFill>
                  <a:schemeClr val="bg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p:nvCxnSpPr>
            <p:spPr>
              <a:xfrm rot="5400000">
                <a:off x="2636856" y="5171552"/>
                <a:ext cx="1524000" cy="0"/>
              </a:xfrm>
              <a:prstGeom prst="line">
                <a:avLst/>
              </a:prstGeom>
              <a:ln w="19050">
                <a:solidFill>
                  <a:schemeClr val="bg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a:xfrm rot="5400000">
                <a:off x="2331219" y="5123822"/>
                <a:ext cx="1506415" cy="836"/>
              </a:xfrm>
              <a:prstGeom prst="line">
                <a:avLst/>
              </a:prstGeom>
              <a:ln w="19050">
                <a:solidFill>
                  <a:schemeClr val="bg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p:nvCxnSpPr>
            <p:spPr>
              <a:xfrm>
                <a:off x="2514600" y="4648200"/>
                <a:ext cx="1444451" cy="114719"/>
              </a:xfrm>
              <a:prstGeom prst="line">
                <a:avLst/>
              </a:prstGeom>
              <a:ln w="19050">
                <a:solidFill>
                  <a:schemeClr val="bg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a:xfrm>
                <a:off x="2514600" y="4953000"/>
                <a:ext cx="1444451" cy="131466"/>
              </a:xfrm>
              <a:prstGeom prst="line">
                <a:avLst/>
              </a:prstGeom>
              <a:ln w="19050">
                <a:solidFill>
                  <a:schemeClr val="bg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p:nvCxnSpPr>
            <p:spPr>
              <a:xfrm>
                <a:off x="2512088" y="5225143"/>
                <a:ext cx="1467059" cy="170822"/>
              </a:xfrm>
              <a:prstGeom prst="line">
                <a:avLst/>
              </a:prstGeom>
              <a:ln w="19050">
                <a:solidFill>
                  <a:schemeClr val="bg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p:nvCxnSpPr>
            <p:spPr>
              <a:xfrm>
                <a:off x="2532185" y="5516545"/>
                <a:ext cx="1436914" cy="190919"/>
              </a:xfrm>
              <a:prstGeom prst="line">
                <a:avLst/>
              </a:prstGeom>
              <a:ln w="19050">
                <a:solidFill>
                  <a:schemeClr val="bg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grpSp>
        <p:cxnSp>
          <p:nvCxnSpPr>
            <p:cNvPr id="17" name="Straight Connector 16"/>
            <p:cNvCxnSpPr/>
            <p:nvPr/>
          </p:nvCxnSpPr>
          <p:spPr>
            <a:xfrm rot="5400000">
              <a:off x="1828800" y="5029200"/>
              <a:ext cx="1371600" cy="0"/>
            </a:xfrm>
            <a:prstGeom prst="line">
              <a:avLst/>
            </a:prstGeom>
            <a:ln w="254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grpSp>
      <p:sp>
        <p:nvSpPr>
          <p:cNvPr id="26" name="TextBox 25"/>
          <p:cNvSpPr txBox="1"/>
          <p:nvPr/>
        </p:nvSpPr>
        <p:spPr bwMode="auto">
          <a:xfrm>
            <a:off x="6428753" y="2205335"/>
            <a:ext cx="1468672" cy="461665"/>
          </a:xfrm>
          <a:prstGeom prst="rect">
            <a:avLst/>
          </a:prstGeom>
          <a:noFill/>
          <a:ln w="9525">
            <a:noFill/>
            <a:miter lim="800000"/>
            <a:headEnd/>
            <a:tailEnd/>
          </a:ln>
        </p:spPr>
        <p:txBody>
          <a:bodyPr wrap="none" rtlCol="0">
            <a:spAutoFit/>
          </a:bodyPr>
          <a:lstStyle/>
          <a:p>
            <a:r>
              <a:rPr lang="en-US" sz="2400" dirty="0" smtClean="0">
                <a:latin typeface="Helvetica" pitchFamily="34" charset="0"/>
                <a:cs typeface="Helvetica" pitchFamily="34" charset="0"/>
              </a:rPr>
              <a:t>l</a:t>
            </a:r>
            <a:r>
              <a:rPr lang="en-US" sz="2400" baseline="-25000" dirty="0" smtClean="0">
                <a:latin typeface="Helvetica" pitchFamily="34" charset="0"/>
                <a:cs typeface="Helvetica" pitchFamily="34" charset="0"/>
              </a:rPr>
              <a:t>ind</a:t>
            </a:r>
            <a:r>
              <a:rPr lang="en-US" sz="2400" dirty="0" smtClean="0">
                <a:latin typeface="Helvetica" pitchFamily="34" charset="0"/>
                <a:cs typeface="Helvetica" pitchFamily="34" charset="0"/>
              </a:rPr>
              <a:t> = U</a:t>
            </a:r>
            <a:r>
              <a:rPr lang="en-US" sz="2400" baseline="-25000" dirty="0" smtClean="0">
                <a:latin typeface="Helvetica" pitchFamily="34" charset="0"/>
                <a:cs typeface="Helvetica" pitchFamily="34" charset="0"/>
              </a:rPr>
              <a:t>b</a:t>
            </a:r>
            <a:r>
              <a:rPr lang="en-US" sz="2400" dirty="0" smtClean="0">
                <a:latin typeface="Helvetica" pitchFamily="34" charset="0"/>
                <a:cs typeface="Helvetica" pitchFamily="34" charset="0"/>
              </a:rPr>
              <a:t> b</a:t>
            </a:r>
            <a:endParaRPr lang="en-US" sz="2400" baseline="-25000" dirty="0">
              <a:latin typeface="Helvetica" pitchFamily="34" charset="0"/>
              <a:cs typeface="Helvetica" pitchFamily="34" charset="0"/>
            </a:endParaRPr>
          </a:p>
        </p:txBody>
      </p:sp>
      <p:sp>
        <p:nvSpPr>
          <p:cNvPr id="27" name="TextBox 26"/>
          <p:cNvSpPr txBox="1"/>
          <p:nvPr/>
        </p:nvSpPr>
        <p:spPr bwMode="auto">
          <a:xfrm>
            <a:off x="5524500" y="1676400"/>
            <a:ext cx="3277179" cy="400110"/>
          </a:xfrm>
          <a:prstGeom prst="rect">
            <a:avLst/>
          </a:prstGeom>
          <a:noFill/>
          <a:ln w="9525">
            <a:noFill/>
            <a:miter lim="800000"/>
            <a:headEnd/>
            <a:tailEnd/>
          </a:ln>
        </p:spPr>
        <p:txBody>
          <a:bodyPr wrap="none" rtlCol="0">
            <a:spAutoFit/>
          </a:bodyPr>
          <a:lstStyle/>
          <a:p>
            <a:r>
              <a:rPr lang="en-US" sz="2000" dirty="0" smtClean="0">
                <a:latin typeface="Helvetica" pitchFamily="34" charset="0"/>
                <a:cs typeface="Helvetica" pitchFamily="34" charset="0"/>
              </a:rPr>
              <a:t>Modular Radiance Transfer</a:t>
            </a:r>
          </a:p>
        </p:txBody>
      </p:sp>
      <p:pic>
        <p:nvPicPr>
          <p:cNvPr id="29" name="Picture 28" descr="mrt.png"/>
          <p:cNvPicPr>
            <a:picLocks noChangeAspect="1"/>
          </p:cNvPicPr>
          <p:nvPr/>
        </p:nvPicPr>
        <p:blipFill>
          <a:blip r:embed="rId3" cstate="print"/>
          <a:stretch>
            <a:fillRect/>
          </a:stretch>
        </p:blipFill>
        <p:spPr>
          <a:xfrm>
            <a:off x="393192" y="1453896"/>
            <a:ext cx="4572000" cy="4572000"/>
          </a:xfrm>
          <a:prstGeom prst="rect">
            <a:avLst/>
          </a:prstGeom>
        </p:spPr>
      </p:pic>
      <p:sp>
        <p:nvSpPr>
          <p:cNvPr id="30" name="Title 2"/>
          <p:cNvSpPr>
            <a:spLocks noGrp="1"/>
          </p:cNvSpPr>
          <p:nvPr>
            <p:ph type="title"/>
          </p:nvPr>
        </p:nvSpPr>
        <p:spPr>
          <a:xfrm>
            <a:off x="381000" y="230188"/>
            <a:ext cx="8382000" cy="1052596"/>
          </a:xfrm>
        </p:spPr>
        <p:txBody>
          <a:bodyPr/>
          <a:lstStyle/>
          <a:p>
            <a:r>
              <a:rPr lang="en-US" dirty="0" smtClean="0"/>
              <a:t>Delta Radiance Transfer</a:t>
            </a:r>
            <a:br>
              <a:rPr lang="en-US" dirty="0" smtClean="0"/>
            </a:br>
            <a:r>
              <a:rPr lang="en-US" sz="2800" dirty="0" smtClean="0"/>
              <a:t>Clutter Gather Operator</a:t>
            </a:r>
            <a:endParaRPr lang="en-US" sz="2800" dirty="0"/>
          </a:p>
        </p:txBody>
      </p:sp>
      <p:grpSp>
        <p:nvGrpSpPr>
          <p:cNvPr id="28" name="Group 26"/>
          <p:cNvGrpSpPr/>
          <p:nvPr/>
        </p:nvGrpSpPr>
        <p:grpSpPr>
          <a:xfrm>
            <a:off x="2531853" y="4202321"/>
            <a:ext cx="1732887" cy="1800226"/>
            <a:chOff x="2512088" y="4219575"/>
            <a:chExt cx="1732887" cy="1800226"/>
          </a:xfrm>
        </p:grpSpPr>
        <p:cxnSp>
          <p:nvCxnSpPr>
            <p:cNvPr id="31" name="Straight Connector 30"/>
            <p:cNvCxnSpPr/>
            <p:nvPr/>
          </p:nvCxnSpPr>
          <p:spPr>
            <a:xfrm>
              <a:off x="2514600" y="4343400"/>
              <a:ext cx="1447800" cy="76200"/>
            </a:xfrm>
            <a:prstGeom prst="line">
              <a:avLst/>
            </a:prstGeom>
            <a:ln w="254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a:xfrm rot="5400000">
              <a:off x="1790700" y="5067300"/>
              <a:ext cx="1447800" cy="0"/>
            </a:xfrm>
            <a:prstGeom prst="line">
              <a:avLst/>
            </a:prstGeom>
            <a:ln w="254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a:xfrm rot="5400000">
              <a:off x="3162300" y="5219700"/>
              <a:ext cx="1600200" cy="0"/>
            </a:xfrm>
            <a:prstGeom prst="line">
              <a:avLst/>
            </a:prstGeom>
            <a:ln w="254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p:nvCxnSpPr>
          <p:spPr>
            <a:xfrm>
              <a:off x="2514600" y="5791200"/>
              <a:ext cx="1447800" cy="228600"/>
            </a:xfrm>
            <a:prstGeom prst="line">
              <a:avLst/>
            </a:prstGeom>
            <a:ln w="254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p:nvCxnSpPr>
          <p:spPr>
            <a:xfrm flipV="1">
              <a:off x="3962401" y="5537200"/>
              <a:ext cx="276224" cy="482601"/>
            </a:xfrm>
            <a:prstGeom prst="line">
              <a:avLst/>
            </a:prstGeom>
            <a:ln w="254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6" name="Straight Connector 35"/>
            <p:cNvCxnSpPr/>
            <p:nvPr/>
          </p:nvCxnSpPr>
          <p:spPr>
            <a:xfrm flipV="1">
              <a:off x="3962400" y="4279900"/>
              <a:ext cx="247650" cy="139701"/>
            </a:xfrm>
            <a:prstGeom prst="line">
              <a:avLst/>
            </a:prstGeom>
            <a:ln w="254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7" name="Straight Connector 36"/>
            <p:cNvCxnSpPr/>
            <p:nvPr/>
          </p:nvCxnSpPr>
          <p:spPr>
            <a:xfrm>
              <a:off x="4216400" y="4286250"/>
              <a:ext cx="28575" cy="1254125"/>
            </a:xfrm>
            <a:prstGeom prst="line">
              <a:avLst/>
            </a:prstGeom>
            <a:ln w="254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8" name="Straight Connector 37"/>
            <p:cNvCxnSpPr/>
            <p:nvPr/>
          </p:nvCxnSpPr>
          <p:spPr>
            <a:xfrm flipH="1" flipV="1">
              <a:off x="3054350" y="4219575"/>
              <a:ext cx="1168401" cy="60326"/>
            </a:xfrm>
            <a:prstGeom prst="line">
              <a:avLst/>
            </a:prstGeom>
            <a:ln w="254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9" name="Straight Connector 38"/>
            <p:cNvCxnSpPr/>
            <p:nvPr/>
          </p:nvCxnSpPr>
          <p:spPr>
            <a:xfrm flipH="1">
              <a:off x="2512090" y="4222750"/>
              <a:ext cx="545435" cy="118137"/>
            </a:xfrm>
            <a:prstGeom prst="line">
              <a:avLst/>
            </a:prstGeom>
            <a:ln w="254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grpSp>
          <p:nvGrpSpPr>
            <p:cNvPr id="40" name="Group 52"/>
            <p:cNvGrpSpPr/>
            <p:nvPr/>
          </p:nvGrpSpPr>
          <p:grpSpPr>
            <a:xfrm>
              <a:off x="2512088" y="4369360"/>
              <a:ext cx="1467059" cy="1630344"/>
              <a:chOff x="2512088" y="4369360"/>
              <a:chExt cx="1467059" cy="1630344"/>
            </a:xfrm>
          </p:grpSpPr>
          <p:cxnSp>
            <p:nvCxnSpPr>
              <p:cNvPr id="42" name="Straight Connector 41"/>
              <p:cNvCxnSpPr/>
              <p:nvPr/>
            </p:nvCxnSpPr>
            <p:spPr>
              <a:xfrm rot="5400000">
                <a:off x="2049444" y="5093260"/>
                <a:ext cx="1447800" cy="0"/>
              </a:xfrm>
              <a:prstGeom prst="line">
                <a:avLst/>
              </a:prstGeom>
              <a:ln w="19050">
                <a:solidFill>
                  <a:schemeClr val="bg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43" name="Straight Connector 42"/>
              <p:cNvCxnSpPr/>
              <p:nvPr/>
            </p:nvCxnSpPr>
            <p:spPr>
              <a:xfrm rot="5400000">
                <a:off x="2893508" y="5199604"/>
                <a:ext cx="1600200" cy="0"/>
              </a:xfrm>
              <a:prstGeom prst="line">
                <a:avLst/>
              </a:prstGeom>
              <a:ln w="19050">
                <a:solidFill>
                  <a:schemeClr val="bg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44" name="Straight Connector 43"/>
              <p:cNvCxnSpPr/>
              <p:nvPr/>
            </p:nvCxnSpPr>
            <p:spPr>
              <a:xfrm rot="5400000">
                <a:off x="2636856" y="5171552"/>
                <a:ext cx="1524000" cy="0"/>
              </a:xfrm>
              <a:prstGeom prst="line">
                <a:avLst/>
              </a:prstGeom>
              <a:ln w="19050">
                <a:solidFill>
                  <a:schemeClr val="bg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45" name="Straight Connector 44"/>
              <p:cNvCxnSpPr/>
              <p:nvPr/>
            </p:nvCxnSpPr>
            <p:spPr>
              <a:xfrm rot="5400000">
                <a:off x="2331219" y="5123822"/>
                <a:ext cx="1506415" cy="836"/>
              </a:xfrm>
              <a:prstGeom prst="line">
                <a:avLst/>
              </a:prstGeom>
              <a:ln w="19050">
                <a:solidFill>
                  <a:schemeClr val="bg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46" name="Straight Connector 45"/>
              <p:cNvCxnSpPr/>
              <p:nvPr/>
            </p:nvCxnSpPr>
            <p:spPr>
              <a:xfrm>
                <a:off x="2514600" y="4648200"/>
                <a:ext cx="1444451" cy="114719"/>
              </a:xfrm>
              <a:prstGeom prst="line">
                <a:avLst/>
              </a:prstGeom>
              <a:ln w="19050">
                <a:solidFill>
                  <a:schemeClr val="bg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47" name="Straight Connector 46"/>
              <p:cNvCxnSpPr/>
              <p:nvPr/>
            </p:nvCxnSpPr>
            <p:spPr>
              <a:xfrm>
                <a:off x="2514600" y="4953000"/>
                <a:ext cx="1444451" cy="131466"/>
              </a:xfrm>
              <a:prstGeom prst="line">
                <a:avLst/>
              </a:prstGeom>
              <a:ln w="19050">
                <a:solidFill>
                  <a:schemeClr val="bg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48" name="Straight Connector 47"/>
              <p:cNvCxnSpPr/>
              <p:nvPr/>
            </p:nvCxnSpPr>
            <p:spPr>
              <a:xfrm>
                <a:off x="2512088" y="5225143"/>
                <a:ext cx="1467059" cy="170822"/>
              </a:xfrm>
              <a:prstGeom prst="line">
                <a:avLst/>
              </a:prstGeom>
              <a:ln w="19050">
                <a:solidFill>
                  <a:schemeClr val="bg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49" name="Straight Connector 48"/>
              <p:cNvCxnSpPr/>
              <p:nvPr/>
            </p:nvCxnSpPr>
            <p:spPr>
              <a:xfrm>
                <a:off x="2532185" y="5516545"/>
                <a:ext cx="1436914" cy="190919"/>
              </a:xfrm>
              <a:prstGeom prst="line">
                <a:avLst/>
              </a:prstGeom>
              <a:ln w="19050">
                <a:solidFill>
                  <a:schemeClr val="bg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grpSp>
        <p:cxnSp>
          <p:nvCxnSpPr>
            <p:cNvPr id="41" name="Straight Connector 40"/>
            <p:cNvCxnSpPr/>
            <p:nvPr/>
          </p:nvCxnSpPr>
          <p:spPr>
            <a:xfrm rot="5400000">
              <a:off x="1828800" y="5029200"/>
              <a:ext cx="1371600" cy="0"/>
            </a:xfrm>
            <a:prstGeom prst="line">
              <a:avLst/>
            </a:prstGeom>
            <a:ln w="254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658800672"/>
      </p:ext>
    </p:extLst>
  </p:cSld>
  <p:clrMapOvr>
    <a:masterClrMapping/>
  </p:clrMapOvr>
  <p:transition>
    <p:fade/>
  </p:transition>
  <p:timing>
    <p:tnLst>
      <p:par>
        <p:cTn id="1" dur="indefinite" restart="never" nodeType="tmRoot"/>
      </p:par>
    </p:tn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 name="Picture 29" descr="mrt.png"/>
          <p:cNvPicPr>
            <a:picLocks noChangeAspect="1"/>
          </p:cNvPicPr>
          <p:nvPr/>
        </p:nvPicPr>
        <p:blipFill>
          <a:blip r:embed="rId3" cstate="print"/>
          <a:stretch>
            <a:fillRect/>
          </a:stretch>
        </p:blipFill>
        <p:spPr>
          <a:xfrm>
            <a:off x="393192" y="1453896"/>
            <a:ext cx="4572000" cy="4572000"/>
          </a:xfrm>
          <a:prstGeom prst="rect">
            <a:avLst/>
          </a:prstGeom>
        </p:spPr>
      </p:pic>
      <p:sp>
        <p:nvSpPr>
          <p:cNvPr id="57" name="TextBox 56"/>
          <p:cNvSpPr txBox="1"/>
          <p:nvPr/>
        </p:nvSpPr>
        <p:spPr bwMode="auto">
          <a:xfrm>
            <a:off x="5638800" y="3662144"/>
            <a:ext cx="3505200" cy="461665"/>
          </a:xfrm>
          <a:prstGeom prst="rect">
            <a:avLst/>
          </a:prstGeom>
          <a:noFill/>
          <a:ln w="9525">
            <a:noFill/>
            <a:miter lim="800000"/>
            <a:headEnd/>
            <a:tailEnd/>
          </a:ln>
        </p:spPr>
        <p:txBody>
          <a:bodyPr wrap="square" rtlCol="0">
            <a:spAutoFit/>
          </a:bodyPr>
          <a:lstStyle/>
          <a:p>
            <a:r>
              <a:rPr lang="en-US" sz="2400" dirty="0" err="1" smtClean="0">
                <a:latin typeface="Helvetica" pitchFamily="34" charset="0"/>
                <a:cs typeface="Helvetica" pitchFamily="34" charset="0"/>
              </a:rPr>
              <a:t>C</a:t>
            </a:r>
            <a:r>
              <a:rPr lang="en-US" sz="2400" baseline="-25000" dirty="0" err="1" smtClean="0">
                <a:latin typeface="Helvetica" pitchFamily="34" charset="0"/>
                <a:cs typeface="Helvetica" pitchFamily="34" charset="0"/>
              </a:rPr>
              <a:t>b</a:t>
            </a:r>
            <a:r>
              <a:rPr lang="en-US" sz="2400" dirty="0" smtClean="0">
                <a:latin typeface="Helvetica" pitchFamily="34" charset="0"/>
                <a:cs typeface="Helvetica" pitchFamily="34" charset="0"/>
              </a:rPr>
              <a:t> = </a:t>
            </a:r>
            <a:r>
              <a:rPr lang="en-US" sz="2400" dirty="0" err="1" smtClean="0">
                <a:latin typeface="Helvetica" pitchFamily="34" charset="0"/>
                <a:cs typeface="Helvetica" pitchFamily="34" charset="0"/>
              </a:rPr>
              <a:t>F</a:t>
            </a:r>
            <a:r>
              <a:rPr lang="en-US" sz="2400" baseline="-25000" dirty="0" err="1" smtClean="0">
                <a:latin typeface="Helvetica" pitchFamily="34" charset="0"/>
                <a:cs typeface="Helvetica" pitchFamily="34" charset="0"/>
              </a:rPr>
              <a:t>c</a:t>
            </a:r>
            <a:r>
              <a:rPr lang="en-US" sz="2400" dirty="0" smtClean="0">
                <a:latin typeface="Helvetica" pitchFamily="34" charset="0"/>
                <a:cs typeface="Helvetica" pitchFamily="34" charset="0"/>
              </a:rPr>
              <a:t> L</a:t>
            </a:r>
            <a:r>
              <a:rPr lang="en-US" sz="2400" baseline="-25000" dirty="0" smtClean="0">
                <a:latin typeface="Helvetica" pitchFamily="34" charset="0"/>
                <a:cs typeface="Helvetica" pitchFamily="34" charset="0"/>
              </a:rPr>
              <a:t>imp</a:t>
            </a:r>
            <a:r>
              <a:rPr lang="en-US" sz="2400" dirty="0" smtClean="0">
                <a:latin typeface="Helvetica" pitchFamily="34" charset="0"/>
                <a:cs typeface="Helvetica" pitchFamily="34" charset="0"/>
              </a:rPr>
              <a:t> = </a:t>
            </a:r>
            <a:r>
              <a:rPr lang="en-US" sz="2400" dirty="0" err="1" smtClean="0">
                <a:latin typeface="Helvetica" pitchFamily="34" charset="0"/>
                <a:cs typeface="Helvetica" pitchFamily="34" charset="0"/>
              </a:rPr>
              <a:t>F</a:t>
            </a:r>
            <a:r>
              <a:rPr lang="en-US" sz="2400" baseline="-25000" dirty="0" err="1" smtClean="0">
                <a:latin typeface="Helvetica" pitchFamily="34" charset="0"/>
                <a:cs typeface="Helvetica" pitchFamily="34" charset="0"/>
              </a:rPr>
              <a:t>c</a:t>
            </a:r>
            <a:r>
              <a:rPr lang="en-US" sz="2400" dirty="0" smtClean="0">
                <a:latin typeface="Helvetica" pitchFamily="34" charset="0"/>
                <a:cs typeface="Helvetica" pitchFamily="34" charset="0"/>
              </a:rPr>
              <a:t> P S V</a:t>
            </a:r>
            <a:r>
              <a:rPr lang="en-US" sz="2400" baseline="-25000" dirty="0" smtClean="0">
                <a:latin typeface="Helvetica" pitchFamily="34" charset="0"/>
                <a:cs typeface="Helvetica" pitchFamily="34" charset="0"/>
              </a:rPr>
              <a:t>M</a:t>
            </a:r>
            <a:endParaRPr lang="en-US" sz="2400" baseline="-25000" dirty="0">
              <a:latin typeface="Helvetica" pitchFamily="34" charset="0"/>
              <a:cs typeface="Helvetica" pitchFamily="34" charset="0"/>
            </a:endParaRPr>
          </a:p>
        </p:txBody>
      </p:sp>
      <p:grpSp>
        <p:nvGrpSpPr>
          <p:cNvPr id="6" name="Group 26"/>
          <p:cNvGrpSpPr/>
          <p:nvPr/>
        </p:nvGrpSpPr>
        <p:grpSpPr>
          <a:xfrm>
            <a:off x="2512088" y="4210050"/>
            <a:ext cx="1732887" cy="1800226"/>
            <a:chOff x="2512088" y="4219575"/>
            <a:chExt cx="1732887" cy="1800226"/>
          </a:xfrm>
        </p:grpSpPr>
        <p:cxnSp>
          <p:nvCxnSpPr>
            <p:cNvPr id="7" name="Straight Connector 6"/>
            <p:cNvCxnSpPr/>
            <p:nvPr/>
          </p:nvCxnSpPr>
          <p:spPr>
            <a:xfrm>
              <a:off x="2514600" y="4343400"/>
              <a:ext cx="1447800" cy="76200"/>
            </a:xfrm>
            <a:prstGeom prst="line">
              <a:avLst/>
            </a:prstGeom>
            <a:ln w="254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rot="5400000">
              <a:off x="1790700" y="5067300"/>
              <a:ext cx="1447800" cy="0"/>
            </a:xfrm>
            <a:prstGeom prst="line">
              <a:avLst/>
            </a:prstGeom>
            <a:ln w="254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rot="5400000">
              <a:off x="3162300" y="5219700"/>
              <a:ext cx="1600200" cy="0"/>
            </a:xfrm>
            <a:prstGeom prst="line">
              <a:avLst/>
            </a:prstGeom>
            <a:ln w="254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a:off x="2514600" y="5791200"/>
              <a:ext cx="1447800" cy="228600"/>
            </a:xfrm>
            <a:prstGeom prst="line">
              <a:avLst/>
            </a:prstGeom>
            <a:ln w="254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flipV="1">
              <a:off x="3962401" y="5537200"/>
              <a:ext cx="276224" cy="482601"/>
            </a:xfrm>
            <a:prstGeom prst="line">
              <a:avLst/>
            </a:prstGeom>
            <a:ln w="254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flipV="1">
              <a:off x="3962400" y="4279900"/>
              <a:ext cx="247650" cy="139701"/>
            </a:xfrm>
            <a:prstGeom prst="line">
              <a:avLst/>
            </a:prstGeom>
            <a:ln w="254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a:off x="4216400" y="4286250"/>
              <a:ext cx="28575" cy="1254125"/>
            </a:xfrm>
            <a:prstGeom prst="line">
              <a:avLst/>
            </a:prstGeom>
            <a:ln w="254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flipH="1" flipV="1">
              <a:off x="3054350" y="4219575"/>
              <a:ext cx="1168401" cy="60326"/>
            </a:xfrm>
            <a:prstGeom prst="line">
              <a:avLst/>
            </a:prstGeom>
            <a:ln w="254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flipH="1">
              <a:off x="2512090" y="4222750"/>
              <a:ext cx="545435" cy="118137"/>
            </a:xfrm>
            <a:prstGeom prst="line">
              <a:avLst/>
            </a:prstGeom>
            <a:ln w="254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grpSp>
          <p:nvGrpSpPr>
            <p:cNvPr id="16" name="Group 52"/>
            <p:cNvGrpSpPr/>
            <p:nvPr/>
          </p:nvGrpSpPr>
          <p:grpSpPr>
            <a:xfrm>
              <a:off x="2512088" y="4369360"/>
              <a:ext cx="1467059" cy="1630344"/>
              <a:chOff x="2512088" y="4369360"/>
              <a:chExt cx="1467059" cy="1630344"/>
            </a:xfrm>
          </p:grpSpPr>
          <p:cxnSp>
            <p:nvCxnSpPr>
              <p:cNvPr id="18" name="Straight Connector 17"/>
              <p:cNvCxnSpPr/>
              <p:nvPr/>
            </p:nvCxnSpPr>
            <p:spPr>
              <a:xfrm rot="5400000">
                <a:off x="2049444" y="5093260"/>
                <a:ext cx="1447800" cy="0"/>
              </a:xfrm>
              <a:prstGeom prst="line">
                <a:avLst/>
              </a:prstGeom>
              <a:ln w="19050">
                <a:solidFill>
                  <a:schemeClr val="bg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rot="5400000">
                <a:off x="2893508" y="5199604"/>
                <a:ext cx="1600200" cy="0"/>
              </a:xfrm>
              <a:prstGeom prst="line">
                <a:avLst/>
              </a:prstGeom>
              <a:ln w="19050">
                <a:solidFill>
                  <a:schemeClr val="bg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p:nvCxnSpPr>
            <p:spPr>
              <a:xfrm rot="5400000">
                <a:off x="2636856" y="5171552"/>
                <a:ext cx="1524000" cy="0"/>
              </a:xfrm>
              <a:prstGeom prst="line">
                <a:avLst/>
              </a:prstGeom>
              <a:ln w="19050">
                <a:solidFill>
                  <a:schemeClr val="bg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a:xfrm rot="5400000">
                <a:off x="2331219" y="5123822"/>
                <a:ext cx="1506415" cy="836"/>
              </a:xfrm>
              <a:prstGeom prst="line">
                <a:avLst/>
              </a:prstGeom>
              <a:ln w="19050">
                <a:solidFill>
                  <a:schemeClr val="bg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p:nvCxnSpPr>
            <p:spPr>
              <a:xfrm>
                <a:off x="2514600" y="4648200"/>
                <a:ext cx="1444451" cy="114719"/>
              </a:xfrm>
              <a:prstGeom prst="line">
                <a:avLst/>
              </a:prstGeom>
              <a:ln w="19050">
                <a:solidFill>
                  <a:schemeClr val="bg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a:xfrm>
                <a:off x="2514600" y="4953000"/>
                <a:ext cx="1444451" cy="131466"/>
              </a:xfrm>
              <a:prstGeom prst="line">
                <a:avLst/>
              </a:prstGeom>
              <a:ln w="19050">
                <a:solidFill>
                  <a:schemeClr val="bg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p:nvCxnSpPr>
            <p:spPr>
              <a:xfrm>
                <a:off x="2512088" y="5225143"/>
                <a:ext cx="1467059" cy="170822"/>
              </a:xfrm>
              <a:prstGeom prst="line">
                <a:avLst/>
              </a:prstGeom>
              <a:ln w="19050">
                <a:solidFill>
                  <a:schemeClr val="bg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p:nvCxnSpPr>
            <p:spPr>
              <a:xfrm>
                <a:off x="2532185" y="5516545"/>
                <a:ext cx="1436914" cy="190919"/>
              </a:xfrm>
              <a:prstGeom prst="line">
                <a:avLst/>
              </a:prstGeom>
              <a:ln w="19050">
                <a:solidFill>
                  <a:schemeClr val="bg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grpSp>
        <p:cxnSp>
          <p:nvCxnSpPr>
            <p:cNvPr id="17" name="Straight Connector 16"/>
            <p:cNvCxnSpPr/>
            <p:nvPr/>
          </p:nvCxnSpPr>
          <p:spPr>
            <a:xfrm rot="5400000">
              <a:off x="1828800" y="5029200"/>
              <a:ext cx="1371600" cy="0"/>
            </a:xfrm>
            <a:prstGeom prst="line">
              <a:avLst/>
            </a:prstGeom>
            <a:ln w="254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grpSp>
      <p:sp>
        <p:nvSpPr>
          <p:cNvPr id="26" name="TextBox 25"/>
          <p:cNvSpPr txBox="1"/>
          <p:nvPr/>
        </p:nvSpPr>
        <p:spPr bwMode="auto">
          <a:xfrm>
            <a:off x="6416999" y="4872335"/>
            <a:ext cx="1468672" cy="461665"/>
          </a:xfrm>
          <a:prstGeom prst="rect">
            <a:avLst/>
          </a:prstGeom>
          <a:noFill/>
          <a:ln w="9525">
            <a:noFill/>
            <a:miter lim="800000"/>
            <a:headEnd/>
            <a:tailEnd/>
          </a:ln>
        </p:spPr>
        <p:txBody>
          <a:bodyPr wrap="none" rtlCol="0">
            <a:spAutoFit/>
          </a:bodyPr>
          <a:lstStyle/>
          <a:p>
            <a:r>
              <a:rPr lang="en-US" sz="2400" dirty="0" err="1" smtClean="0">
                <a:latin typeface="Helvetica" pitchFamily="34" charset="0"/>
                <a:cs typeface="Helvetica" pitchFamily="34" charset="0"/>
              </a:rPr>
              <a:t>l</a:t>
            </a:r>
            <a:r>
              <a:rPr lang="en-US" sz="2400" baseline="-25000" dirty="0" err="1" smtClean="0">
                <a:latin typeface="Helvetica" pitchFamily="34" charset="0"/>
                <a:cs typeface="Helvetica" pitchFamily="34" charset="0"/>
              </a:rPr>
              <a:t>ind</a:t>
            </a:r>
            <a:r>
              <a:rPr lang="en-US" sz="2400" dirty="0" smtClean="0">
                <a:latin typeface="Helvetica" pitchFamily="34" charset="0"/>
                <a:cs typeface="Helvetica" pitchFamily="34" charset="0"/>
              </a:rPr>
              <a:t> = </a:t>
            </a:r>
            <a:r>
              <a:rPr lang="en-US" sz="2400" dirty="0" err="1" smtClean="0">
                <a:latin typeface="Helvetica" pitchFamily="34" charset="0"/>
                <a:cs typeface="Helvetica" pitchFamily="34" charset="0"/>
              </a:rPr>
              <a:t>C</a:t>
            </a:r>
            <a:r>
              <a:rPr lang="en-US" sz="2400" baseline="-25000" dirty="0" err="1" smtClean="0">
                <a:latin typeface="Helvetica" pitchFamily="34" charset="0"/>
                <a:cs typeface="Helvetica" pitchFamily="34" charset="0"/>
              </a:rPr>
              <a:t>b</a:t>
            </a:r>
            <a:r>
              <a:rPr lang="en-US" sz="2400" dirty="0" smtClean="0">
                <a:latin typeface="Helvetica" pitchFamily="34" charset="0"/>
                <a:cs typeface="Helvetica" pitchFamily="34" charset="0"/>
              </a:rPr>
              <a:t> b</a:t>
            </a:r>
            <a:endParaRPr lang="en-US" sz="2400" dirty="0">
              <a:latin typeface="Helvetica" pitchFamily="34" charset="0"/>
              <a:cs typeface="Helvetica" pitchFamily="34" charset="0"/>
            </a:endParaRPr>
          </a:p>
        </p:txBody>
      </p:sp>
      <p:sp>
        <p:nvSpPr>
          <p:cNvPr id="27" name="TextBox 26"/>
          <p:cNvSpPr txBox="1"/>
          <p:nvPr/>
        </p:nvSpPr>
        <p:spPr bwMode="auto">
          <a:xfrm>
            <a:off x="6428753" y="2205335"/>
            <a:ext cx="1468672" cy="461665"/>
          </a:xfrm>
          <a:prstGeom prst="rect">
            <a:avLst/>
          </a:prstGeom>
          <a:noFill/>
          <a:ln w="9525">
            <a:noFill/>
            <a:miter lim="800000"/>
            <a:headEnd/>
            <a:tailEnd/>
          </a:ln>
        </p:spPr>
        <p:txBody>
          <a:bodyPr wrap="none" rtlCol="0">
            <a:spAutoFit/>
          </a:bodyPr>
          <a:lstStyle/>
          <a:p>
            <a:r>
              <a:rPr lang="en-US" sz="2400" dirty="0" smtClean="0">
                <a:latin typeface="Helvetica" pitchFamily="34" charset="0"/>
                <a:cs typeface="Helvetica" pitchFamily="34" charset="0"/>
              </a:rPr>
              <a:t>l</a:t>
            </a:r>
            <a:r>
              <a:rPr lang="en-US" sz="2400" baseline="-25000" dirty="0" smtClean="0">
                <a:latin typeface="Helvetica" pitchFamily="34" charset="0"/>
                <a:cs typeface="Helvetica" pitchFamily="34" charset="0"/>
              </a:rPr>
              <a:t>ind</a:t>
            </a:r>
            <a:r>
              <a:rPr lang="en-US" sz="2400" dirty="0" smtClean="0">
                <a:latin typeface="Helvetica" pitchFamily="34" charset="0"/>
                <a:cs typeface="Helvetica" pitchFamily="34" charset="0"/>
              </a:rPr>
              <a:t> = U</a:t>
            </a:r>
            <a:r>
              <a:rPr lang="en-US" sz="2400" baseline="-25000" dirty="0" smtClean="0">
                <a:latin typeface="Helvetica" pitchFamily="34" charset="0"/>
                <a:cs typeface="Helvetica" pitchFamily="34" charset="0"/>
              </a:rPr>
              <a:t>b</a:t>
            </a:r>
            <a:r>
              <a:rPr lang="en-US" sz="2400" dirty="0" smtClean="0">
                <a:latin typeface="Helvetica" pitchFamily="34" charset="0"/>
                <a:cs typeface="Helvetica" pitchFamily="34" charset="0"/>
              </a:rPr>
              <a:t> b</a:t>
            </a:r>
            <a:endParaRPr lang="en-US" sz="2400" baseline="-25000" dirty="0">
              <a:latin typeface="Helvetica" pitchFamily="34" charset="0"/>
              <a:cs typeface="Helvetica" pitchFamily="34" charset="0"/>
            </a:endParaRPr>
          </a:p>
        </p:txBody>
      </p:sp>
      <p:sp>
        <p:nvSpPr>
          <p:cNvPr id="28" name="TextBox 27"/>
          <p:cNvSpPr txBox="1"/>
          <p:nvPr/>
        </p:nvSpPr>
        <p:spPr bwMode="auto">
          <a:xfrm>
            <a:off x="5524500" y="1676400"/>
            <a:ext cx="3277179" cy="400110"/>
          </a:xfrm>
          <a:prstGeom prst="rect">
            <a:avLst/>
          </a:prstGeom>
          <a:noFill/>
          <a:ln w="9525">
            <a:noFill/>
            <a:miter lim="800000"/>
            <a:headEnd/>
            <a:tailEnd/>
          </a:ln>
        </p:spPr>
        <p:txBody>
          <a:bodyPr wrap="none" rtlCol="0">
            <a:spAutoFit/>
          </a:bodyPr>
          <a:lstStyle/>
          <a:p>
            <a:r>
              <a:rPr lang="en-US" sz="2000" dirty="0" smtClean="0">
                <a:latin typeface="Helvetica" pitchFamily="34" charset="0"/>
                <a:cs typeface="Helvetica" pitchFamily="34" charset="0"/>
              </a:rPr>
              <a:t>Modular Radiance Transfer</a:t>
            </a:r>
          </a:p>
        </p:txBody>
      </p:sp>
      <p:sp>
        <p:nvSpPr>
          <p:cNvPr id="31" name="Title 2"/>
          <p:cNvSpPr>
            <a:spLocks noGrp="1"/>
          </p:cNvSpPr>
          <p:nvPr>
            <p:ph type="title"/>
          </p:nvPr>
        </p:nvSpPr>
        <p:spPr>
          <a:xfrm>
            <a:off x="381000" y="230188"/>
            <a:ext cx="8382000" cy="1052596"/>
          </a:xfrm>
        </p:spPr>
        <p:txBody>
          <a:bodyPr/>
          <a:lstStyle/>
          <a:p>
            <a:r>
              <a:rPr lang="en-US" dirty="0" smtClean="0"/>
              <a:t>Delta Radiance Transfer</a:t>
            </a:r>
            <a:br>
              <a:rPr lang="en-US" dirty="0" smtClean="0"/>
            </a:br>
            <a:r>
              <a:rPr lang="en-US" sz="2800" dirty="0" smtClean="0"/>
              <a:t>Clutter Gather Operator</a:t>
            </a:r>
            <a:endParaRPr lang="en-US" sz="2800" dirty="0"/>
          </a:p>
        </p:txBody>
      </p:sp>
    </p:spTree>
    <p:extLst>
      <p:ext uri="{BB962C8B-B14F-4D97-AF65-F5344CB8AC3E}">
        <p14:creationId xmlns:p14="http://schemas.microsoft.com/office/powerpoint/2010/main" val="1064656860"/>
      </p:ext>
    </p:extLst>
  </p:cSld>
  <p:clrMapOvr>
    <a:masterClrMapping/>
  </p:clrMapOvr>
  <p:transition>
    <p:fade/>
  </p:transition>
  <p:timing>
    <p:tnLst>
      <p:par>
        <p:cTn id="1" dur="indefinite" restart="never" nodeType="tmRoot"/>
      </p:par>
    </p:tn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p:cNvGrpSpPr/>
          <p:nvPr/>
        </p:nvGrpSpPr>
        <p:grpSpPr>
          <a:xfrm>
            <a:off x="457200" y="1352490"/>
            <a:ext cx="3657600" cy="4286310"/>
            <a:chOff x="457200" y="1352490"/>
            <a:chExt cx="3657600" cy="4286310"/>
          </a:xfrm>
        </p:grpSpPr>
        <p:grpSp>
          <p:nvGrpSpPr>
            <p:cNvPr id="82" name="Group 48"/>
            <p:cNvGrpSpPr/>
            <p:nvPr/>
          </p:nvGrpSpPr>
          <p:grpSpPr>
            <a:xfrm>
              <a:off x="457200" y="1981200"/>
              <a:ext cx="3657600" cy="3657600"/>
              <a:chOff x="1828800" y="914400"/>
              <a:chExt cx="3657600" cy="3657600"/>
            </a:xfrm>
          </p:grpSpPr>
          <p:sp>
            <p:nvSpPr>
              <p:cNvPr id="142" name="Rectangle 141"/>
              <p:cNvSpPr/>
              <p:nvPr/>
            </p:nvSpPr>
            <p:spPr>
              <a:xfrm>
                <a:off x="1828800" y="914400"/>
                <a:ext cx="2743200" cy="914400"/>
              </a:xfrm>
              <a:prstGeom prst="rect">
                <a:avLst/>
              </a:prstGeom>
              <a:solidFill>
                <a:schemeClr val="bg1">
                  <a:lumMod val="7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43" name="Rectangle 142"/>
              <p:cNvSpPr/>
              <p:nvPr/>
            </p:nvSpPr>
            <p:spPr>
              <a:xfrm>
                <a:off x="4572000" y="1828800"/>
                <a:ext cx="914400" cy="914400"/>
              </a:xfrm>
              <a:prstGeom prst="rect">
                <a:avLst/>
              </a:prstGeom>
              <a:solidFill>
                <a:schemeClr val="bg1">
                  <a:lumMod val="7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44" name="Rectangle 143"/>
              <p:cNvSpPr/>
              <p:nvPr/>
            </p:nvSpPr>
            <p:spPr>
              <a:xfrm>
                <a:off x="4572000" y="3657600"/>
                <a:ext cx="914400" cy="914400"/>
              </a:xfrm>
              <a:prstGeom prst="rect">
                <a:avLst/>
              </a:prstGeom>
              <a:solidFill>
                <a:schemeClr val="bg1">
                  <a:lumMod val="7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45" name="Rectangle 144"/>
              <p:cNvSpPr/>
              <p:nvPr/>
            </p:nvSpPr>
            <p:spPr>
              <a:xfrm>
                <a:off x="1828800" y="2743200"/>
                <a:ext cx="3657600" cy="914400"/>
              </a:xfrm>
              <a:prstGeom prst="rect">
                <a:avLst/>
              </a:prstGeom>
              <a:solidFill>
                <a:schemeClr val="bg1">
                  <a:lumMod val="7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47" name="Rectangle 146"/>
              <p:cNvSpPr/>
              <p:nvPr/>
            </p:nvSpPr>
            <p:spPr>
              <a:xfrm>
                <a:off x="1828800" y="3657600"/>
                <a:ext cx="914400" cy="914400"/>
              </a:xfrm>
              <a:prstGeom prst="rect">
                <a:avLst/>
              </a:prstGeom>
              <a:solidFill>
                <a:schemeClr val="bg1">
                  <a:lumMod val="7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148" name="Rectangle 147"/>
              <p:cNvSpPr/>
              <p:nvPr/>
            </p:nvSpPr>
            <p:spPr>
              <a:xfrm>
                <a:off x="2743200" y="1828800"/>
                <a:ext cx="914400" cy="914400"/>
              </a:xfrm>
              <a:prstGeom prst="rect">
                <a:avLst/>
              </a:prstGeom>
              <a:solidFill>
                <a:schemeClr val="bg1">
                  <a:lumMod val="7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sp>
          <p:nvSpPr>
            <p:cNvPr id="79" name="TextBox 78"/>
            <p:cNvSpPr txBox="1"/>
            <p:nvPr/>
          </p:nvSpPr>
          <p:spPr bwMode="auto">
            <a:xfrm>
              <a:off x="1143000" y="1352490"/>
              <a:ext cx="2100447" cy="400110"/>
            </a:xfrm>
            <a:prstGeom prst="rect">
              <a:avLst/>
            </a:prstGeom>
            <a:noFill/>
            <a:ln w="9525">
              <a:noFill/>
              <a:miter lim="800000"/>
              <a:headEnd/>
              <a:tailEnd/>
            </a:ln>
          </p:spPr>
          <p:txBody>
            <a:bodyPr wrap="none" rtlCol="0">
              <a:spAutoFit/>
            </a:bodyPr>
            <a:lstStyle/>
            <a:p>
              <a:r>
                <a:rPr lang="en-US" sz="2000" dirty="0" smtClean="0">
                  <a:latin typeface="Helvetica" pitchFamily="34" charset="0"/>
                  <a:cs typeface="Helvetica" pitchFamily="34" charset="0"/>
                </a:rPr>
                <a:t>Interfaces (MRT)</a:t>
              </a:r>
            </a:p>
          </p:txBody>
        </p:sp>
        <p:sp>
          <p:nvSpPr>
            <p:cNvPr id="83" name="Rectangle 82"/>
            <p:cNvSpPr/>
            <p:nvPr/>
          </p:nvSpPr>
          <p:spPr>
            <a:xfrm>
              <a:off x="457200" y="4724400"/>
              <a:ext cx="914400" cy="914400"/>
            </a:xfrm>
            <a:prstGeom prst="rect">
              <a:avLst/>
            </a:prstGeom>
            <a:solidFill>
              <a:srgbClr val="FFFF0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grpSp>
          <p:nvGrpSpPr>
            <p:cNvPr id="81" name="Group 80"/>
            <p:cNvGrpSpPr/>
            <p:nvPr/>
          </p:nvGrpSpPr>
          <p:grpSpPr>
            <a:xfrm>
              <a:off x="571396" y="2098588"/>
              <a:ext cx="3429929" cy="2689655"/>
              <a:chOff x="571396" y="1946188"/>
              <a:chExt cx="3429929" cy="2689655"/>
            </a:xfrm>
          </p:grpSpPr>
          <p:cxnSp>
            <p:nvCxnSpPr>
              <p:cNvPr id="131" name="Straight Connector 130"/>
              <p:cNvCxnSpPr/>
              <p:nvPr/>
            </p:nvCxnSpPr>
            <p:spPr>
              <a:xfrm>
                <a:off x="3314496" y="3602572"/>
                <a:ext cx="685800" cy="0"/>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nvGrpSpPr>
              <p:cNvPr id="80" name="Group 79"/>
              <p:cNvGrpSpPr/>
              <p:nvPr/>
            </p:nvGrpSpPr>
            <p:grpSpPr>
              <a:xfrm>
                <a:off x="571396" y="1946188"/>
                <a:ext cx="3429929" cy="2689655"/>
                <a:chOff x="571396" y="1946188"/>
                <a:chExt cx="3429929" cy="2689655"/>
              </a:xfrm>
            </p:grpSpPr>
            <p:grpSp>
              <p:nvGrpSpPr>
                <p:cNvPr id="78" name="Group 77"/>
                <p:cNvGrpSpPr/>
                <p:nvPr/>
              </p:nvGrpSpPr>
              <p:grpSpPr>
                <a:xfrm>
                  <a:off x="571396" y="1946188"/>
                  <a:ext cx="3429929" cy="2689655"/>
                  <a:chOff x="571396" y="1946188"/>
                  <a:chExt cx="3429929" cy="2689655"/>
                </a:xfrm>
              </p:grpSpPr>
              <p:cxnSp>
                <p:nvCxnSpPr>
                  <p:cNvPr id="85" name="Straight Connector 84"/>
                  <p:cNvCxnSpPr/>
                  <p:nvPr/>
                </p:nvCxnSpPr>
                <p:spPr>
                  <a:xfrm>
                    <a:off x="572325" y="4635843"/>
                    <a:ext cx="685800" cy="0"/>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nvGrpSpPr>
                  <p:cNvPr id="77" name="Group 76"/>
                  <p:cNvGrpSpPr/>
                  <p:nvPr/>
                </p:nvGrpSpPr>
                <p:grpSpPr>
                  <a:xfrm>
                    <a:off x="571396" y="1946188"/>
                    <a:ext cx="3429929" cy="2678899"/>
                    <a:chOff x="571396" y="1946188"/>
                    <a:chExt cx="3429929" cy="2678899"/>
                  </a:xfrm>
                </p:grpSpPr>
                <p:cxnSp>
                  <p:nvCxnSpPr>
                    <p:cNvPr id="132" name="Straight Connector 131"/>
                    <p:cNvCxnSpPr/>
                    <p:nvPr/>
                  </p:nvCxnSpPr>
                  <p:spPr>
                    <a:xfrm>
                      <a:off x="3315525" y="4625087"/>
                      <a:ext cx="685800" cy="0"/>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nvGrpSpPr>
                    <p:cNvPr id="84" name="Group 52"/>
                    <p:cNvGrpSpPr/>
                    <p:nvPr/>
                  </p:nvGrpSpPr>
                  <p:grpSpPr>
                    <a:xfrm>
                      <a:off x="1434312" y="3711614"/>
                      <a:ext cx="792480" cy="739140"/>
                      <a:chOff x="2796540" y="2796540"/>
                      <a:chExt cx="792480" cy="739140"/>
                    </a:xfrm>
                  </p:grpSpPr>
                  <p:cxnSp>
                    <p:nvCxnSpPr>
                      <p:cNvPr id="139" name="Straight Connector 138"/>
                      <p:cNvCxnSpPr/>
                      <p:nvPr/>
                    </p:nvCxnSpPr>
                    <p:spPr>
                      <a:xfrm>
                        <a:off x="2849880" y="2796540"/>
                        <a:ext cx="685800" cy="0"/>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40" name="Straight Connector 139"/>
                      <p:cNvCxnSpPr/>
                      <p:nvPr/>
                    </p:nvCxnSpPr>
                    <p:spPr>
                      <a:xfrm>
                        <a:off x="2796540" y="2849880"/>
                        <a:ext cx="0" cy="685800"/>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41" name="Straight Connector 140"/>
                      <p:cNvCxnSpPr/>
                      <p:nvPr/>
                    </p:nvCxnSpPr>
                    <p:spPr>
                      <a:xfrm>
                        <a:off x="3589020" y="2849880"/>
                        <a:ext cx="0" cy="685800"/>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grpSp>
                  <p:nvGrpSpPr>
                    <p:cNvPr id="86" name="Group 63"/>
                    <p:cNvGrpSpPr/>
                    <p:nvPr/>
                  </p:nvGrpSpPr>
                  <p:grpSpPr>
                    <a:xfrm>
                      <a:off x="2335428" y="3775917"/>
                      <a:ext cx="792480" cy="688438"/>
                      <a:chOff x="2796540" y="2849880"/>
                      <a:chExt cx="792480" cy="685800"/>
                    </a:xfrm>
                  </p:grpSpPr>
                  <p:cxnSp>
                    <p:nvCxnSpPr>
                      <p:cNvPr id="137" name="Straight Connector 136"/>
                      <p:cNvCxnSpPr/>
                      <p:nvPr/>
                    </p:nvCxnSpPr>
                    <p:spPr>
                      <a:xfrm>
                        <a:off x="2796540" y="2849880"/>
                        <a:ext cx="0" cy="685800"/>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38" name="Straight Connector 137"/>
                      <p:cNvCxnSpPr/>
                      <p:nvPr/>
                    </p:nvCxnSpPr>
                    <p:spPr>
                      <a:xfrm>
                        <a:off x="3589020" y="2849880"/>
                        <a:ext cx="0" cy="685800"/>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grpSp>
                  <p:nvGrpSpPr>
                    <p:cNvPr id="87" name="Group 68"/>
                    <p:cNvGrpSpPr/>
                    <p:nvPr/>
                  </p:nvGrpSpPr>
                  <p:grpSpPr>
                    <a:xfrm>
                      <a:off x="3262185" y="3711614"/>
                      <a:ext cx="739140" cy="792480"/>
                      <a:chOff x="2796540" y="2796540"/>
                      <a:chExt cx="739140" cy="792480"/>
                    </a:xfrm>
                  </p:grpSpPr>
                  <p:cxnSp>
                    <p:nvCxnSpPr>
                      <p:cNvPr id="134" name="Straight Connector 133"/>
                      <p:cNvCxnSpPr/>
                      <p:nvPr/>
                    </p:nvCxnSpPr>
                    <p:spPr>
                      <a:xfrm>
                        <a:off x="2849880" y="2796540"/>
                        <a:ext cx="685800" cy="0"/>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35" name="Straight Connector 134"/>
                      <p:cNvCxnSpPr/>
                      <p:nvPr/>
                    </p:nvCxnSpPr>
                    <p:spPr>
                      <a:xfrm>
                        <a:off x="2796540" y="2849880"/>
                        <a:ext cx="0" cy="685800"/>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36" name="Straight Connector 135"/>
                      <p:cNvCxnSpPr/>
                      <p:nvPr/>
                    </p:nvCxnSpPr>
                    <p:spPr>
                      <a:xfrm>
                        <a:off x="2848851" y="3589020"/>
                        <a:ext cx="685800" cy="0"/>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grpSp>
                  <p:nvGrpSpPr>
                    <p:cNvPr id="97" name="Group 98"/>
                    <p:cNvGrpSpPr/>
                    <p:nvPr/>
                  </p:nvGrpSpPr>
                  <p:grpSpPr>
                    <a:xfrm>
                      <a:off x="1486623" y="2796287"/>
                      <a:ext cx="686829" cy="792480"/>
                      <a:chOff x="2848851" y="2796540"/>
                      <a:chExt cx="686829" cy="792480"/>
                    </a:xfrm>
                  </p:grpSpPr>
                  <p:cxnSp>
                    <p:nvCxnSpPr>
                      <p:cNvPr id="126" name="Straight Connector 125"/>
                      <p:cNvCxnSpPr/>
                      <p:nvPr/>
                    </p:nvCxnSpPr>
                    <p:spPr>
                      <a:xfrm>
                        <a:off x="2849880" y="2796540"/>
                        <a:ext cx="685800" cy="0"/>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27" name="Straight Connector 126"/>
                      <p:cNvCxnSpPr/>
                      <p:nvPr/>
                    </p:nvCxnSpPr>
                    <p:spPr>
                      <a:xfrm>
                        <a:off x="2848851" y="3589020"/>
                        <a:ext cx="685800" cy="0"/>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cxnSp>
                  <p:nvCxnSpPr>
                    <p:cNvPr id="101" name="Straight Connector 100"/>
                    <p:cNvCxnSpPr/>
                    <p:nvPr/>
                  </p:nvCxnSpPr>
                  <p:spPr>
                    <a:xfrm>
                      <a:off x="1311465" y="1946188"/>
                      <a:ext cx="0" cy="688438"/>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nvGrpSpPr>
                    <p:cNvPr id="103" name="Group 108"/>
                    <p:cNvGrpSpPr/>
                    <p:nvPr/>
                  </p:nvGrpSpPr>
                  <p:grpSpPr>
                    <a:xfrm>
                      <a:off x="1434312" y="1946189"/>
                      <a:ext cx="792480" cy="741983"/>
                      <a:chOff x="2796540" y="2849880"/>
                      <a:chExt cx="792480" cy="739140"/>
                    </a:xfrm>
                  </p:grpSpPr>
                  <p:cxnSp>
                    <p:nvCxnSpPr>
                      <p:cNvPr id="123" name="Straight Connector 122"/>
                      <p:cNvCxnSpPr/>
                      <p:nvPr/>
                    </p:nvCxnSpPr>
                    <p:spPr>
                      <a:xfrm>
                        <a:off x="2796540" y="2849880"/>
                        <a:ext cx="0" cy="685800"/>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24" name="Straight Connector 123"/>
                      <p:cNvCxnSpPr/>
                      <p:nvPr/>
                    </p:nvCxnSpPr>
                    <p:spPr>
                      <a:xfrm>
                        <a:off x="3589020" y="2849880"/>
                        <a:ext cx="0" cy="685800"/>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25" name="Straight Connector 124"/>
                      <p:cNvCxnSpPr/>
                      <p:nvPr/>
                    </p:nvCxnSpPr>
                    <p:spPr>
                      <a:xfrm>
                        <a:off x="2848851" y="3589020"/>
                        <a:ext cx="685800" cy="0"/>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cxnSp>
                  <p:nvCxnSpPr>
                    <p:cNvPr id="105" name="Straight Connector 104"/>
                    <p:cNvCxnSpPr/>
                    <p:nvPr/>
                  </p:nvCxnSpPr>
                  <p:spPr>
                    <a:xfrm>
                      <a:off x="1311465" y="3775916"/>
                      <a:ext cx="0" cy="688438"/>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22" name="Straight Connector 121"/>
                    <p:cNvCxnSpPr/>
                    <p:nvPr/>
                  </p:nvCxnSpPr>
                  <p:spPr>
                    <a:xfrm>
                      <a:off x="571396" y="4518753"/>
                      <a:ext cx="685800" cy="0"/>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grpSp>
            <p:cxnSp>
              <p:nvCxnSpPr>
                <p:cNvPr id="104" name="Straight Connector 103"/>
                <p:cNvCxnSpPr/>
                <p:nvPr/>
              </p:nvCxnSpPr>
              <p:spPr>
                <a:xfrm>
                  <a:off x="2335428" y="1946188"/>
                  <a:ext cx="0" cy="688438"/>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grpSp>
        <p:grpSp>
          <p:nvGrpSpPr>
            <p:cNvPr id="91" name="Group 90"/>
            <p:cNvGrpSpPr/>
            <p:nvPr/>
          </p:nvGrpSpPr>
          <p:grpSpPr>
            <a:xfrm>
              <a:off x="3276600" y="3756240"/>
              <a:ext cx="723900" cy="510960"/>
              <a:chOff x="3276600" y="3603840"/>
              <a:chExt cx="723900" cy="510960"/>
            </a:xfrm>
          </p:grpSpPr>
          <p:cxnSp>
            <p:nvCxnSpPr>
              <p:cNvPr id="109" name="Straight Connector 108"/>
              <p:cNvCxnSpPr/>
              <p:nvPr/>
            </p:nvCxnSpPr>
            <p:spPr>
              <a:xfrm>
                <a:off x="3314700" y="3603840"/>
                <a:ext cx="685800" cy="0"/>
              </a:xfrm>
              <a:prstGeom prst="line">
                <a:avLst/>
              </a:prstGeom>
              <a:ln w="50800">
                <a:solidFill>
                  <a:schemeClr val="bg1">
                    <a:lumMod val="50000"/>
                    <a:lumOff val="5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10" name="Elbow Connector 109"/>
              <p:cNvCxnSpPr/>
              <p:nvPr/>
            </p:nvCxnSpPr>
            <p:spPr>
              <a:xfrm rot="5400000" flipH="1" flipV="1">
                <a:off x="3238500" y="3695700"/>
                <a:ext cx="457200" cy="381000"/>
              </a:xfrm>
              <a:prstGeom prst="bentConnector3">
                <a:avLst>
                  <a:gd name="adj1" fmla="val 0"/>
                </a:avLst>
              </a:prstGeom>
              <a:ln w="38100">
                <a:solidFill>
                  <a:srgbClr val="00B050"/>
                </a:solidFill>
                <a:headEnd type="none"/>
                <a:tailEnd type="triangle" w="lg" len="lg"/>
              </a:ln>
            </p:spPr>
            <p:style>
              <a:lnRef idx="1">
                <a:schemeClr val="accent1"/>
              </a:lnRef>
              <a:fillRef idx="0">
                <a:schemeClr val="accent1"/>
              </a:fillRef>
              <a:effectRef idx="0">
                <a:schemeClr val="accent1"/>
              </a:effectRef>
              <a:fontRef idx="minor">
                <a:schemeClr val="tx1"/>
              </a:fontRef>
            </p:style>
          </p:cxnSp>
        </p:grpSp>
        <p:grpSp>
          <p:nvGrpSpPr>
            <p:cNvPr id="90" name="Group 89"/>
            <p:cNvGrpSpPr/>
            <p:nvPr/>
          </p:nvGrpSpPr>
          <p:grpSpPr>
            <a:xfrm>
              <a:off x="2362200" y="3913820"/>
              <a:ext cx="914400" cy="688438"/>
              <a:chOff x="2362200" y="3761420"/>
              <a:chExt cx="914400" cy="688438"/>
            </a:xfrm>
          </p:grpSpPr>
          <p:cxnSp>
            <p:nvCxnSpPr>
              <p:cNvPr id="111" name="Straight Connector 110"/>
              <p:cNvCxnSpPr/>
              <p:nvPr/>
            </p:nvCxnSpPr>
            <p:spPr>
              <a:xfrm>
                <a:off x="3263900" y="3761420"/>
                <a:ext cx="0" cy="688438"/>
              </a:xfrm>
              <a:prstGeom prst="line">
                <a:avLst/>
              </a:prstGeom>
              <a:ln w="50800">
                <a:solidFill>
                  <a:schemeClr val="bg1">
                    <a:lumMod val="50000"/>
                    <a:lumOff val="5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12" name="Straight Arrow Connector 111"/>
              <p:cNvCxnSpPr/>
              <p:nvPr/>
            </p:nvCxnSpPr>
            <p:spPr>
              <a:xfrm>
                <a:off x="2362200" y="4114800"/>
                <a:ext cx="914400" cy="0"/>
              </a:xfrm>
              <a:prstGeom prst="straightConnector1">
                <a:avLst/>
              </a:prstGeom>
              <a:ln w="38100">
                <a:solidFill>
                  <a:srgbClr val="0000FF"/>
                </a:solidFill>
                <a:headEnd type="none"/>
                <a:tailEnd type="triangle" w="lg" len="lg"/>
              </a:ln>
            </p:spPr>
            <p:style>
              <a:lnRef idx="1">
                <a:schemeClr val="accent1"/>
              </a:lnRef>
              <a:fillRef idx="0">
                <a:schemeClr val="accent1"/>
              </a:fillRef>
              <a:effectRef idx="0">
                <a:schemeClr val="accent1"/>
              </a:effectRef>
              <a:fontRef idx="minor">
                <a:schemeClr val="tx1"/>
              </a:fontRef>
            </p:style>
          </p:cxnSp>
        </p:grpSp>
        <p:grpSp>
          <p:nvGrpSpPr>
            <p:cNvPr id="89" name="Group 88"/>
            <p:cNvGrpSpPr/>
            <p:nvPr/>
          </p:nvGrpSpPr>
          <p:grpSpPr>
            <a:xfrm>
              <a:off x="1447800" y="3925040"/>
              <a:ext cx="914400" cy="688438"/>
              <a:chOff x="1447800" y="3772640"/>
              <a:chExt cx="914400" cy="688438"/>
            </a:xfrm>
          </p:grpSpPr>
          <p:cxnSp>
            <p:nvCxnSpPr>
              <p:cNvPr id="113" name="Straight Connector 112"/>
              <p:cNvCxnSpPr/>
              <p:nvPr/>
            </p:nvCxnSpPr>
            <p:spPr>
              <a:xfrm>
                <a:off x="2338014" y="3772640"/>
                <a:ext cx="0" cy="688438"/>
              </a:xfrm>
              <a:prstGeom prst="line">
                <a:avLst/>
              </a:prstGeom>
              <a:ln w="50800">
                <a:solidFill>
                  <a:schemeClr val="bg1">
                    <a:lumMod val="50000"/>
                    <a:lumOff val="5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14" name="Straight Arrow Connector 113"/>
              <p:cNvCxnSpPr/>
              <p:nvPr/>
            </p:nvCxnSpPr>
            <p:spPr>
              <a:xfrm>
                <a:off x="1447800" y="4114800"/>
                <a:ext cx="914400" cy="0"/>
              </a:xfrm>
              <a:prstGeom prst="straightConnector1">
                <a:avLst/>
              </a:prstGeom>
              <a:ln w="38100">
                <a:solidFill>
                  <a:srgbClr val="0000FF"/>
                </a:solidFill>
                <a:headEnd type="none"/>
                <a:tailEnd type="triangle" w="lg" len="lg"/>
              </a:ln>
            </p:spPr>
            <p:style>
              <a:lnRef idx="1">
                <a:schemeClr val="accent1"/>
              </a:lnRef>
              <a:fillRef idx="0">
                <a:schemeClr val="accent1"/>
              </a:fillRef>
              <a:effectRef idx="0">
                <a:schemeClr val="accent1"/>
              </a:effectRef>
              <a:fontRef idx="minor">
                <a:schemeClr val="tx1"/>
              </a:fontRef>
            </p:style>
          </p:cxnSp>
        </p:grpSp>
        <p:grpSp>
          <p:nvGrpSpPr>
            <p:cNvPr id="94" name="Group 93"/>
            <p:cNvGrpSpPr/>
            <p:nvPr/>
          </p:nvGrpSpPr>
          <p:grpSpPr>
            <a:xfrm>
              <a:off x="1828800" y="2098227"/>
              <a:ext cx="533400" cy="721173"/>
              <a:chOff x="1828800" y="1945827"/>
              <a:chExt cx="533400" cy="721173"/>
            </a:xfrm>
          </p:grpSpPr>
          <p:cxnSp>
            <p:nvCxnSpPr>
              <p:cNvPr id="107" name="Straight Connector 106"/>
              <p:cNvCxnSpPr/>
              <p:nvPr/>
            </p:nvCxnSpPr>
            <p:spPr>
              <a:xfrm>
                <a:off x="2334150" y="1945827"/>
                <a:ext cx="0" cy="688438"/>
              </a:xfrm>
              <a:prstGeom prst="line">
                <a:avLst/>
              </a:prstGeom>
              <a:ln w="50800">
                <a:solidFill>
                  <a:schemeClr val="bg1">
                    <a:lumMod val="50000"/>
                    <a:lumOff val="5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15" name="Elbow Connector 114"/>
              <p:cNvCxnSpPr/>
              <p:nvPr/>
            </p:nvCxnSpPr>
            <p:spPr>
              <a:xfrm flipV="1">
                <a:off x="1828800" y="2286000"/>
                <a:ext cx="533400" cy="381000"/>
              </a:xfrm>
              <a:prstGeom prst="bentConnector3">
                <a:avLst>
                  <a:gd name="adj1" fmla="val -1429"/>
                </a:avLst>
              </a:prstGeom>
              <a:ln w="38100">
                <a:solidFill>
                  <a:srgbClr val="FFC000"/>
                </a:solidFill>
                <a:headEnd type="none"/>
                <a:tailEnd type="triangle" w="lg" len="lg"/>
              </a:ln>
            </p:spPr>
            <p:style>
              <a:lnRef idx="1">
                <a:schemeClr val="accent1"/>
              </a:lnRef>
              <a:fillRef idx="0">
                <a:schemeClr val="accent1"/>
              </a:fillRef>
              <a:effectRef idx="0">
                <a:schemeClr val="accent1"/>
              </a:effectRef>
              <a:fontRef idx="minor">
                <a:schemeClr val="tx1"/>
              </a:fontRef>
            </p:style>
          </p:cxnSp>
        </p:grpSp>
        <p:grpSp>
          <p:nvGrpSpPr>
            <p:cNvPr id="93" name="Group 92"/>
            <p:cNvGrpSpPr/>
            <p:nvPr/>
          </p:nvGrpSpPr>
          <p:grpSpPr>
            <a:xfrm>
              <a:off x="1485900" y="2838450"/>
              <a:ext cx="685800" cy="1047750"/>
              <a:chOff x="1485900" y="2686050"/>
              <a:chExt cx="685800" cy="1047750"/>
            </a:xfrm>
          </p:grpSpPr>
          <p:cxnSp>
            <p:nvCxnSpPr>
              <p:cNvPr id="116" name="Straight Connector 115"/>
              <p:cNvCxnSpPr/>
              <p:nvPr/>
            </p:nvCxnSpPr>
            <p:spPr>
              <a:xfrm>
                <a:off x="1485900" y="2686050"/>
                <a:ext cx="685800" cy="0"/>
              </a:xfrm>
              <a:prstGeom prst="line">
                <a:avLst/>
              </a:prstGeom>
              <a:ln w="50800">
                <a:solidFill>
                  <a:schemeClr val="bg1">
                    <a:lumMod val="50000"/>
                    <a:lumOff val="5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17" name="Straight Arrow Connector 116"/>
              <p:cNvCxnSpPr>
                <a:endCxn id="148" idx="0"/>
              </p:cNvCxnSpPr>
              <p:nvPr/>
            </p:nvCxnSpPr>
            <p:spPr>
              <a:xfrm flipV="1">
                <a:off x="1600200" y="2895600"/>
                <a:ext cx="0" cy="838200"/>
              </a:xfrm>
              <a:prstGeom prst="straightConnector1">
                <a:avLst/>
              </a:prstGeom>
              <a:ln w="38100">
                <a:solidFill>
                  <a:srgbClr val="0000FF"/>
                </a:solidFill>
                <a:headEnd type="none"/>
                <a:tailEnd type="triangle" w="lg" len="lg"/>
              </a:ln>
            </p:spPr>
            <p:style>
              <a:lnRef idx="1">
                <a:schemeClr val="accent1"/>
              </a:lnRef>
              <a:fillRef idx="0">
                <a:schemeClr val="accent1"/>
              </a:fillRef>
              <a:effectRef idx="0">
                <a:schemeClr val="accent1"/>
              </a:effectRef>
              <a:fontRef idx="minor">
                <a:schemeClr val="tx1"/>
              </a:fontRef>
            </p:style>
          </p:cxnSp>
        </p:grpSp>
        <p:grpSp>
          <p:nvGrpSpPr>
            <p:cNvPr id="92" name="Group 91"/>
            <p:cNvGrpSpPr/>
            <p:nvPr/>
          </p:nvGrpSpPr>
          <p:grpSpPr>
            <a:xfrm>
              <a:off x="1219200" y="3741630"/>
              <a:ext cx="952500" cy="677970"/>
              <a:chOff x="1219200" y="3589230"/>
              <a:chExt cx="952500" cy="677970"/>
            </a:xfrm>
          </p:grpSpPr>
          <p:cxnSp>
            <p:nvCxnSpPr>
              <p:cNvPr id="118" name="Straight Connector 117"/>
              <p:cNvCxnSpPr/>
              <p:nvPr/>
            </p:nvCxnSpPr>
            <p:spPr>
              <a:xfrm>
                <a:off x="1485900" y="3589230"/>
                <a:ext cx="685800" cy="0"/>
              </a:xfrm>
              <a:prstGeom prst="line">
                <a:avLst/>
              </a:prstGeom>
              <a:ln w="50800">
                <a:solidFill>
                  <a:schemeClr val="bg1">
                    <a:lumMod val="50000"/>
                    <a:lumOff val="5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19" name="Elbow Connector 118"/>
              <p:cNvCxnSpPr>
                <a:endCxn id="148" idx="2"/>
              </p:cNvCxnSpPr>
              <p:nvPr/>
            </p:nvCxnSpPr>
            <p:spPr>
              <a:xfrm rot="5400000" flipH="1" flipV="1">
                <a:off x="1181100" y="3848100"/>
                <a:ext cx="457200" cy="381000"/>
              </a:xfrm>
              <a:prstGeom prst="bentConnector3">
                <a:avLst>
                  <a:gd name="adj1" fmla="val 0"/>
                </a:avLst>
              </a:prstGeom>
              <a:ln w="38100">
                <a:solidFill>
                  <a:srgbClr val="00B050"/>
                </a:solidFill>
                <a:headEnd type="none"/>
                <a:tailEnd type="triangle" w="lg" len="lg"/>
              </a:ln>
            </p:spPr>
            <p:style>
              <a:lnRef idx="1">
                <a:schemeClr val="accent1"/>
              </a:lnRef>
              <a:fillRef idx="0">
                <a:schemeClr val="accent1"/>
              </a:fillRef>
              <a:effectRef idx="0">
                <a:schemeClr val="accent1"/>
              </a:effectRef>
              <a:fontRef idx="minor">
                <a:schemeClr val="tx1"/>
              </a:fontRef>
            </p:style>
          </p:cxnSp>
        </p:grpSp>
        <p:grpSp>
          <p:nvGrpSpPr>
            <p:cNvPr id="88" name="Group 87"/>
            <p:cNvGrpSpPr/>
            <p:nvPr/>
          </p:nvGrpSpPr>
          <p:grpSpPr>
            <a:xfrm>
              <a:off x="914400" y="3913820"/>
              <a:ext cx="533400" cy="734380"/>
              <a:chOff x="914400" y="3761420"/>
              <a:chExt cx="533400" cy="734380"/>
            </a:xfrm>
          </p:grpSpPr>
          <p:cxnSp>
            <p:nvCxnSpPr>
              <p:cNvPr id="120" name="Straight Connector 119"/>
              <p:cNvCxnSpPr/>
              <p:nvPr/>
            </p:nvCxnSpPr>
            <p:spPr>
              <a:xfrm>
                <a:off x="1435100" y="3761420"/>
                <a:ext cx="0" cy="688438"/>
              </a:xfrm>
              <a:prstGeom prst="line">
                <a:avLst/>
              </a:prstGeom>
              <a:ln w="50800">
                <a:solidFill>
                  <a:schemeClr val="bg1">
                    <a:lumMod val="50000"/>
                    <a:lumOff val="5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21" name="Elbow Connector 120"/>
              <p:cNvCxnSpPr/>
              <p:nvPr/>
            </p:nvCxnSpPr>
            <p:spPr>
              <a:xfrm flipV="1">
                <a:off x="914400" y="4114800"/>
                <a:ext cx="533400" cy="381000"/>
              </a:xfrm>
              <a:prstGeom prst="bentConnector3">
                <a:avLst>
                  <a:gd name="adj1" fmla="val -1429"/>
                </a:avLst>
              </a:prstGeom>
              <a:ln w="38100">
                <a:solidFill>
                  <a:srgbClr val="FFC000"/>
                </a:solidFill>
                <a:headEnd type="none"/>
                <a:tailEnd type="triangle" w="lg" len="lg"/>
              </a:ln>
            </p:spPr>
            <p:style>
              <a:lnRef idx="1">
                <a:schemeClr val="accent1"/>
              </a:lnRef>
              <a:fillRef idx="0">
                <a:schemeClr val="accent1"/>
              </a:fillRef>
              <a:effectRef idx="0">
                <a:schemeClr val="accent1"/>
              </a:effectRef>
              <a:fontRef idx="minor">
                <a:schemeClr val="tx1"/>
              </a:fontRef>
            </p:style>
          </p:cxnSp>
        </p:grpSp>
      </p:grpSp>
      <p:grpSp>
        <p:nvGrpSpPr>
          <p:cNvPr id="150" name="Group 48"/>
          <p:cNvGrpSpPr/>
          <p:nvPr/>
        </p:nvGrpSpPr>
        <p:grpSpPr>
          <a:xfrm>
            <a:off x="5181600" y="1905000"/>
            <a:ext cx="3657600" cy="3657600"/>
            <a:chOff x="1828800" y="914400"/>
            <a:chExt cx="3657600" cy="3657600"/>
          </a:xfrm>
        </p:grpSpPr>
        <p:sp>
          <p:nvSpPr>
            <p:cNvPr id="195" name="Rectangle 194"/>
            <p:cNvSpPr/>
            <p:nvPr/>
          </p:nvSpPr>
          <p:spPr>
            <a:xfrm>
              <a:off x="1828800" y="914400"/>
              <a:ext cx="2743200" cy="914400"/>
            </a:xfrm>
            <a:prstGeom prst="rect">
              <a:avLst/>
            </a:prstGeom>
            <a:solidFill>
              <a:schemeClr val="bg1">
                <a:lumMod val="7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96" name="Rectangle 195"/>
            <p:cNvSpPr/>
            <p:nvPr/>
          </p:nvSpPr>
          <p:spPr>
            <a:xfrm>
              <a:off x="4572000" y="1828800"/>
              <a:ext cx="914400" cy="914400"/>
            </a:xfrm>
            <a:prstGeom prst="rect">
              <a:avLst/>
            </a:prstGeom>
            <a:solidFill>
              <a:schemeClr val="bg1">
                <a:lumMod val="7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97" name="Rectangle 196"/>
            <p:cNvSpPr/>
            <p:nvPr/>
          </p:nvSpPr>
          <p:spPr>
            <a:xfrm>
              <a:off x="4572000" y="3657600"/>
              <a:ext cx="914400" cy="914400"/>
            </a:xfrm>
            <a:prstGeom prst="rect">
              <a:avLst/>
            </a:prstGeom>
            <a:solidFill>
              <a:schemeClr val="bg1">
                <a:lumMod val="7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98" name="Rectangle 197"/>
            <p:cNvSpPr/>
            <p:nvPr/>
          </p:nvSpPr>
          <p:spPr>
            <a:xfrm>
              <a:off x="1828800" y="2743200"/>
              <a:ext cx="3657600" cy="914400"/>
            </a:xfrm>
            <a:prstGeom prst="rect">
              <a:avLst/>
            </a:prstGeom>
            <a:solidFill>
              <a:schemeClr val="bg1">
                <a:lumMod val="7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99" name="Rectangle 198"/>
            <p:cNvSpPr/>
            <p:nvPr/>
          </p:nvSpPr>
          <p:spPr>
            <a:xfrm>
              <a:off x="1828800" y="3657600"/>
              <a:ext cx="914400" cy="914400"/>
            </a:xfrm>
            <a:prstGeom prst="rect">
              <a:avLst/>
            </a:prstGeom>
            <a:solidFill>
              <a:schemeClr val="bg1">
                <a:lumMod val="7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200" name="Rectangle 199"/>
            <p:cNvSpPr/>
            <p:nvPr/>
          </p:nvSpPr>
          <p:spPr>
            <a:xfrm>
              <a:off x="2743200" y="1828800"/>
              <a:ext cx="914400" cy="914400"/>
            </a:xfrm>
            <a:prstGeom prst="rect">
              <a:avLst/>
            </a:prstGeom>
            <a:solidFill>
              <a:schemeClr val="bg1">
                <a:lumMod val="7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sp>
        <p:nvSpPr>
          <p:cNvPr id="203" name="TextBox 202"/>
          <p:cNvSpPr txBox="1"/>
          <p:nvPr/>
        </p:nvSpPr>
        <p:spPr bwMode="auto">
          <a:xfrm>
            <a:off x="5791200" y="1352490"/>
            <a:ext cx="2204642" cy="400110"/>
          </a:xfrm>
          <a:prstGeom prst="rect">
            <a:avLst/>
          </a:prstGeom>
          <a:noFill/>
          <a:ln w="9525">
            <a:noFill/>
            <a:miter lim="800000"/>
            <a:headEnd/>
            <a:tailEnd/>
          </a:ln>
        </p:spPr>
        <p:txBody>
          <a:bodyPr wrap="none" rtlCol="0">
            <a:spAutoFit/>
          </a:bodyPr>
          <a:lstStyle/>
          <a:p>
            <a:r>
              <a:rPr lang="en-US" sz="2000" dirty="0" smtClean="0">
                <a:latin typeface="Helvetica" pitchFamily="34" charset="0"/>
                <a:cs typeface="Helvetica" pitchFamily="34" charset="0"/>
              </a:rPr>
              <a:t>Extensions (DRT)</a:t>
            </a:r>
          </a:p>
        </p:txBody>
      </p:sp>
      <p:sp>
        <p:nvSpPr>
          <p:cNvPr id="205" name="Rectangle 204"/>
          <p:cNvSpPr/>
          <p:nvPr/>
        </p:nvSpPr>
        <p:spPr>
          <a:xfrm>
            <a:off x="6096000" y="3733800"/>
            <a:ext cx="914400" cy="914400"/>
          </a:xfrm>
          <a:prstGeom prst="rect">
            <a:avLst/>
          </a:prstGeom>
          <a:solidFill>
            <a:srgbClr val="FFFF0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grpSp>
        <p:nvGrpSpPr>
          <p:cNvPr id="211" name="Group 210"/>
          <p:cNvGrpSpPr/>
          <p:nvPr/>
        </p:nvGrpSpPr>
        <p:grpSpPr>
          <a:xfrm>
            <a:off x="5181600" y="2819400"/>
            <a:ext cx="2743200" cy="2743200"/>
            <a:chOff x="5105400" y="2667000"/>
            <a:chExt cx="2743200" cy="2743200"/>
          </a:xfrm>
        </p:grpSpPr>
        <p:sp>
          <p:nvSpPr>
            <p:cNvPr id="151" name="Rectangle 150"/>
            <p:cNvSpPr/>
            <p:nvPr/>
          </p:nvSpPr>
          <p:spPr>
            <a:xfrm>
              <a:off x="6019800" y="2667000"/>
              <a:ext cx="914400" cy="914400"/>
            </a:xfrm>
            <a:prstGeom prst="rect">
              <a:avLst/>
            </a:prstGeom>
            <a:solidFill>
              <a:srgbClr val="00B05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r>
                <a:rPr lang="en-US" dirty="0" smtClean="0">
                  <a:solidFill>
                    <a:schemeClr val="bg1"/>
                  </a:solidFill>
                </a:rPr>
                <a:t>1 Block Away</a:t>
              </a:r>
              <a:endParaRPr lang="en-US" dirty="0">
                <a:solidFill>
                  <a:schemeClr val="bg1"/>
                </a:solidFill>
              </a:endParaRPr>
            </a:p>
          </p:txBody>
        </p:sp>
        <p:sp>
          <p:nvSpPr>
            <p:cNvPr id="204" name="Rectangle 203"/>
            <p:cNvSpPr/>
            <p:nvPr/>
          </p:nvSpPr>
          <p:spPr>
            <a:xfrm>
              <a:off x="5105400" y="3581400"/>
              <a:ext cx="914400" cy="914400"/>
            </a:xfrm>
            <a:prstGeom prst="rect">
              <a:avLst/>
            </a:prstGeom>
            <a:solidFill>
              <a:srgbClr val="00B05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r>
                <a:rPr lang="en-US" dirty="0" smtClean="0">
                  <a:solidFill>
                    <a:schemeClr val="bg1"/>
                  </a:solidFill>
                </a:rPr>
                <a:t>1 Block</a:t>
              </a:r>
            </a:p>
            <a:p>
              <a:pPr algn="ctr"/>
              <a:r>
                <a:rPr lang="en-US" dirty="0" smtClean="0">
                  <a:solidFill>
                    <a:schemeClr val="bg1"/>
                  </a:solidFill>
                </a:rPr>
                <a:t>Away</a:t>
              </a:r>
              <a:endParaRPr lang="en-US" dirty="0">
                <a:solidFill>
                  <a:schemeClr val="bg1"/>
                </a:solidFill>
              </a:endParaRPr>
            </a:p>
          </p:txBody>
        </p:sp>
        <p:sp>
          <p:nvSpPr>
            <p:cNvPr id="206" name="Rectangle 205"/>
            <p:cNvSpPr/>
            <p:nvPr/>
          </p:nvSpPr>
          <p:spPr>
            <a:xfrm>
              <a:off x="6934200" y="3581400"/>
              <a:ext cx="914400" cy="914400"/>
            </a:xfrm>
            <a:prstGeom prst="rect">
              <a:avLst/>
            </a:prstGeom>
            <a:solidFill>
              <a:srgbClr val="00B05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r>
                <a:rPr lang="en-US" dirty="0" smtClean="0">
                  <a:solidFill>
                    <a:schemeClr val="bg1"/>
                  </a:solidFill>
                </a:rPr>
                <a:t>1 Block</a:t>
              </a:r>
            </a:p>
            <a:p>
              <a:pPr algn="ctr"/>
              <a:r>
                <a:rPr lang="en-US" dirty="0" smtClean="0">
                  <a:solidFill>
                    <a:schemeClr val="bg1"/>
                  </a:solidFill>
                </a:rPr>
                <a:t>Away</a:t>
              </a:r>
              <a:endParaRPr lang="en-US" dirty="0">
                <a:solidFill>
                  <a:schemeClr val="bg1"/>
                </a:solidFill>
              </a:endParaRPr>
            </a:p>
          </p:txBody>
        </p:sp>
        <p:sp>
          <p:nvSpPr>
            <p:cNvPr id="209" name="Rectangle 208"/>
            <p:cNvSpPr/>
            <p:nvPr/>
          </p:nvSpPr>
          <p:spPr>
            <a:xfrm>
              <a:off x="5105400" y="4495800"/>
              <a:ext cx="914400" cy="914400"/>
            </a:xfrm>
            <a:prstGeom prst="rect">
              <a:avLst/>
            </a:prstGeom>
            <a:solidFill>
              <a:srgbClr val="00B05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r>
                <a:rPr lang="en-US" dirty="0" smtClean="0">
                  <a:solidFill>
                    <a:schemeClr val="bg1"/>
                  </a:solidFill>
                </a:rPr>
                <a:t>1 Block Away</a:t>
              </a:r>
              <a:endParaRPr lang="en-US" dirty="0">
                <a:solidFill>
                  <a:schemeClr val="bg1"/>
                </a:solidFill>
              </a:endParaRPr>
            </a:p>
          </p:txBody>
        </p:sp>
      </p:grpSp>
      <p:grpSp>
        <p:nvGrpSpPr>
          <p:cNvPr id="212" name="Group 211"/>
          <p:cNvGrpSpPr/>
          <p:nvPr/>
        </p:nvGrpSpPr>
        <p:grpSpPr>
          <a:xfrm>
            <a:off x="6096000" y="1905000"/>
            <a:ext cx="2743200" cy="2743200"/>
            <a:chOff x="6019800" y="1752600"/>
            <a:chExt cx="2743200" cy="2743200"/>
          </a:xfrm>
        </p:grpSpPr>
        <p:sp>
          <p:nvSpPr>
            <p:cNvPr id="208" name="Rectangle 207"/>
            <p:cNvSpPr/>
            <p:nvPr/>
          </p:nvSpPr>
          <p:spPr>
            <a:xfrm>
              <a:off x="6019800" y="1752600"/>
              <a:ext cx="914400" cy="914400"/>
            </a:xfrm>
            <a:prstGeom prst="rect">
              <a:avLst/>
            </a:prstGeom>
            <a:solidFill>
              <a:srgbClr val="0000FF"/>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r>
                <a:rPr lang="en-US" dirty="0" smtClean="0">
                  <a:solidFill>
                    <a:schemeClr val="bg1"/>
                  </a:solidFill>
                </a:rPr>
                <a:t>2 Blocks Away</a:t>
              </a:r>
              <a:endParaRPr lang="en-US" dirty="0">
                <a:solidFill>
                  <a:schemeClr val="bg1"/>
                </a:solidFill>
              </a:endParaRPr>
            </a:p>
          </p:txBody>
        </p:sp>
        <p:sp>
          <p:nvSpPr>
            <p:cNvPr id="210" name="Rectangle 209"/>
            <p:cNvSpPr/>
            <p:nvPr/>
          </p:nvSpPr>
          <p:spPr>
            <a:xfrm>
              <a:off x="7848600" y="3581400"/>
              <a:ext cx="914400" cy="914400"/>
            </a:xfrm>
            <a:prstGeom prst="rect">
              <a:avLst/>
            </a:prstGeom>
            <a:solidFill>
              <a:srgbClr val="0000FF"/>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r>
                <a:rPr lang="en-US" dirty="0" smtClean="0">
                  <a:solidFill>
                    <a:schemeClr val="bg1"/>
                  </a:solidFill>
                </a:rPr>
                <a:t>2 Blocks</a:t>
              </a:r>
              <a:endParaRPr lang="en-US" dirty="0">
                <a:solidFill>
                  <a:schemeClr val="bg1"/>
                </a:solidFill>
              </a:endParaRPr>
            </a:p>
            <a:p>
              <a:pPr algn="ctr"/>
              <a:r>
                <a:rPr lang="en-US" dirty="0" smtClean="0">
                  <a:solidFill>
                    <a:schemeClr val="bg1"/>
                  </a:solidFill>
                </a:rPr>
                <a:t>Away</a:t>
              </a:r>
            </a:p>
          </p:txBody>
        </p:sp>
      </p:grpSp>
      <p:sp>
        <p:nvSpPr>
          <p:cNvPr id="70" name="Rectangle 69"/>
          <p:cNvSpPr/>
          <p:nvPr/>
        </p:nvSpPr>
        <p:spPr>
          <a:xfrm>
            <a:off x="5181600" y="2819400"/>
            <a:ext cx="2743200" cy="2743200"/>
          </a:xfrm>
          <a:prstGeom prst="rect">
            <a:avLst/>
          </a:prstGeom>
          <a:noFill/>
          <a:ln w="38100">
            <a:solidFill>
              <a:schemeClr val="bg1"/>
            </a:solidFill>
            <a:prstDash val="sysDot"/>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nvGrpSpPr>
          <p:cNvPr id="76" name="Group 75"/>
          <p:cNvGrpSpPr/>
          <p:nvPr/>
        </p:nvGrpSpPr>
        <p:grpSpPr>
          <a:xfrm>
            <a:off x="4267200" y="1905000"/>
            <a:ext cx="4572000" cy="4572000"/>
            <a:chOff x="4267200" y="1752600"/>
            <a:chExt cx="4572000" cy="4572000"/>
          </a:xfrm>
        </p:grpSpPr>
        <p:sp>
          <p:nvSpPr>
            <p:cNvPr id="72" name="Rectangle 71"/>
            <p:cNvSpPr/>
            <p:nvPr/>
          </p:nvSpPr>
          <p:spPr>
            <a:xfrm>
              <a:off x="6096000" y="1752600"/>
              <a:ext cx="914400" cy="1828800"/>
            </a:xfrm>
            <a:prstGeom prst="rect">
              <a:avLst/>
            </a:prstGeom>
            <a:noFill/>
            <a:ln w="38100">
              <a:solidFill>
                <a:schemeClr val="bg1"/>
              </a:solidFill>
              <a:prstDash val="sysDot"/>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73" name="Rectangle 72"/>
            <p:cNvSpPr/>
            <p:nvPr/>
          </p:nvSpPr>
          <p:spPr>
            <a:xfrm>
              <a:off x="6096000" y="4495800"/>
              <a:ext cx="914400" cy="1828800"/>
            </a:xfrm>
            <a:prstGeom prst="rect">
              <a:avLst/>
            </a:prstGeom>
            <a:noFill/>
            <a:ln w="38100">
              <a:solidFill>
                <a:schemeClr val="bg1"/>
              </a:solidFill>
              <a:prstDash val="sysDot"/>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74" name="Rectangle 73"/>
            <p:cNvSpPr/>
            <p:nvPr/>
          </p:nvSpPr>
          <p:spPr>
            <a:xfrm>
              <a:off x="7010400" y="3581400"/>
              <a:ext cx="1828800" cy="914400"/>
            </a:xfrm>
            <a:prstGeom prst="rect">
              <a:avLst/>
            </a:prstGeom>
            <a:noFill/>
            <a:ln w="38100">
              <a:solidFill>
                <a:schemeClr val="bg1"/>
              </a:solidFill>
              <a:prstDash val="sysDot"/>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75" name="Rectangle 74"/>
            <p:cNvSpPr/>
            <p:nvPr/>
          </p:nvSpPr>
          <p:spPr>
            <a:xfrm>
              <a:off x="4267200" y="3581400"/>
              <a:ext cx="1828800" cy="914400"/>
            </a:xfrm>
            <a:prstGeom prst="rect">
              <a:avLst/>
            </a:prstGeom>
            <a:noFill/>
            <a:ln w="38100">
              <a:solidFill>
                <a:schemeClr val="bg1"/>
              </a:solidFill>
              <a:prstDash val="sysDot"/>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sp>
        <p:nvSpPr>
          <p:cNvPr id="2" name="Title 1"/>
          <p:cNvSpPr>
            <a:spLocks noGrp="1"/>
          </p:cNvSpPr>
          <p:nvPr>
            <p:ph type="title"/>
          </p:nvPr>
        </p:nvSpPr>
        <p:spPr>
          <a:xfrm>
            <a:off x="381000" y="230188"/>
            <a:ext cx="8382000" cy="1052596"/>
          </a:xfrm>
        </p:spPr>
        <p:txBody>
          <a:bodyPr/>
          <a:lstStyle/>
          <a:p>
            <a:r>
              <a:rPr lang="en-US" dirty="0" smtClean="0"/>
              <a:t>Delta Radiance Transfer</a:t>
            </a:r>
            <a:br>
              <a:rPr lang="en-US" dirty="0" smtClean="0"/>
            </a:br>
            <a:r>
              <a:rPr lang="en-US" sz="2800" dirty="0" smtClean="0"/>
              <a:t>Extensions</a:t>
            </a:r>
            <a:endParaRPr lang="en-US" sz="2800" dirty="0"/>
          </a:p>
        </p:txBody>
      </p:sp>
    </p:spTree>
    <p:extLst>
      <p:ext uri="{BB962C8B-B14F-4D97-AF65-F5344CB8AC3E}">
        <p14:creationId xmlns:p14="http://schemas.microsoft.com/office/powerpoint/2010/main" val="370832732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50"/>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03"/>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205"/>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211"/>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70"/>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12"/>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76"/>
                                        </p:tgtEl>
                                        <p:attrNameLst>
                                          <p:attrName>style.visibility</p:attrName>
                                        </p:attrNameLst>
                                      </p:cBhvr>
                                      <p:to>
                                        <p:strVal val="visible"/>
                                      </p:to>
                                    </p:set>
                                  </p:childTnLst>
                                </p:cTn>
                              </p:par>
                              <p:par>
                                <p:cTn id="29" presetID="1" presetClass="exit" presetSubtype="0" fill="hold" grpId="1" nodeType="withEffect">
                                  <p:stCondLst>
                                    <p:cond delay="0"/>
                                  </p:stCondLst>
                                  <p:childTnLst>
                                    <p:set>
                                      <p:cBhvr>
                                        <p:cTn id="30" dur="1" fill="hold">
                                          <p:stCondLst>
                                            <p:cond delay="0"/>
                                          </p:stCondLst>
                                        </p:cTn>
                                        <p:tgtEl>
                                          <p:spTgt spid="7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3" grpId="0"/>
      <p:bldP spid="205" grpId="0" animBg="1"/>
      <p:bldP spid="70" grpId="0" animBg="1"/>
      <p:bldP spid="70" grpId="1" animBg="1"/>
    </p:bld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30188"/>
            <a:ext cx="8382000" cy="1052596"/>
          </a:xfrm>
        </p:spPr>
        <p:txBody>
          <a:bodyPr/>
          <a:lstStyle/>
          <a:p>
            <a:r>
              <a:rPr lang="en-US" dirty="0" smtClean="0"/>
              <a:t>Delta Radiance Transfer</a:t>
            </a:r>
            <a:br>
              <a:rPr lang="en-US" dirty="0" smtClean="0"/>
            </a:br>
            <a:r>
              <a:rPr lang="en-US" sz="2800" dirty="0" smtClean="0"/>
              <a:t>Results</a:t>
            </a:r>
            <a:endParaRPr lang="en-US" sz="2800" dirty="0"/>
          </a:p>
        </p:txBody>
      </p:sp>
      <p:pic>
        <p:nvPicPr>
          <p:cNvPr id="4" name="Picture 3">
            <a:hlinkClick r:id="rId3" action="ppaction://hlinkfile"/>
          </p:cNvPr>
          <p:cNvPicPr>
            <a:picLocks noChangeAspect="1"/>
          </p:cNvPicPr>
          <p:nvPr/>
        </p:nvPicPr>
        <p:blipFill rotWithShape="1">
          <a:blip r:embed="rId4"/>
          <a:srcRect l="586" t="4167" r="5709" b="3178"/>
          <a:stretch/>
        </p:blipFill>
        <p:spPr>
          <a:xfrm>
            <a:off x="381000" y="1483424"/>
            <a:ext cx="3742841" cy="2080766"/>
          </a:xfrm>
          <a:prstGeom prst="rect">
            <a:avLst/>
          </a:prstGeom>
        </p:spPr>
      </p:pic>
      <p:pic>
        <p:nvPicPr>
          <p:cNvPr id="5" name="Picture 4">
            <a:hlinkClick r:id="rId5" action="ppaction://hlinkfile"/>
          </p:cNvPr>
          <p:cNvPicPr>
            <a:picLocks noChangeAspect="1"/>
          </p:cNvPicPr>
          <p:nvPr/>
        </p:nvPicPr>
        <p:blipFill>
          <a:blip r:embed="rId6"/>
          <a:stretch>
            <a:fillRect/>
          </a:stretch>
        </p:blipFill>
        <p:spPr>
          <a:xfrm>
            <a:off x="4550367" y="1282784"/>
            <a:ext cx="4210050" cy="2296904"/>
          </a:xfrm>
          <a:prstGeom prst="rect">
            <a:avLst/>
          </a:prstGeom>
        </p:spPr>
      </p:pic>
      <p:pic>
        <p:nvPicPr>
          <p:cNvPr id="6" name="Picture 5">
            <a:hlinkClick r:id="rId7" action="ppaction://hlinkfile"/>
          </p:cNvPr>
          <p:cNvPicPr>
            <a:picLocks noChangeAspect="1"/>
          </p:cNvPicPr>
          <p:nvPr/>
        </p:nvPicPr>
        <p:blipFill rotWithShape="1">
          <a:blip r:embed="rId8"/>
          <a:srcRect l="8419" t="9374" r="13104" b="8334"/>
          <a:stretch/>
        </p:blipFill>
        <p:spPr>
          <a:xfrm>
            <a:off x="2286000" y="3886200"/>
            <a:ext cx="4572000" cy="2695433"/>
          </a:xfrm>
          <a:prstGeom prst="rect">
            <a:avLst/>
          </a:prstGeom>
        </p:spPr>
      </p:pic>
    </p:spTree>
    <p:extLst>
      <p:ext uri="{BB962C8B-B14F-4D97-AF65-F5344CB8AC3E}">
        <p14:creationId xmlns:p14="http://schemas.microsoft.com/office/powerpoint/2010/main" val="2292424280"/>
      </p:ext>
    </p:extLst>
  </p:cSld>
  <p:clrMapOvr>
    <a:masterClrMapping/>
  </p:clrMapOvr>
  <p:transition>
    <p:fade/>
  </p:transition>
  <p:timing>
    <p:tnLst>
      <p:par>
        <p:cTn id="1" dur="indefinite" restart="never" nodeType="tmRoot"/>
      </p:par>
    </p:tn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Evaluation</a:t>
            </a:r>
            <a:endParaRPr lang="en-US" dirty="0"/>
          </a:p>
        </p:txBody>
      </p:sp>
      <p:sp>
        <p:nvSpPr>
          <p:cNvPr id="111" name="TextBox 110"/>
          <p:cNvSpPr txBox="1"/>
          <p:nvPr/>
        </p:nvSpPr>
        <p:spPr>
          <a:xfrm>
            <a:off x="1" y="914400"/>
            <a:ext cx="9144000" cy="954107"/>
          </a:xfrm>
          <a:prstGeom prst="rect">
            <a:avLst/>
          </a:prstGeom>
          <a:noFill/>
        </p:spPr>
        <p:txBody>
          <a:bodyPr wrap="square" rtlCol="0">
            <a:spAutoFit/>
          </a:bodyPr>
          <a:lstStyle/>
          <a:p>
            <a:pPr algn="ctr"/>
            <a:r>
              <a:rPr lang="en-US" sz="2800" dirty="0" smtClean="0"/>
              <a:t>Indirect </a:t>
            </a:r>
            <a:r>
              <a:rPr lang="en-US" sz="2800" dirty="0"/>
              <a:t>illumination can be </a:t>
            </a:r>
            <a:r>
              <a:rPr lang="en-US" sz="2800" dirty="0" smtClean="0"/>
              <a:t>decomposed, and </a:t>
            </a:r>
            <a:r>
              <a:rPr lang="en-US" sz="2800" dirty="0"/>
              <a:t>then </a:t>
            </a:r>
            <a:endParaRPr lang="en-US" sz="2800" dirty="0" smtClean="0"/>
          </a:p>
          <a:p>
            <a:pPr algn="ctr"/>
            <a:r>
              <a:rPr lang="en-US" sz="2800" dirty="0" smtClean="0"/>
              <a:t>re-constructed </a:t>
            </a:r>
            <a:r>
              <a:rPr lang="en-US" sz="2800" dirty="0"/>
              <a:t>to generate visually plausible results</a:t>
            </a:r>
          </a:p>
        </p:txBody>
      </p:sp>
      <p:sp>
        <p:nvSpPr>
          <p:cNvPr id="4" name="TextBox 3"/>
          <p:cNvSpPr txBox="1"/>
          <p:nvPr/>
        </p:nvSpPr>
        <p:spPr>
          <a:xfrm>
            <a:off x="76200" y="1981200"/>
            <a:ext cx="8639096" cy="1384995"/>
          </a:xfrm>
          <a:prstGeom prst="rect">
            <a:avLst/>
          </a:prstGeom>
          <a:noFill/>
        </p:spPr>
        <p:txBody>
          <a:bodyPr wrap="none" rtlCol="0">
            <a:spAutoFit/>
          </a:bodyPr>
          <a:lstStyle/>
          <a:p>
            <a:pPr marL="285750" indent="-285750">
              <a:buFont typeface="Arial" panose="020B0604020202020204" pitchFamily="34" charset="0"/>
              <a:buChar char="•"/>
            </a:pPr>
            <a:r>
              <a:rPr lang="en-US" sz="2800" dirty="0" smtClean="0"/>
              <a:t>It needs to be fast before and during runtime</a:t>
            </a:r>
          </a:p>
          <a:p>
            <a:pPr marL="285750" indent="-285750">
              <a:buFont typeface="Arial" panose="020B0604020202020204" pitchFamily="34" charset="0"/>
              <a:buChar char="•"/>
            </a:pPr>
            <a:r>
              <a:rPr lang="en-US" sz="2800" dirty="0" smtClean="0"/>
              <a:t>It needs to use little memory</a:t>
            </a:r>
          </a:p>
          <a:p>
            <a:pPr marL="285750" indent="-285750">
              <a:buFont typeface="Arial" panose="020B0604020202020204" pitchFamily="34" charset="0"/>
              <a:buChar char="•"/>
            </a:pPr>
            <a:r>
              <a:rPr lang="en-US" sz="2800" dirty="0" smtClean="0"/>
              <a:t>It needs to produce visually plausible global illumination</a:t>
            </a:r>
            <a:endParaRPr lang="en-US" sz="2800" dirty="0"/>
          </a:p>
        </p:txBody>
      </p:sp>
      <p:grpSp>
        <p:nvGrpSpPr>
          <p:cNvPr id="16" name="Group 15"/>
          <p:cNvGrpSpPr/>
          <p:nvPr/>
        </p:nvGrpSpPr>
        <p:grpSpPr>
          <a:xfrm>
            <a:off x="381000" y="3657600"/>
            <a:ext cx="8382000" cy="1828800"/>
            <a:chOff x="381000" y="3657600"/>
            <a:chExt cx="8382000" cy="1828800"/>
          </a:xfrm>
        </p:grpSpPr>
        <p:pic>
          <p:nvPicPr>
            <p:cNvPr id="5" name="Picture 2" descr="http://www.cs.utah.edu/%7Eloos/publications/vo/TeaserCathedralLines-200.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1000" y="3657600"/>
              <a:ext cx="1828800" cy="1828800"/>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4" descr="http://www.cs.utah.edu/%7Eloos/publications/mrt/teaserIndirectDirectSmall.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647268" y="3657600"/>
              <a:ext cx="1828800" cy="1828800"/>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6" descr="http://www.cs.utah.edu/%7Eloos/publications/drt/teaserDRTSmall.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934200" y="3657600"/>
              <a:ext cx="1828800" cy="1828800"/>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17" name="Group 16"/>
          <p:cNvGrpSpPr/>
          <p:nvPr/>
        </p:nvGrpSpPr>
        <p:grpSpPr>
          <a:xfrm>
            <a:off x="41467" y="5632342"/>
            <a:ext cx="8772846" cy="375790"/>
            <a:chOff x="41467" y="5632342"/>
            <a:chExt cx="8772846" cy="375790"/>
          </a:xfrm>
        </p:grpSpPr>
        <p:sp>
          <p:nvSpPr>
            <p:cNvPr id="2" name="TextBox 1"/>
            <p:cNvSpPr txBox="1"/>
            <p:nvPr/>
          </p:nvSpPr>
          <p:spPr>
            <a:xfrm>
              <a:off x="41467" y="5632342"/>
              <a:ext cx="2507866" cy="369332"/>
            </a:xfrm>
            <a:prstGeom prst="rect">
              <a:avLst/>
            </a:prstGeom>
            <a:noFill/>
          </p:spPr>
          <p:txBody>
            <a:bodyPr wrap="none" rtlCol="0">
              <a:spAutoFit/>
            </a:bodyPr>
            <a:lstStyle/>
            <a:p>
              <a:r>
                <a:rPr lang="en-US" dirty="0" smtClean="0"/>
                <a:t>0.6ms to 1ms @ runtime</a:t>
              </a:r>
              <a:endParaRPr lang="en-US" dirty="0"/>
            </a:p>
          </p:txBody>
        </p:sp>
        <p:sp>
          <p:nvSpPr>
            <p:cNvPr id="8" name="TextBox 7"/>
            <p:cNvSpPr txBox="1"/>
            <p:nvPr/>
          </p:nvSpPr>
          <p:spPr>
            <a:xfrm>
              <a:off x="3230703" y="5632342"/>
              <a:ext cx="2682594" cy="369332"/>
            </a:xfrm>
            <a:prstGeom prst="rect">
              <a:avLst/>
            </a:prstGeom>
            <a:noFill/>
          </p:spPr>
          <p:txBody>
            <a:bodyPr wrap="none" rtlCol="0">
              <a:spAutoFit/>
            </a:bodyPr>
            <a:lstStyle/>
            <a:p>
              <a:r>
                <a:rPr lang="en-US" dirty="0" smtClean="0"/>
                <a:t>0.5ms to 2.5ms @ runtime</a:t>
              </a:r>
              <a:endParaRPr lang="en-US" dirty="0"/>
            </a:p>
          </p:txBody>
        </p:sp>
        <p:sp>
          <p:nvSpPr>
            <p:cNvPr id="9" name="TextBox 8"/>
            <p:cNvSpPr txBox="1"/>
            <p:nvPr/>
          </p:nvSpPr>
          <p:spPr>
            <a:xfrm>
              <a:off x="6882887" y="5638800"/>
              <a:ext cx="1931426" cy="369332"/>
            </a:xfrm>
            <a:prstGeom prst="rect">
              <a:avLst/>
            </a:prstGeom>
            <a:noFill/>
          </p:spPr>
          <p:txBody>
            <a:bodyPr wrap="none" rtlCol="0">
              <a:spAutoFit/>
            </a:bodyPr>
            <a:lstStyle/>
            <a:p>
              <a:r>
                <a:rPr lang="en-US" dirty="0" smtClean="0"/>
                <a:t>1.25ms @ runtime</a:t>
              </a:r>
              <a:endParaRPr lang="en-US" dirty="0"/>
            </a:p>
          </p:txBody>
        </p:sp>
      </p:grpSp>
      <p:grpSp>
        <p:nvGrpSpPr>
          <p:cNvPr id="19" name="Group 18"/>
          <p:cNvGrpSpPr/>
          <p:nvPr/>
        </p:nvGrpSpPr>
        <p:grpSpPr>
          <a:xfrm>
            <a:off x="639034" y="6260068"/>
            <a:ext cx="7777991" cy="369332"/>
            <a:chOff x="639034" y="6260068"/>
            <a:chExt cx="7777991" cy="369332"/>
          </a:xfrm>
        </p:grpSpPr>
        <p:sp>
          <p:nvSpPr>
            <p:cNvPr id="10" name="TextBox 9"/>
            <p:cNvSpPr txBox="1"/>
            <p:nvPr/>
          </p:nvSpPr>
          <p:spPr>
            <a:xfrm>
              <a:off x="639034" y="6260068"/>
              <a:ext cx="1312732" cy="369332"/>
            </a:xfrm>
            <a:prstGeom prst="rect">
              <a:avLst/>
            </a:prstGeom>
            <a:noFill/>
          </p:spPr>
          <p:txBody>
            <a:bodyPr wrap="none" rtlCol="0">
              <a:spAutoFit/>
            </a:bodyPr>
            <a:lstStyle/>
            <a:p>
              <a:r>
                <a:rPr lang="en-US" dirty="0" smtClean="0"/>
                <a:t>No Memory</a:t>
              </a:r>
              <a:endParaRPr lang="en-US" dirty="0"/>
            </a:p>
          </p:txBody>
        </p:sp>
        <p:sp>
          <p:nvSpPr>
            <p:cNvPr id="11" name="TextBox 10"/>
            <p:cNvSpPr txBox="1"/>
            <p:nvPr/>
          </p:nvSpPr>
          <p:spPr>
            <a:xfrm>
              <a:off x="4135909" y="6260068"/>
              <a:ext cx="851515" cy="369332"/>
            </a:xfrm>
            <a:prstGeom prst="rect">
              <a:avLst/>
            </a:prstGeom>
            <a:noFill/>
          </p:spPr>
          <p:txBody>
            <a:bodyPr wrap="none" rtlCol="0">
              <a:spAutoFit/>
            </a:bodyPr>
            <a:lstStyle/>
            <a:p>
              <a:r>
                <a:rPr lang="en-US" dirty="0" smtClean="0"/>
                <a:t>5.9 MB</a:t>
              </a:r>
              <a:endParaRPr lang="en-US" dirty="0"/>
            </a:p>
          </p:txBody>
        </p:sp>
        <p:sp>
          <p:nvSpPr>
            <p:cNvPr id="14" name="TextBox 13"/>
            <p:cNvSpPr txBox="1"/>
            <p:nvPr/>
          </p:nvSpPr>
          <p:spPr>
            <a:xfrm>
              <a:off x="7280175" y="6260068"/>
              <a:ext cx="1136850" cy="369332"/>
            </a:xfrm>
            <a:prstGeom prst="rect">
              <a:avLst/>
            </a:prstGeom>
            <a:noFill/>
          </p:spPr>
          <p:txBody>
            <a:bodyPr wrap="none" rtlCol="0">
              <a:spAutoFit/>
            </a:bodyPr>
            <a:lstStyle/>
            <a:p>
              <a:r>
                <a:rPr lang="en-US" dirty="0" smtClean="0"/>
                <a:t>+ 0.52 MB</a:t>
              </a:r>
              <a:endParaRPr lang="en-US" dirty="0"/>
            </a:p>
          </p:txBody>
        </p:sp>
      </p:grpSp>
      <p:grpSp>
        <p:nvGrpSpPr>
          <p:cNvPr id="18" name="Group 17"/>
          <p:cNvGrpSpPr/>
          <p:nvPr/>
        </p:nvGrpSpPr>
        <p:grpSpPr>
          <a:xfrm>
            <a:off x="3343353" y="5913895"/>
            <a:ext cx="5885785" cy="369332"/>
            <a:chOff x="3343353" y="5913895"/>
            <a:chExt cx="5885785" cy="369332"/>
          </a:xfrm>
        </p:grpSpPr>
        <p:sp>
          <p:nvSpPr>
            <p:cNvPr id="13" name="TextBox 12"/>
            <p:cNvSpPr txBox="1"/>
            <p:nvPr/>
          </p:nvSpPr>
          <p:spPr>
            <a:xfrm>
              <a:off x="3343353" y="5913895"/>
              <a:ext cx="2436629" cy="369332"/>
            </a:xfrm>
            <a:prstGeom prst="rect">
              <a:avLst/>
            </a:prstGeom>
            <a:noFill/>
          </p:spPr>
          <p:txBody>
            <a:bodyPr wrap="none" rtlCol="0">
              <a:spAutoFit/>
            </a:bodyPr>
            <a:lstStyle/>
            <a:p>
              <a:r>
                <a:rPr lang="en-US" dirty="0" smtClean="0"/>
                <a:t>380s of </a:t>
              </a:r>
              <a:r>
                <a:rPr lang="en-US" dirty="0" err="1" smtClean="0"/>
                <a:t>Precomputation</a:t>
              </a:r>
              <a:endParaRPr lang="en-US" dirty="0"/>
            </a:p>
          </p:txBody>
        </p:sp>
        <p:sp>
          <p:nvSpPr>
            <p:cNvPr id="15" name="TextBox 14"/>
            <p:cNvSpPr txBox="1"/>
            <p:nvPr/>
          </p:nvSpPr>
          <p:spPr>
            <a:xfrm>
              <a:off x="6468061" y="5913895"/>
              <a:ext cx="2761077" cy="369332"/>
            </a:xfrm>
            <a:prstGeom prst="rect">
              <a:avLst/>
            </a:prstGeom>
            <a:noFill/>
          </p:spPr>
          <p:txBody>
            <a:bodyPr wrap="none" rtlCol="0">
              <a:spAutoFit/>
            </a:bodyPr>
            <a:lstStyle/>
            <a:p>
              <a:r>
                <a:rPr lang="en-US" dirty="0" smtClean="0"/>
                <a:t>5 seconds to move blockers</a:t>
              </a:r>
              <a:endParaRPr lang="en-US" dirty="0"/>
            </a:p>
          </p:txBody>
        </p:sp>
      </p:grpSp>
      <p:pic>
        <p:nvPicPr>
          <p:cNvPr id="12" name="Picture 11"/>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086600" y="2051387"/>
            <a:ext cx="380802" cy="380802"/>
          </a:xfrm>
          <a:prstGeom prst="rect">
            <a:avLst/>
          </a:prstGeom>
        </p:spPr>
      </p:pic>
      <p:pic>
        <p:nvPicPr>
          <p:cNvPr id="21" name="Picture 20"/>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724400" y="2483296"/>
            <a:ext cx="380802" cy="380802"/>
          </a:xfrm>
          <a:prstGeom prst="rect">
            <a:avLst/>
          </a:prstGeom>
        </p:spPr>
      </p:pic>
      <p:pic>
        <p:nvPicPr>
          <p:cNvPr id="24" name="Picture 23"/>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572599" y="2910215"/>
            <a:ext cx="380802" cy="380802"/>
          </a:xfrm>
          <a:prstGeom prst="rect">
            <a:avLst/>
          </a:prstGeom>
        </p:spPr>
      </p:pic>
    </p:spTree>
    <p:extLst>
      <p:ext uri="{BB962C8B-B14F-4D97-AF65-F5344CB8AC3E}">
        <p14:creationId xmlns:p14="http://schemas.microsoft.com/office/powerpoint/2010/main" val="353711326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7"/>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2"/>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18"/>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19"/>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21"/>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2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Future Work</a:t>
            </a:r>
            <a:endParaRPr lang="en-US" dirty="0"/>
          </a:p>
        </p:txBody>
      </p:sp>
      <p:graphicFrame>
        <p:nvGraphicFramePr>
          <p:cNvPr id="2" name="Object 1"/>
          <p:cNvGraphicFramePr>
            <a:graphicFrameLocks noChangeAspect="1"/>
          </p:cNvGraphicFramePr>
          <p:nvPr>
            <p:extLst>
              <p:ext uri="{D42A27DB-BD31-4B8C-83A1-F6EECF244321}">
                <p14:modId xmlns:p14="http://schemas.microsoft.com/office/powerpoint/2010/main" val="783160018"/>
              </p:ext>
            </p:extLst>
          </p:nvPr>
        </p:nvGraphicFramePr>
        <p:xfrm>
          <a:off x="5724226" y="1981200"/>
          <a:ext cx="3267374" cy="2286000"/>
        </p:xfrm>
        <a:graphic>
          <a:graphicData uri="http://schemas.openxmlformats.org/presentationml/2006/ole">
            <mc:AlternateContent xmlns:mc="http://schemas.openxmlformats.org/markup-compatibility/2006">
              <mc:Choice xmlns:v="urn:schemas-microsoft-com:vml" Requires="v">
                <p:oleObj spid="_x0000_s1049" name="Bitmap Image" r:id="rId4" imgW="9801360" imgH="6858000" progId="Paint.Picture">
                  <p:embed/>
                </p:oleObj>
              </mc:Choice>
              <mc:Fallback>
                <p:oleObj name="Bitmap Image" r:id="rId4" imgW="9801360" imgH="6858000" progId="Paint.Picture">
                  <p:embed/>
                  <p:pic>
                    <p:nvPicPr>
                      <p:cNvPr id="0" name=""/>
                      <p:cNvPicPr/>
                      <p:nvPr/>
                    </p:nvPicPr>
                    <p:blipFill>
                      <a:blip r:embed="rId5"/>
                      <a:stretch>
                        <a:fillRect/>
                      </a:stretch>
                    </p:blipFill>
                    <p:spPr>
                      <a:xfrm>
                        <a:off x="5724226" y="1981200"/>
                        <a:ext cx="3267374" cy="2286000"/>
                      </a:xfrm>
                      <a:prstGeom prst="rect">
                        <a:avLst/>
                      </a:prstGeom>
                    </p:spPr>
                  </p:pic>
                </p:oleObj>
              </mc:Fallback>
            </mc:AlternateContent>
          </a:graphicData>
        </a:graphic>
      </p:graphicFrame>
      <p:grpSp>
        <p:nvGrpSpPr>
          <p:cNvPr id="10" name="Group 9"/>
          <p:cNvGrpSpPr/>
          <p:nvPr/>
        </p:nvGrpSpPr>
        <p:grpSpPr>
          <a:xfrm>
            <a:off x="311876" y="1981200"/>
            <a:ext cx="4992175" cy="2286000"/>
            <a:chOff x="311876" y="2743200"/>
            <a:chExt cx="4992175" cy="2286000"/>
          </a:xfrm>
        </p:grpSpPr>
        <p:pic>
          <p:nvPicPr>
            <p:cNvPr id="4" name="Picture 3"/>
            <p:cNvPicPr>
              <a:picLocks noChangeAspect="1"/>
            </p:cNvPicPr>
            <p:nvPr/>
          </p:nvPicPr>
          <p:blipFill>
            <a:blip r:embed="rId6"/>
            <a:stretch>
              <a:fillRect/>
            </a:stretch>
          </p:blipFill>
          <p:spPr>
            <a:xfrm>
              <a:off x="3018051" y="2743200"/>
              <a:ext cx="2286000" cy="2286000"/>
            </a:xfrm>
            <a:prstGeom prst="rect">
              <a:avLst/>
            </a:prstGeom>
          </p:spPr>
        </p:pic>
        <p:pic>
          <p:nvPicPr>
            <p:cNvPr id="5" name="Picture 4"/>
            <p:cNvPicPr>
              <a:picLocks noChangeAspect="1"/>
            </p:cNvPicPr>
            <p:nvPr/>
          </p:nvPicPr>
          <p:blipFill>
            <a:blip r:embed="rId7"/>
            <a:stretch>
              <a:fillRect/>
            </a:stretch>
          </p:blipFill>
          <p:spPr>
            <a:xfrm>
              <a:off x="311876" y="2743200"/>
              <a:ext cx="2286000" cy="2286000"/>
            </a:xfrm>
            <a:prstGeom prst="rect">
              <a:avLst/>
            </a:prstGeom>
          </p:spPr>
        </p:pic>
      </p:grpSp>
      <p:sp>
        <p:nvSpPr>
          <p:cNvPr id="6" name="TextBox 5"/>
          <p:cNvSpPr txBox="1"/>
          <p:nvPr/>
        </p:nvSpPr>
        <p:spPr>
          <a:xfrm>
            <a:off x="838200" y="1219200"/>
            <a:ext cx="6798592" cy="523220"/>
          </a:xfrm>
          <a:prstGeom prst="rect">
            <a:avLst/>
          </a:prstGeom>
          <a:noFill/>
        </p:spPr>
        <p:txBody>
          <a:bodyPr wrap="none" rtlCol="0">
            <a:spAutoFit/>
          </a:bodyPr>
          <a:lstStyle/>
          <a:p>
            <a:pPr marL="514350" indent="-514350">
              <a:buFont typeface="+mj-lt"/>
              <a:buAutoNum type="arabicPeriod"/>
            </a:pPr>
            <a:r>
              <a:rPr lang="en-US" sz="2800" dirty="0" smtClean="0"/>
              <a:t>Automatic Dictionary Creation and Layout</a:t>
            </a:r>
            <a:endParaRPr lang="en-US" sz="2800" dirty="0"/>
          </a:p>
        </p:txBody>
      </p:sp>
      <p:pic>
        <p:nvPicPr>
          <p:cNvPr id="12" name="Picture 11"/>
          <p:cNvPicPr>
            <a:picLocks noChangeAspect="1"/>
          </p:cNvPicPr>
          <p:nvPr/>
        </p:nvPicPr>
        <p:blipFill rotWithShape="1">
          <a:blip r:embed="rId8"/>
          <a:srcRect t="26667"/>
          <a:stretch/>
        </p:blipFill>
        <p:spPr>
          <a:xfrm>
            <a:off x="2667000" y="4724400"/>
            <a:ext cx="3652787" cy="1676400"/>
          </a:xfrm>
          <a:prstGeom prst="rect">
            <a:avLst/>
          </a:prstGeom>
        </p:spPr>
      </p:pic>
    </p:spTree>
    <p:extLst>
      <p:ext uri="{BB962C8B-B14F-4D97-AF65-F5344CB8AC3E}">
        <p14:creationId xmlns:p14="http://schemas.microsoft.com/office/powerpoint/2010/main" val="50393967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Future Work</a:t>
            </a:r>
            <a:endParaRPr lang="en-US" dirty="0"/>
          </a:p>
        </p:txBody>
      </p:sp>
      <p:sp>
        <p:nvSpPr>
          <p:cNvPr id="6" name="TextBox 5"/>
          <p:cNvSpPr txBox="1"/>
          <p:nvPr/>
        </p:nvSpPr>
        <p:spPr>
          <a:xfrm>
            <a:off x="838200" y="1219200"/>
            <a:ext cx="6798592" cy="523220"/>
          </a:xfrm>
          <a:prstGeom prst="rect">
            <a:avLst/>
          </a:prstGeom>
          <a:noFill/>
        </p:spPr>
        <p:txBody>
          <a:bodyPr wrap="none" rtlCol="0">
            <a:spAutoFit/>
          </a:bodyPr>
          <a:lstStyle/>
          <a:p>
            <a:pPr marL="514350" indent="-514350">
              <a:buFont typeface="+mj-lt"/>
              <a:buAutoNum type="arabicPeriod"/>
            </a:pPr>
            <a:r>
              <a:rPr lang="en-US" sz="2800" dirty="0" smtClean="0"/>
              <a:t>Automatic Dictionary Creation and Layout</a:t>
            </a:r>
            <a:endParaRPr lang="en-US" sz="2800" dirty="0"/>
          </a:p>
        </p:txBody>
      </p:sp>
      <p:sp>
        <p:nvSpPr>
          <p:cNvPr id="8" name="TextBox 7"/>
          <p:cNvSpPr txBox="1"/>
          <p:nvPr/>
        </p:nvSpPr>
        <p:spPr>
          <a:xfrm>
            <a:off x="838200" y="1981200"/>
            <a:ext cx="2461443" cy="523220"/>
          </a:xfrm>
          <a:prstGeom prst="rect">
            <a:avLst/>
          </a:prstGeom>
          <a:noFill/>
        </p:spPr>
        <p:txBody>
          <a:bodyPr wrap="none" rtlCol="0">
            <a:spAutoFit/>
          </a:bodyPr>
          <a:lstStyle/>
          <a:p>
            <a:pPr marL="514350" indent="-514350">
              <a:buFont typeface="+mj-lt"/>
              <a:buAutoNum type="arabicPeriod" startAt="2"/>
            </a:pPr>
            <a:r>
              <a:rPr lang="en-US" sz="2800" dirty="0" err="1" smtClean="0"/>
              <a:t>Directability</a:t>
            </a:r>
            <a:endParaRPr lang="en-US" sz="2800" dirty="0"/>
          </a:p>
        </p:txBody>
      </p:sp>
      <p:pic>
        <p:nvPicPr>
          <p:cNvPr id="7" name="Picture 6"/>
          <p:cNvPicPr>
            <a:picLocks noChangeAspect="1"/>
          </p:cNvPicPr>
          <p:nvPr/>
        </p:nvPicPr>
        <p:blipFill>
          <a:blip r:embed="rId3"/>
          <a:stretch>
            <a:fillRect/>
          </a:stretch>
        </p:blipFill>
        <p:spPr>
          <a:xfrm>
            <a:off x="345332" y="3276600"/>
            <a:ext cx="4099797" cy="2286000"/>
          </a:xfrm>
          <a:prstGeom prst="rect">
            <a:avLst/>
          </a:prstGeom>
        </p:spPr>
      </p:pic>
      <p:pic>
        <p:nvPicPr>
          <p:cNvPr id="9" name="Picture 8"/>
          <p:cNvPicPr>
            <a:picLocks noChangeAspect="1"/>
          </p:cNvPicPr>
          <p:nvPr/>
        </p:nvPicPr>
        <p:blipFill>
          <a:blip r:embed="rId4"/>
          <a:stretch>
            <a:fillRect/>
          </a:stretch>
        </p:blipFill>
        <p:spPr>
          <a:xfrm>
            <a:off x="4596319" y="3276600"/>
            <a:ext cx="4315283" cy="2286000"/>
          </a:xfrm>
          <a:prstGeom prst="rect">
            <a:avLst/>
          </a:prstGeom>
        </p:spPr>
      </p:pic>
    </p:spTree>
    <p:extLst>
      <p:ext uri="{BB962C8B-B14F-4D97-AF65-F5344CB8AC3E}">
        <p14:creationId xmlns:p14="http://schemas.microsoft.com/office/powerpoint/2010/main" val="46470042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Title 1"/>
          <p:cNvSpPr>
            <a:spLocks noGrp="1"/>
          </p:cNvSpPr>
          <p:nvPr>
            <p:ph type="title"/>
          </p:nvPr>
        </p:nvSpPr>
        <p:spPr>
          <a:xfrm>
            <a:off x="384048" y="228600"/>
            <a:ext cx="8153400" cy="1052596"/>
          </a:xfrm>
        </p:spPr>
        <p:txBody>
          <a:bodyPr/>
          <a:lstStyle/>
          <a:p>
            <a:pPr eaLnBrk="1" hangingPunct="1"/>
            <a:r>
              <a:rPr lang="en-US" dirty="0" smtClean="0"/>
              <a:t>GI Solutions</a:t>
            </a:r>
            <a:r>
              <a:rPr lang="en-US" dirty="0"/>
              <a:t/>
            </a:r>
            <a:br>
              <a:rPr lang="en-US" dirty="0"/>
            </a:br>
            <a:r>
              <a:rPr lang="en-US" sz="2800" dirty="0" smtClean="0"/>
              <a:t>Ambient &amp; AO</a:t>
            </a:r>
          </a:p>
        </p:txBody>
      </p:sp>
      <p:grpSp>
        <p:nvGrpSpPr>
          <p:cNvPr id="5" name="Group 4"/>
          <p:cNvGrpSpPr/>
          <p:nvPr/>
        </p:nvGrpSpPr>
        <p:grpSpPr>
          <a:xfrm>
            <a:off x="685800" y="1600200"/>
            <a:ext cx="2747963" cy="3630728"/>
            <a:chOff x="685800" y="1600200"/>
            <a:chExt cx="2747963" cy="3630728"/>
          </a:xfrm>
        </p:grpSpPr>
        <p:pic>
          <p:nvPicPr>
            <p:cNvPr id="2" name="Picture 1"/>
            <p:cNvPicPr>
              <a:picLocks noChangeAspect="1"/>
            </p:cNvPicPr>
            <p:nvPr/>
          </p:nvPicPr>
          <p:blipFill>
            <a:blip r:embed="rId3"/>
            <a:stretch>
              <a:fillRect/>
            </a:stretch>
          </p:blipFill>
          <p:spPr>
            <a:xfrm>
              <a:off x="685800" y="1600200"/>
              <a:ext cx="2747963" cy="3630728"/>
            </a:xfrm>
            <a:prstGeom prst="rect">
              <a:avLst/>
            </a:prstGeom>
          </p:spPr>
        </p:pic>
        <p:sp>
          <p:nvSpPr>
            <p:cNvPr id="3" name="TextBox 2"/>
            <p:cNvSpPr txBox="1"/>
            <p:nvPr/>
          </p:nvSpPr>
          <p:spPr>
            <a:xfrm>
              <a:off x="762000" y="1600200"/>
              <a:ext cx="1353256" cy="369332"/>
            </a:xfrm>
            <a:prstGeom prst="rect">
              <a:avLst/>
            </a:prstGeom>
            <a:noFill/>
          </p:spPr>
          <p:txBody>
            <a:bodyPr wrap="none" rtlCol="0">
              <a:spAutoFit/>
            </a:bodyPr>
            <a:lstStyle/>
            <a:p>
              <a:r>
                <a:rPr lang="en-US" dirty="0" smtClean="0"/>
                <a:t>Newell 1972</a:t>
              </a:r>
              <a:endParaRPr lang="en-US" dirty="0"/>
            </a:p>
          </p:txBody>
        </p:sp>
      </p:grpSp>
      <p:grpSp>
        <p:nvGrpSpPr>
          <p:cNvPr id="9" name="Group 8"/>
          <p:cNvGrpSpPr/>
          <p:nvPr/>
        </p:nvGrpSpPr>
        <p:grpSpPr>
          <a:xfrm>
            <a:off x="2279487" y="2514600"/>
            <a:ext cx="4585027" cy="3048001"/>
            <a:chOff x="457200" y="1447799"/>
            <a:chExt cx="4585027" cy="3048001"/>
          </a:xfrm>
        </p:grpSpPr>
        <p:pic>
          <p:nvPicPr>
            <p:cNvPr id="10" name="Picture 2" descr="http://www.fxguide.com/wp-content/uploads/2011/01/ocllusion.jpg"/>
            <p:cNvPicPr>
              <a:picLocks noChangeAspect="1" noChangeArrowheads="1"/>
            </p:cNvPicPr>
            <p:nvPr/>
          </p:nvPicPr>
          <p:blipFill rotWithShape="1">
            <a:blip r:embed="rId4">
              <a:extLst>
                <a:ext uri="{28A0092B-C50C-407E-A947-70E740481C1C}">
                  <a14:useLocalDpi xmlns:a14="http://schemas.microsoft.com/office/drawing/2010/main" val="0"/>
                </a:ext>
              </a:extLst>
            </a:blip>
            <a:srcRect r="66855"/>
            <a:stretch/>
          </p:blipFill>
          <p:spPr bwMode="auto">
            <a:xfrm>
              <a:off x="457200" y="1447799"/>
              <a:ext cx="4585027" cy="3048001"/>
            </a:xfrm>
            <a:prstGeom prst="rect">
              <a:avLst/>
            </a:prstGeom>
            <a:noFill/>
            <a:extLst>
              <a:ext uri="{909E8E84-426E-40DD-AFC4-6F175D3DCCD1}">
                <a14:hiddenFill xmlns:a14="http://schemas.microsoft.com/office/drawing/2010/main">
                  <a:solidFill>
                    <a:srgbClr val="FFFFFF"/>
                  </a:solidFill>
                </a14:hiddenFill>
              </a:ext>
            </a:extLst>
          </p:spPr>
        </p:pic>
        <p:sp>
          <p:nvSpPr>
            <p:cNvPr id="11" name="TextBox 10"/>
            <p:cNvSpPr txBox="1"/>
            <p:nvPr/>
          </p:nvSpPr>
          <p:spPr>
            <a:xfrm>
              <a:off x="533400" y="4114800"/>
              <a:ext cx="1300356" cy="369332"/>
            </a:xfrm>
            <a:prstGeom prst="rect">
              <a:avLst/>
            </a:prstGeom>
            <a:noFill/>
          </p:spPr>
          <p:txBody>
            <a:bodyPr wrap="none" rtlCol="0">
              <a:spAutoFit/>
            </a:bodyPr>
            <a:lstStyle/>
            <a:p>
              <a:r>
                <a:rPr lang="en-US" dirty="0" smtClean="0">
                  <a:solidFill>
                    <a:schemeClr val="bg1"/>
                  </a:solidFill>
                </a:rPr>
                <a:t>Landis 2002</a:t>
              </a:r>
              <a:endParaRPr lang="en-US" dirty="0">
                <a:solidFill>
                  <a:schemeClr val="bg1"/>
                </a:solidFill>
              </a:endParaRPr>
            </a:p>
          </p:txBody>
        </p:sp>
      </p:grpSp>
    </p:spTree>
    <p:extLst>
      <p:ext uri="{BB962C8B-B14F-4D97-AF65-F5344CB8AC3E}">
        <p14:creationId xmlns:p14="http://schemas.microsoft.com/office/powerpoint/2010/main" val="3363881370"/>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Future Work</a:t>
            </a:r>
            <a:endParaRPr lang="en-US" dirty="0"/>
          </a:p>
        </p:txBody>
      </p:sp>
      <p:sp>
        <p:nvSpPr>
          <p:cNvPr id="11" name="TextBox 10"/>
          <p:cNvSpPr txBox="1"/>
          <p:nvPr/>
        </p:nvSpPr>
        <p:spPr>
          <a:xfrm>
            <a:off x="838200" y="2743200"/>
            <a:ext cx="2308389" cy="523220"/>
          </a:xfrm>
          <a:prstGeom prst="rect">
            <a:avLst/>
          </a:prstGeom>
          <a:noFill/>
        </p:spPr>
        <p:txBody>
          <a:bodyPr wrap="none" rtlCol="0">
            <a:spAutoFit/>
          </a:bodyPr>
          <a:lstStyle/>
          <a:p>
            <a:pPr marL="514350" indent="-514350">
              <a:buFont typeface="+mj-lt"/>
              <a:buAutoNum type="arabicPeriod" startAt="3"/>
            </a:pPr>
            <a:r>
              <a:rPr lang="en-US" sz="2800" dirty="0" smtClean="0"/>
              <a:t>Integration</a:t>
            </a:r>
            <a:endParaRPr lang="en-US" sz="2800" dirty="0"/>
          </a:p>
        </p:txBody>
      </p:sp>
      <p:grpSp>
        <p:nvGrpSpPr>
          <p:cNvPr id="17" name="Group 16"/>
          <p:cNvGrpSpPr/>
          <p:nvPr/>
        </p:nvGrpSpPr>
        <p:grpSpPr>
          <a:xfrm>
            <a:off x="518076" y="3533346"/>
            <a:ext cx="4055102" cy="2286000"/>
            <a:chOff x="518076" y="3533346"/>
            <a:chExt cx="4055102" cy="2286000"/>
          </a:xfrm>
        </p:grpSpPr>
        <p:pic>
          <p:nvPicPr>
            <p:cNvPr id="10" name="Picture 9"/>
            <p:cNvPicPr>
              <a:picLocks noChangeAspect="1"/>
            </p:cNvPicPr>
            <p:nvPr/>
          </p:nvPicPr>
          <p:blipFill>
            <a:blip r:embed="rId3"/>
            <a:stretch>
              <a:fillRect/>
            </a:stretch>
          </p:blipFill>
          <p:spPr>
            <a:xfrm>
              <a:off x="518076" y="3533346"/>
              <a:ext cx="4055102" cy="2286000"/>
            </a:xfrm>
            <a:prstGeom prst="rect">
              <a:avLst/>
            </a:prstGeom>
          </p:spPr>
        </p:pic>
        <p:sp>
          <p:nvSpPr>
            <p:cNvPr id="14" name="TextBox 13"/>
            <p:cNvSpPr txBox="1"/>
            <p:nvPr/>
          </p:nvSpPr>
          <p:spPr>
            <a:xfrm>
              <a:off x="533400" y="3587234"/>
              <a:ext cx="1218603" cy="369332"/>
            </a:xfrm>
            <a:prstGeom prst="rect">
              <a:avLst/>
            </a:prstGeom>
            <a:noFill/>
          </p:spPr>
          <p:txBody>
            <a:bodyPr wrap="none" rtlCol="0">
              <a:spAutoFit/>
            </a:bodyPr>
            <a:lstStyle/>
            <a:p>
              <a:r>
                <a:rPr lang="en-US" dirty="0" smtClean="0">
                  <a:ln w="3175">
                    <a:solidFill>
                      <a:schemeClr val="tx1"/>
                    </a:solidFill>
                  </a:ln>
                  <a:solidFill>
                    <a:schemeClr val="bg1"/>
                  </a:solidFill>
                </a:rPr>
                <a:t>Sloan 2013</a:t>
              </a:r>
              <a:endParaRPr lang="en-US" dirty="0">
                <a:ln w="3175">
                  <a:solidFill>
                    <a:schemeClr val="tx1"/>
                  </a:solidFill>
                </a:ln>
                <a:solidFill>
                  <a:schemeClr val="bg1"/>
                </a:solidFill>
              </a:endParaRPr>
            </a:p>
          </p:txBody>
        </p:sp>
      </p:grpSp>
      <p:grpSp>
        <p:nvGrpSpPr>
          <p:cNvPr id="16" name="Group 15"/>
          <p:cNvGrpSpPr/>
          <p:nvPr/>
        </p:nvGrpSpPr>
        <p:grpSpPr>
          <a:xfrm>
            <a:off x="4699927" y="3533346"/>
            <a:ext cx="4063073" cy="2286000"/>
            <a:chOff x="4699927" y="3533346"/>
            <a:chExt cx="4063073" cy="2286000"/>
          </a:xfrm>
        </p:grpSpPr>
        <p:pic>
          <p:nvPicPr>
            <p:cNvPr id="13" name="Picture 12"/>
            <p:cNvPicPr>
              <a:picLocks noChangeAspect="1"/>
            </p:cNvPicPr>
            <p:nvPr/>
          </p:nvPicPr>
          <p:blipFill>
            <a:blip r:embed="rId4"/>
            <a:stretch>
              <a:fillRect/>
            </a:stretch>
          </p:blipFill>
          <p:spPr>
            <a:xfrm>
              <a:off x="4699927" y="3533346"/>
              <a:ext cx="4063073" cy="2286000"/>
            </a:xfrm>
            <a:prstGeom prst="rect">
              <a:avLst/>
            </a:prstGeom>
          </p:spPr>
        </p:pic>
        <p:sp>
          <p:nvSpPr>
            <p:cNvPr id="15" name="TextBox 14"/>
            <p:cNvSpPr txBox="1"/>
            <p:nvPr/>
          </p:nvSpPr>
          <p:spPr>
            <a:xfrm>
              <a:off x="4765162" y="3587234"/>
              <a:ext cx="1262012" cy="369332"/>
            </a:xfrm>
            <a:prstGeom prst="rect">
              <a:avLst/>
            </a:prstGeom>
            <a:noFill/>
          </p:spPr>
          <p:txBody>
            <a:bodyPr wrap="none" rtlCol="0">
              <a:spAutoFit/>
            </a:bodyPr>
            <a:lstStyle/>
            <a:p>
              <a:r>
                <a:rPr lang="en-US" dirty="0" err="1" smtClean="0">
                  <a:ln w="3175">
                    <a:solidFill>
                      <a:schemeClr val="tx1"/>
                    </a:solidFill>
                  </a:ln>
                  <a:solidFill>
                    <a:schemeClr val="bg1"/>
                  </a:solidFill>
                </a:rPr>
                <a:t>Kavan</a:t>
              </a:r>
              <a:r>
                <a:rPr lang="en-US" dirty="0" smtClean="0">
                  <a:ln w="3175">
                    <a:solidFill>
                      <a:schemeClr val="tx1"/>
                    </a:solidFill>
                  </a:ln>
                  <a:solidFill>
                    <a:schemeClr val="bg1"/>
                  </a:solidFill>
                </a:rPr>
                <a:t> 2011</a:t>
              </a:r>
              <a:endParaRPr lang="en-US" dirty="0">
                <a:ln w="3175">
                  <a:solidFill>
                    <a:schemeClr val="tx1"/>
                  </a:solidFill>
                </a:ln>
                <a:solidFill>
                  <a:schemeClr val="bg1"/>
                </a:solidFill>
              </a:endParaRPr>
            </a:p>
          </p:txBody>
        </p:sp>
      </p:grpSp>
      <p:sp>
        <p:nvSpPr>
          <p:cNvPr id="18" name="TextBox 17"/>
          <p:cNvSpPr txBox="1"/>
          <p:nvPr/>
        </p:nvSpPr>
        <p:spPr>
          <a:xfrm>
            <a:off x="838200" y="1219200"/>
            <a:ext cx="6798592" cy="523220"/>
          </a:xfrm>
          <a:prstGeom prst="rect">
            <a:avLst/>
          </a:prstGeom>
          <a:noFill/>
        </p:spPr>
        <p:txBody>
          <a:bodyPr wrap="none" rtlCol="0">
            <a:spAutoFit/>
          </a:bodyPr>
          <a:lstStyle/>
          <a:p>
            <a:pPr marL="514350" indent="-514350">
              <a:buFont typeface="+mj-lt"/>
              <a:buAutoNum type="arabicPeriod"/>
            </a:pPr>
            <a:r>
              <a:rPr lang="en-US" sz="2800" dirty="0" smtClean="0"/>
              <a:t>Automatic Dictionary Creation and Layout</a:t>
            </a:r>
            <a:endParaRPr lang="en-US" sz="2800" dirty="0"/>
          </a:p>
        </p:txBody>
      </p:sp>
      <p:sp>
        <p:nvSpPr>
          <p:cNvPr id="19" name="TextBox 18"/>
          <p:cNvSpPr txBox="1"/>
          <p:nvPr/>
        </p:nvSpPr>
        <p:spPr>
          <a:xfrm>
            <a:off x="838200" y="1981200"/>
            <a:ext cx="2461443" cy="523220"/>
          </a:xfrm>
          <a:prstGeom prst="rect">
            <a:avLst/>
          </a:prstGeom>
          <a:noFill/>
        </p:spPr>
        <p:txBody>
          <a:bodyPr wrap="none" rtlCol="0">
            <a:spAutoFit/>
          </a:bodyPr>
          <a:lstStyle/>
          <a:p>
            <a:pPr marL="514350" indent="-514350">
              <a:buFont typeface="+mj-lt"/>
              <a:buAutoNum type="arabicPeriod" startAt="2"/>
            </a:pPr>
            <a:r>
              <a:rPr lang="en-US" sz="2800" dirty="0" err="1" smtClean="0"/>
              <a:t>Directability</a:t>
            </a:r>
            <a:endParaRPr lang="en-US" sz="2800" dirty="0"/>
          </a:p>
        </p:txBody>
      </p:sp>
    </p:spTree>
    <p:extLst>
      <p:ext uri="{BB962C8B-B14F-4D97-AF65-F5344CB8AC3E}">
        <p14:creationId xmlns:p14="http://schemas.microsoft.com/office/powerpoint/2010/main" val="175764652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Future Work</a:t>
            </a:r>
            <a:endParaRPr lang="en-US" dirty="0"/>
          </a:p>
        </p:txBody>
      </p:sp>
      <p:sp>
        <p:nvSpPr>
          <p:cNvPr id="8" name="TextBox 7"/>
          <p:cNvSpPr txBox="1"/>
          <p:nvPr/>
        </p:nvSpPr>
        <p:spPr>
          <a:xfrm>
            <a:off x="838200" y="3471153"/>
            <a:ext cx="3514167" cy="523220"/>
          </a:xfrm>
          <a:prstGeom prst="rect">
            <a:avLst/>
          </a:prstGeom>
          <a:noFill/>
        </p:spPr>
        <p:txBody>
          <a:bodyPr wrap="none" rtlCol="0">
            <a:spAutoFit/>
          </a:bodyPr>
          <a:lstStyle/>
          <a:p>
            <a:pPr marL="514350" indent="-514350">
              <a:buFont typeface="+mj-lt"/>
              <a:buAutoNum type="arabicPeriod" startAt="4"/>
            </a:pPr>
            <a:r>
              <a:rPr lang="en-US" sz="2800" dirty="0" smtClean="0"/>
              <a:t>Higher Frequencies</a:t>
            </a:r>
            <a:endParaRPr lang="en-US" sz="2800" dirty="0"/>
          </a:p>
        </p:txBody>
      </p:sp>
      <p:grpSp>
        <p:nvGrpSpPr>
          <p:cNvPr id="4" name="Group 3"/>
          <p:cNvGrpSpPr/>
          <p:nvPr/>
        </p:nvGrpSpPr>
        <p:grpSpPr>
          <a:xfrm>
            <a:off x="2417302" y="4191000"/>
            <a:ext cx="4362247" cy="2286000"/>
            <a:chOff x="2417302" y="4191000"/>
            <a:chExt cx="4362247" cy="2286000"/>
          </a:xfrm>
        </p:grpSpPr>
        <p:pic>
          <p:nvPicPr>
            <p:cNvPr id="9" name="Picture 2" descr="http://www.icare3d.org/research/publications/CNSGE11b/givoxels_sponzanew1.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417302" y="4191000"/>
              <a:ext cx="4309396" cy="2286000"/>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p:cNvSpPr txBox="1"/>
            <p:nvPr/>
          </p:nvSpPr>
          <p:spPr>
            <a:xfrm>
              <a:off x="5410200" y="6096000"/>
              <a:ext cx="1369349" cy="369332"/>
            </a:xfrm>
            <a:prstGeom prst="rect">
              <a:avLst/>
            </a:prstGeom>
            <a:noFill/>
          </p:spPr>
          <p:txBody>
            <a:bodyPr wrap="none" rtlCol="0">
              <a:spAutoFit/>
            </a:bodyPr>
            <a:lstStyle/>
            <a:p>
              <a:r>
                <a:rPr lang="en-US" dirty="0" err="1" smtClean="0"/>
                <a:t>Crassin</a:t>
              </a:r>
              <a:r>
                <a:rPr lang="en-US" dirty="0" smtClean="0"/>
                <a:t> 2011</a:t>
              </a:r>
              <a:endParaRPr lang="en-US" dirty="0"/>
            </a:p>
          </p:txBody>
        </p:sp>
      </p:grpSp>
      <p:sp>
        <p:nvSpPr>
          <p:cNvPr id="14" name="TextBox 13"/>
          <p:cNvSpPr txBox="1"/>
          <p:nvPr/>
        </p:nvSpPr>
        <p:spPr>
          <a:xfrm>
            <a:off x="838200" y="2743200"/>
            <a:ext cx="2308389" cy="523220"/>
          </a:xfrm>
          <a:prstGeom prst="rect">
            <a:avLst/>
          </a:prstGeom>
          <a:noFill/>
        </p:spPr>
        <p:txBody>
          <a:bodyPr wrap="none" rtlCol="0">
            <a:spAutoFit/>
          </a:bodyPr>
          <a:lstStyle/>
          <a:p>
            <a:pPr marL="514350" indent="-514350">
              <a:buFont typeface="+mj-lt"/>
              <a:buAutoNum type="arabicPeriod" startAt="3"/>
            </a:pPr>
            <a:r>
              <a:rPr lang="en-US" sz="2800" dirty="0" smtClean="0"/>
              <a:t>Integration</a:t>
            </a:r>
            <a:endParaRPr lang="en-US" sz="2800" dirty="0"/>
          </a:p>
        </p:txBody>
      </p:sp>
      <p:sp>
        <p:nvSpPr>
          <p:cNvPr id="15" name="TextBox 14"/>
          <p:cNvSpPr txBox="1"/>
          <p:nvPr/>
        </p:nvSpPr>
        <p:spPr>
          <a:xfrm>
            <a:off x="838200" y="1219200"/>
            <a:ext cx="6798592" cy="523220"/>
          </a:xfrm>
          <a:prstGeom prst="rect">
            <a:avLst/>
          </a:prstGeom>
          <a:noFill/>
        </p:spPr>
        <p:txBody>
          <a:bodyPr wrap="none" rtlCol="0">
            <a:spAutoFit/>
          </a:bodyPr>
          <a:lstStyle/>
          <a:p>
            <a:pPr marL="514350" indent="-514350">
              <a:buFont typeface="+mj-lt"/>
              <a:buAutoNum type="arabicPeriod"/>
            </a:pPr>
            <a:r>
              <a:rPr lang="en-US" sz="2800" dirty="0" smtClean="0"/>
              <a:t>Automatic Dictionary Creation and Layout</a:t>
            </a:r>
            <a:endParaRPr lang="en-US" sz="2800" dirty="0"/>
          </a:p>
        </p:txBody>
      </p:sp>
      <p:sp>
        <p:nvSpPr>
          <p:cNvPr id="16" name="TextBox 15"/>
          <p:cNvSpPr txBox="1"/>
          <p:nvPr/>
        </p:nvSpPr>
        <p:spPr>
          <a:xfrm>
            <a:off x="838200" y="1981200"/>
            <a:ext cx="2461443" cy="523220"/>
          </a:xfrm>
          <a:prstGeom prst="rect">
            <a:avLst/>
          </a:prstGeom>
          <a:noFill/>
        </p:spPr>
        <p:txBody>
          <a:bodyPr wrap="none" rtlCol="0">
            <a:spAutoFit/>
          </a:bodyPr>
          <a:lstStyle/>
          <a:p>
            <a:pPr marL="514350" indent="-514350">
              <a:buFont typeface="+mj-lt"/>
              <a:buAutoNum type="arabicPeriod" startAt="2"/>
            </a:pPr>
            <a:r>
              <a:rPr lang="en-US" sz="2800" dirty="0" err="1" smtClean="0"/>
              <a:t>Directability</a:t>
            </a:r>
            <a:endParaRPr lang="en-US" sz="2800" dirty="0"/>
          </a:p>
        </p:txBody>
      </p:sp>
    </p:spTree>
    <p:extLst>
      <p:ext uri="{BB962C8B-B14F-4D97-AF65-F5344CB8AC3E}">
        <p14:creationId xmlns:p14="http://schemas.microsoft.com/office/powerpoint/2010/main" val="234240517"/>
      </p:ext>
    </p:extLst>
  </p:cSld>
  <p:clrMapOvr>
    <a:masterClrMapping/>
  </p:clrMapOvr>
  <p:transition>
    <p:fade/>
  </p:transition>
  <p:timing>
    <p:tnLst>
      <p:par>
        <p:cTn id="1" dur="indefinite" restart="never" nodeType="tmRoot"/>
      </p:par>
    </p:tnLst>
  </p:timing>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Conclusion</a:t>
            </a:r>
            <a:endParaRPr lang="en-US" dirty="0"/>
          </a:p>
        </p:txBody>
      </p:sp>
      <p:grpSp>
        <p:nvGrpSpPr>
          <p:cNvPr id="21" name="Group 20"/>
          <p:cNvGrpSpPr/>
          <p:nvPr/>
        </p:nvGrpSpPr>
        <p:grpSpPr>
          <a:xfrm>
            <a:off x="228600" y="2667000"/>
            <a:ext cx="2743200" cy="3736347"/>
            <a:chOff x="228600" y="2667000"/>
            <a:chExt cx="2743200" cy="3736347"/>
          </a:xfrm>
        </p:grpSpPr>
        <p:sp>
          <p:nvSpPr>
            <p:cNvPr id="7" name="TextBox 6"/>
            <p:cNvSpPr txBox="1"/>
            <p:nvPr/>
          </p:nvSpPr>
          <p:spPr>
            <a:xfrm>
              <a:off x="650004" y="5449240"/>
              <a:ext cx="1900392" cy="954107"/>
            </a:xfrm>
            <a:prstGeom prst="rect">
              <a:avLst/>
            </a:prstGeom>
            <a:noFill/>
          </p:spPr>
          <p:txBody>
            <a:bodyPr wrap="none" rtlCol="0">
              <a:spAutoFit/>
            </a:bodyPr>
            <a:lstStyle/>
            <a:p>
              <a:pPr algn="ctr"/>
              <a:r>
                <a:rPr lang="en-US" sz="2800" dirty="0" smtClean="0"/>
                <a:t>Volumetric</a:t>
              </a:r>
            </a:p>
            <a:p>
              <a:pPr algn="ctr"/>
              <a:r>
                <a:rPr lang="en-US" sz="2800" dirty="0" err="1" smtClean="0"/>
                <a:t>Obscurance</a:t>
              </a:r>
              <a:endParaRPr lang="en-US" sz="2800" dirty="0"/>
            </a:p>
          </p:txBody>
        </p:sp>
        <p:pic>
          <p:nvPicPr>
            <p:cNvPr id="6" name="Picture 2" descr="http://www.cs.utah.edu/%7Eloos/publications/vo/TeaserCathedralLines-200.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8600" y="2667000"/>
              <a:ext cx="2743200" cy="2743200"/>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19" name="Group 18"/>
          <p:cNvGrpSpPr/>
          <p:nvPr/>
        </p:nvGrpSpPr>
        <p:grpSpPr>
          <a:xfrm>
            <a:off x="3112344" y="2667000"/>
            <a:ext cx="2766911" cy="3736347"/>
            <a:chOff x="3112344" y="2667000"/>
            <a:chExt cx="2766911" cy="3736347"/>
          </a:xfrm>
        </p:grpSpPr>
        <p:sp>
          <p:nvSpPr>
            <p:cNvPr id="12" name="TextBox 11"/>
            <p:cNvSpPr txBox="1"/>
            <p:nvPr/>
          </p:nvSpPr>
          <p:spPr>
            <a:xfrm>
              <a:off x="3112344" y="5449240"/>
              <a:ext cx="2766911" cy="954107"/>
            </a:xfrm>
            <a:prstGeom prst="rect">
              <a:avLst/>
            </a:prstGeom>
            <a:noFill/>
          </p:spPr>
          <p:txBody>
            <a:bodyPr wrap="none" rtlCol="0">
              <a:spAutoFit/>
            </a:bodyPr>
            <a:lstStyle/>
            <a:p>
              <a:pPr algn="ctr"/>
              <a:r>
                <a:rPr lang="en-US" sz="2800" dirty="0" smtClean="0"/>
                <a:t>Modular </a:t>
              </a:r>
            </a:p>
            <a:p>
              <a:pPr algn="ctr"/>
              <a:r>
                <a:rPr lang="en-US" sz="2800" dirty="0" smtClean="0"/>
                <a:t>Radiance Transfer</a:t>
              </a:r>
              <a:endParaRPr lang="en-US" sz="2800" dirty="0"/>
            </a:p>
          </p:txBody>
        </p:sp>
        <p:pic>
          <p:nvPicPr>
            <p:cNvPr id="11" name="Picture 4" descr="http://www.cs.utah.edu/%7Eloos/publications/mrt/teaserIndirectDirectSmall.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124199" y="2667000"/>
              <a:ext cx="2743200" cy="2743200"/>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2" name="Group 1"/>
          <p:cNvGrpSpPr/>
          <p:nvPr/>
        </p:nvGrpSpPr>
        <p:grpSpPr>
          <a:xfrm>
            <a:off x="5986174" y="2667000"/>
            <a:ext cx="2766911" cy="3736347"/>
            <a:chOff x="5986174" y="2667000"/>
            <a:chExt cx="2766911" cy="3736347"/>
          </a:xfrm>
        </p:grpSpPr>
        <p:sp>
          <p:nvSpPr>
            <p:cNvPr id="17" name="TextBox 16"/>
            <p:cNvSpPr txBox="1"/>
            <p:nvPr/>
          </p:nvSpPr>
          <p:spPr>
            <a:xfrm>
              <a:off x="5986174" y="5449240"/>
              <a:ext cx="2766911" cy="954107"/>
            </a:xfrm>
            <a:prstGeom prst="rect">
              <a:avLst/>
            </a:prstGeom>
            <a:noFill/>
          </p:spPr>
          <p:txBody>
            <a:bodyPr wrap="none" rtlCol="0">
              <a:spAutoFit/>
            </a:bodyPr>
            <a:lstStyle/>
            <a:p>
              <a:pPr algn="ctr"/>
              <a:r>
                <a:rPr lang="en-US" sz="2800" dirty="0" smtClean="0"/>
                <a:t>Delta </a:t>
              </a:r>
            </a:p>
            <a:p>
              <a:pPr algn="ctr"/>
              <a:r>
                <a:rPr lang="en-US" sz="2800" dirty="0" smtClean="0"/>
                <a:t>Radiance Transfer</a:t>
              </a:r>
              <a:endParaRPr lang="en-US" sz="2800" dirty="0"/>
            </a:p>
          </p:txBody>
        </p:sp>
        <p:pic>
          <p:nvPicPr>
            <p:cNvPr id="16" name="Picture 6" descr="http://www.cs.utah.edu/%7Eloos/publications/drt/teaserDRTSmall.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998029" y="2667000"/>
              <a:ext cx="2743200" cy="2743200"/>
            </a:xfrm>
            <a:prstGeom prst="rect">
              <a:avLst/>
            </a:prstGeom>
            <a:noFill/>
            <a:extLst>
              <a:ext uri="{909E8E84-426E-40DD-AFC4-6F175D3DCCD1}">
                <a14:hiddenFill xmlns:a14="http://schemas.microsoft.com/office/drawing/2010/main">
                  <a:solidFill>
                    <a:srgbClr val="FFFFFF"/>
                  </a:solidFill>
                </a14:hiddenFill>
              </a:ext>
            </a:extLst>
          </p:spPr>
        </p:pic>
      </p:grpSp>
      <p:sp>
        <p:nvSpPr>
          <p:cNvPr id="22" name="TextBox 21"/>
          <p:cNvSpPr txBox="1"/>
          <p:nvPr/>
        </p:nvSpPr>
        <p:spPr>
          <a:xfrm>
            <a:off x="1" y="1179493"/>
            <a:ext cx="9144000" cy="954107"/>
          </a:xfrm>
          <a:prstGeom prst="rect">
            <a:avLst/>
          </a:prstGeom>
          <a:noFill/>
        </p:spPr>
        <p:txBody>
          <a:bodyPr wrap="square" rtlCol="0">
            <a:spAutoFit/>
          </a:bodyPr>
          <a:lstStyle/>
          <a:p>
            <a:pPr algn="ctr"/>
            <a:r>
              <a:rPr lang="en-US" sz="2800" dirty="0" smtClean="0"/>
              <a:t>Indirect </a:t>
            </a:r>
            <a:r>
              <a:rPr lang="en-US" sz="2800" dirty="0"/>
              <a:t>illumination can be </a:t>
            </a:r>
            <a:r>
              <a:rPr lang="en-US" sz="2800" dirty="0" smtClean="0"/>
              <a:t>decomposed, and </a:t>
            </a:r>
            <a:r>
              <a:rPr lang="en-US" sz="2800" dirty="0"/>
              <a:t>then </a:t>
            </a:r>
            <a:endParaRPr lang="en-US" sz="2800" dirty="0" smtClean="0"/>
          </a:p>
          <a:p>
            <a:pPr algn="ctr"/>
            <a:r>
              <a:rPr lang="en-US" sz="2800" dirty="0" smtClean="0"/>
              <a:t>re-constructed </a:t>
            </a:r>
            <a:r>
              <a:rPr lang="en-US" sz="2800" dirty="0"/>
              <a:t>to generate visually plausible results</a:t>
            </a:r>
          </a:p>
        </p:txBody>
      </p:sp>
    </p:spTree>
    <p:extLst>
      <p:ext uri="{BB962C8B-B14F-4D97-AF65-F5344CB8AC3E}">
        <p14:creationId xmlns:p14="http://schemas.microsoft.com/office/powerpoint/2010/main" val="2885848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62400" y="2971952"/>
            <a:ext cx="4876800" cy="914096"/>
          </a:xfrm>
        </p:spPr>
        <p:txBody>
          <a:bodyPr/>
          <a:lstStyle/>
          <a:p>
            <a:pPr algn="r"/>
            <a:r>
              <a:rPr lang="en-US" sz="6600" dirty="0" smtClean="0"/>
              <a:t>Questions?</a:t>
            </a:r>
            <a:endParaRPr lang="en-US" sz="6600" dirty="0"/>
          </a:p>
        </p:txBody>
      </p:sp>
    </p:spTree>
    <p:extLst>
      <p:ext uri="{BB962C8B-B14F-4D97-AF65-F5344CB8AC3E}">
        <p14:creationId xmlns:p14="http://schemas.microsoft.com/office/powerpoint/2010/main" val="1780233070"/>
      </p:ext>
    </p:extLst>
  </p:cSld>
  <p:clrMapOvr>
    <a:masterClrMapping/>
  </p:clrMapOvr>
  <p:transition>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Title 1"/>
          <p:cNvSpPr>
            <a:spLocks noGrp="1"/>
          </p:cNvSpPr>
          <p:nvPr>
            <p:ph type="title"/>
          </p:nvPr>
        </p:nvSpPr>
        <p:spPr>
          <a:xfrm>
            <a:off x="384048" y="228600"/>
            <a:ext cx="8153400" cy="1052596"/>
          </a:xfrm>
        </p:spPr>
        <p:txBody>
          <a:bodyPr/>
          <a:lstStyle/>
          <a:p>
            <a:pPr eaLnBrk="1" hangingPunct="1"/>
            <a:r>
              <a:rPr lang="en-US" dirty="0" smtClean="0"/>
              <a:t>GI Solutions</a:t>
            </a:r>
            <a:r>
              <a:rPr lang="en-US" dirty="0"/>
              <a:t/>
            </a:r>
            <a:br>
              <a:rPr lang="en-US" dirty="0"/>
            </a:br>
            <a:r>
              <a:rPr lang="en-US" sz="2800" dirty="0" smtClean="0"/>
              <a:t>Ambient &amp; AO</a:t>
            </a:r>
          </a:p>
        </p:txBody>
      </p:sp>
      <p:grpSp>
        <p:nvGrpSpPr>
          <p:cNvPr id="11" name="Group 10"/>
          <p:cNvGrpSpPr/>
          <p:nvPr/>
        </p:nvGrpSpPr>
        <p:grpSpPr>
          <a:xfrm>
            <a:off x="685800" y="1600200"/>
            <a:ext cx="2747963" cy="3630728"/>
            <a:chOff x="685800" y="1600200"/>
            <a:chExt cx="2747963" cy="3630728"/>
          </a:xfrm>
        </p:grpSpPr>
        <p:pic>
          <p:nvPicPr>
            <p:cNvPr id="12" name="Picture 11"/>
            <p:cNvPicPr>
              <a:picLocks noChangeAspect="1"/>
            </p:cNvPicPr>
            <p:nvPr/>
          </p:nvPicPr>
          <p:blipFill>
            <a:blip r:embed="rId3"/>
            <a:stretch>
              <a:fillRect/>
            </a:stretch>
          </p:blipFill>
          <p:spPr>
            <a:xfrm>
              <a:off x="685800" y="1600200"/>
              <a:ext cx="2747963" cy="3630728"/>
            </a:xfrm>
            <a:prstGeom prst="rect">
              <a:avLst/>
            </a:prstGeom>
          </p:spPr>
        </p:pic>
        <p:sp>
          <p:nvSpPr>
            <p:cNvPr id="13" name="TextBox 12"/>
            <p:cNvSpPr txBox="1"/>
            <p:nvPr/>
          </p:nvSpPr>
          <p:spPr>
            <a:xfrm>
              <a:off x="762000" y="1600200"/>
              <a:ext cx="1353256" cy="369332"/>
            </a:xfrm>
            <a:prstGeom prst="rect">
              <a:avLst/>
            </a:prstGeom>
            <a:noFill/>
          </p:spPr>
          <p:txBody>
            <a:bodyPr wrap="none" rtlCol="0">
              <a:spAutoFit/>
            </a:bodyPr>
            <a:lstStyle/>
            <a:p>
              <a:r>
                <a:rPr lang="en-US" dirty="0" smtClean="0"/>
                <a:t>Newell 1972</a:t>
              </a:r>
              <a:endParaRPr lang="en-US" dirty="0"/>
            </a:p>
          </p:txBody>
        </p:sp>
      </p:grpSp>
      <p:grpSp>
        <p:nvGrpSpPr>
          <p:cNvPr id="14" name="Group 13"/>
          <p:cNvGrpSpPr/>
          <p:nvPr/>
        </p:nvGrpSpPr>
        <p:grpSpPr>
          <a:xfrm>
            <a:off x="2279487" y="2514600"/>
            <a:ext cx="4585027" cy="3048001"/>
            <a:chOff x="457200" y="1447799"/>
            <a:chExt cx="4585027" cy="3048001"/>
          </a:xfrm>
        </p:grpSpPr>
        <p:pic>
          <p:nvPicPr>
            <p:cNvPr id="15" name="Picture 2" descr="http://www.fxguide.com/wp-content/uploads/2011/01/ocllusion.jpg"/>
            <p:cNvPicPr>
              <a:picLocks noChangeAspect="1" noChangeArrowheads="1"/>
            </p:cNvPicPr>
            <p:nvPr/>
          </p:nvPicPr>
          <p:blipFill rotWithShape="1">
            <a:blip r:embed="rId4">
              <a:extLst>
                <a:ext uri="{28A0092B-C50C-407E-A947-70E740481C1C}">
                  <a14:useLocalDpi xmlns:a14="http://schemas.microsoft.com/office/drawing/2010/main" val="0"/>
                </a:ext>
              </a:extLst>
            </a:blip>
            <a:srcRect r="66855"/>
            <a:stretch/>
          </p:blipFill>
          <p:spPr bwMode="auto">
            <a:xfrm>
              <a:off x="457200" y="1447799"/>
              <a:ext cx="4585027" cy="3048001"/>
            </a:xfrm>
            <a:prstGeom prst="rect">
              <a:avLst/>
            </a:prstGeom>
            <a:noFill/>
            <a:extLst>
              <a:ext uri="{909E8E84-426E-40DD-AFC4-6F175D3DCCD1}">
                <a14:hiddenFill xmlns:a14="http://schemas.microsoft.com/office/drawing/2010/main">
                  <a:solidFill>
                    <a:srgbClr val="FFFFFF"/>
                  </a:solidFill>
                </a14:hiddenFill>
              </a:ext>
            </a:extLst>
          </p:spPr>
        </p:pic>
        <p:sp>
          <p:nvSpPr>
            <p:cNvPr id="16" name="TextBox 15"/>
            <p:cNvSpPr txBox="1"/>
            <p:nvPr/>
          </p:nvSpPr>
          <p:spPr>
            <a:xfrm>
              <a:off x="533400" y="4114800"/>
              <a:ext cx="1300356" cy="369332"/>
            </a:xfrm>
            <a:prstGeom prst="rect">
              <a:avLst/>
            </a:prstGeom>
            <a:noFill/>
          </p:spPr>
          <p:txBody>
            <a:bodyPr wrap="none" rtlCol="0">
              <a:spAutoFit/>
            </a:bodyPr>
            <a:lstStyle/>
            <a:p>
              <a:r>
                <a:rPr lang="en-US" dirty="0" smtClean="0">
                  <a:solidFill>
                    <a:schemeClr val="bg1"/>
                  </a:solidFill>
                </a:rPr>
                <a:t>Landis 2002</a:t>
              </a:r>
              <a:endParaRPr lang="en-US" dirty="0">
                <a:solidFill>
                  <a:schemeClr val="bg1"/>
                </a:solidFill>
              </a:endParaRPr>
            </a:p>
          </p:txBody>
        </p:sp>
      </p:grpSp>
      <p:grpSp>
        <p:nvGrpSpPr>
          <p:cNvPr id="3" name="Group 2"/>
          <p:cNvGrpSpPr/>
          <p:nvPr/>
        </p:nvGrpSpPr>
        <p:grpSpPr>
          <a:xfrm>
            <a:off x="4760829" y="3964667"/>
            <a:ext cx="3962400" cy="2532522"/>
            <a:chOff x="1181100" y="3563478"/>
            <a:chExt cx="3962400" cy="2532522"/>
          </a:xfrm>
        </p:grpSpPr>
        <p:pic>
          <p:nvPicPr>
            <p:cNvPr id="5" name="Picture 4"/>
            <p:cNvPicPr>
              <a:picLocks noChangeAspect="1"/>
            </p:cNvPicPr>
            <p:nvPr/>
          </p:nvPicPr>
          <p:blipFill>
            <a:blip r:embed="rId5"/>
            <a:stretch>
              <a:fillRect/>
            </a:stretch>
          </p:blipFill>
          <p:spPr>
            <a:xfrm>
              <a:off x="1181100" y="3563478"/>
              <a:ext cx="3962400" cy="2532522"/>
            </a:xfrm>
            <a:prstGeom prst="rect">
              <a:avLst/>
            </a:prstGeom>
          </p:spPr>
        </p:pic>
        <p:sp>
          <p:nvSpPr>
            <p:cNvPr id="6" name="TextBox 5"/>
            <p:cNvSpPr txBox="1"/>
            <p:nvPr/>
          </p:nvSpPr>
          <p:spPr>
            <a:xfrm>
              <a:off x="1181100" y="5712023"/>
              <a:ext cx="3313856" cy="307777"/>
            </a:xfrm>
            <a:prstGeom prst="rect">
              <a:avLst/>
            </a:prstGeom>
            <a:noFill/>
          </p:spPr>
          <p:txBody>
            <a:bodyPr wrap="square" rtlCol="0">
              <a:spAutoFit/>
            </a:bodyPr>
            <a:lstStyle/>
            <a:p>
              <a:r>
                <a:rPr lang="en-US" sz="1400" dirty="0" err="1" smtClean="0"/>
                <a:t>Mittring</a:t>
              </a:r>
              <a:r>
                <a:rPr lang="en-US" sz="1400" dirty="0" smtClean="0"/>
                <a:t> 2007</a:t>
              </a:r>
              <a:endParaRPr lang="en-US" sz="1400" dirty="0"/>
            </a:p>
          </p:txBody>
        </p:sp>
      </p:grpSp>
    </p:spTree>
    <p:extLst>
      <p:ext uri="{BB962C8B-B14F-4D97-AF65-F5344CB8AC3E}">
        <p14:creationId xmlns:p14="http://schemas.microsoft.com/office/powerpoint/2010/main" val="1785278089"/>
      </p:ext>
    </p:extLst>
  </p:cSld>
  <p:clrMapOvr>
    <a:masterClrMapping/>
  </p:clrMapOv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2"/>
          <p:cNvSpPr txBox="1">
            <a:spLocks/>
          </p:cNvSpPr>
          <p:nvPr/>
        </p:nvSpPr>
        <p:spPr>
          <a:xfrm>
            <a:off x="381000" y="77788"/>
            <a:ext cx="8382000" cy="1370012"/>
          </a:xfrm>
          <a:prstGeom prst="rect">
            <a:avLst/>
          </a:prstGeom>
        </p:spPr>
        <p:txBody>
          <a:bodyPr vert="horz" wrap="square" lIns="0" tIns="0" rIns="0" bIns="0" rtlCol="0" anchor="ctr" anchorCtr="0">
            <a:noAutofit/>
          </a:bodyPr>
          <a:lstStyle>
            <a:lvl1pPr algn="l" defTabSz="914363" rtl="0" eaLnBrk="1" latinLnBrk="0" hangingPunct="1">
              <a:lnSpc>
                <a:spcPct val="90000"/>
              </a:lnSpc>
              <a:spcBef>
                <a:spcPct val="0"/>
              </a:spcBef>
              <a:buNone/>
              <a:defRPr lang="en-US" sz="5400" b="0" kern="1200" cap="none" spc="-150">
                <a:ln w="3175">
                  <a:noFill/>
                </a:ln>
                <a:gradFill flip="none" rotWithShape="1">
                  <a:gsLst>
                    <a:gs pos="0">
                      <a:srgbClr val="FFFFB9"/>
                    </a:gs>
                    <a:gs pos="36000">
                      <a:srgbClr val="FFFF99"/>
                    </a:gs>
                    <a:gs pos="86000">
                      <a:srgbClr val="F6AE1E"/>
                    </a:gs>
                  </a:gsLst>
                  <a:lin ang="5400000" scaled="0"/>
                  <a:tileRect/>
                </a:gradFill>
                <a:effectLst>
                  <a:outerShdw blurRad="50800" dist="38100" dir="2700000" algn="tl" rotWithShape="0">
                    <a:prstClr val="black">
                      <a:alpha val="40000"/>
                    </a:prstClr>
                  </a:outerShdw>
                </a:effectLst>
                <a:latin typeface="+mj-lt"/>
                <a:ea typeface="+mn-ea"/>
                <a:cs typeface="Arial" charset="0"/>
              </a:defRPr>
            </a:lvl1pPr>
          </a:lstStyle>
          <a:p>
            <a:r>
              <a:rPr lang="en-US" sz="4800" dirty="0" smtClean="0"/>
              <a:t>GI Solutions</a:t>
            </a:r>
          </a:p>
          <a:p>
            <a:r>
              <a:rPr lang="en-US" sz="2800" dirty="0" smtClean="0"/>
              <a:t>Traditional Methods</a:t>
            </a:r>
            <a:endParaRPr lang="en-US" sz="2800" dirty="0"/>
          </a:p>
        </p:txBody>
      </p:sp>
      <p:grpSp>
        <p:nvGrpSpPr>
          <p:cNvPr id="4" name="Group 3"/>
          <p:cNvGrpSpPr/>
          <p:nvPr/>
        </p:nvGrpSpPr>
        <p:grpSpPr>
          <a:xfrm>
            <a:off x="3886200" y="149423"/>
            <a:ext cx="5304823" cy="3660577"/>
            <a:chOff x="3886200" y="149423"/>
            <a:chExt cx="5304823" cy="3660577"/>
          </a:xfrm>
        </p:grpSpPr>
        <p:grpSp>
          <p:nvGrpSpPr>
            <p:cNvPr id="3" name="Group 2"/>
            <p:cNvGrpSpPr/>
            <p:nvPr/>
          </p:nvGrpSpPr>
          <p:grpSpPr>
            <a:xfrm>
              <a:off x="3886200" y="149423"/>
              <a:ext cx="5304823" cy="3660577"/>
              <a:chOff x="3886200" y="149423"/>
              <a:chExt cx="5304823" cy="3660577"/>
            </a:xfrm>
          </p:grpSpPr>
          <p:pic>
            <p:nvPicPr>
              <p:cNvPr id="1026" name="Picture 2" descr="File:Ray trace diagram.sv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86200" y="465137"/>
                <a:ext cx="5029868" cy="3344863"/>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p:cNvSpPr txBox="1"/>
              <p:nvPr/>
            </p:nvSpPr>
            <p:spPr>
              <a:xfrm>
                <a:off x="4191000" y="149423"/>
                <a:ext cx="5000023" cy="307777"/>
              </a:xfrm>
              <a:prstGeom prst="rect">
                <a:avLst/>
              </a:prstGeom>
              <a:noFill/>
            </p:spPr>
            <p:txBody>
              <a:bodyPr wrap="none" rtlCol="0">
                <a:spAutoFit/>
              </a:bodyPr>
              <a:lstStyle/>
              <a:p>
                <a:r>
                  <a:rPr lang="en-US" sz="1400" dirty="0" smtClean="0"/>
                  <a:t>An improved illumination model for shaded display [Whited 1979]</a:t>
                </a:r>
                <a:endParaRPr lang="en-US" sz="1400" dirty="0"/>
              </a:p>
            </p:txBody>
          </p:sp>
        </p:grpSp>
        <p:sp>
          <p:nvSpPr>
            <p:cNvPr id="6" name="TextBox 5"/>
            <p:cNvSpPr txBox="1"/>
            <p:nvPr/>
          </p:nvSpPr>
          <p:spPr>
            <a:xfrm>
              <a:off x="8242865" y="3335179"/>
              <a:ext cx="679994" cy="246221"/>
            </a:xfrm>
            <a:prstGeom prst="rect">
              <a:avLst/>
            </a:prstGeom>
            <a:noFill/>
          </p:spPr>
          <p:txBody>
            <a:bodyPr wrap="none" rtlCol="0">
              <a:spAutoFit/>
            </a:bodyPr>
            <a:lstStyle/>
            <a:p>
              <a:r>
                <a:rPr lang="en-US" sz="1000" dirty="0" err="1" smtClean="0"/>
                <a:t>wikipedia</a:t>
              </a:r>
              <a:endParaRPr lang="en-US" sz="1000" dirty="0"/>
            </a:p>
          </p:txBody>
        </p:sp>
      </p:grpSp>
    </p:spTree>
    <p:extLst>
      <p:ext uri="{BB962C8B-B14F-4D97-AF65-F5344CB8AC3E}">
        <p14:creationId xmlns:p14="http://schemas.microsoft.com/office/powerpoint/2010/main" val="158300983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2"/>
          <p:cNvSpPr txBox="1">
            <a:spLocks/>
          </p:cNvSpPr>
          <p:nvPr/>
        </p:nvSpPr>
        <p:spPr>
          <a:xfrm>
            <a:off x="381000" y="77788"/>
            <a:ext cx="8382000" cy="1370012"/>
          </a:xfrm>
          <a:prstGeom prst="rect">
            <a:avLst/>
          </a:prstGeom>
        </p:spPr>
        <p:txBody>
          <a:bodyPr vert="horz" wrap="square" lIns="0" tIns="0" rIns="0" bIns="0" rtlCol="0" anchor="ctr" anchorCtr="0">
            <a:noAutofit/>
          </a:bodyPr>
          <a:lstStyle>
            <a:lvl1pPr algn="l" defTabSz="914363" rtl="0" eaLnBrk="1" latinLnBrk="0" hangingPunct="1">
              <a:lnSpc>
                <a:spcPct val="90000"/>
              </a:lnSpc>
              <a:spcBef>
                <a:spcPct val="0"/>
              </a:spcBef>
              <a:buNone/>
              <a:defRPr lang="en-US" sz="5400" b="0" kern="1200" cap="none" spc="-150">
                <a:ln w="3175">
                  <a:noFill/>
                </a:ln>
                <a:gradFill flip="none" rotWithShape="1">
                  <a:gsLst>
                    <a:gs pos="0">
                      <a:srgbClr val="FFFFB9"/>
                    </a:gs>
                    <a:gs pos="36000">
                      <a:srgbClr val="FFFF99"/>
                    </a:gs>
                    <a:gs pos="86000">
                      <a:srgbClr val="F6AE1E"/>
                    </a:gs>
                  </a:gsLst>
                  <a:lin ang="5400000" scaled="0"/>
                  <a:tileRect/>
                </a:gradFill>
                <a:effectLst>
                  <a:outerShdw blurRad="50800" dist="38100" dir="2700000" algn="tl" rotWithShape="0">
                    <a:prstClr val="black">
                      <a:alpha val="40000"/>
                    </a:prstClr>
                  </a:outerShdw>
                </a:effectLst>
                <a:latin typeface="+mj-lt"/>
                <a:ea typeface="+mn-ea"/>
                <a:cs typeface="Arial" charset="0"/>
              </a:defRPr>
            </a:lvl1pPr>
          </a:lstStyle>
          <a:p>
            <a:r>
              <a:rPr lang="en-US" sz="4800" dirty="0" smtClean="0"/>
              <a:t>GI Solutions</a:t>
            </a:r>
          </a:p>
          <a:p>
            <a:r>
              <a:rPr lang="en-US" sz="2800" dirty="0" smtClean="0"/>
              <a:t>Traditional Methods</a:t>
            </a:r>
            <a:endParaRPr lang="en-US" sz="2800" dirty="0"/>
          </a:p>
        </p:txBody>
      </p:sp>
      <p:grpSp>
        <p:nvGrpSpPr>
          <p:cNvPr id="3" name="Group 2"/>
          <p:cNvGrpSpPr/>
          <p:nvPr/>
        </p:nvGrpSpPr>
        <p:grpSpPr>
          <a:xfrm>
            <a:off x="3886200" y="149423"/>
            <a:ext cx="5304823" cy="3660577"/>
            <a:chOff x="3886200" y="149423"/>
            <a:chExt cx="5304823" cy="3660577"/>
          </a:xfrm>
        </p:grpSpPr>
        <p:pic>
          <p:nvPicPr>
            <p:cNvPr id="1026" name="Picture 2" descr="File:Ray trace diagram.sv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86200" y="465137"/>
              <a:ext cx="5029868" cy="3344863"/>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p:cNvSpPr txBox="1"/>
            <p:nvPr/>
          </p:nvSpPr>
          <p:spPr>
            <a:xfrm>
              <a:off x="4191000" y="149423"/>
              <a:ext cx="5000023" cy="307777"/>
            </a:xfrm>
            <a:prstGeom prst="rect">
              <a:avLst/>
            </a:prstGeom>
            <a:noFill/>
          </p:spPr>
          <p:txBody>
            <a:bodyPr wrap="none" rtlCol="0">
              <a:spAutoFit/>
            </a:bodyPr>
            <a:lstStyle/>
            <a:p>
              <a:r>
                <a:rPr lang="en-US" sz="1400" dirty="0" smtClean="0"/>
                <a:t>An improved illumination model for shaded display [Whited 1979]</a:t>
              </a:r>
              <a:endParaRPr lang="en-US" sz="1400" dirty="0"/>
            </a:p>
          </p:txBody>
        </p:sp>
      </p:grpSp>
      <p:grpSp>
        <p:nvGrpSpPr>
          <p:cNvPr id="8" name="Group 7"/>
          <p:cNvGrpSpPr/>
          <p:nvPr/>
        </p:nvGrpSpPr>
        <p:grpSpPr>
          <a:xfrm>
            <a:off x="228600" y="2344935"/>
            <a:ext cx="4737100" cy="3184328"/>
            <a:chOff x="4038600" y="3302197"/>
            <a:chExt cx="4737100" cy="3184328"/>
          </a:xfrm>
        </p:grpSpPr>
        <p:pic>
          <p:nvPicPr>
            <p:cNvPr id="1032" name="Picture 8" descr="http://www.cise.ufl.edu/%7Es11022et/images/patch_diagram.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038600" y="3352800"/>
              <a:ext cx="4737100" cy="3133725"/>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p:cNvSpPr txBox="1"/>
            <p:nvPr/>
          </p:nvSpPr>
          <p:spPr>
            <a:xfrm>
              <a:off x="4079038" y="3302197"/>
              <a:ext cx="4531562" cy="307777"/>
            </a:xfrm>
            <a:prstGeom prst="rect">
              <a:avLst/>
            </a:prstGeom>
            <a:noFill/>
          </p:spPr>
          <p:txBody>
            <a:bodyPr wrap="none" rtlCol="0">
              <a:spAutoFit/>
            </a:bodyPr>
            <a:lstStyle/>
            <a:p>
              <a:r>
                <a:rPr lang="en-US" sz="1400" dirty="0" smtClean="0">
                  <a:solidFill>
                    <a:schemeClr val="bg1"/>
                  </a:solidFill>
                </a:rPr>
                <a:t>The </a:t>
              </a:r>
              <a:r>
                <a:rPr lang="en-US" sz="1400" dirty="0" err="1" smtClean="0">
                  <a:solidFill>
                    <a:schemeClr val="bg1"/>
                  </a:solidFill>
                </a:rPr>
                <a:t>radiosity</a:t>
              </a:r>
              <a:r>
                <a:rPr lang="en-US" sz="1400" dirty="0" smtClean="0">
                  <a:solidFill>
                    <a:schemeClr val="bg1"/>
                  </a:solidFill>
                </a:rPr>
                <a:t> method for diffuse environments [Goral 1984]</a:t>
              </a:r>
              <a:endParaRPr lang="en-US" sz="1400" dirty="0">
                <a:solidFill>
                  <a:schemeClr val="bg1"/>
                </a:solidFill>
              </a:endParaRPr>
            </a:p>
          </p:txBody>
        </p:sp>
      </p:grpSp>
      <p:sp>
        <p:nvSpPr>
          <p:cNvPr id="4" name="TextBox 3"/>
          <p:cNvSpPr txBox="1"/>
          <p:nvPr/>
        </p:nvSpPr>
        <p:spPr>
          <a:xfrm>
            <a:off x="4196806" y="5257800"/>
            <a:ext cx="679994" cy="246221"/>
          </a:xfrm>
          <a:prstGeom prst="rect">
            <a:avLst/>
          </a:prstGeom>
          <a:noFill/>
        </p:spPr>
        <p:txBody>
          <a:bodyPr wrap="none" rtlCol="0">
            <a:spAutoFit/>
          </a:bodyPr>
          <a:lstStyle/>
          <a:p>
            <a:r>
              <a:rPr lang="en-US" sz="1000" dirty="0" err="1" smtClean="0">
                <a:solidFill>
                  <a:schemeClr val="bg1"/>
                </a:solidFill>
              </a:rPr>
              <a:t>wikipedia</a:t>
            </a:r>
            <a:endParaRPr lang="en-US" sz="1000" dirty="0">
              <a:solidFill>
                <a:schemeClr val="bg1"/>
              </a:solidFill>
            </a:endParaRPr>
          </a:p>
        </p:txBody>
      </p:sp>
      <p:sp>
        <p:nvSpPr>
          <p:cNvPr id="10" name="TextBox 9"/>
          <p:cNvSpPr txBox="1"/>
          <p:nvPr/>
        </p:nvSpPr>
        <p:spPr>
          <a:xfrm>
            <a:off x="8242865" y="3335179"/>
            <a:ext cx="679994" cy="246221"/>
          </a:xfrm>
          <a:prstGeom prst="rect">
            <a:avLst/>
          </a:prstGeom>
          <a:noFill/>
        </p:spPr>
        <p:txBody>
          <a:bodyPr wrap="none" rtlCol="0">
            <a:spAutoFit/>
          </a:bodyPr>
          <a:lstStyle/>
          <a:p>
            <a:r>
              <a:rPr lang="en-US" sz="1000" dirty="0" err="1" smtClean="0"/>
              <a:t>wikipedia</a:t>
            </a:r>
            <a:endParaRPr lang="en-US" sz="1000" dirty="0"/>
          </a:p>
        </p:txBody>
      </p:sp>
    </p:spTree>
    <p:extLst>
      <p:ext uri="{BB962C8B-B14F-4D97-AF65-F5344CB8AC3E}">
        <p14:creationId xmlns:p14="http://schemas.microsoft.com/office/powerpoint/2010/main" val="314338899"/>
      </p:ext>
    </p:extLst>
  </p:cSld>
  <p:clrMapOvr>
    <a:masterClrMapping/>
  </p:clrMapOvr>
  <p:transition>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2"/>
          <p:cNvSpPr txBox="1">
            <a:spLocks/>
          </p:cNvSpPr>
          <p:nvPr/>
        </p:nvSpPr>
        <p:spPr>
          <a:xfrm>
            <a:off x="381000" y="77788"/>
            <a:ext cx="8382000" cy="1370012"/>
          </a:xfrm>
          <a:prstGeom prst="rect">
            <a:avLst/>
          </a:prstGeom>
        </p:spPr>
        <p:txBody>
          <a:bodyPr vert="horz" wrap="square" lIns="0" tIns="0" rIns="0" bIns="0" rtlCol="0" anchor="ctr" anchorCtr="0">
            <a:noAutofit/>
          </a:bodyPr>
          <a:lstStyle>
            <a:lvl1pPr algn="l" defTabSz="914363" rtl="0" eaLnBrk="1" latinLnBrk="0" hangingPunct="1">
              <a:lnSpc>
                <a:spcPct val="90000"/>
              </a:lnSpc>
              <a:spcBef>
                <a:spcPct val="0"/>
              </a:spcBef>
              <a:buNone/>
              <a:defRPr lang="en-US" sz="5400" b="0" kern="1200" cap="none" spc="-150">
                <a:ln w="3175">
                  <a:noFill/>
                </a:ln>
                <a:gradFill flip="none" rotWithShape="1">
                  <a:gsLst>
                    <a:gs pos="0">
                      <a:srgbClr val="FFFFB9"/>
                    </a:gs>
                    <a:gs pos="36000">
                      <a:srgbClr val="FFFF99"/>
                    </a:gs>
                    <a:gs pos="86000">
                      <a:srgbClr val="F6AE1E"/>
                    </a:gs>
                  </a:gsLst>
                  <a:lin ang="5400000" scaled="0"/>
                  <a:tileRect/>
                </a:gradFill>
                <a:effectLst>
                  <a:outerShdw blurRad="50800" dist="38100" dir="2700000" algn="tl" rotWithShape="0">
                    <a:prstClr val="black">
                      <a:alpha val="40000"/>
                    </a:prstClr>
                  </a:outerShdw>
                </a:effectLst>
                <a:latin typeface="+mj-lt"/>
                <a:ea typeface="+mn-ea"/>
                <a:cs typeface="Arial" charset="0"/>
              </a:defRPr>
            </a:lvl1pPr>
          </a:lstStyle>
          <a:p>
            <a:r>
              <a:rPr lang="en-US" sz="4800" dirty="0" smtClean="0"/>
              <a:t>GI Solutions</a:t>
            </a:r>
          </a:p>
          <a:p>
            <a:r>
              <a:rPr lang="en-US" sz="2800" dirty="0" smtClean="0"/>
              <a:t>Traditional Methods</a:t>
            </a:r>
            <a:endParaRPr lang="en-US" sz="2800" dirty="0"/>
          </a:p>
        </p:txBody>
      </p:sp>
      <p:grpSp>
        <p:nvGrpSpPr>
          <p:cNvPr id="3" name="Group 2"/>
          <p:cNvGrpSpPr/>
          <p:nvPr/>
        </p:nvGrpSpPr>
        <p:grpSpPr>
          <a:xfrm>
            <a:off x="3886200" y="149423"/>
            <a:ext cx="5304823" cy="3660577"/>
            <a:chOff x="3886200" y="149423"/>
            <a:chExt cx="5304823" cy="3660577"/>
          </a:xfrm>
        </p:grpSpPr>
        <p:pic>
          <p:nvPicPr>
            <p:cNvPr id="1026" name="Picture 2" descr="File:Ray trace diagram.sv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86200" y="465137"/>
              <a:ext cx="5029868" cy="3344863"/>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p:cNvSpPr txBox="1"/>
            <p:nvPr/>
          </p:nvSpPr>
          <p:spPr>
            <a:xfrm>
              <a:off x="4191000" y="149423"/>
              <a:ext cx="5000023" cy="307777"/>
            </a:xfrm>
            <a:prstGeom prst="rect">
              <a:avLst/>
            </a:prstGeom>
            <a:noFill/>
          </p:spPr>
          <p:txBody>
            <a:bodyPr wrap="none" rtlCol="0">
              <a:spAutoFit/>
            </a:bodyPr>
            <a:lstStyle/>
            <a:p>
              <a:r>
                <a:rPr lang="en-US" sz="1400" dirty="0" smtClean="0"/>
                <a:t>An improved illumination model for shaded display [Whited 1979]</a:t>
              </a:r>
              <a:endParaRPr lang="en-US" sz="1400" dirty="0"/>
            </a:p>
          </p:txBody>
        </p:sp>
      </p:grpSp>
      <p:grpSp>
        <p:nvGrpSpPr>
          <p:cNvPr id="8" name="Group 7"/>
          <p:cNvGrpSpPr/>
          <p:nvPr/>
        </p:nvGrpSpPr>
        <p:grpSpPr>
          <a:xfrm>
            <a:off x="228600" y="2344935"/>
            <a:ext cx="4737100" cy="3184328"/>
            <a:chOff x="4038600" y="3302197"/>
            <a:chExt cx="4737100" cy="3184328"/>
          </a:xfrm>
        </p:grpSpPr>
        <p:pic>
          <p:nvPicPr>
            <p:cNvPr id="1032" name="Picture 8" descr="http://www.cise.ufl.edu/%7Es11022et/images/patch_diagram.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038600" y="3352800"/>
              <a:ext cx="4737100" cy="3133725"/>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p:cNvSpPr txBox="1"/>
            <p:nvPr/>
          </p:nvSpPr>
          <p:spPr>
            <a:xfrm>
              <a:off x="4079038" y="3302197"/>
              <a:ext cx="4531562" cy="307777"/>
            </a:xfrm>
            <a:prstGeom prst="rect">
              <a:avLst/>
            </a:prstGeom>
            <a:noFill/>
          </p:spPr>
          <p:txBody>
            <a:bodyPr wrap="none" rtlCol="0">
              <a:spAutoFit/>
            </a:bodyPr>
            <a:lstStyle/>
            <a:p>
              <a:r>
                <a:rPr lang="en-US" sz="1400" dirty="0" smtClean="0">
                  <a:solidFill>
                    <a:schemeClr val="bg1"/>
                  </a:solidFill>
                </a:rPr>
                <a:t>The </a:t>
              </a:r>
              <a:r>
                <a:rPr lang="en-US" sz="1400" dirty="0" err="1" smtClean="0">
                  <a:solidFill>
                    <a:schemeClr val="bg1"/>
                  </a:solidFill>
                </a:rPr>
                <a:t>radiosity</a:t>
              </a:r>
              <a:r>
                <a:rPr lang="en-US" sz="1400" dirty="0" smtClean="0">
                  <a:solidFill>
                    <a:schemeClr val="bg1"/>
                  </a:solidFill>
                </a:rPr>
                <a:t> method for diffuse environments [Goral 1984]</a:t>
              </a:r>
              <a:endParaRPr lang="en-US" sz="1400" dirty="0">
                <a:solidFill>
                  <a:schemeClr val="bg1"/>
                </a:solidFill>
              </a:endParaRPr>
            </a:p>
          </p:txBody>
        </p:sp>
      </p:grpSp>
      <p:grpSp>
        <p:nvGrpSpPr>
          <p:cNvPr id="6" name="Group 5"/>
          <p:cNvGrpSpPr/>
          <p:nvPr/>
        </p:nvGrpSpPr>
        <p:grpSpPr>
          <a:xfrm>
            <a:off x="4297362" y="3200400"/>
            <a:ext cx="4470400" cy="3352800"/>
            <a:chOff x="152400" y="2362200"/>
            <a:chExt cx="4470400" cy="3352800"/>
          </a:xfrm>
        </p:grpSpPr>
        <p:pic>
          <p:nvPicPr>
            <p:cNvPr id="1034" name="Picture 10" descr="http://graphics.ucsd.edu/~henrik/papers/photon_map/ewr7_fig2.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52400" y="2362200"/>
              <a:ext cx="4470400" cy="3352800"/>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221544" y="5399286"/>
              <a:ext cx="4069256" cy="307777"/>
            </a:xfrm>
            <a:prstGeom prst="rect">
              <a:avLst/>
            </a:prstGeom>
            <a:noFill/>
          </p:spPr>
          <p:txBody>
            <a:bodyPr wrap="none" rtlCol="0">
              <a:spAutoFit/>
            </a:bodyPr>
            <a:lstStyle/>
            <a:p>
              <a:r>
                <a:rPr lang="en-US" sz="1400" dirty="0" smtClean="0"/>
                <a:t>Global Illumination using Photon Maps [Jensen 1996]</a:t>
              </a:r>
              <a:endParaRPr lang="en-US" sz="1400" dirty="0"/>
            </a:p>
          </p:txBody>
        </p:sp>
      </p:grpSp>
    </p:spTree>
    <p:extLst>
      <p:ext uri="{BB962C8B-B14F-4D97-AF65-F5344CB8AC3E}">
        <p14:creationId xmlns:p14="http://schemas.microsoft.com/office/powerpoint/2010/main" val="2862357504"/>
      </p:ext>
    </p:extLst>
  </p:cSld>
  <p:clrMapOvr>
    <a:masterClrMapping/>
  </p:clrMapOvr>
  <p:transition>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2"/>
          <p:cNvSpPr txBox="1">
            <a:spLocks/>
          </p:cNvSpPr>
          <p:nvPr/>
        </p:nvSpPr>
        <p:spPr>
          <a:xfrm>
            <a:off x="381000" y="77788"/>
            <a:ext cx="8382000" cy="1370012"/>
          </a:xfrm>
          <a:prstGeom prst="rect">
            <a:avLst/>
          </a:prstGeom>
        </p:spPr>
        <p:txBody>
          <a:bodyPr vert="horz" wrap="square" lIns="0" tIns="0" rIns="0" bIns="0" rtlCol="0" anchor="ctr" anchorCtr="0">
            <a:noAutofit/>
          </a:bodyPr>
          <a:lstStyle>
            <a:lvl1pPr algn="l" defTabSz="914363" rtl="0" eaLnBrk="1" latinLnBrk="0" hangingPunct="1">
              <a:lnSpc>
                <a:spcPct val="90000"/>
              </a:lnSpc>
              <a:spcBef>
                <a:spcPct val="0"/>
              </a:spcBef>
              <a:buNone/>
              <a:defRPr lang="en-US" sz="5400" b="0" kern="1200" cap="none" spc="-150">
                <a:ln w="3175">
                  <a:noFill/>
                </a:ln>
                <a:gradFill flip="none" rotWithShape="1">
                  <a:gsLst>
                    <a:gs pos="0">
                      <a:srgbClr val="FFFFB9"/>
                    </a:gs>
                    <a:gs pos="36000">
                      <a:srgbClr val="FFFF99"/>
                    </a:gs>
                    <a:gs pos="86000">
                      <a:srgbClr val="F6AE1E"/>
                    </a:gs>
                  </a:gsLst>
                  <a:lin ang="5400000" scaled="0"/>
                  <a:tileRect/>
                </a:gradFill>
                <a:effectLst>
                  <a:outerShdw blurRad="50800" dist="38100" dir="2700000" algn="tl" rotWithShape="0">
                    <a:prstClr val="black">
                      <a:alpha val="40000"/>
                    </a:prstClr>
                  </a:outerShdw>
                </a:effectLst>
                <a:latin typeface="+mj-lt"/>
                <a:ea typeface="+mn-ea"/>
                <a:cs typeface="Arial" charset="0"/>
              </a:defRPr>
            </a:lvl1pPr>
          </a:lstStyle>
          <a:p>
            <a:r>
              <a:rPr lang="en-US" sz="4800" dirty="0" smtClean="0"/>
              <a:t>GI Solutions</a:t>
            </a:r>
          </a:p>
          <a:p>
            <a:r>
              <a:rPr lang="en-US" sz="2800" dirty="0" smtClean="0"/>
              <a:t>Interactive Global Illumination</a:t>
            </a:r>
            <a:endParaRPr lang="en-US" sz="2800" dirty="0"/>
          </a:p>
        </p:txBody>
      </p:sp>
    </p:spTree>
    <p:extLst>
      <p:ext uri="{BB962C8B-B14F-4D97-AF65-F5344CB8AC3E}">
        <p14:creationId xmlns:p14="http://schemas.microsoft.com/office/powerpoint/2010/main" val="225604296"/>
      </p:ext>
    </p:extLst>
  </p:cSld>
  <p:clrMapOvr>
    <a:masterClrMapping/>
  </p:clrMapOvr>
  <p:transition>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2"/>
          <p:cNvSpPr txBox="1">
            <a:spLocks/>
          </p:cNvSpPr>
          <p:nvPr/>
        </p:nvSpPr>
        <p:spPr>
          <a:xfrm>
            <a:off x="381000" y="77788"/>
            <a:ext cx="8382000" cy="1370012"/>
          </a:xfrm>
          <a:prstGeom prst="rect">
            <a:avLst/>
          </a:prstGeom>
        </p:spPr>
        <p:txBody>
          <a:bodyPr vert="horz" wrap="square" lIns="0" tIns="0" rIns="0" bIns="0" rtlCol="0" anchor="ctr" anchorCtr="0">
            <a:noAutofit/>
          </a:bodyPr>
          <a:lstStyle>
            <a:lvl1pPr algn="l" defTabSz="914363" rtl="0" eaLnBrk="1" latinLnBrk="0" hangingPunct="1">
              <a:lnSpc>
                <a:spcPct val="90000"/>
              </a:lnSpc>
              <a:spcBef>
                <a:spcPct val="0"/>
              </a:spcBef>
              <a:buNone/>
              <a:defRPr lang="en-US" sz="5400" b="0" kern="1200" cap="none" spc="-150">
                <a:ln w="3175">
                  <a:noFill/>
                </a:ln>
                <a:gradFill flip="none" rotWithShape="1">
                  <a:gsLst>
                    <a:gs pos="0">
                      <a:srgbClr val="FFFFB9"/>
                    </a:gs>
                    <a:gs pos="36000">
                      <a:srgbClr val="FFFF99"/>
                    </a:gs>
                    <a:gs pos="86000">
                      <a:srgbClr val="F6AE1E"/>
                    </a:gs>
                  </a:gsLst>
                  <a:lin ang="5400000" scaled="0"/>
                  <a:tileRect/>
                </a:gradFill>
                <a:effectLst>
                  <a:outerShdw blurRad="50800" dist="38100" dir="2700000" algn="tl" rotWithShape="0">
                    <a:prstClr val="black">
                      <a:alpha val="40000"/>
                    </a:prstClr>
                  </a:outerShdw>
                </a:effectLst>
                <a:latin typeface="+mj-lt"/>
                <a:ea typeface="+mn-ea"/>
                <a:cs typeface="Arial" charset="0"/>
              </a:defRPr>
            </a:lvl1pPr>
          </a:lstStyle>
          <a:p>
            <a:r>
              <a:rPr lang="en-US" sz="4800" dirty="0" smtClean="0"/>
              <a:t>GI Solutions</a:t>
            </a:r>
          </a:p>
          <a:p>
            <a:r>
              <a:rPr lang="en-US" sz="2800" dirty="0" smtClean="0"/>
              <a:t>Interactive Global Illumination</a:t>
            </a:r>
            <a:endParaRPr lang="en-US" sz="2800" dirty="0"/>
          </a:p>
        </p:txBody>
      </p:sp>
      <p:grpSp>
        <p:nvGrpSpPr>
          <p:cNvPr id="3" name="Group 2"/>
          <p:cNvGrpSpPr/>
          <p:nvPr/>
        </p:nvGrpSpPr>
        <p:grpSpPr>
          <a:xfrm>
            <a:off x="381000" y="1447800"/>
            <a:ext cx="4267200" cy="3660577"/>
            <a:chOff x="381000" y="1447800"/>
            <a:chExt cx="4267200" cy="3660577"/>
          </a:xfrm>
        </p:grpSpPr>
        <p:pic>
          <p:nvPicPr>
            <p:cNvPr id="8" name="Picture 7"/>
            <p:cNvPicPr>
              <a:picLocks noChangeAspect="1"/>
            </p:cNvPicPr>
            <p:nvPr/>
          </p:nvPicPr>
          <p:blipFill>
            <a:blip r:embed="rId3"/>
            <a:stretch>
              <a:fillRect/>
            </a:stretch>
          </p:blipFill>
          <p:spPr>
            <a:xfrm>
              <a:off x="381000" y="1447800"/>
              <a:ext cx="4154592" cy="3319463"/>
            </a:xfrm>
            <a:prstGeom prst="rect">
              <a:avLst/>
            </a:prstGeom>
          </p:spPr>
        </p:pic>
        <p:sp>
          <p:nvSpPr>
            <p:cNvPr id="2" name="TextBox 1"/>
            <p:cNvSpPr txBox="1"/>
            <p:nvPr/>
          </p:nvSpPr>
          <p:spPr>
            <a:xfrm>
              <a:off x="2236450" y="4800600"/>
              <a:ext cx="2411750" cy="307777"/>
            </a:xfrm>
            <a:prstGeom prst="rect">
              <a:avLst/>
            </a:prstGeom>
            <a:noFill/>
          </p:spPr>
          <p:txBody>
            <a:bodyPr wrap="none" rtlCol="0">
              <a:spAutoFit/>
            </a:bodyPr>
            <a:lstStyle/>
            <a:p>
              <a:r>
                <a:rPr lang="en-US" sz="1400" dirty="0" smtClean="0"/>
                <a:t>Instant </a:t>
              </a:r>
              <a:r>
                <a:rPr lang="en-US" sz="1400" dirty="0" err="1" smtClean="0"/>
                <a:t>Radiosity</a:t>
              </a:r>
              <a:r>
                <a:rPr lang="en-US" sz="1400" dirty="0" smtClean="0"/>
                <a:t>  [Keller 1997]</a:t>
              </a:r>
              <a:endParaRPr lang="en-US" sz="1400" dirty="0"/>
            </a:p>
          </p:txBody>
        </p:sp>
      </p:grpSp>
    </p:spTree>
    <p:extLst>
      <p:ext uri="{BB962C8B-B14F-4D97-AF65-F5344CB8AC3E}">
        <p14:creationId xmlns:p14="http://schemas.microsoft.com/office/powerpoint/2010/main" val="1017745659"/>
      </p:ext>
    </p:extLst>
  </p:cSld>
  <p:clrMapOvr>
    <a:masterClrMapping/>
  </p:clrMapOvr>
  <p:transition>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2"/>
          <p:cNvSpPr txBox="1">
            <a:spLocks/>
          </p:cNvSpPr>
          <p:nvPr/>
        </p:nvSpPr>
        <p:spPr>
          <a:xfrm>
            <a:off x="381000" y="77788"/>
            <a:ext cx="8382000" cy="1370012"/>
          </a:xfrm>
          <a:prstGeom prst="rect">
            <a:avLst/>
          </a:prstGeom>
        </p:spPr>
        <p:txBody>
          <a:bodyPr vert="horz" wrap="square" lIns="0" tIns="0" rIns="0" bIns="0" rtlCol="0" anchor="ctr" anchorCtr="0">
            <a:noAutofit/>
          </a:bodyPr>
          <a:lstStyle>
            <a:lvl1pPr algn="l" defTabSz="914363" rtl="0" eaLnBrk="1" latinLnBrk="0" hangingPunct="1">
              <a:lnSpc>
                <a:spcPct val="90000"/>
              </a:lnSpc>
              <a:spcBef>
                <a:spcPct val="0"/>
              </a:spcBef>
              <a:buNone/>
              <a:defRPr lang="en-US" sz="5400" b="0" kern="1200" cap="none" spc="-150">
                <a:ln w="3175">
                  <a:noFill/>
                </a:ln>
                <a:gradFill flip="none" rotWithShape="1">
                  <a:gsLst>
                    <a:gs pos="0">
                      <a:srgbClr val="FFFFB9"/>
                    </a:gs>
                    <a:gs pos="36000">
                      <a:srgbClr val="FFFF99"/>
                    </a:gs>
                    <a:gs pos="86000">
                      <a:srgbClr val="F6AE1E"/>
                    </a:gs>
                  </a:gsLst>
                  <a:lin ang="5400000" scaled="0"/>
                  <a:tileRect/>
                </a:gradFill>
                <a:effectLst>
                  <a:outerShdw blurRad="50800" dist="38100" dir="2700000" algn="tl" rotWithShape="0">
                    <a:prstClr val="black">
                      <a:alpha val="40000"/>
                    </a:prstClr>
                  </a:outerShdw>
                </a:effectLst>
                <a:latin typeface="+mj-lt"/>
                <a:ea typeface="+mn-ea"/>
                <a:cs typeface="Arial" charset="0"/>
              </a:defRPr>
            </a:lvl1pPr>
          </a:lstStyle>
          <a:p>
            <a:r>
              <a:rPr lang="en-US" sz="4800" dirty="0" smtClean="0"/>
              <a:t>Thesis</a:t>
            </a:r>
            <a:endParaRPr lang="en-US" sz="2800" dirty="0"/>
          </a:p>
        </p:txBody>
      </p:sp>
      <p:sp>
        <p:nvSpPr>
          <p:cNvPr id="2" name="TextBox 1"/>
          <p:cNvSpPr txBox="1"/>
          <p:nvPr/>
        </p:nvSpPr>
        <p:spPr>
          <a:xfrm>
            <a:off x="1" y="2459504"/>
            <a:ext cx="9144000" cy="1938992"/>
          </a:xfrm>
          <a:prstGeom prst="rect">
            <a:avLst/>
          </a:prstGeom>
          <a:noFill/>
        </p:spPr>
        <p:txBody>
          <a:bodyPr wrap="square" rtlCol="0">
            <a:spAutoFit/>
          </a:bodyPr>
          <a:lstStyle/>
          <a:p>
            <a:pPr algn="ctr"/>
            <a:r>
              <a:rPr lang="en-US" sz="4000" dirty="0" smtClean="0"/>
              <a:t>Indirect </a:t>
            </a:r>
            <a:r>
              <a:rPr lang="en-US" sz="4000" dirty="0"/>
              <a:t>illumination can be </a:t>
            </a:r>
            <a:endParaRPr lang="en-US" sz="4000" dirty="0" smtClean="0"/>
          </a:p>
          <a:p>
            <a:pPr algn="ctr"/>
            <a:r>
              <a:rPr lang="en-US" sz="4000" dirty="0"/>
              <a:t>d</a:t>
            </a:r>
            <a:r>
              <a:rPr lang="en-US" sz="4000" dirty="0" smtClean="0"/>
              <a:t>ecomposed and </a:t>
            </a:r>
            <a:r>
              <a:rPr lang="en-US" sz="4000" dirty="0"/>
              <a:t>then re-constructed to generate visually plausible results</a:t>
            </a:r>
          </a:p>
        </p:txBody>
      </p:sp>
    </p:spTree>
    <p:extLst>
      <p:ext uri="{BB962C8B-B14F-4D97-AF65-F5344CB8AC3E}">
        <p14:creationId xmlns:p14="http://schemas.microsoft.com/office/powerpoint/2010/main" val="2821831310"/>
      </p:ext>
    </p:extLst>
  </p:cSld>
  <p:clrMapOvr>
    <a:masterClrMapping/>
  </p:clrMapOvr>
  <p:transition advTm="1420">
    <p:fad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2"/>
          <p:cNvSpPr txBox="1">
            <a:spLocks/>
          </p:cNvSpPr>
          <p:nvPr/>
        </p:nvSpPr>
        <p:spPr>
          <a:xfrm>
            <a:off x="381000" y="77788"/>
            <a:ext cx="8382000" cy="1370012"/>
          </a:xfrm>
          <a:prstGeom prst="rect">
            <a:avLst/>
          </a:prstGeom>
        </p:spPr>
        <p:txBody>
          <a:bodyPr vert="horz" wrap="square" lIns="0" tIns="0" rIns="0" bIns="0" rtlCol="0" anchor="ctr" anchorCtr="0">
            <a:noAutofit/>
          </a:bodyPr>
          <a:lstStyle>
            <a:lvl1pPr algn="l" defTabSz="914363" rtl="0" eaLnBrk="1" latinLnBrk="0" hangingPunct="1">
              <a:lnSpc>
                <a:spcPct val="90000"/>
              </a:lnSpc>
              <a:spcBef>
                <a:spcPct val="0"/>
              </a:spcBef>
              <a:buNone/>
              <a:defRPr lang="en-US" sz="5400" b="0" kern="1200" cap="none" spc="-150">
                <a:ln w="3175">
                  <a:noFill/>
                </a:ln>
                <a:gradFill flip="none" rotWithShape="1">
                  <a:gsLst>
                    <a:gs pos="0">
                      <a:srgbClr val="FFFFB9"/>
                    </a:gs>
                    <a:gs pos="36000">
                      <a:srgbClr val="FFFF99"/>
                    </a:gs>
                    <a:gs pos="86000">
                      <a:srgbClr val="F6AE1E"/>
                    </a:gs>
                  </a:gsLst>
                  <a:lin ang="5400000" scaled="0"/>
                  <a:tileRect/>
                </a:gradFill>
                <a:effectLst>
                  <a:outerShdw blurRad="50800" dist="38100" dir="2700000" algn="tl" rotWithShape="0">
                    <a:prstClr val="black">
                      <a:alpha val="40000"/>
                    </a:prstClr>
                  </a:outerShdw>
                </a:effectLst>
                <a:latin typeface="+mj-lt"/>
                <a:ea typeface="+mn-ea"/>
                <a:cs typeface="Arial" charset="0"/>
              </a:defRPr>
            </a:lvl1pPr>
          </a:lstStyle>
          <a:p>
            <a:r>
              <a:rPr lang="en-US" sz="4800" dirty="0" smtClean="0"/>
              <a:t>GI Solutions</a:t>
            </a:r>
          </a:p>
          <a:p>
            <a:r>
              <a:rPr lang="en-US" sz="2800" dirty="0" smtClean="0"/>
              <a:t>Interactive Global Illumination</a:t>
            </a:r>
            <a:endParaRPr lang="en-US" sz="2800" dirty="0"/>
          </a:p>
        </p:txBody>
      </p:sp>
      <p:grpSp>
        <p:nvGrpSpPr>
          <p:cNvPr id="3" name="Group 2"/>
          <p:cNvGrpSpPr/>
          <p:nvPr/>
        </p:nvGrpSpPr>
        <p:grpSpPr>
          <a:xfrm>
            <a:off x="381000" y="1447800"/>
            <a:ext cx="4267200" cy="3660577"/>
            <a:chOff x="381000" y="1447800"/>
            <a:chExt cx="4267200" cy="3660577"/>
          </a:xfrm>
        </p:grpSpPr>
        <p:pic>
          <p:nvPicPr>
            <p:cNvPr id="8" name="Picture 7"/>
            <p:cNvPicPr>
              <a:picLocks noChangeAspect="1"/>
            </p:cNvPicPr>
            <p:nvPr/>
          </p:nvPicPr>
          <p:blipFill>
            <a:blip r:embed="rId3"/>
            <a:stretch>
              <a:fillRect/>
            </a:stretch>
          </p:blipFill>
          <p:spPr>
            <a:xfrm>
              <a:off x="381000" y="1447800"/>
              <a:ext cx="4154592" cy="3319463"/>
            </a:xfrm>
            <a:prstGeom prst="rect">
              <a:avLst/>
            </a:prstGeom>
          </p:spPr>
        </p:pic>
        <p:sp>
          <p:nvSpPr>
            <p:cNvPr id="2" name="TextBox 1"/>
            <p:cNvSpPr txBox="1"/>
            <p:nvPr/>
          </p:nvSpPr>
          <p:spPr>
            <a:xfrm>
              <a:off x="2236450" y="4800600"/>
              <a:ext cx="2411750" cy="307777"/>
            </a:xfrm>
            <a:prstGeom prst="rect">
              <a:avLst/>
            </a:prstGeom>
            <a:noFill/>
          </p:spPr>
          <p:txBody>
            <a:bodyPr wrap="none" rtlCol="0">
              <a:spAutoFit/>
            </a:bodyPr>
            <a:lstStyle/>
            <a:p>
              <a:r>
                <a:rPr lang="en-US" sz="1400" dirty="0" smtClean="0"/>
                <a:t>Instant </a:t>
              </a:r>
              <a:r>
                <a:rPr lang="en-US" sz="1400" dirty="0" err="1" smtClean="0"/>
                <a:t>Radiosity</a:t>
              </a:r>
              <a:r>
                <a:rPr lang="en-US" sz="1400" dirty="0" smtClean="0"/>
                <a:t>  [Keller 1997]</a:t>
              </a:r>
              <a:endParaRPr lang="en-US" sz="1400" dirty="0"/>
            </a:p>
          </p:txBody>
        </p:sp>
      </p:grpSp>
      <p:grpSp>
        <p:nvGrpSpPr>
          <p:cNvPr id="7" name="Group 6"/>
          <p:cNvGrpSpPr/>
          <p:nvPr/>
        </p:nvGrpSpPr>
        <p:grpSpPr>
          <a:xfrm>
            <a:off x="4953000" y="2514600"/>
            <a:ext cx="3810000" cy="3997434"/>
            <a:chOff x="4953000" y="2514600"/>
            <a:chExt cx="3810000" cy="3997434"/>
          </a:xfrm>
        </p:grpSpPr>
        <p:pic>
          <p:nvPicPr>
            <p:cNvPr id="4" name="Picture 3"/>
            <p:cNvPicPr>
              <a:picLocks noChangeAspect="1"/>
            </p:cNvPicPr>
            <p:nvPr/>
          </p:nvPicPr>
          <p:blipFill>
            <a:blip r:embed="rId4"/>
            <a:stretch>
              <a:fillRect/>
            </a:stretch>
          </p:blipFill>
          <p:spPr>
            <a:xfrm>
              <a:off x="4953000" y="2819400"/>
              <a:ext cx="3723928" cy="3692634"/>
            </a:xfrm>
            <a:prstGeom prst="rect">
              <a:avLst/>
            </a:prstGeom>
          </p:spPr>
        </p:pic>
        <p:sp>
          <p:nvSpPr>
            <p:cNvPr id="6" name="TextBox 5"/>
            <p:cNvSpPr txBox="1"/>
            <p:nvPr/>
          </p:nvSpPr>
          <p:spPr>
            <a:xfrm>
              <a:off x="5261785" y="2514600"/>
              <a:ext cx="3501215" cy="307777"/>
            </a:xfrm>
            <a:prstGeom prst="rect">
              <a:avLst/>
            </a:prstGeom>
            <a:noFill/>
          </p:spPr>
          <p:txBody>
            <a:bodyPr wrap="none" rtlCol="0">
              <a:spAutoFit/>
            </a:bodyPr>
            <a:lstStyle/>
            <a:p>
              <a:r>
                <a:rPr lang="en-US" sz="1400" dirty="0" smtClean="0"/>
                <a:t>Reflective Shadow Maps  [</a:t>
              </a:r>
              <a:r>
                <a:rPr lang="en-US" sz="1400" dirty="0" err="1" smtClean="0"/>
                <a:t>Dacshbacher</a:t>
              </a:r>
              <a:r>
                <a:rPr lang="en-US" sz="1400" dirty="0" smtClean="0"/>
                <a:t> 2005]</a:t>
              </a:r>
              <a:endParaRPr lang="en-US" sz="1400" dirty="0"/>
            </a:p>
          </p:txBody>
        </p:sp>
      </p:grpSp>
    </p:spTree>
    <p:extLst>
      <p:ext uri="{BB962C8B-B14F-4D97-AF65-F5344CB8AC3E}">
        <p14:creationId xmlns:p14="http://schemas.microsoft.com/office/powerpoint/2010/main" val="4089574506"/>
      </p:ext>
    </p:extLst>
  </p:cSld>
  <p:clrMapOvr>
    <a:masterClrMapping/>
  </p:clrMapOvr>
  <p:transition>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2"/>
          <p:cNvSpPr txBox="1">
            <a:spLocks/>
          </p:cNvSpPr>
          <p:nvPr/>
        </p:nvSpPr>
        <p:spPr>
          <a:xfrm>
            <a:off x="381000" y="77788"/>
            <a:ext cx="8382000" cy="1370012"/>
          </a:xfrm>
          <a:prstGeom prst="rect">
            <a:avLst/>
          </a:prstGeom>
        </p:spPr>
        <p:txBody>
          <a:bodyPr vert="horz" wrap="square" lIns="0" tIns="0" rIns="0" bIns="0" rtlCol="0" anchor="ctr" anchorCtr="0">
            <a:noAutofit/>
          </a:bodyPr>
          <a:lstStyle>
            <a:lvl1pPr algn="l" defTabSz="914363" rtl="0" eaLnBrk="1" latinLnBrk="0" hangingPunct="1">
              <a:lnSpc>
                <a:spcPct val="90000"/>
              </a:lnSpc>
              <a:spcBef>
                <a:spcPct val="0"/>
              </a:spcBef>
              <a:buNone/>
              <a:defRPr lang="en-US" sz="5400" b="0" kern="1200" cap="none" spc="-150">
                <a:ln w="3175">
                  <a:noFill/>
                </a:ln>
                <a:gradFill flip="none" rotWithShape="1">
                  <a:gsLst>
                    <a:gs pos="0">
                      <a:srgbClr val="FFFFB9"/>
                    </a:gs>
                    <a:gs pos="36000">
                      <a:srgbClr val="FFFF99"/>
                    </a:gs>
                    <a:gs pos="86000">
                      <a:srgbClr val="F6AE1E"/>
                    </a:gs>
                  </a:gsLst>
                  <a:lin ang="5400000" scaled="0"/>
                  <a:tileRect/>
                </a:gradFill>
                <a:effectLst>
                  <a:outerShdw blurRad="50800" dist="38100" dir="2700000" algn="tl" rotWithShape="0">
                    <a:prstClr val="black">
                      <a:alpha val="40000"/>
                    </a:prstClr>
                  </a:outerShdw>
                </a:effectLst>
                <a:latin typeface="+mj-lt"/>
                <a:ea typeface="+mn-ea"/>
                <a:cs typeface="Arial" charset="0"/>
              </a:defRPr>
            </a:lvl1pPr>
          </a:lstStyle>
          <a:p>
            <a:r>
              <a:rPr lang="en-US" sz="4800" dirty="0" smtClean="0"/>
              <a:t>GI Solutions</a:t>
            </a:r>
          </a:p>
          <a:p>
            <a:r>
              <a:rPr lang="en-US" sz="2800" dirty="0" err="1" smtClean="0"/>
              <a:t>Precomputed</a:t>
            </a:r>
            <a:r>
              <a:rPr lang="en-US" sz="2800" dirty="0" smtClean="0"/>
              <a:t>  Radiance Transfer [Sloan  2002]</a:t>
            </a:r>
            <a:endParaRPr lang="en-US" sz="2800" dirty="0"/>
          </a:p>
        </p:txBody>
      </p:sp>
      <p:pic>
        <p:nvPicPr>
          <p:cNvPr id="3074" name="Picture 2" descr="http://research.microsoft.com/en-us/projects/soft_global_illumination/faces.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19400" y="1444302"/>
            <a:ext cx="3505200" cy="1756098"/>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1"/>
          <p:cNvPicPr>
            <a:picLocks noChangeAspect="1"/>
          </p:cNvPicPr>
          <p:nvPr/>
        </p:nvPicPr>
        <p:blipFill>
          <a:blip r:embed="rId4"/>
          <a:stretch>
            <a:fillRect/>
          </a:stretch>
        </p:blipFill>
        <p:spPr>
          <a:xfrm>
            <a:off x="257500" y="3352800"/>
            <a:ext cx="8629001" cy="3276600"/>
          </a:xfrm>
          <a:prstGeom prst="rect">
            <a:avLst/>
          </a:prstGeom>
        </p:spPr>
      </p:pic>
      <p:sp>
        <p:nvSpPr>
          <p:cNvPr id="3" name="TextBox 2"/>
          <p:cNvSpPr txBox="1"/>
          <p:nvPr/>
        </p:nvSpPr>
        <p:spPr>
          <a:xfrm>
            <a:off x="6705600" y="6477000"/>
            <a:ext cx="184731" cy="369332"/>
          </a:xfrm>
          <a:prstGeom prst="rect">
            <a:avLst/>
          </a:prstGeom>
          <a:noFill/>
        </p:spPr>
        <p:txBody>
          <a:bodyPr wrap="none" rtlCol="0">
            <a:spAutoFit/>
          </a:bodyPr>
          <a:lstStyle/>
          <a:p>
            <a:endParaRPr lang="en-US" dirty="0"/>
          </a:p>
        </p:txBody>
      </p:sp>
    </p:spTree>
    <p:extLst>
      <p:ext uri="{BB962C8B-B14F-4D97-AF65-F5344CB8AC3E}">
        <p14:creationId xmlns:p14="http://schemas.microsoft.com/office/powerpoint/2010/main" val="54694349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2"/>
          <p:cNvSpPr txBox="1">
            <a:spLocks/>
          </p:cNvSpPr>
          <p:nvPr/>
        </p:nvSpPr>
        <p:spPr>
          <a:xfrm>
            <a:off x="381000" y="77788"/>
            <a:ext cx="8382000" cy="1370012"/>
          </a:xfrm>
          <a:prstGeom prst="rect">
            <a:avLst/>
          </a:prstGeom>
        </p:spPr>
        <p:txBody>
          <a:bodyPr vert="horz" wrap="square" lIns="0" tIns="0" rIns="0" bIns="0" rtlCol="0" anchor="ctr" anchorCtr="0">
            <a:noAutofit/>
          </a:bodyPr>
          <a:lstStyle>
            <a:lvl1pPr algn="l" defTabSz="914363" rtl="0" eaLnBrk="1" latinLnBrk="0" hangingPunct="1">
              <a:lnSpc>
                <a:spcPct val="90000"/>
              </a:lnSpc>
              <a:spcBef>
                <a:spcPct val="0"/>
              </a:spcBef>
              <a:buNone/>
              <a:defRPr lang="en-US" sz="5400" b="0" kern="1200" cap="none" spc="-150">
                <a:ln w="3175">
                  <a:noFill/>
                </a:ln>
                <a:gradFill flip="none" rotWithShape="1">
                  <a:gsLst>
                    <a:gs pos="0">
                      <a:srgbClr val="FFFFB9"/>
                    </a:gs>
                    <a:gs pos="36000">
                      <a:srgbClr val="FFFF99"/>
                    </a:gs>
                    <a:gs pos="86000">
                      <a:srgbClr val="F6AE1E"/>
                    </a:gs>
                  </a:gsLst>
                  <a:lin ang="5400000" scaled="0"/>
                  <a:tileRect/>
                </a:gradFill>
                <a:effectLst>
                  <a:outerShdw blurRad="50800" dist="38100" dir="2700000" algn="tl" rotWithShape="0">
                    <a:prstClr val="black">
                      <a:alpha val="40000"/>
                    </a:prstClr>
                  </a:outerShdw>
                </a:effectLst>
                <a:latin typeface="+mj-lt"/>
                <a:ea typeface="+mn-ea"/>
                <a:cs typeface="Arial" charset="0"/>
              </a:defRPr>
            </a:lvl1pPr>
          </a:lstStyle>
          <a:p>
            <a:r>
              <a:rPr lang="en-US" sz="4800" dirty="0" smtClean="0"/>
              <a:t>GI Solutions</a:t>
            </a:r>
          </a:p>
          <a:p>
            <a:r>
              <a:rPr lang="en-US" sz="2800" dirty="0" smtClean="0"/>
              <a:t>Direct to Indirect Lighting</a:t>
            </a:r>
            <a:endParaRPr lang="en-US" sz="2800" dirty="0"/>
          </a:p>
        </p:txBody>
      </p:sp>
    </p:spTree>
    <p:extLst>
      <p:ext uri="{BB962C8B-B14F-4D97-AF65-F5344CB8AC3E}">
        <p14:creationId xmlns:p14="http://schemas.microsoft.com/office/powerpoint/2010/main" val="3810646456"/>
      </p:ext>
    </p:extLst>
  </p:cSld>
  <p:clrMapOvr>
    <a:masterClrMapping/>
  </p:clrMapOvr>
  <p:transition>
    <p:fad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2"/>
          <p:cNvSpPr txBox="1">
            <a:spLocks/>
          </p:cNvSpPr>
          <p:nvPr/>
        </p:nvSpPr>
        <p:spPr>
          <a:xfrm>
            <a:off x="381000" y="77788"/>
            <a:ext cx="8382000" cy="1370012"/>
          </a:xfrm>
          <a:prstGeom prst="rect">
            <a:avLst/>
          </a:prstGeom>
        </p:spPr>
        <p:txBody>
          <a:bodyPr vert="horz" wrap="square" lIns="0" tIns="0" rIns="0" bIns="0" rtlCol="0" anchor="ctr" anchorCtr="0">
            <a:noAutofit/>
          </a:bodyPr>
          <a:lstStyle>
            <a:lvl1pPr algn="l" defTabSz="914363" rtl="0" eaLnBrk="1" latinLnBrk="0" hangingPunct="1">
              <a:lnSpc>
                <a:spcPct val="90000"/>
              </a:lnSpc>
              <a:spcBef>
                <a:spcPct val="0"/>
              </a:spcBef>
              <a:buNone/>
              <a:defRPr lang="en-US" sz="5400" b="0" kern="1200" cap="none" spc="-150">
                <a:ln w="3175">
                  <a:noFill/>
                </a:ln>
                <a:gradFill flip="none" rotWithShape="1">
                  <a:gsLst>
                    <a:gs pos="0">
                      <a:srgbClr val="FFFFB9"/>
                    </a:gs>
                    <a:gs pos="36000">
                      <a:srgbClr val="FFFF99"/>
                    </a:gs>
                    <a:gs pos="86000">
                      <a:srgbClr val="F6AE1E"/>
                    </a:gs>
                  </a:gsLst>
                  <a:lin ang="5400000" scaled="0"/>
                  <a:tileRect/>
                </a:gradFill>
                <a:effectLst>
                  <a:outerShdw blurRad="50800" dist="38100" dir="2700000" algn="tl" rotWithShape="0">
                    <a:prstClr val="black">
                      <a:alpha val="40000"/>
                    </a:prstClr>
                  </a:outerShdw>
                </a:effectLst>
                <a:latin typeface="+mj-lt"/>
                <a:ea typeface="+mn-ea"/>
                <a:cs typeface="Arial" charset="0"/>
              </a:defRPr>
            </a:lvl1pPr>
          </a:lstStyle>
          <a:p>
            <a:r>
              <a:rPr lang="en-US" sz="4800" dirty="0" smtClean="0"/>
              <a:t>GI Solutions</a:t>
            </a:r>
          </a:p>
          <a:p>
            <a:r>
              <a:rPr lang="en-US" sz="2800" dirty="0" smtClean="0"/>
              <a:t>Direct to Indirect Lighting</a:t>
            </a:r>
            <a:endParaRPr lang="en-US" sz="2800" dirty="0"/>
          </a:p>
        </p:txBody>
      </p:sp>
      <p:grpSp>
        <p:nvGrpSpPr>
          <p:cNvPr id="9" name="Group 8"/>
          <p:cNvGrpSpPr/>
          <p:nvPr/>
        </p:nvGrpSpPr>
        <p:grpSpPr>
          <a:xfrm>
            <a:off x="5057457" y="259328"/>
            <a:ext cx="3709789" cy="2788672"/>
            <a:chOff x="5057457" y="259328"/>
            <a:chExt cx="3709789" cy="2788672"/>
          </a:xfrm>
        </p:grpSpPr>
        <p:pic>
          <p:nvPicPr>
            <p:cNvPr id="2050" name="Picture 2" descr="http://www.cs.cornell.edu/%7Ekb/Images/relighting06.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57457" y="259328"/>
              <a:ext cx="3662172" cy="2743200"/>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p:cNvSpPr txBox="1"/>
            <p:nvPr/>
          </p:nvSpPr>
          <p:spPr>
            <a:xfrm>
              <a:off x="5715000" y="2740223"/>
              <a:ext cx="3052246" cy="307777"/>
            </a:xfrm>
            <a:prstGeom prst="rect">
              <a:avLst/>
            </a:prstGeom>
            <a:noFill/>
          </p:spPr>
          <p:txBody>
            <a:bodyPr wrap="none" rtlCol="0">
              <a:spAutoFit/>
            </a:bodyPr>
            <a:lstStyle/>
            <a:p>
              <a:r>
                <a:rPr lang="en-US" sz="1400" dirty="0" smtClean="0"/>
                <a:t>Direct to Indirect Transfer [Hasan 2006]</a:t>
              </a:r>
              <a:endParaRPr lang="en-US" sz="1400" dirty="0"/>
            </a:p>
          </p:txBody>
        </p:sp>
      </p:grpSp>
    </p:spTree>
    <p:extLst>
      <p:ext uri="{BB962C8B-B14F-4D97-AF65-F5344CB8AC3E}">
        <p14:creationId xmlns:p14="http://schemas.microsoft.com/office/powerpoint/2010/main" val="3454658105"/>
      </p:ext>
    </p:extLst>
  </p:cSld>
  <p:clrMapOvr>
    <a:masterClrMapping/>
  </p:clrMapOvr>
  <p:transition>
    <p:fad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2"/>
          <p:cNvSpPr txBox="1">
            <a:spLocks/>
          </p:cNvSpPr>
          <p:nvPr/>
        </p:nvSpPr>
        <p:spPr>
          <a:xfrm>
            <a:off x="381000" y="77788"/>
            <a:ext cx="8382000" cy="1370012"/>
          </a:xfrm>
          <a:prstGeom prst="rect">
            <a:avLst/>
          </a:prstGeom>
        </p:spPr>
        <p:txBody>
          <a:bodyPr vert="horz" wrap="square" lIns="0" tIns="0" rIns="0" bIns="0" rtlCol="0" anchor="ctr" anchorCtr="0">
            <a:noAutofit/>
          </a:bodyPr>
          <a:lstStyle>
            <a:lvl1pPr algn="l" defTabSz="914363" rtl="0" eaLnBrk="1" latinLnBrk="0" hangingPunct="1">
              <a:lnSpc>
                <a:spcPct val="90000"/>
              </a:lnSpc>
              <a:spcBef>
                <a:spcPct val="0"/>
              </a:spcBef>
              <a:buNone/>
              <a:defRPr lang="en-US" sz="5400" b="0" kern="1200" cap="none" spc="-150">
                <a:ln w="3175">
                  <a:noFill/>
                </a:ln>
                <a:gradFill flip="none" rotWithShape="1">
                  <a:gsLst>
                    <a:gs pos="0">
                      <a:srgbClr val="FFFFB9"/>
                    </a:gs>
                    <a:gs pos="36000">
                      <a:srgbClr val="FFFF99"/>
                    </a:gs>
                    <a:gs pos="86000">
                      <a:srgbClr val="F6AE1E"/>
                    </a:gs>
                  </a:gsLst>
                  <a:lin ang="5400000" scaled="0"/>
                  <a:tileRect/>
                </a:gradFill>
                <a:effectLst>
                  <a:outerShdw blurRad="50800" dist="38100" dir="2700000" algn="tl" rotWithShape="0">
                    <a:prstClr val="black">
                      <a:alpha val="40000"/>
                    </a:prstClr>
                  </a:outerShdw>
                </a:effectLst>
                <a:latin typeface="+mj-lt"/>
                <a:ea typeface="+mn-ea"/>
                <a:cs typeface="Arial" charset="0"/>
              </a:defRPr>
            </a:lvl1pPr>
          </a:lstStyle>
          <a:p>
            <a:r>
              <a:rPr lang="en-US" sz="4800" dirty="0" smtClean="0"/>
              <a:t>GI Solutions</a:t>
            </a:r>
          </a:p>
          <a:p>
            <a:r>
              <a:rPr lang="en-US" sz="2800" dirty="0" smtClean="0"/>
              <a:t>Direct to Indirect Lighting</a:t>
            </a:r>
            <a:endParaRPr lang="en-US" sz="2800" dirty="0"/>
          </a:p>
        </p:txBody>
      </p:sp>
      <p:grpSp>
        <p:nvGrpSpPr>
          <p:cNvPr id="9" name="Group 8"/>
          <p:cNvGrpSpPr/>
          <p:nvPr/>
        </p:nvGrpSpPr>
        <p:grpSpPr>
          <a:xfrm>
            <a:off x="5057457" y="259328"/>
            <a:ext cx="3709789" cy="2788672"/>
            <a:chOff x="5057457" y="259328"/>
            <a:chExt cx="3709789" cy="2788672"/>
          </a:xfrm>
        </p:grpSpPr>
        <p:pic>
          <p:nvPicPr>
            <p:cNvPr id="2050" name="Picture 2" descr="http://www.cs.cornell.edu/%7Ekb/Images/relighting06.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57457" y="259328"/>
              <a:ext cx="3662172" cy="2743200"/>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p:cNvSpPr txBox="1"/>
            <p:nvPr/>
          </p:nvSpPr>
          <p:spPr>
            <a:xfrm>
              <a:off x="5715000" y="2740223"/>
              <a:ext cx="3052246" cy="307777"/>
            </a:xfrm>
            <a:prstGeom prst="rect">
              <a:avLst/>
            </a:prstGeom>
            <a:noFill/>
          </p:spPr>
          <p:txBody>
            <a:bodyPr wrap="none" rtlCol="0">
              <a:spAutoFit/>
            </a:bodyPr>
            <a:lstStyle/>
            <a:p>
              <a:r>
                <a:rPr lang="en-US" sz="1400" dirty="0" smtClean="0"/>
                <a:t>Direct to Indirect Transfer [Hasan 2006]</a:t>
              </a:r>
              <a:endParaRPr lang="en-US" sz="1400" dirty="0"/>
            </a:p>
          </p:txBody>
        </p:sp>
      </p:grpSp>
      <p:grpSp>
        <p:nvGrpSpPr>
          <p:cNvPr id="8" name="Group 7"/>
          <p:cNvGrpSpPr/>
          <p:nvPr/>
        </p:nvGrpSpPr>
        <p:grpSpPr>
          <a:xfrm>
            <a:off x="304800" y="1387673"/>
            <a:ext cx="3924300" cy="2713177"/>
            <a:chOff x="304800" y="1387673"/>
            <a:chExt cx="3924300" cy="2713177"/>
          </a:xfrm>
        </p:grpSpPr>
        <p:pic>
          <p:nvPicPr>
            <p:cNvPr id="3" name="Picture 2"/>
            <p:cNvPicPr>
              <a:picLocks noChangeAspect="1"/>
            </p:cNvPicPr>
            <p:nvPr/>
          </p:nvPicPr>
          <p:blipFill>
            <a:blip r:embed="rId4"/>
            <a:stretch>
              <a:fillRect/>
            </a:stretch>
          </p:blipFill>
          <p:spPr>
            <a:xfrm>
              <a:off x="381000" y="1443375"/>
              <a:ext cx="3848100" cy="2657475"/>
            </a:xfrm>
            <a:prstGeom prst="rect">
              <a:avLst/>
            </a:prstGeom>
          </p:spPr>
        </p:pic>
        <p:sp>
          <p:nvSpPr>
            <p:cNvPr id="7" name="TextBox 6"/>
            <p:cNvSpPr txBox="1"/>
            <p:nvPr/>
          </p:nvSpPr>
          <p:spPr>
            <a:xfrm>
              <a:off x="304800" y="1387673"/>
              <a:ext cx="3567580" cy="307777"/>
            </a:xfrm>
            <a:prstGeom prst="rect">
              <a:avLst/>
            </a:prstGeom>
            <a:noFill/>
          </p:spPr>
          <p:txBody>
            <a:bodyPr wrap="none" rtlCol="0">
              <a:spAutoFit/>
            </a:bodyPr>
            <a:lstStyle/>
            <a:p>
              <a:r>
                <a:rPr lang="en-US" sz="1400" dirty="0" smtClean="0">
                  <a:solidFill>
                    <a:schemeClr val="bg1"/>
                  </a:solidFill>
                </a:rPr>
                <a:t>Wavelet Radiance Transport [</a:t>
              </a:r>
              <a:r>
                <a:rPr lang="en-US" sz="1400" dirty="0" err="1" smtClean="0">
                  <a:solidFill>
                    <a:schemeClr val="bg1"/>
                  </a:solidFill>
                </a:rPr>
                <a:t>Kontkanen</a:t>
              </a:r>
              <a:r>
                <a:rPr lang="en-US" sz="1400" dirty="0" smtClean="0">
                  <a:solidFill>
                    <a:schemeClr val="bg1"/>
                  </a:solidFill>
                </a:rPr>
                <a:t> 2006]</a:t>
              </a:r>
              <a:endParaRPr lang="en-US" sz="1400" dirty="0">
                <a:solidFill>
                  <a:schemeClr val="bg1"/>
                </a:solidFill>
              </a:endParaRPr>
            </a:p>
          </p:txBody>
        </p:sp>
      </p:grpSp>
    </p:spTree>
    <p:extLst>
      <p:ext uri="{BB962C8B-B14F-4D97-AF65-F5344CB8AC3E}">
        <p14:creationId xmlns:p14="http://schemas.microsoft.com/office/powerpoint/2010/main" val="1304161143"/>
      </p:ext>
    </p:extLst>
  </p:cSld>
  <p:clrMapOvr>
    <a:masterClrMapping/>
  </p:clrMapOvr>
  <p:transition>
    <p:fad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2"/>
          <p:cNvSpPr txBox="1">
            <a:spLocks/>
          </p:cNvSpPr>
          <p:nvPr/>
        </p:nvSpPr>
        <p:spPr>
          <a:xfrm>
            <a:off x="381000" y="77788"/>
            <a:ext cx="8382000" cy="1370012"/>
          </a:xfrm>
          <a:prstGeom prst="rect">
            <a:avLst/>
          </a:prstGeom>
        </p:spPr>
        <p:txBody>
          <a:bodyPr vert="horz" wrap="square" lIns="0" tIns="0" rIns="0" bIns="0" rtlCol="0" anchor="ctr" anchorCtr="0">
            <a:noAutofit/>
          </a:bodyPr>
          <a:lstStyle>
            <a:lvl1pPr algn="l" defTabSz="914363" rtl="0" eaLnBrk="1" latinLnBrk="0" hangingPunct="1">
              <a:lnSpc>
                <a:spcPct val="90000"/>
              </a:lnSpc>
              <a:spcBef>
                <a:spcPct val="0"/>
              </a:spcBef>
              <a:buNone/>
              <a:defRPr lang="en-US" sz="5400" b="0" kern="1200" cap="none" spc="-150">
                <a:ln w="3175">
                  <a:noFill/>
                </a:ln>
                <a:gradFill flip="none" rotWithShape="1">
                  <a:gsLst>
                    <a:gs pos="0">
                      <a:srgbClr val="FFFFB9"/>
                    </a:gs>
                    <a:gs pos="36000">
                      <a:srgbClr val="FFFF99"/>
                    </a:gs>
                    <a:gs pos="86000">
                      <a:srgbClr val="F6AE1E"/>
                    </a:gs>
                  </a:gsLst>
                  <a:lin ang="5400000" scaled="0"/>
                  <a:tileRect/>
                </a:gradFill>
                <a:effectLst>
                  <a:outerShdw blurRad="50800" dist="38100" dir="2700000" algn="tl" rotWithShape="0">
                    <a:prstClr val="black">
                      <a:alpha val="40000"/>
                    </a:prstClr>
                  </a:outerShdw>
                </a:effectLst>
                <a:latin typeface="+mj-lt"/>
                <a:ea typeface="+mn-ea"/>
                <a:cs typeface="Arial" charset="0"/>
              </a:defRPr>
            </a:lvl1pPr>
          </a:lstStyle>
          <a:p>
            <a:r>
              <a:rPr lang="en-US" sz="4800" dirty="0" smtClean="0"/>
              <a:t>GI Solutions</a:t>
            </a:r>
          </a:p>
          <a:p>
            <a:r>
              <a:rPr lang="en-US" sz="2800" dirty="0" smtClean="0"/>
              <a:t>Direct to Indirect Lighting</a:t>
            </a:r>
            <a:endParaRPr lang="en-US" sz="2800" dirty="0"/>
          </a:p>
        </p:txBody>
      </p:sp>
      <p:grpSp>
        <p:nvGrpSpPr>
          <p:cNvPr id="9" name="Group 8"/>
          <p:cNvGrpSpPr/>
          <p:nvPr/>
        </p:nvGrpSpPr>
        <p:grpSpPr>
          <a:xfrm>
            <a:off x="5057457" y="259328"/>
            <a:ext cx="3709789" cy="2788672"/>
            <a:chOff x="5057457" y="259328"/>
            <a:chExt cx="3709789" cy="2788672"/>
          </a:xfrm>
        </p:grpSpPr>
        <p:pic>
          <p:nvPicPr>
            <p:cNvPr id="2050" name="Picture 2" descr="http://www.cs.cornell.edu/%7Ekb/Images/relighting06.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57457" y="259328"/>
              <a:ext cx="3662172" cy="2743200"/>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p:cNvSpPr txBox="1"/>
            <p:nvPr/>
          </p:nvSpPr>
          <p:spPr>
            <a:xfrm>
              <a:off x="5715000" y="2740223"/>
              <a:ext cx="3052246" cy="307777"/>
            </a:xfrm>
            <a:prstGeom prst="rect">
              <a:avLst/>
            </a:prstGeom>
            <a:noFill/>
          </p:spPr>
          <p:txBody>
            <a:bodyPr wrap="none" rtlCol="0">
              <a:spAutoFit/>
            </a:bodyPr>
            <a:lstStyle/>
            <a:p>
              <a:r>
                <a:rPr lang="en-US" sz="1400" dirty="0" smtClean="0"/>
                <a:t>Direct to Indirect Transfer [Hasan 2006]</a:t>
              </a:r>
              <a:endParaRPr lang="en-US" sz="1400" dirty="0"/>
            </a:p>
          </p:txBody>
        </p:sp>
      </p:grpSp>
      <p:grpSp>
        <p:nvGrpSpPr>
          <p:cNvPr id="8" name="Group 7"/>
          <p:cNvGrpSpPr/>
          <p:nvPr/>
        </p:nvGrpSpPr>
        <p:grpSpPr>
          <a:xfrm>
            <a:off x="304800" y="1387673"/>
            <a:ext cx="3924300" cy="2713177"/>
            <a:chOff x="304800" y="1387673"/>
            <a:chExt cx="3924300" cy="2713177"/>
          </a:xfrm>
        </p:grpSpPr>
        <p:pic>
          <p:nvPicPr>
            <p:cNvPr id="3" name="Picture 2"/>
            <p:cNvPicPr>
              <a:picLocks noChangeAspect="1"/>
            </p:cNvPicPr>
            <p:nvPr/>
          </p:nvPicPr>
          <p:blipFill>
            <a:blip r:embed="rId4"/>
            <a:stretch>
              <a:fillRect/>
            </a:stretch>
          </p:blipFill>
          <p:spPr>
            <a:xfrm>
              <a:off x="381000" y="1443375"/>
              <a:ext cx="3848100" cy="2657475"/>
            </a:xfrm>
            <a:prstGeom prst="rect">
              <a:avLst/>
            </a:prstGeom>
          </p:spPr>
        </p:pic>
        <p:sp>
          <p:nvSpPr>
            <p:cNvPr id="7" name="TextBox 6"/>
            <p:cNvSpPr txBox="1"/>
            <p:nvPr/>
          </p:nvSpPr>
          <p:spPr>
            <a:xfrm>
              <a:off x="304800" y="1387673"/>
              <a:ext cx="3567580" cy="307777"/>
            </a:xfrm>
            <a:prstGeom prst="rect">
              <a:avLst/>
            </a:prstGeom>
            <a:noFill/>
          </p:spPr>
          <p:txBody>
            <a:bodyPr wrap="none" rtlCol="0">
              <a:spAutoFit/>
            </a:bodyPr>
            <a:lstStyle/>
            <a:p>
              <a:r>
                <a:rPr lang="en-US" sz="1400" dirty="0" smtClean="0">
                  <a:solidFill>
                    <a:schemeClr val="bg1"/>
                  </a:solidFill>
                </a:rPr>
                <a:t>Wavelet Radiance Transport [</a:t>
              </a:r>
              <a:r>
                <a:rPr lang="en-US" sz="1400" dirty="0" err="1" smtClean="0">
                  <a:solidFill>
                    <a:schemeClr val="bg1"/>
                  </a:solidFill>
                </a:rPr>
                <a:t>Kontkanen</a:t>
              </a:r>
              <a:r>
                <a:rPr lang="en-US" sz="1400" dirty="0" smtClean="0">
                  <a:solidFill>
                    <a:schemeClr val="bg1"/>
                  </a:solidFill>
                </a:rPr>
                <a:t> 2006]</a:t>
              </a:r>
              <a:endParaRPr lang="en-US" sz="1400" dirty="0">
                <a:solidFill>
                  <a:schemeClr val="bg1"/>
                </a:solidFill>
              </a:endParaRPr>
            </a:p>
          </p:txBody>
        </p:sp>
      </p:grpSp>
      <p:grpSp>
        <p:nvGrpSpPr>
          <p:cNvPr id="11" name="Group 10"/>
          <p:cNvGrpSpPr/>
          <p:nvPr/>
        </p:nvGrpSpPr>
        <p:grpSpPr>
          <a:xfrm>
            <a:off x="1981200" y="3352800"/>
            <a:ext cx="6629400" cy="3279577"/>
            <a:chOff x="1981200" y="3352800"/>
            <a:chExt cx="6629400" cy="3279577"/>
          </a:xfrm>
        </p:grpSpPr>
        <p:pic>
          <p:nvPicPr>
            <p:cNvPr id="4" name="Picture 3"/>
            <p:cNvPicPr>
              <a:picLocks noChangeAspect="1"/>
            </p:cNvPicPr>
            <p:nvPr/>
          </p:nvPicPr>
          <p:blipFill>
            <a:blip r:embed="rId5"/>
            <a:stretch>
              <a:fillRect/>
            </a:stretch>
          </p:blipFill>
          <p:spPr>
            <a:xfrm>
              <a:off x="1981200" y="3352800"/>
              <a:ext cx="6505575" cy="3257550"/>
            </a:xfrm>
            <a:prstGeom prst="rect">
              <a:avLst/>
            </a:prstGeom>
          </p:spPr>
        </p:pic>
        <p:sp>
          <p:nvSpPr>
            <p:cNvPr id="10" name="TextBox 9"/>
            <p:cNvSpPr txBox="1"/>
            <p:nvPr/>
          </p:nvSpPr>
          <p:spPr>
            <a:xfrm>
              <a:off x="3051706" y="6324600"/>
              <a:ext cx="5558894" cy="307777"/>
            </a:xfrm>
            <a:prstGeom prst="rect">
              <a:avLst/>
            </a:prstGeom>
            <a:noFill/>
          </p:spPr>
          <p:txBody>
            <a:bodyPr wrap="none" rtlCol="0">
              <a:spAutoFit/>
            </a:bodyPr>
            <a:lstStyle/>
            <a:p>
              <a:r>
                <a:rPr lang="en-US" sz="1400" dirty="0" err="1" smtClean="0"/>
                <a:t>Meshless</a:t>
              </a:r>
              <a:r>
                <a:rPr lang="en-US" sz="1400" dirty="0" smtClean="0"/>
                <a:t> Hierarchical Representation for Light Transport [</a:t>
              </a:r>
              <a:r>
                <a:rPr lang="en-US" sz="1400" dirty="0" err="1" smtClean="0"/>
                <a:t>Lehtinen</a:t>
              </a:r>
              <a:r>
                <a:rPr lang="en-US" sz="1400" dirty="0" smtClean="0"/>
                <a:t> 2008]</a:t>
              </a:r>
              <a:endParaRPr lang="en-US" sz="1400" dirty="0"/>
            </a:p>
          </p:txBody>
        </p:sp>
      </p:grpSp>
    </p:spTree>
    <p:extLst>
      <p:ext uri="{BB962C8B-B14F-4D97-AF65-F5344CB8AC3E}">
        <p14:creationId xmlns:p14="http://schemas.microsoft.com/office/powerpoint/2010/main" val="686745190"/>
      </p:ext>
    </p:extLst>
  </p:cSld>
  <p:clrMapOvr>
    <a:masterClrMapping/>
  </p:clrMapOvr>
  <p:transition>
    <p:fad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2"/>
          <p:cNvSpPr txBox="1">
            <a:spLocks/>
          </p:cNvSpPr>
          <p:nvPr/>
        </p:nvSpPr>
        <p:spPr>
          <a:xfrm>
            <a:off x="381000" y="77788"/>
            <a:ext cx="8382000" cy="1371600"/>
          </a:xfrm>
          <a:prstGeom prst="rect">
            <a:avLst/>
          </a:prstGeom>
        </p:spPr>
        <p:txBody>
          <a:bodyPr vert="horz" wrap="square" lIns="0" tIns="0" rIns="0" bIns="0" rtlCol="0" anchor="ctr" anchorCtr="0">
            <a:noAutofit/>
          </a:bodyPr>
          <a:lstStyle>
            <a:lvl1pPr algn="l" defTabSz="914363" rtl="0" eaLnBrk="1" latinLnBrk="0" hangingPunct="1">
              <a:lnSpc>
                <a:spcPct val="90000"/>
              </a:lnSpc>
              <a:spcBef>
                <a:spcPct val="0"/>
              </a:spcBef>
              <a:buNone/>
              <a:defRPr lang="en-US" sz="5400" b="0" kern="1200" cap="none" spc="-150">
                <a:ln w="3175">
                  <a:noFill/>
                </a:ln>
                <a:gradFill flip="none" rotWithShape="1">
                  <a:gsLst>
                    <a:gs pos="0">
                      <a:srgbClr val="FFFFB9"/>
                    </a:gs>
                    <a:gs pos="36000">
                      <a:srgbClr val="FFFF99"/>
                    </a:gs>
                    <a:gs pos="86000">
                      <a:srgbClr val="F6AE1E"/>
                    </a:gs>
                  </a:gsLst>
                  <a:lin ang="5400000" scaled="0"/>
                  <a:tileRect/>
                </a:gradFill>
                <a:effectLst>
                  <a:outerShdw blurRad="50800" dist="38100" dir="2700000" algn="tl" rotWithShape="0">
                    <a:prstClr val="black">
                      <a:alpha val="40000"/>
                    </a:prstClr>
                  </a:outerShdw>
                </a:effectLst>
                <a:latin typeface="+mj-lt"/>
                <a:ea typeface="+mn-ea"/>
                <a:cs typeface="Arial" charset="0"/>
              </a:defRPr>
            </a:lvl1pPr>
          </a:lstStyle>
          <a:p>
            <a:r>
              <a:rPr lang="en-US" sz="4800" dirty="0" smtClean="0"/>
              <a:t>Thesis</a:t>
            </a:r>
          </a:p>
          <a:p>
            <a:endParaRPr lang="en-US" sz="2800" dirty="0"/>
          </a:p>
        </p:txBody>
      </p:sp>
      <p:sp>
        <p:nvSpPr>
          <p:cNvPr id="2" name="TextBox 1"/>
          <p:cNvSpPr txBox="1"/>
          <p:nvPr/>
        </p:nvSpPr>
        <p:spPr>
          <a:xfrm>
            <a:off x="1" y="2459504"/>
            <a:ext cx="9144000" cy="1938992"/>
          </a:xfrm>
          <a:prstGeom prst="rect">
            <a:avLst/>
          </a:prstGeom>
          <a:noFill/>
        </p:spPr>
        <p:txBody>
          <a:bodyPr wrap="square" rtlCol="0">
            <a:spAutoFit/>
          </a:bodyPr>
          <a:lstStyle/>
          <a:p>
            <a:pPr algn="ctr"/>
            <a:r>
              <a:rPr lang="en-US" sz="4000" dirty="0" smtClean="0"/>
              <a:t>Indirect </a:t>
            </a:r>
            <a:r>
              <a:rPr lang="en-US" sz="4000" dirty="0"/>
              <a:t>illumination can be </a:t>
            </a:r>
            <a:endParaRPr lang="en-US" sz="4000" dirty="0" smtClean="0"/>
          </a:p>
          <a:p>
            <a:pPr algn="ctr"/>
            <a:r>
              <a:rPr lang="en-US" sz="4000" dirty="0"/>
              <a:t>d</a:t>
            </a:r>
            <a:r>
              <a:rPr lang="en-US" sz="4000" dirty="0" smtClean="0"/>
              <a:t>ecomposed and </a:t>
            </a:r>
            <a:r>
              <a:rPr lang="en-US" sz="4000" dirty="0"/>
              <a:t>then re-constructed to generate visually plausible results</a:t>
            </a:r>
          </a:p>
        </p:txBody>
      </p:sp>
    </p:spTree>
    <p:extLst>
      <p:ext uri="{BB962C8B-B14F-4D97-AF65-F5344CB8AC3E}">
        <p14:creationId xmlns:p14="http://schemas.microsoft.com/office/powerpoint/2010/main" val="465293133"/>
      </p:ext>
    </p:extLst>
  </p:cSld>
  <p:clrMapOvr>
    <a:masterClrMapping/>
  </p:clrMapOvr>
  <p:transition>
    <p:fad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2"/>
          <p:cNvSpPr txBox="1">
            <a:spLocks/>
          </p:cNvSpPr>
          <p:nvPr/>
        </p:nvSpPr>
        <p:spPr>
          <a:xfrm>
            <a:off x="381000" y="77788"/>
            <a:ext cx="8382000" cy="1370012"/>
          </a:xfrm>
          <a:prstGeom prst="rect">
            <a:avLst/>
          </a:prstGeom>
        </p:spPr>
        <p:txBody>
          <a:bodyPr vert="horz" wrap="square" lIns="0" tIns="0" rIns="0" bIns="0" rtlCol="0" anchor="ctr" anchorCtr="0">
            <a:noAutofit/>
          </a:bodyPr>
          <a:lstStyle>
            <a:lvl1pPr algn="l" defTabSz="914363" rtl="0" eaLnBrk="1" latinLnBrk="0" hangingPunct="1">
              <a:lnSpc>
                <a:spcPct val="90000"/>
              </a:lnSpc>
              <a:spcBef>
                <a:spcPct val="0"/>
              </a:spcBef>
              <a:buNone/>
              <a:defRPr lang="en-US" sz="5400" b="0" kern="1200" cap="none" spc="-150">
                <a:ln w="3175">
                  <a:noFill/>
                </a:ln>
                <a:gradFill flip="none" rotWithShape="1">
                  <a:gsLst>
                    <a:gs pos="0">
                      <a:srgbClr val="FFFFB9"/>
                    </a:gs>
                    <a:gs pos="36000">
                      <a:srgbClr val="FFFF99"/>
                    </a:gs>
                    <a:gs pos="86000">
                      <a:srgbClr val="F6AE1E"/>
                    </a:gs>
                  </a:gsLst>
                  <a:lin ang="5400000" scaled="0"/>
                  <a:tileRect/>
                </a:gradFill>
                <a:effectLst>
                  <a:outerShdw blurRad="50800" dist="38100" dir="2700000" algn="tl" rotWithShape="0">
                    <a:prstClr val="black">
                      <a:alpha val="40000"/>
                    </a:prstClr>
                  </a:outerShdw>
                </a:effectLst>
                <a:latin typeface="+mj-lt"/>
                <a:ea typeface="+mn-ea"/>
                <a:cs typeface="Arial" charset="0"/>
              </a:defRPr>
            </a:lvl1pPr>
          </a:lstStyle>
          <a:p>
            <a:r>
              <a:rPr lang="en-US" sz="4800" dirty="0" smtClean="0"/>
              <a:t>Modular Global Illumination</a:t>
            </a:r>
          </a:p>
          <a:p>
            <a:r>
              <a:rPr lang="en-US" sz="2800" dirty="0" smtClean="0"/>
              <a:t>Overview</a:t>
            </a:r>
            <a:endParaRPr lang="en-US" sz="2800" dirty="0"/>
          </a:p>
        </p:txBody>
      </p:sp>
      <p:grpSp>
        <p:nvGrpSpPr>
          <p:cNvPr id="12" name="Group 11"/>
          <p:cNvGrpSpPr/>
          <p:nvPr/>
        </p:nvGrpSpPr>
        <p:grpSpPr>
          <a:xfrm>
            <a:off x="762000" y="1676400"/>
            <a:ext cx="6172200" cy="1295400"/>
            <a:chOff x="381000" y="955430"/>
            <a:chExt cx="6172200" cy="1295400"/>
          </a:xfrm>
        </p:grpSpPr>
        <p:grpSp>
          <p:nvGrpSpPr>
            <p:cNvPr id="13" name="Group 12"/>
            <p:cNvGrpSpPr/>
            <p:nvPr/>
          </p:nvGrpSpPr>
          <p:grpSpPr>
            <a:xfrm>
              <a:off x="2327492" y="990600"/>
              <a:ext cx="4225708" cy="1169551"/>
              <a:chOff x="381000" y="1374829"/>
              <a:chExt cx="4225708" cy="1169551"/>
            </a:xfrm>
          </p:grpSpPr>
          <p:sp>
            <p:nvSpPr>
              <p:cNvPr id="15" name="TextBox 14"/>
              <p:cNvSpPr txBox="1"/>
              <p:nvPr/>
            </p:nvSpPr>
            <p:spPr>
              <a:xfrm>
                <a:off x="381000" y="1374829"/>
                <a:ext cx="3572966" cy="523220"/>
              </a:xfrm>
              <a:prstGeom prst="rect">
                <a:avLst/>
              </a:prstGeom>
              <a:noFill/>
            </p:spPr>
            <p:txBody>
              <a:bodyPr wrap="none" rtlCol="0">
                <a:spAutoFit/>
              </a:bodyPr>
              <a:lstStyle/>
              <a:p>
                <a:r>
                  <a:rPr lang="en-US" sz="2800" dirty="0" smtClean="0"/>
                  <a:t>Volumetric </a:t>
                </a:r>
                <a:r>
                  <a:rPr lang="en-US" sz="2800" dirty="0" err="1" smtClean="0"/>
                  <a:t>Obscurance</a:t>
                </a:r>
                <a:endParaRPr lang="en-US" sz="2800" dirty="0"/>
              </a:p>
            </p:txBody>
          </p:sp>
          <p:sp>
            <p:nvSpPr>
              <p:cNvPr id="16" name="TextBox 15"/>
              <p:cNvSpPr txBox="1"/>
              <p:nvPr/>
            </p:nvSpPr>
            <p:spPr>
              <a:xfrm>
                <a:off x="812400" y="1898049"/>
                <a:ext cx="3794308" cy="646331"/>
              </a:xfrm>
              <a:prstGeom prst="rect">
                <a:avLst/>
              </a:prstGeom>
              <a:noFill/>
            </p:spPr>
            <p:txBody>
              <a:bodyPr wrap="none" rtlCol="0">
                <a:spAutoFit/>
              </a:bodyPr>
              <a:lstStyle/>
              <a:p>
                <a:r>
                  <a:rPr lang="en-US" dirty="0" smtClean="0"/>
                  <a:t>Interactive 3D Graphics &amp; Games 2010</a:t>
                </a:r>
              </a:p>
              <a:p>
                <a:endParaRPr lang="en-US" dirty="0"/>
              </a:p>
            </p:txBody>
          </p:sp>
        </p:grpSp>
        <p:pic>
          <p:nvPicPr>
            <p:cNvPr id="14" name="Picture 2" descr="http://www.cs.utah.edu/%7Eloos/publications/vo/TeaserCathedralLines-200.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1000" y="955430"/>
              <a:ext cx="1295400" cy="1295400"/>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17" name="Group 16"/>
          <p:cNvGrpSpPr/>
          <p:nvPr/>
        </p:nvGrpSpPr>
        <p:grpSpPr>
          <a:xfrm>
            <a:off x="762000" y="3153167"/>
            <a:ext cx="6048705" cy="1330036"/>
            <a:chOff x="381000" y="2432197"/>
            <a:chExt cx="6048705" cy="1330036"/>
          </a:xfrm>
        </p:grpSpPr>
        <p:grpSp>
          <p:nvGrpSpPr>
            <p:cNvPr id="18" name="Group 17"/>
            <p:cNvGrpSpPr/>
            <p:nvPr/>
          </p:nvGrpSpPr>
          <p:grpSpPr>
            <a:xfrm>
              <a:off x="2327492" y="2491155"/>
              <a:ext cx="4102213" cy="1169551"/>
              <a:chOff x="381000" y="2590800"/>
              <a:chExt cx="4102213" cy="1169551"/>
            </a:xfrm>
          </p:grpSpPr>
          <p:sp>
            <p:nvSpPr>
              <p:cNvPr id="20" name="TextBox 19"/>
              <p:cNvSpPr txBox="1"/>
              <p:nvPr/>
            </p:nvSpPr>
            <p:spPr>
              <a:xfrm>
                <a:off x="381000" y="2590800"/>
                <a:ext cx="4102213" cy="523220"/>
              </a:xfrm>
              <a:prstGeom prst="rect">
                <a:avLst/>
              </a:prstGeom>
              <a:noFill/>
            </p:spPr>
            <p:txBody>
              <a:bodyPr wrap="none" rtlCol="0">
                <a:spAutoFit/>
              </a:bodyPr>
              <a:lstStyle/>
              <a:p>
                <a:r>
                  <a:rPr lang="en-US" sz="2800" dirty="0" smtClean="0"/>
                  <a:t>Modular Radiance Transfer</a:t>
                </a:r>
                <a:endParaRPr lang="en-US" sz="2800" dirty="0"/>
              </a:p>
            </p:txBody>
          </p:sp>
          <p:sp>
            <p:nvSpPr>
              <p:cNvPr id="21" name="TextBox 20"/>
              <p:cNvSpPr txBox="1"/>
              <p:nvPr/>
            </p:nvSpPr>
            <p:spPr>
              <a:xfrm>
                <a:off x="812400" y="3114020"/>
                <a:ext cx="3670813" cy="646331"/>
              </a:xfrm>
              <a:prstGeom prst="rect">
                <a:avLst/>
              </a:prstGeom>
              <a:noFill/>
            </p:spPr>
            <p:txBody>
              <a:bodyPr wrap="none" rtlCol="0">
                <a:spAutoFit/>
              </a:bodyPr>
              <a:lstStyle/>
              <a:p>
                <a:r>
                  <a:rPr lang="en-US" dirty="0" smtClean="0"/>
                  <a:t>Runtime Presentation: </a:t>
                </a:r>
                <a:r>
                  <a:rPr lang="en-US" dirty="0" err="1" smtClean="0"/>
                  <a:t>Siggraph</a:t>
                </a:r>
                <a:r>
                  <a:rPr lang="en-US" dirty="0" smtClean="0"/>
                  <a:t> 2011</a:t>
                </a:r>
              </a:p>
              <a:p>
                <a:r>
                  <a:rPr lang="en-US" dirty="0" smtClean="0"/>
                  <a:t>Paper: </a:t>
                </a:r>
                <a:r>
                  <a:rPr lang="en-US" dirty="0" err="1" smtClean="0"/>
                  <a:t>Siggraph</a:t>
                </a:r>
                <a:r>
                  <a:rPr lang="en-US" dirty="0" smtClean="0"/>
                  <a:t> Asia 2011</a:t>
                </a:r>
                <a:endParaRPr lang="en-US" dirty="0"/>
              </a:p>
            </p:txBody>
          </p:sp>
        </p:grpSp>
        <p:pic>
          <p:nvPicPr>
            <p:cNvPr id="19" name="Picture 4" descr="http://www.cs.utah.edu/%7Eloos/publications/mrt/teaserIndirectDirectSmall.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81000" y="2432197"/>
              <a:ext cx="1330036" cy="1330036"/>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22" name="Group 21"/>
          <p:cNvGrpSpPr/>
          <p:nvPr/>
        </p:nvGrpSpPr>
        <p:grpSpPr>
          <a:xfrm>
            <a:off x="762000" y="4701977"/>
            <a:ext cx="6172200" cy="1330036"/>
            <a:chOff x="381000" y="3981007"/>
            <a:chExt cx="6172200" cy="1330036"/>
          </a:xfrm>
        </p:grpSpPr>
        <p:grpSp>
          <p:nvGrpSpPr>
            <p:cNvPr id="23" name="Group 22"/>
            <p:cNvGrpSpPr/>
            <p:nvPr/>
          </p:nvGrpSpPr>
          <p:grpSpPr>
            <a:xfrm>
              <a:off x="2327492" y="4189403"/>
              <a:ext cx="4225708" cy="892552"/>
              <a:chOff x="381000" y="3952674"/>
              <a:chExt cx="4225708" cy="892552"/>
            </a:xfrm>
          </p:grpSpPr>
          <p:sp>
            <p:nvSpPr>
              <p:cNvPr id="25" name="TextBox 24"/>
              <p:cNvSpPr txBox="1"/>
              <p:nvPr/>
            </p:nvSpPr>
            <p:spPr>
              <a:xfrm>
                <a:off x="381000" y="3952674"/>
                <a:ext cx="3616952" cy="523220"/>
              </a:xfrm>
              <a:prstGeom prst="rect">
                <a:avLst/>
              </a:prstGeom>
              <a:noFill/>
            </p:spPr>
            <p:txBody>
              <a:bodyPr wrap="none" rtlCol="0">
                <a:spAutoFit/>
              </a:bodyPr>
              <a:lstStyle/>
              <a:p>
                <a:r>
                  <a:rPr lang="en-US" sz="2800" dirty="0" smtClean="0"/>
                  <a:t>Delta Radiance Transfer</a:t>
                </a:r>
                <a:endParaRPr lang="en-US" sz="2800" dirty="0"/>
              </a:p>
            </p:txBody>
          </p:sp>
          <p:sp>
            <p:nvSpPr>
              <p:cNvPr id="26" name="TextBox 25"/>
              <p:cNvSpPr txBox="1"/>
              <p:nvPr/>
            </p:nvSpPr>
            <p:spPr>
              <a:xfrm>
                <a:off x="812400" y="4475894"/>
                <a:ext cx="3794308" cy="369332"/>
              </a:xfrm>
              <a:prstGeom prst="rect">
                <a:avLst/>
              </a:prstGeom>
              <a:noFill/>
            </p:spPr>
            <p:txBody>
              <a:bodyPr wrap="none" rtlCol="0">
                <a:spAutoFit/>
              </a:bodyPr>
              <a:lstStyle/>
              <a:p>
                <a:r>
                  <a:rPr lang="en-US" dirty="0" smtClean="0"/>
                  <a:t>Interactive 3D Graphics &amp; Games 2012</a:t>
                </a:r>
                <a:endParaRPr lang="en-US" dirty="0"/>
              </a:p>
            </p:txBody>
          </p:sp>
        </p:grpSp>
        <p:pic>
          <p:nvPicPr>
            <p:cNvPr id="24" name="Picture 6" descr="http://www.cs.utah.edu/%7Eloos/publications/drt/teaserDRTSmall.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81000" y="3981007"/>
              <a:ext cx="1330036" cy="1330036"/>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71640365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Title 1"/>
          <p:cNvSpPr>
            <a:spLocks noGrp="1"/>
          </p:cNvSpPr>
          <p:nvPr>
            <p:ph type="title"/>
          </p:nvPr>
        </p:nvSpPr>
        <p:spPr>
          <a:xfrm>
            <a:off x="384048" y="228600"/>
            <a:ext cx="8153400" cy="1052596"/>
          </a:xfrm>
        </p:spPr>
        <p:txBody>
          <a:bodyPr/>
          <a:lstStyle/>
          <a:p>
            <a:pPr eaLnBrk="1" hangingPunct="1"/>
            <a:r>
              <a:rPr lang="en-US" dirty="0" smtClean="0"/>
              <a:t>Volumetric </a:t>
            </a:r>
            <a:r>
              <a:rPr lang="en-US" dirty="0" err="1" smtClean="0"/>
              <a:t>Obscurance</a:t>
            </a:r>
            <a:r>
              <a:rPr lang="en-US" dirty="0"/>
              <a:t/>
            </a:r>
            <a:br>
              <a:rPr lang="en-US" dirty="0"/>
            </a:br>
            <a:r>
              <a:rPr lang="en-US" sz="2800" dirty="0" smtClean="0"/>
              <a:t>Inspiration</a:t>
            </a:r>
          </a:p>
        </p:txBody>
      </p:sp>
      <p:grpSp>
        <p:nvGrpSpPr>
          <p:cNvPr id="2" name="Group 1"/>
          <p:cNvGrpSpPr/>
          <p:nvPr/>
        </p:nvGrpSpPr>
        <p:grpSpPr>
          <a:xfrm>
            <a:off x="1009485" y="1555433"/>
            <a:ext cx="1097280" cy="944552"/>
            <a:chOff x="1009485" y="1555433"/>
            <a:chExt cx="1097280" cy="944552"/>
          </a:xfrm>
        </p:grpSpPr>
        <p:pic>
          <p:nvPicPr>
            <p:cNvPr id="6" name="Picture 7"/>
            <p:cNvPicPr>
              <a:picLocks noChangeAspect="1" noChangeArrowheads="1"/>
            </p:cNvPicPr>
            <p:nvPr/>
          </p:nvPicPr>
          <p:blipFill>
            <a:blip r:embed="rId3" cstate="print"/>
            <a:srcRect/>
            <a:stretch>
              <a:fillRect/>
            </a:stretch>
          </p:blipFill>
          <p:spPr bwMode="auto">
            <a:xfrm>
              <a:off x="1009485" y="1555433"/>
              <a:ext cx="1097280" cy="706386"/>
            </a:xfrm>
            <a:prstGeom prst="rect">
              <a:avLst/>
            </a:prstGeom>
            <a:noFill/>
            <a:ln w="9525">
              <a:noFill/>
              <a:miter lim="800000"/>
              <a:headEnd/>
              <a:tailEnd/>
            </a:ln>
          </p:spPr>
        </p:pic>
        <p:sp>
          <p:nvSpPr>
            <p:cNvPr id="8" name="TextBox 7"/>
            <p:cNvSpPr txBox="1"/>
            <p:nvPr/>
          </p:nvSpPr>
          <p:spPr>
            <a:xfrm>
              <a:off x="1085850" y="2238375"/>
              <a:ext cx="888385" cy="261610"/>
            </a:xfrm>
            <a:prstGeom prst="rect">
              <a:avLst/>
            </a:prstGeom>
            <a:noFill/>
          </p:spPr>
          <p:txBody>
            <a:bodyPr wrap="none" rtlCol="0">
              <a:spAutoFit/>
            </a:bodyPr>
            <a:lstStyle/>
            <a:p>
              <a:r>
                <a:rPr lang="en-US" sz="1100" dirty="0" smtClean="0">
                  <a:latin typeface="+mn-lt"/>
                </a:rPr>
                <a:t>Landis 2002</a:t>
              </a:r>
              <a:endParaRPr lang="en-US" sz="1100" dirty="0">
                <a:latin typeface="+mn-lt"/>
              </a:endParaRPr>
            </a:p>
          </p:txBody>
        </p:sp>
      </p:grpSp>
      <p:grpSp>
        <p:nvGrpSpPr>
          <p:cNvPr id="3" name="Group 2"/>
          <p:cNvGrpSpPr/>
          <p:nvPr/>
        </p:nvGrpSpPr>
        <p:grpSpPr>
          <a:xfrm>
            <a:off x="1881298" y="2521070"/>
            <a:ext cx="1097280" cy="950465"/>
            <a:chOff x="1881298" y="2521070"/>
            <a:chExt cx="1097280" cy="950465"/>
          </a:xfrm>
        </p:grpSpPr>
        <p:pic>
          <p:nvPicPr>
            <p:cNvPr id="12" name="Picture 5"/>
            <p:cNvPicPr>
              <a:picLocks noChangeAspect="1" noChangeArrowheads="1"/>
            </p:cNvPicPr>
            <p:nvPr/>
          </p:nvPicPr>
          <p:blipFill>
            <a:blip r:embed="rId4" cstate="print"/>
            <a:srcRect t="1852" b="11111"/>
            <a:stretch>
              <a:fillRect/>
            </a:stretch>
          </p:blipFill>
          <p:spPr bwMode="auto">
            <a:xfrm>
              <a:off x="1881298" y="2521070"/>
              <a:ext cx="1097280" cy="729674"/>
            </a:xfrm>
            <a:prstGeom prst="rect">
              <a:avLst/>
            </a:prstGeom>
            <a:noFill/>
            <a:ln w="9525">
              <a:noFill/>
              <a:miter lim="800000"/>
              <a:headEnd/>
              <a:tailEnd/>
            </a:ln>
          </p:spPr>
        </p:pic>
        <p:sp>
          <p:nvSpPr>
            <p:cNvPr id="14" name="TextBox 13"/>
            <p:cNvSpPr txBox="1"/>
            <p:nvPr/>
          </p:nvSpPr>
          <p:spPr>
            <a:xfrm>
              <a:off x="1933575" y="3209925"/>
              <a:ext cx="928459" cy="261610"/>
            </a:xfrm>
            <a:prstGeom prst="rect">
              <a:avLst/>
            </a:prstGeom>
            <a:noFill/>
          </p:spPr>
          <p:txBody>
            <a:bodyPr wrap="none" rtlCol="0">
              <a:spAutoFit/>
            </a:bodyPr>
            <a:lstStyle/>
            <a:p>
              <a:r>
                <a:rPr lang="en-US" sz="1100" dirty="0" smtClean="0">
                  <a:latin typeface="+mn-lt"/>
                </a:rPr>
                <a:t>Zhukov 1998</a:t>
              </a:r>
              <a:endParaRPr lang="en-US" sz="1100" dirty="0">
                <a:latin typeface="+mn-lt"/>
              </a:endParaRPr>
            </a:p>
          </p:txBody>
        </p:sp>
      </p:grpSp>
      <p:cxnSp>
        <p:nvCxnSpPr>
          <p:cNvPr id="67" name="Straight Arrow Connector 66"/>
          <p:cNvCxnSpPr/>
          <p:nvPr/>
        </p:nvCxnSpPr>
        <p:spPr>
          <a:xfrm rot="5400000" flipH="1" flipV="1">
            <a:off x="-1486020" y="4025011"/>
            <a:ext cx="4351534" cy="1588"/>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cxnSp>
        <p:nvCxnSpPr>
          <p:cNvPr id="68" name="Straight Arrow Connector 67"/>
          <p:cNvCxnSpPr/>
          <p:nvPr/>
        </p:nvCxnSpPr>
        <p:spPr>
          <a:xfrm>
            <a:off x="678730" y="6183984"/>
            <a:ext cx="7927942" cy="1588"/>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sp>
        <p:nvSpPr>
          <p:cNvPr id="69" name="TextBox 68"/>
          <p:cNvSpPr txBox="1"/>
          <p:nvPr/>
        </p:nvSpPr>
        <p:spPr>
          <a:xfrm rot="16200000">
            <a:off x="-9524" y="3943350"/>
            <a:ext cx="1008609" cy="369332"/>
          </a:xfrm>
          <a:prstGeom prst="rect">
            <a:avLst/>
          </a:prstGeom>
          <a:noFill/>
        </p:spPr>
        <p:txBody>
          <a:bodyPr wrap="none" rtlCol="0">
            <a:spAutoFit/>
          </a:bodyPr>
          <a:lstStyle/>
          <a:p>
            <a:r>
              <a:rPr lang="en-US" dirty="0" smtClean="0">
                <a:latin typeface="+mn-lt"/>
              </a:rPr>
              <a:t>Accuracy</a:t>
            </a:r>
            <a:endParaRPr lang="en-US" dirty="0">
              <a:latin typeface="+mn-lt"/>
            </a:endParaRPr>
          </a:p>
        </p:txBody>
      </p:sp>
      <p:sp>
        <p:nvSpPr>
          <p:cNvPr id="70" name="TextBox 69"/>
          <p:cNvSpPr txBox="1"/>
          <p:nvPr/>
        </p:nvSpPr>
        <p:spPr>
          <a:xfrm>
            <a:off x="4105277" y="6210300"/>
            <a:ext cx="784189" cy="369332"/>
          </a:xfrm>
          <a:prstGeom prst="rect">
            <a:avLst/>
          </a:prstGeom>
          <a:noFill/>
        </p:spPr>
        <p:txBody>
          <a:bodyPr wrap="none" rtlCol="0">
            <a:spAutoFit/>
          </a:bodyPr>
          <a:lstStyle/>
          <a:p>
            <a:r>
              <a:rPr lang="en-US" dirty="0" smtClean="0">
                <a:latin typeface="+mn-lt"/>
              </a:rPr>
              <a:t>Speed</a:t>
            </a:r>
            <a:endParaRPr lang="en-US" dirty="0">
              <a:latin typeface="+mn-lt"/>
            </a:endParaRPr>
          </a:p>
        </p:txBody>
      </p:sp>
    </p:spTree>
    <p:extLst>
      <p:ext uri="{BB962C8B-B14F-4D97-AF65-F5344CB8AC3E}">
        <p14:creationId xmlns:p14="http://schemas.microsoft.com/office/powerpoint/2010/main" val="2214029486"/>
      </p:ext>
    </p:extLst>
  </p:cSld>
  <p:clrMapOvr>
    <a:masterClrMapping/>
  </p:clrMapOvr>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Title 1"/>
          <p:cNvSpPr>
            <a:spLocks noGrp="1"/>
          </p:cNvSpPr>
          <p:nvPr>
            <p:ph type="title"/>
          </p:nvPr>
        </p:nvSpPr>
        <p:spPr>
          <a:xfrm>
            <a:off x="384048" y="228600"/>
            <a:ext cx="8153400" cy="1052596"/>
          </a:xfrm>
        </p:spPr>
        <p:txBody>
          <a:bodyPr/>
          <a:lstStyle/>
          <a:p>
            <a:pPr eaLnBrk="1" hangingPunct="1"/>
            <a:r>
              <a:rPr lang="en-US" dirty="0" smtClean="0"/>
              <a:t>Volumetric </a:t>
            </a:r>
            <a:r>
              <a:rPr lang="en-US" dirty="0" err="1" smtClean="0"/>
              <a:t>Obscurance</a:t>
            </a:r>
            <a:r>
              <a:rPr lang="en-US" dirty="0"/>
              <a:t/>
            </a:r>
            <a:br>
              <a:rPr lang="en-US" dirty="0"/>
            </a:br>
            <a:r>
              <a:rPr lang="en-US" sz="2800" dirty="0" smtClean="0"/>
              <a:t>Inspiration</a:t>
            </a:r>
          </a:p>
        </p:txBody>
      </p:sp>
      <p:grpSp>
        <p:nvGrpSpPr>
          <p:cNvPr id="2" name="Group 1"/>
          <p:cNvGrpSpPr/>
          <p:nvPr/>
        </p:nvGrpSpPr>
        <p:grpSpPr>
          <a:xfrm>
            <a:off x="1009485" y="1555433"/>
            <a:ext cx="1097280" cy="944552"/>
            <a:chOff x="1009485" y="1555433"/>
            <a:chExt cx="1097280" cy="944552"/>
          </a:xfrm>
        </p:grpSpPr>
        <p:pic>
          <p:nvPicPr>
            <p:cNvPr id="6" name="Picture 7"/>
            <p:cNvPicPr>
              <a:picLocks noChangeAspect="1" noChangeArrowheads="1"/>
            </p:cNvPicPr>
            <p:nvPr/>
          </p:nvPicPr>
          <p:blipFill>
            <a:blip r:embed="rId3" cstate="print"/>
            <a:srcRect/>
            <a:stretch>
              <a:fillRect/>
            </a:stretch>
          </p:blipFill>
          <p:spPr bwMode="auto">
            <a:xfrm>
              <a:off x="1009485" y="1555433"/>
              <a:ext cx="1097280" cy="706386"/>
            </a:xfrm>
            <a:prstGeom prst="rect">
              <a:avLst/>
            </a:prstGeom>
            <a:noFill/>
            <a:ln w="9525">
              <a:noFill/>
              <a:miter lim="800000"/>
              <a:headEnd/>
              <a:tailEnd/>
            </a:ln>
          </p:spPr>
        </p:pic>
        <p:sp>
          <p:nvSpPr>
            <p:cNvPr id="8" name="TextBox 7"/>
            <p:cNvSpPr txBox="1"/>
            <p:nvPr/>
          </p:nvSpPr>
          <p:spPr>
            <a:xfrm>
              <a:off x="1085850" y="2238375"/>
              <a:ext cx="888385" cy="261610"/>
            </a:xfrm>
            <a:prstGeom prst="rect">
              <a:avLst/>
            </a:prstGeom>
            <a:noFill/>
          </p:spPr>
          <p:txBody>
            <a:bodyPr wrap="none" rtlCol="0">
              <a:spAutoFit/>
            </a:bodyPr>
            <a:lstStyle/>
            <a:p>
              <a:r>
                <a:rPr lang="en-US" sz="1100" dirty="0" smtClean="0">
                  <a:latin typeface="+mn-lt"/>
                </a:rPr>
                <a:t>Landis 2002</a:t>
              </a:r>
              <a:endParaRPr lang="en-US" sz="1100" dirty="0">
                <a:latin typeface="+mn-lt"/>
              </a:endParaRPr>
            </a:p>
          </p:txBody>
        </p:sp>
      </p:grpSp>
      <p:grpSp>
        <p:nvGrpSpPr>
          <p:cNvPr id="3" name="Group 2"/>
          <p:cNvGrpSpPr/>
          <p:nvPr/>
        </p:nvGrpSpPr>
        <p:grpSpPr>
          <a:xfrm>
            <a:off x="1881298" y="2521070"/>
            <a:ext cx="1097280" cy="950465"/>
            <a:chOff x="1881298" y="2521070"/>
            <a:chExt cx="1097280" cy="950465"/>
          </a:xfrm>
        </p:grpSpPr>
        <p:pic>
          <p:nvPicPr>
            <p:cNvPr id="12" name="Picture 5"/>
            <p:cNvPicPr>
              <a:picLocks noChangeAspect="1" noChangeArrowheads="1"/>
            </p:cNvPicPr>
            <p:nvPr/>
          </p:nvPicPr>
          <p:blipFill>
            <a:blip r:embed="rId4" cstate="print"/>
            <a:srcRect t="1852" b="11111"/>
            <a:stretch>
              <a:fillRect/>
            </a:stretch>
          </p:blipFill>
          <p:spPr bwMode="auto">
            <a:xfrm>
              <a:off x="1881298" y="2521070"/>
              <a:ext cx="1097280" cy="729674"/>
            </a:xfrm>
            <a:prstGeom prst="rect">
              <a:avLst/>
            </a:prstGeom>
            <a:noFill/>
            <a:ln w="9525">
              <a:noFill/>
              <a:miter lim="800000"/>
              <a:headEnd/>
              <a:tailEnd/>
            </a:ln>
          </p:spPr>
        </p:pic>
        <p:sp>
          <p:nvSpPr>
            <p:cNvPr id="14" name="TextBox 13"/>
            <p:cNvSpPr txBox="1"/>
            <p:nvPr/>
          </p:nvSpPr>
          <p:spPr>
            <a:xfrm>
              <a:off x="1933575" y="3209925"/>
              <a:ext cx="928459" cy="261610"/>
            </a:xfrm>
            <a:prstGeom prst="rect">
              <a:avLst/>
            </a:prstGeom>
            <a:noFill/>
          </p:spPr>
          <p:txBody>
            <a:bodyPr wrap="none" rtlCol="0">
              <a:spAutoFit/>
            </a:bodyPr>
            <a:lstStyle/>
            <a:p>
              <a:r>
                <a:rPr lang="en-US" sz="1100" dirty="0" smtClean="0">
                  <a:latin typeface="+mn-lt"/>
                </a:rPr>
                <a:t>Zhukov 1998</a:t>
              </a:r>
              <a:endParaRPr lang="en-US" sz="1100" dirty="0">
                <a:latin typeface="+mn-lt"/>
              </a:endParaRPr>
            </a:p>
          </p:txBody>
        </p:sp>
      </p:grpSp>
      <p:grpSp>
        <p:nvGrpSpPr>
          <p:cNvPr id="81" name="Group 80"/>
          <p:cNvGrpSpPr/>
          <p:nvPr/>
        </p:nvGrpSpPr>
        <p:grpSpPr>
          <a:xfrm>
            <a:off x="2136474" y="3703416"/>
            <a:ext cx="1368726" cy="716184"/>
            <a:chOff x="2136474" y="3703416"/>
            <a:chExt cx="1368726" cy="716184"/>
          </a:xfrm>
        </p:grpSpPr>
        <p:pic>
          <p:nvPicPr>
            <p:cNvPr id="19" name="Picture 7"/>
            <p:cNvPicPr>
              <a:picLocks noChangeAspect="1" noChangeArrowheads="1"/>
            </p:cNvPicPr>
            <p:nvPr/>
          </p:nvPicPr>
          <p:blipFill>
            <a:blip r:embed="rId5" cstate="print"/>
            <a:srcRect/>
            <a:stretch>
              <a:fillRect/>
            </a:stretch>
          </p:blipFill>
          <p:spPr bwMode="auto">
            <a:xfrm>
              <a:off x="2136474" y="3703416"/>
              <a:ext cx="323752" cy="640080"/>
            </a:xfrm>
            <a:prstGeom prst="rect">
              <a:avLst/>
            </a:prstGeom>
            <a:noFill/>
            <a:ln w="9525">
              <a:noFill/>
              <a:miter lim="800000"/>
              <a:headEnd/>
              <a:tailEnd/>
            </a:ln>
          </p:spPr>
        </p:pic>
        <p:sp>
          <p:nvSpPr>
            <p:cNvPr id="17" name="TextBox 7"/>
            <p:cNvSpPr txBox="1">
              <a:spLocks noChangeArrowheads="1"/>
            </p:cNvSpPr>
            <p:nvPr/>
          </p:nvSpPr>
          <p:spPr bwMode="auto">
            <a:xfrm>
              <a:off x="2391441" y="4157990"/>
              <a:ext cx="1113759" cy="261610"/>
            </a:xfrm>
            <a:prstGeom prst="rect">
              <a:avLst/>
            </a:prstGeom>
            <a:noFill/>
            <a:ln w="9525">
              <a:noFill/>
              <a:miter lim="800000"/>
              <a:headEnd/>
              <a:tailEnd/>
            </a:ln>
          </p:spPr>
          <p:txBody>
            <a:bodyPr wrap="square">
              <a:spAutoFit/>
            </a:bodyPr>
            <a:lstStyle/>
            <a:p>
              <a:pPr algn="ctr">
                <a:defRPr/>
              </a:pPr>
              <a:r>
                <a:rPr lang="en-US" sz="1100" dirty="0" err="1">
                  <a:latin typeface="+mn-lt"/>
                </a:rPr>
                <a:t>Kontkanen</a:t>
              </a:r>
              <a:r>
                <a:rPr lang="en-US" sz="1100" dirty="0">
                  <a:latin typeface="+mn-lt"/>
                </a:rPr>
                <a:t> </a:t>
              </a:r>
              <a:r>
                <a:rPr lang="en-US" sz="1100" dirty="0" smtClean="0">
                  <a:latin typeface="+mn-lt"/>
                </a:rPr>
                <a:t>2006</a:t>
              </a:r>
              <a:endParaRPr lang="en-US" sz="1100" dirty="0">
                <a:latin typeface="+mn-lt"/>
              </a:endParaRPr>
            </a:p>
          </p:txBody>
        </p:sp>
      </p:grpSp>
      <p:grpSp>
        <p:nvGrpSpPr>
          <p:cNvPr id="80" name="Group 79"/>
          <p:cNvGrpSpPr/>
          <p:nvPr/>
        </p:nvGrpSpPr>
        <p:grpSpPr>
          <a:xfrm>
            <a:off x="1434921" y="3340995"/>
            <a:ext cx="755335" cy="834448"/>
            <a:chOff x="1434921" y="3340995"/>
            <a:chExt cx="755335" cy="834448"/>
          </a:xfrm>
        </p:grpSpPr>
        <p:pic>
          <p:nvPicPr>
            <p:cNvPr id="16" name="Picture 4"/>
            <p:cNvPicPr>
              <a:picLocks noChangeAspect="1" noChangeArrowheads="1"/>
            </p:cNvPicPr>
            <p:nvPr/>
          </p:nvPicPr>
          <p:blipFill>
            <a:blip r:embed="rId6" cstate="print"/>
            <a:srcRect/>
            <a:stretch>
              <a:fillRect/>
            </a:stretch>
          </p:blipFill>
          <p:spPr bwMode="auto">
            <a:xfrm>
              <a:off x="1542787" y="3535363"/>
              <a:ext cx="486280" cy="640080"/>
            </a:xfrm>
            <a:prstGeom prst="rect">
              <a:avLst/>
            </a:prstGeom>
            <a:noFill/>
            <a:ln w="9525">
              <a:noFill/>
              <a:miter lim="800000"/>
              <a:headEnd/>
              <a:tailEnd/>
            </a:ln>
          </p:spPr>
        </p:pic>
        <p:sp>
          <p:nvSpPr>
            <p:cNvPr id="20" name="TextBox 37"/>
            <p:cNvSpPr txBox="1">
              <a:spLocks noChangeArrowheads="1"/>
            </p:cNvSpPr>
            <p:nvPr/>
          </p:nvSpPr>
          <p:spPr bwMode="auto">
            <a:xfrm>
              <a:off x="1434921" y="3340995"/>
              <a:ext cx="755335" cy="261610"/>
            </a:xfrm>
            <a:prstGeom prst="rect">
              <a:avLst/>
            </a:prstGeom>
            <a:noFill/>
            <a:ln w="9525">
              <a:noFill/>
              <a:miter lim="800000"/>
              <a:headEnd/>
              <a:tailEnd/>
            </a:ln>
          </p:spPr>
          <p:txBody>
            <a:bodyPr wrap="none">
              <a:spAutoFit/>
            </a:bodyPr>
            <a:lstStyle/>
            <a:p>
              <a:pPr algn="ctr">
                <a:defRPr/>
              </a:pPr>
              <a:r>
                <a:rPr lang="en-US" sz="1100" dirty="0">
                  <a:latin typeface="+mn-lt"/>
                </a:rPr>
                <a:t>Kirk </a:t>
              </a:r>
              <a:r>
                <a:rPr lang="en-US" sz="1100" dirty="0" smtClean="0">
                  <a:latin typeface="+mn-lt"/>
                </a:rPr>
                <a:t>2007</a:t>
              </a:r>
              <a:endParaRPr lang="en-US" sz="1100" dirty="0">
                <a:latin typeface="+mn-lt"/>
              </a:endParaRPr>
            </a:p>
          </p:txBody>
        </p:sp>
      </p:grpSp>
      <p:grpSp>
        <p:nvGrpSpPr>
          <p:cNvPr id="73" name="Group 72"/>
          <p:cNvGrpSpPr/>
          <p:nvPr/>
        </p:nvGrpSpPr>
        <p:grpSpPr>
          <a:xfrm>
            <a:off x="4117053" y="2483436"/>
            <a:ext cx="926857" cy="943606"/>
            <a:chOff x="4117053" y="2483436"/>
            <a:chExt cx="926857" cy="943606"/>
          </a:xfrm>
        </p:grpSpPr>
        <p:pic>
          <p:nvPicPr>
            <p:cNvPr id="22" name="Picture 2"/>
            <p:cNvPicPr>
              <a:picLocks noChangeAspect="1" noChangeArrowheads="1"/>
            </p:cNvPicPr>
            <p:nvPr/>
          </p:nvPicPr>
          <p:blipFill>
            <a:blip r:embed="rId7" cstate="print"/>
            <a:srcRect l="54971"/>
            <a:stretch>
              <a:fillRect/>
            </a:stretch>
          </p:blipFill>
          <p:spPr bwMode="auto">
            <a:xfrm>
              <a:off x="4191001" y="2483436"/>
              <a:ext cx="761722" cy="731520"/>
            </a:xfrm>
            <a:prstGeom prst="rect">
              <a:avLst/>
            </a:prstGeom>
            <a:noFill/>
            <a:ln w="9525">
              <a:noFill/>
              <a:miter lim="800000"/>
              <a:headEnd/>
              <a:tailEnd/>
            </a:ln>
          </p:spPr>
        </p:pic>
        <p:sp>
          <p:nvSpPr>
            <p:cNvPr id="24" name="TextBox 37"/>
            <p:cNvSpPr txBox="1">
              <a:spLocks noChangeArrowheads="1"/>
            </p:cNvSpPr>
            <p:nvPr/>
          </p:nvSpPr>
          <p:spPr bwMode="auto">
            <a:xfrm>
              <a:off x="4117053" y="3165432"/>
              <a:ext cx="926857" cy="261610"/>
            </a:xfrm>
            <a:prstGeom prst="rect">
              <a:avLst/>
            </a:prstGeom>
            <a:noFill/>
            <a:ln w="9525">
              <a:noFill/>
              <a:miter lim="800000"/>
              <a:headEnd/>
              <a:tailEnd/>
            </a:ln>
          </p:spPr>
          <p:txBody>
            <a:bodyPr wrap="none">
              <a:spAutoFit/>
            </a:bodyPr>
            <a:lstStyle/>
            <a:p>
              <a:pPr>
                <a:defRPr/>
              </a:pPr>
              <a:r>
                <a:rPr lang="en-US" sz="1100" dirty="0" err="1" smtClean="0">
                  <a:latin typeface="+mn-lt"/>
                </a:rPr>
                <a:t>Bunnell</a:t>
              </a:r>
              <a:r>
                <a:rPr lang="en-US" sz="1100" dirty="0" smtClean="0">
                  <a:latin typeface="+mn-lt"/>
                </a:rPr>
                <a:t> 2005</a:t>
              </a:r>
              <a:endParaRPr lang="en-US" sz="1100" dirty="0">
                <a:latin typeface="+mn-lt"/>
              </a:endParaRPr>
            </a:p>
          </p:txBody>
        </p:sp>
      </p:grpSp>
      <p:cxnSp>
        <p:nvCxnSpPr>
          <p:cNvPr id="67" name="Straight Arrow Connector 66"/>
          <p:cNvCxnSpPr/>
          <p:nvPr/>
        </p:nvCxnSpPr>
        <p:spPr>
          <a:xfrm rot="5400000" flipH="1" flipV="1">
            <a:off x="-1486020" y="4025011"/>
            <a:ext cx="4351534" cy="1588"/>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cxnSp>
        <p:nvCxnSpPr>
          <p:cNvPr id="68" name="Straight Arrow Connector 67"/>
          <p:cNvCxnSpPr/>
          <p:nvPr/>
        </p:nvCxnSpPr>
        <p:spPr>
          <a:xfrm>
            <a:off x="678730" y="6183984"/>
            <a:ext cx="7927942" cy="1588"/>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sp>
        <p:nvSpPr>
          <p:cNvPr id="69" name="TextBox 68"/>
          <p:cNvSpPr txBox="1"/>
          <p:nvPr/>
        </p:nvSpPr>
        <p:spPr>
          <a:xfrm rot="16200000">
            <a:off x="-9524" y="3943350"/>
            <a:ext cx="1008609" cy="369332"/>
          </a:xfrm>
          <a:prstGeom prst="rect">
            <a:avLst/>
          </a:prstGeom>
          <a:noFill/>
        </p:spPr>
        <p:txBody>
          <a:bodyPr wrap="none" rtlCol="0">
            <a:spAutoFit/>
          </a:bodyPr>
          <a:lstStyle/>
          <a:p>
            <a:r>
              <a:rPr lang="en-US" dirty="0" smtClean="0">
                <a:latin typeface="+mn-lt"/>
              </a:rPr>
              <a:t>Accuracy</a:t>
            </a:r>
            <a:endParaRPr lang="en-US" dirty="0">
              <a:latin typeface="+mn-lt"/>
            </a:endParaRPr>
          </a:p>
        </p:txBody>
      </p:sp>
      <p:sp>
        <p:nvSpPr>
          <p:cNvPr id="70" name="TextBox 69"/>
          <p:cNvSpPr txBox="1"/>
          <p:nvPr/>
        </p:nvSpPr>
        <p:spPr>
          <a:xfrm>
            <a:off x="4105277" y="6210300"/>
            <a:ext cx="784189" cy="369332"/>
          </a:xfrm>
          <a:prstGeom prst="rect">
            <a:avLst/>
          </a:prstGeom>
          <a:noFill/>
        </p:spPr>
        <p:txBody>
          <a:bodyPr wrap="none" rtlCol="0">
            <a:spAutoFit/>
          </a:bodyPr>
          <a:lstStyle/>
          <a:p>
            <a:r>
              <a:rPr lang="en-US" dirty="0" smtClean="0">
                <a:latin typeface="+mn-lt"/>
              </a:rPr>
              <a:t>Speed</a:t>
            </a:r>
            <a:endParaRPr lang="en-US" dirty="0">
              <a:latin typeface="+mn-lt"/>
            </a:endParaRPr>
          </a:p>
        </p:txBody>
      </p:sp>
    </p:spTree>
    <p:extLst>
      <p:ext uri="{BB962C8B-B14F-4D97-AF65-F5344CB8AC3E}">
        <p14:creationId xmlns:p14="http://schemas.microsoft.com/office/powerpoint/2010/main" val="861733074"/>
      </p:ext>
    </p:extLst>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Title 1"/>
          <p:cNvSpPr>
            <a:spLocks noGrp="1"/>
          </p:cNvSpPr>
          <p:nvPr>
            <p:ph type="title"/>
          </p:nvPr>
        </p:nvSpPr>
        <p:spPr>
          <a:xfrm>
            <a:off x="384048" y="228600"/>
            <a:ext cx="8153400" cy="1052596"/>
          </a:xfrm>
        </p:spPr>
        <p:txBody>
          <a:bodyPr/>
          <a:lstStyle/>
          <a:p>
            <a:pPr eaLnBrk="1" hangingPunct="1"/>
            <a:r>
              <a:rPr lang="en-US" dirty="0" smtClean="0"/>
              <a:t>Motivation</a:t>
            </a:r>
            <a:r>
              <a:rPr lang="en-US" dirty="0"/>
              <a:t/>
            </a:r>
            <a:br>
              <a:rPr lang="en-US" dirty="0"/>
            </a:br>
            <a:r>
              <a:rPr lang="en-US" sz="2800" dirty="0" smtClean="0"/>
              <a:t>Example Images</a:t>
            </a:r>
          </a:p>
        </p:txBody>
      </p:sp>
    </p:spTree>
    <p:extLst>
      <p:ext uri="{BB962C8B-B14F-4D97-AF65-F5344CB8AC3E}">
        <p14:creationId xmlns:p14="http://schemas.microsoft.com/office/powerpoint/2010/main" val="3507875138"/>
      </p:ext>
    </p:extLst>
  </p:cSld>
  <p:clrMapOvr>
    <a:masterClrMapping/>
  </p:clrMapOvr>
  <p:transition advTm="2144"/>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Title 1"/>
          <p:cNvSpPr>
            <a:spLocks noGrp="1"/>
          </p:cNvSpPr>
          <p:nvPr>
            <p:ph type="title"/>
          </p:nvPr>
        </p:nvSpPr>
        <p:spPr>
          <a:xfrm>
            <a:off x="384048" y="228600"/>
            <a:ext cx="8153400" cy="1052596"/>
          </a:xfrm>
        </p:spPr>
        <p:txBody>
          <a:bodyPr/>
          <a:lstStyle/>
          <a:p>
            <a:pPr eaLnBrk="1" hangingPunct="1"/>
            <a:r>
              <a:rPr lang="en-US" dirty="0" smtClean="0"/>
              <a:t>Volumetric </a:t>
            </a:r>
            <a:r>
              <a:rPr lang="en-US" dirty="0" err="1" smtClean="0"/>
              <a:t>Obscurance</a:t>
            </a:r>
            <a:r>
              <a:rPr lang="en-US" dirty="0"/>
              <a:t/>
            </a:r>
            <a:br>
              <a:rPr lang="en-US" dirty="0"/>
            </a:br>
            <a:r>
              <a:rPr lang="en-US" sz="2800" dirty="0" smtClean="0"/>
              <a:t>Inspiration</a:t>
            </a:r>
          </a:p>
        </p:txBody>
      </p:sp>
      <p:grpSp>
        <p:nvGrpSpPr>
          <p:cNvPr id="2" name="Group 1"/>
          <p:cNvGrpSpPr/>
          <p:nvPr/>
        </p:nvGrpSpPr>
        <p:grpSpPr>
          <a:xfrm>
            <a:off x="1009485" y="1555433"/>
            <a:ext cx="1097280" cy="944552"/>
            <a:chOff x="1009485" y="1555433"/>
            <a:chExt cx="1097280" cy="944552"/>
          </a:xfrm>
        </p:grpSpPr>
        <p:pic>
          <p:nvPicPr>
            <p:cNvPr id="6" name="Picture 7"/>
            <p:cNvPicPr>
              <a:picLocks noChangeAspect="1" noChangeArrowheads="1"/>
            </p:cNvPicPr>
            <p:nvPr/>
          </p:nvPicPr>
          <p:blipFill>
            <a:blip r:embed="rId3" cstate="print"/>
            <a:srcRect/>
            <a:stretch>
              <a:fillRect/>
            </a:stretch>
          </p:blipFill>
          <p:spPr bwMode="auto">
            <a:xfrm>
              <a:off x="1009485" y="1555433"/>
              <a:ext cx="1097280" cy="706386"/>
            </a:xfrm>
            <a:prstGeom prst="rect">
              <a:avLst/>
            </a:prstGeom>
            <a:noFill/>
            <a:ln w="9525">
              <a:noFill/>
              <a:miter lim="800000"/>
              <a:headEnd/>
              <a:tailEnd/>
            </a:ln>
          </p:spPr>
        </p:pic>
        <p:sp>
          <p:nvSpPr>
            <p:cNvPr id="8" name="TextBox 7"/>
            <p:cNvSpPr txBox="1"/>
            <p:nvPr/>
          </p:nvSpPr>
          <p:spPr>
            <a:xfrm>
              <a:off x="1085850" y="2238375"/>
              <a:ext cx="888385" cy="261610"/>
            </a:xfrm>
            <a:prstGeom prst="rect">
              <a:avLst/>
            </a:prstGeom>
            <a:noFill/>
          </p:spPr>
          <p:txBody>
            <a:bodyPr wrap="none" rtlCol="0">
              <a:spAutoFit/>
            </a:bodyPr>
            <a:lstStyle/>
            <a:p>
              <a:r>
                <a:rPr lang="en-US" sz="1100" dirty="0" smtClean="0">
                  <a:latin typeface="+mn-lt"/>
                </a:rPr>
                <a:t>Landis 2002</a:t>
              </a:r>
              <a:endParaRPr lang="en-US" sz="1100" dirty="0">
                <a:latin typeface="+mn-lt"/>
              </a:endParaRPr>
            </a:p>
          </p:txBody>
        </p:sp>
      </p:grpSp>
      <p:grpSp>
        <p:nvGrpSpPr>
          <p:cNvPr id="3" name="Group 2"/>
          <p:cNvGrpSpPr/>
          <p:nvPr/>
        </p:nvGrpSpPr>
        <p:grpSpPr>
          <a:xfrm>
            <a:off x="1881298" y="2521070"/>
            <a:ext cx="1097280" cy="950465"/>
            <a:chOff x="1881298" y="2521070"/>
            <a:chExt cx="1097280" cy="950465"/>
          </a:xfrm>
        </p:grpSpPr>
        <p:pic>
          <p:nvPicPr>
            <p:cNvPr id="12" name="Picture 5"/>
            <p:cNvPicPr>
              <a:picLocks noChangeAspect="1" noChangeArrowheads="1"/>
            </p:cNvPicPr>
            <p:nvPr/>
          </p:nvPicPr>
          <p:blipFill>
            <a:blip r:embed="rId4" cstate="print"/>
            <a:srcRect t="1852" b="11111"/>
            <a:stretch>
              <a:fillRect/>
            </a:stretch>
          </p:blipFill>
          <p:spPr bwMode="auto">
            <a:xfrm>
              <a:off x="1881298" y="2521070"/>
              <a:ext cx="1097280" cy="729674"/>
            </a:xfrm>
            <a:prstGeom prst="rect">
              <a:avLst/>
            </a:prstGeom>
            <a:noFill/>
            <a:ln w="9525">
              <a:noFill/>
              <a:miter lim="800000"/>
              <a:headEnd/>
              <a:tailEnd/>
            </a:ln>
          </p:spPr>
        </p:pic>
        <p:sp>
          <p:nvSpPr>
            <p:cNvPr id="14" name="TextBox 13"/>
            <p:cNvSpPr txBox="1"/>
            <p:nvPr/>
          </p:nvSpPr>
          <p:spPr>
            <a:xfrm>
              <a:off x="1933575" y="3209925"/>
              <a:ext cx="928459" cy="261610"/>
            </a:xfrm>
            <a:prstGeom prst="rect">
              <a:avLst/>
            </a:prstGeom>
            <a:noFill/>
          </p:spPr>
          <p:txBody>
            <a:bodyPr wrap="none" rtlCol="0">
              <a:spAutoFit/>
            </a:bodyPr>
            <a:lstStyle/>
            <a:p>
              <a:r>
                <a:rPr lang="en-US" sz="1100" dirty="0" smtClean="0">
                  <a:latin typeface="+mn-lt"/>
                </a:rPr>
                <a:t>Zhukov 1998</a:t>
              </a:r>
              <a:endParaRPr lang="en-US" sz="1100" dirty="0">
                <a:latin typeface="+mn-lt"/>
              </a:endParaRPr>
            </a:p>
          </p:txBody>
        </p:sp>
      </p:grpSp>
      <p:grpSp>
        <p:nvGrpSpPr>
          <p:cNvPr id="81" name="Group 80"/>
          <p:cNvGrpSpPr/>
          <p:nvPr/>
        </p:nvGrpSpPr>
        <p:grpSpPr>
          <a:xfrm>
            <a:off x="2136474" y="3703416"/>
            <a:ext cx="1368726" cy="716184"/>
            <a:chOff x="2136474" y="3703416"/>
            <a:chExt cx="1368726" cy="716184"/>
          </a:xfrm>
        </p:grpSpPr>
        <p:pic>
          <p:nvPicPr>
            <p:cNvPr id="19" name="Picture 7"/>
            <p:cNvPicPr>
              <a:picLocks noChangeAspect="1" noChangeArrowheads="1"/>
            </p:cNvPicPr>
            <p:nvPr/>
          </p:nvPicPr>
          <p:blipFill>
            <a:blip r:embed="rId5" cstate="print"/>
            <a:srcRect/>
            <a:stretch>
              <a:fillRect/>
            </a:stretch>
          </p:blipFill>
          <p:spPr bwMode="auto">
            <a:xfrm>
              <a:off x="2136474" y="3703416"/>
              <a:ext cx="323752" cy="640080"/>
            </a:xfrm>
            <a:prstGeom prst="rect">
              <a:avLst/>
            </a:prstGeom>
            <a:noFill/>
            <a:ln w="9525">
              <a:noFill/>
              <a:miter lim="800000"/>
              <a:headEnd/>
              <a:tailEnd/>
            </a:ln>
          </p:spPr>
        </p:pic>
        <p:sp>
          <p:nvSpPr>
            <p:cNvPr id="17" name="TextBox 7"/>
            <p:cNvSpPr txBox="1">
              <a:spLocks noChangeArrowheads="1"/>
            </p:cNvSpPr>
            <p:nvPr/>
          </p:nvSpPr>
          <p:spPr bwMode="auto">
            <a:xfrm>
              <a:off x="2391441" y="4157990"/>
              <a:ext cx="1113759" cy="261610"/>
            </a:xfrm>
            <a:prstGeom prst="rect">
              <a:avLst/>
            </a:prstGeom>
            <a:noFill/>
            <a:ln w="9525">
              <a:noFill/>
              <a:miter lim="800000"/>
              <a:headEnd/>
              <a:tailEnd/>
            </a:ln>
          </p:spPr>
          <p:txBody>
            <a:bodyPr wrap="square">
              <a:spAutoFit/>
            </a:bodyPr>
            <a:lstStyle/>
            <a:p>
              <a:pPr algn="ctr">
                <a:defRPr/>
              </a:pPr>
              <a:r>
                <a:rPr lang="en-US" sz="1100" dirty="0" err="1">
                  <a:latin typeface="+mn-lt"/>
                </a:rPr>
                <a:t>Kontkanen</a:t>
              </a:r>
              <a:r>
                <a:rPr lang="en-US" sz="1100" dirty="0">
                  <a:latin typeface="+mn-lt"/>
                </a:rPr>
                <a:t> </a:t>
              </a:r>
              <a:r>
                <a:rPr lang="en-US" sz="1100" dirty="0" smtClean="0">
                  <a:latin typeface="+mn-lt"/>
                </a:rPr>
                <a:t>2006</a:t>
              </a:r>
              <a:endParaRPr lang="en-US" sz="1100" dirty="0">
                <a:latin typeface="+mn-lt"/>
              </a:endParaRPr>
            </a:p>
          </p:txBody>
        </p:sp>
      </p:grpSp>
      <p:grpSp>
        <p:nvGrpSpPr>
          <p:cNvPr id="80" name="Group 79"/>
          <p:cNvGrpSpPr/>
          <p:nvPr/>
        </p:nvGrpSpPr>
        <p:grpSpPr>
          <a:xfrm>
            <a:off x="1434921" y="3340995"/>
            <a:ext cx="755335" cy="834448"/>
            <a:chOff x="1434921" y="3340995"/>
            <a:chExt cx="755335" cy="834448"/>
          </a:xfrm>
        </p:grpSpPr>
        <p:pic>
          <p:nvPicPr>
            <p:cNvPr id="16" name="Picture 4"/>
            <p:cNvPicPr>
              <a:picLocks noChangeAspect="1" noChangeArrowheads="1"/>
            </p:cNvPicPr>
            <p:nvPr/>
          </p:nvPicPr>
          <p:blipFill>
            <a:blip r:embed="rId6" cstate="print"/>
            <a:srcRect/>
            <a:stretch>
              <a:fillRect/>
            </a:stretch>
          </p:blipFill>
          <p:spPr bwMode="auto">
            <a:xfrm>
              <a:off x="1542787" y="3535363"/>
              <a:ext cx="486280" cy="640080"/>
            </a:xfrm>
            <a:prstGeom prst="rect">
              <a:avLst/>
            </a:prstGeom>
            <a:noFill/>
            <a:ln w="9525">
              <a:noFill/>
              <a:miter lim="800000"/>
              <a:headEnd/>
              <a:tailEnd/>
            </a:ln>
          </p:spPr>
        </p:pic>
        <p:sp>
          <p:nvSpPr>
            <p:cNvPr id="20" name="TextBox 37"/>
            <p:cNvSpPr txBox="1">
              <a:spLocks noChangeArrowheads="1"/>
            </p:cNvSpPr>
            <p:nvPr/>
          </p:nvSpPr>
          <p:spPr bwMode="auto">
            <a:xfrm>
              <a:off x="1434921" y="3340995"/>
              <a:ext cx="755335" cy="261610"/>
            </a:xfrm>
            <a:prstGeom prst="rect">
              <a:avLst/>
            </a:prstGeom>
            <a:noFill/>
            <a:ln w="9525">
              <a:noFill/>
              <a:miter lim="800000"/>
              <a:headEnd/>
              <a:tailEnd/>
            </a:ln>
          </p:spPr>
          <p:txBody>
            <a:bodyPr wrap="none">
              <a:spAutoFit/>
            </a:bodyPr>
            <a:lstStyle/>
            <a:p>
              <a:pPr algn="ctr">
                <a:defRPr/>
              </a:pPr>
              <a:r>
                <a:rPr lang="en-US" sz="1100" dirty="0">
                  <a:latin typeface="+mn-lt"/>
                </a:rPr>
                <a:t>Kirk </a:t>
              </a:r>
              <a:r>
                <a:rPr lang="en-US" sz="1100" dirty="0" smtClean="0">
                  <a:latin typeface="+mn-lt"/>
                </a:rPr>
                <a:t>2007</a:t>
              </a:r>
              <a:endParaRPr lang="en-US" sz="1100" dirty="0">
                <a:latin typeface="+mn-lt"/>
              </a:endParaRPr>
            </a:p>
          </p:txBody>
        </p:sp>
      </p:grpSp>
      <p:grpSp>
        <p:nvGrpSpPr>
          <p:cNvPr id="73" name="Group 72"/>
          <p:cNvGrpSpPr/>
          <p:nvPr/>
        </p:nvGrpSpPr>
        <p:grpSpPr>
          <a:xfrm>
            <a:off x="4117053" y="2483436"/>
            <a:ext cx="926857" cy="943606"/>
            <a:chOff x="4117053" y="2483436"/>
            <a:chExt cx="926857" cy="943606"/>
          </a:xfrm>
        </p:grpSpPr>
        <p:pic>
          <p:nvPicPr>
            <p:cNvPr id="22" name="Picture 2"/>
            <p:cNvPicPr>
              <a:picLocks noChangeAspect="1" noChangeArrowheads="1"/>
            </p:cNvPicPr>
            <p:nvPr/>
          </p:nvPicPr>
          <p:blipFill>
            <a:blip r:embed="rId7" cstate="print"/>
            <a:srcRect l="54971"/>
            <a:stretch>
              <a:fillRect/>
            </a:stretch>
          </p:blipFill>
          <p:spPr bwMode="auto">
            <a:xfrm>
              <a:off x="4191001" y="2483436"/>
              <a:ext cx="761722" cy="731520"/>
            </a:xfrm>
            <a:prstGeom prst="rect">
              <a:avLst/>
            </a:prstGeom>
            <a:noFill/>
            <a:ln w="9525">
              <a:noFill/>
              <a:miter lim="800000"/>
              <a:headEnd/>
              <a:tailEnd/>
            </a:ln>
          </p:spPr>
        </p:pic>
        <p:sp>
          <p:nvSpPr>
            <p:cNvPr id="24" name="TextBox 37"/>
            <p:cNvSpPr txBox="1">
              <a:spLocks noChangeArrowheads="1"/>
            </p:cNvSpPr>
            <p:nvPr/>
          </p:nvSpPr>
          <p:spPr bwMode="auto">
            <a:xfrm>
              <a:off x="4117053" y="3165432"/>
              <a:ext cx="926857" cy="261610"/>
            </a:xfrm>
            <a:prstGeom prst="rect">
              <a:avLst/>
            </a:prstGeom>
            <a:noFill/>
            <a:ln w="9525">
              <a:noFill/>
              <a:miter lim="800000"/>
              <a:headEnd/>
              <a:tailEnd/>
            </a:ln>
          </p:spPr>
          <p:txBody>
            <a:bodyPr wrap="none">
              <a:spAutoFit/>
            </a:bodyPr>
            <a:lstStyle/>
            <a:p>
              <a:pPr>
                <a:defRPr/>
              </a:pPr>
              <a:r>
                <a:rPr lang="en-US" sz="1100" dirty="0" err="1" smtClean="0">
                  <a:latin typeface="+mn-lt"/>
                </a:rPr>
                <a:t>Bunnell</a:t>
              </a:r>
              <a:r>
                <a:rPr lang="en-US" sz="1100" dirty="0" smtClean="0">
                  <a:latin typeface="+mn-lt"/>
                </a:rPr>
                <a:t> 2005</a:t>
              </a:r>
              <a:endParaRPr lang="en-US" sz="1100" dirty="0">
                <a:latin typeface="+mn-lt"/>
              </a:endParaRPr>
            </a:p>
          </p:txBody>
        </p:sp>
      </p:grpSp>
      <p:grpSp>
        <p:nvGrpSpPr>
          <p:cNvPr id="74" name="Group 73"/>
          <p:cNvGrpSpPr/>
          <p:nvPr/>
        </p:nvGrpSpPr>
        <p:grpSpPr>
          <a:xfrm>
            <a:off x="4799594" y="3167942"/>
            <a:ext cx="1220206" cy="946858"/>
            <a:chOff x="4400841" y="3167942"/>
            <a:chExt cx="1220206" cy="946858"/>
          </a:xfrm>
        </p:grpSpPr>
        <p:pic>
          <p:nvPicPr>
            <p:cNvPr id="30" name="Picture 2"/>
            <p:cNvPicPr>
              <a:picLocks noChangeAspect="1" noChangeArrowheads="1"/>
            </p:cNvPicPr>
            <p:nvPr/>
          </p:nvPicPr>
          <p:blipFill>
            <a:blip r:embed="rId8" cstate="print"/>
            <a:srcRect/>
            <a:stretch>
              <a:fillRect/>
            </a:stretch>
          </p:blipFill>
          <p:spPr bwMode="auto">
            <a:xfrm>
              <a:off x="4593441" y="3167942"/>
              <a:ext cx="781036" cy="731520"/>
            </a:xfrm>
            <a:prstGeom prst="rect">
              <a:avLst/>
            </a:prstGeom>
            <a:noFill/>
            <a:ln w="9525">
              <a:noFill/>
              <a:miter lim="800000"/>
              <a:headEnd/>
              <a:tailEnd/>
            </a:ln>
          </p:spPr>
        </p:pic>
        <p:sp>
          <p:nvSpPr>
            <p:cNvPr id="31" name="TextBox 6"/>
            <p:cNvSpPr txBox="1">
              <a:spLocks noChangeArrowheads="1"/>
            </p:cNvSpPr>
            <p:nvPr/>
          </p:nvSpPr>
          <p:spPr bwMode="auto">
            <a:xfrm>
              <a:off x="4400841" y="3853190"/>
              <a:ext cx="1220206" cy="261610"/>
            </a:xfrm>
            <a:prstGeom prst="rect">
              <a:avLst/>
            </a:prstGeom>
            <a:noFill/>
            <a:ln w="9525">
              <a:noFill/>
              <a:miter lim="800000"/>
              <a:headEnd/>
              <a:tailEnd/>
            </a:ln>
          </p:spPr>
          <p:txBody>
            <a:bodyPr wrap="none">
              <a:spAutoFit/>
            </a:bodyPr>
            <a:lstStyle/>
            <a:p>
              <a:pPr algn="ctr">
                <a:defRPr/>
              </a:pPr>
              <a:r>
                <a:rPr lang="en-US" sz="1100" dirty="0" err="1">
                  <a:latin typeface="+mn-lt"/>
                </a:rPr>
                <a:t>Shanmugam</a:t>
              </a:r>
              <a:r>
                <a:rPr lang="en-US" sz="1100" dirty="0">
                  <a:latin typeface="+mn-lt"/>
                </a:rPr>
                <a:t> </a:t>
              </a:r>
              <a:r>
                <a:rPr lang="en-US" sz="1100" dirty="0" smtClean="0">
                  <a:latin typeface="+mn-lt"/>
                </a:rPr>
                <a:t>2007</a:t>
              </a:r>
              <a:endParaRPr lang="en-US" sz="1100" dirty="0">
                <a:latin typeface="+mn-lt"/>
              </a:endParaRPr>
            </a:p>
          </p:txBody>
        </p:sp>
      </p:grpSp>
      <p:grpSp>
        <p:nvGrpSpPr>
          <p:cNvPr id="71" name="Group 70"/>
          <p:cNvGrpSpPr/>
          <p:nvPr/>
        </p:nvGrpSpPr>
        <p:grpSpPr>
          <a:xfrm>
            <a:off x="2076374" y="4465780"/>
            <a:ext cx="1124026" cy="1020620"/>
            <a:chOff x="1978025" y="4160980"/>
            <a:chExt cx="1124026" cy="1020620"/>
          </a:xfrm>
        </p:grpSpPr>
        <p:pic>
          <p:nvPicPr>
            <p:cNvPr id="34" name="Picture 3"/>
            <p:cNvPicPr>
              <a:picLocks noChangeAspect="1" noChangeArrowheads="1"/>
            </p:cNvPicPr>
            <p:nvPr/>
          </p:nvPicPr>
          <p:blipFill>
            <a:blip r:embed="rId9" cstate="print"/>
            <a:srcRect t="4449"/>
            <a:stretch>
              <a:fillRect/>
            </a:stretch>
          </p:blipFill>
          <p:spPr bwMode="auto">
            <a:xfrm>
              <a:off x="2012130" y="4160980"/>
              <a:ext cx="988727" cy="822960"/>
            </a:xfrm>
            <a:prstGeom prst="rect">
              <a:avLst/>
            </a:prstGeom>
            <a:noFill/>
            <a:ln w="9525">
              <a:noFill/>
              <a:miter lim="800000"/>
              <a:headEnd/>
              <a:tailEnd/>
            </a:ln>
          </p:spPr>
        </p:pic>
        <p:sp>
          <p:nvSpPr>
            <p:cNvPr id="35" name="TextBox 7"/>
            <p:cNvSpPr txBox="1">
              <a:spLocks noChangeArrowheads="1"/>
            </p:cNvSpPr>
            <p:nvPr/>
          </p:nvSpPr>
          <p:spPr bwMode="auto">
            <a:xfrm>
              <a:off x="1978025" y="4919990"/>
              <a:ext cx="1124026" cy="261610"/>
            </a:xfrm>
            <a:prstGeom prst="rect">
              <a:avLst/>
            </a:prstGeom>
            <a:noFill/>
            <a:ln w="9525">
              <a:noFill/>
              <a:miter lim="800000"/>
              <a:headEnd/>
              <a:tailEnd/>
            </a:ln>
          </p:spPr>
          <p:txBody>
            <a:bodyPr wrap="none">
              <a:spAutoFit/>
            </a:bodyPr>
            <a:lstStyle/>
            <a:p>
              <a:pPr>
                <a:defRPr/>
              </a:pPr>
              <a:r>
                <a:rPr lang="en-US" sz="1100" dirty="0" err="1">
                  <a:latin typeface="+mn-lt"/>
                </a:rPr>
                <a:t>Kontkanen</a:t>
              </a:r>
              <a:r>
                <a:rPr lang="en-US" sz="1100" dirty="0">
                  <a:latin typeface="+mn-lt"/>
                </a:rPr>
                <a:t> </a:t>
              </a:r>
              <a:r>
                <a:rPr lang="en-US" sz="1100" dirty="0" smtClean="0">
                  <a:latin typeface="+mn-lt"/>
                </a:rPr>
                <a:t>2005</a:t>
              </a:r>
              <a:endParaRPr lang="en-US" sz="1100" dirty="0">
                <a:latin typeface="+mn-lt"/>
              </a:endParaRPr>
            </a:p>
          </p:txBody>
        </p:sp>
      </p:grpSp>
      <p:grpSp>
        <p:nvGrpSpPr>
          <p:cNvPr id="72" name="Group 71"/>
          <p:cNvGrpSpPr/>
          <p:nvPr/>
        </p:nvGrpSpPr>
        <p:grpSpPr>
          <a:xfrm>
            <a:off x="3143251" y="3307073"/>
            <a:ext cx="1009650" cy="937933"/>
            <a:chOff x="3143251" y="3307073"/>
            <a:chExt cx="1009650" cy="937933"/>
          </a:xfrm>
        </p:grpSpPr>
        <p:grpSp>
          <p:nvGrpSpPr>
            <p:cNvPr id="38" name="Group 37"/>
            <p:cNvGrpSpPr>
              <a:grpSpLocks noChangeAspect="1"/>
            </p:cNvGrpSpPr>
            <p:nvPr/>
          </p:nvGrpSpPr>
          <p:grpSpPr bwMode="auto">
            <a:xfrm>
              <a:off x="3220373" y="3307073"/>
              <a:ext cx="888458" cy="731520"/>
              <a:chOff x="1635223" y="2450658"/>
              <a:chExt cx="4876805" cy="3657598"/>
            </a:xfrm>
          </p:grpSpPr>
          <p:pic>
            <p:nvPicPr>
              <p:cNvPr id="41" name="Picture 3"/>
              <p:cNvPicPr>
                <a:picLocks noChangeAspect="1" noChangeArrowheads="1"/>
              </p:cNvPicPr>
              <p:nvPr/>
            </p:nvPicPr>
            <p:blipFill>
              <a:blip r:embed="rId10" cstate="print"/>
              <a:srcRect/>
              <a:stretch>
                <a:fillRect/>
              </a:stretch>
            </p:blipFill>
            <p:spPr bwMode="auto">
              <a:xfrm>
                <a:off x="1636752" y="2450658"/>
                <a:ext cx="4873756" cy="1827656"/>
              </a:xfrm>
              <a:prstGeom prst="rect">
                <a:avLst/>
              </a:prstGeom>
              <a:noFill/>
              <a:ln w="9525">
                <a:noFill/>
                <a:miter lim="800000"/>
                <a:headEnd/>
                <a:tailEnd/>
              </a:ln>
            </p:spPr>
          </p:pic>
          <p:pic>
            <p:nvPicPr>
              <p:cNvPr id="42" name="Picture 4"/>
              <p:cNvPicPr>
                <a:picLocks noChangeAspect="1" noChangeArrowheads="1"/>
              </p:cNvPicPr>
              <p:nvPr/>
            </p:nvPicPr>
            <p:blipFill>
              <a:blip r:embed="rId11" cstate="print"/>
              <a:srcRect/>
              <a:stretch>
                <a:fillRect/>
              </a:stretch>
            </p:blipFill>
            <p:spPr bwMode="auto">
              <a:xfrm>
                <a:off x="1635223" y="4279457"/>
                <a:ext cx="4876805" cy="1828799"/>
              </a:xfrm>
              <a:prstGeom prst="rect">
                <a:avLst/>
              </a:prstGeom>
              <a:noFill/>
              <a:ln w="9525">
                <a:noFill/>
                <a:miter lim="800000"/>
                <a:headEnd/>
                <a:tailEnd/>
              </a:ln>
            </p:spPr>
          </p:pic>
        </p:grpSp>
        <p:sp>
          <p:nvSpPr>
            <p:cNvPr id="39" name="TextBox 10"/>
            <p:cNvSpPr txBox="1">
              <a:spLocks noChangeArrowheads="1"/>
            </p:cNvSpPr>
            <p:nvPr/>
          </p:nvSpPr>
          <p:spPr bwMode="auto">
            <a:xfrm>
              <a:off x="3143251" y="3983396"/>
              <a:ext cx="1009650" cy="261610"/>
            </a:xfrm>
            <a:prstGeom prst="rect">
              <a:avLst/>
            </a:prstGeom>
            <a:noFill/>
            <a:ln w="9525">
              <a:noFill/>
              <a:miter lim="800000"/>
              <a:headEnd/>
              <a:tailEnd/>
            </a:ln>
          </p:spPr>
          <p:txBody>
            <a:bodyPr wrap="square">
              <a:spAutoFit/>
            </a:bodyPr>
            <a:lstStyle/>
            <a:p>
              <a:pPr algn="ctr">
                <a:defRPr/>
              </a:pPr>
              <a:r>
                <a:rPr lang="en-US" sz="1100" dirty="0" err="1">
                  <a:latin typeface="+mn-lt"/>
                </a:rPr>
                <a:t>Bavoil</a:t>
              </a:r>
              <a:r>
                <a:rPr lang="en-US" sz="1100" dirty="0">
                  <a:latin typeface="+mn-lt"/>
                </a:rPr>
                <a:t> </a:t>
              </a:r>
              <a:r>
                <a:rPr lang="en-US" sz="1100" dirty="0" smtClean="0">
                  <a:latin typeface="+mn-lt"/>
                </a:rPr>
                <a:t>2008</a:t>
              </a:r>
              <a:endParaRPr lang="en-US" sz="1100" dirty="0">
                <a:latin typeface="+mn-lt"/>
              </a:endParaRPr>
            </a:p>
          </p:txBody>
        </p:sp>
      </p:grpSp>
      <p:grpSp>
        <p:nvGrpSpPr>
          <p:cNvPr id="75" name="Group 74"/>
          <p:cNvGrpSpPr/>
          <p:nvPr/>
        </p:nvGrpSpPr>
        <p:grpSpPr>
          <a:xfrm>
            <a:off x="4233502" y="4303511"/>
            <a:ext cx="1162411" cy="817437"/>
            <a:chOff x="4233502" y="4303511"/>
            <a:chExt cx="1162411" cy="817437"/>
          </a:xfrm>
        </p:grpSpPr>
        <p:pic>
          <p:nvPicPr>
            <p:cNvPr id="44" name="Picture 3"/>
            <p:cNvPicPr>
              <a:picLocks noChangeAspect="1" noChangeArrowheads="1"/>
            </p:cNvPicPr>
            <p:nvPr/>
          </p:nvPicPr>
          <p:blipFill>
            <a:blip r:embed="rId12" cstate="print"/>
            <a:srcRect/>
            <a:stretch>
              <a:fillRect/>
            </a:stretch>
          </p:blipFill>
          <p:spPr bwMode="auto">
            <a:xfrm>
              <a:off x="4233502" y="4303511"/>
              <a:ext cx="1097280" cy="615616"/>
            </a:xfrm>
            <a:prstGeom prst="rect">
              <a:avLst/>
            </a:prstGeom>
            <a:noFill/>
            <a:ln w="9525">
              <a:noFill/>
              <a:miter lim="800000"/>
              <a:headEnd/>
              <a:tailEnd/>
            </a:ln>
          </p:spPr>
        </p:pic>
        <p:sp>
          <p:nvSpPr>
            <p:cNvPr id="45" name="TextBox 7"/>
            <p:cNvSpPr txBox="1">
              <a:spLocks noChangeArrowheads="1"/>
            </p:cNvSpPr>
            <p:nvPr/>
          </p:nvSpPr>
          <p:spPr bwMode="auto">
            <a:xfrm>
              <a:off x="4260850" y="4859338"/>
              <a:ext cx="1135063" cy="261610"/>
            </a:xfrm>
            <a:prstGeom prst="rect">
              <a:avLst/>
            </a:prstGeom>
            <a:noFill/>
            <a:ln w="9525">
              <a:noFill/>
              <a:miter lim="800000"/>
              <a:headEnd/>
              <a:tailEnd/>
            </a:ln>
          </p:spPr>
          <p:txBody>
            <a:bodyPr>
              <a:spAutoFit/>
            </a:bodyPr>
            <a:lstStyle/>
            <a:p>
              <a:pPr>
                <a:defRPr/>
              </a:pPr>
              <a:r>
                <a:rPr lang="en-US" sz="1100" dirty="0">
                  <a:latin typeface="+mn-lt"/>
                </a:rPr>
                <a:t>McGuire 2009</a:t>
              </a:r>
            </a:p>
          </p:txBody>
        </p:sp>
      </p:grpSp>
      <p:cxnSp>
        <p:nvCxnSpPr>
          <p:cNvPr id="67" name="Straight Arrow Connector 66"/>
          <p:cNvCxnSpPr/>
          <p:nvPr/>
        </p:nvCxnSpPr>
        <p:spPr>
          <a:xfrm rot="5400000" flipH="1" flipV="1">
            <a:off x="-1486020" y="4025011"/>
            <a:ext cx="4351534" cy="1588"/>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cxnSp>
        <p:nvCxnSpPr>
          <p:cNvPr id="68" name="Straight Arrow Connector 67"/>
          <p:cNvCxnSpPr/>
          <p:nvPr/>
        </p:nvCxnSpPr>
        <p:spPr>
          <a:xfrm>
            <a:off x="678730" y="6183984"/>
            <a:ext cx="7927942" cy="1588"/>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sp>
        <p:nvSpPr>
          <p:cNvPr id="69" name="TextBox 68"/>
          <p:cNvSpPr txBox="1"/>
          <p:nvPr/>
        </p:nvSpPr>
        <p:spPr>
          <a:xfrm rot="16200000">
            <a:off x="-9524" y="3943350"/>
            <a:ext cx="1008609" cy="369332"/>
          </a:xfrm>
          <a:prstGeom prst="rect">
            <a:avLst/>
          </a:prstGeom>
          <a:noFill/>
        </p:spPr>
        <p:txBody>
          <a:bodyPr wrap="none" rtlCol="0">
            <a:spAutoFit/>
          </a:bodyPr>
          <a:lstStyle/>
          <a:p>
            <a:r>
              <a:rPr lang="en-US" dirty="0" smtClean="0">
                <a:latin typeface="+mn-lt"/>
              </a:rPr>
              <a:t>Accuracy</a:t>
            </a:r>
            <a:endParaRPr lang="en-US" dirty="0">
              <a:latin typeface="+mn-lt"/>
            </a:endParaRPr>
          </a:p>
        </p:txBody>
      </p:sp>
      <p:sp>
        <p:nvSpPr>
          <p:cNvPr id="70" name="TextBox 69"/>
          <p:cNvSpPr txBox="1"/>
          <p:nvPr/>
        </p:nvSpPr>
        <p:spPr>
          <a:xfrm>
            <a:off x="4105277" y="6210300"/>
            <a:ext cx="784189" cy="369332"/>
          </a:xfrm>
          <a:prstGeom prst="rect">
            <a:avLst/>
          </a:prstGeom>
          <a:noFill/>
        </p:spPr>
        <p:txBody>
          <a:bodyPr wrap="none" rtlCol="0">
            <a:spAutoFit/>
          </a:bodyPr>
          <a:lstStyle/>
          <a:p>
            <a:r>
              <a:rPr lang="en-US" dirty="0" smtClean="0">
                <a:latin typeface="+mn-lt"/>
              </a:rPr>
              <a:t>Speed</a:t>
            </a:r>
            <a:endParaRPr lang="en-US" dirty="0">
              <a:latin typeface="+mn-lt"/>
            </a:endParaRPr>
          </a:p>
        </p:txBody>
      </p:sp>
    </p:spTree>
    <p:extLst>
      <p:ext uri="{BB962C8B-B14F-4D97-AF65-F5344CB8AC3E}">
        <p14:creationId xmlns:p14="http://schemas.microsoft.com/office/powerpoint/2010/main" val="1747513220"/>
      </p:ext>
    </p:extLst>
  </p:cSld>
  <p:clrMapOvr>
    <a:masterClrMapping/>
  </p:clrMapOvr>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Title 1"/>
          <p:cNvSpPr>
            <a:spLocks noGrp="1"/>
          </p:cNvSpPr>
          <p:nvPr>
            <p:ph type="title"/>
          </p:nvPr>
        </p:nvSpPr>
        <p:spPr>
          <a:xfrm>
            <a:off x="384048" y="228600"/>
            <a:ext cx="8153400" cy="1052596"/>
          </a:xfrm>
        </p:spPr>
        <p:txBody>
          <a:bodyPr/>
          <a:lstStyle/>
          <a:p>
            <a:pPr eaLnBrk="1" hangingPunct="1"/>
            <a:r>
              <a:rPr lang="en-US" dirty="0" smtClean="0"/>
              <a:t>Volumetric </a:t>
            </a:r>
            <a:r>
              <a:rPr lang="en-US" dirty="0" err="1" smtClean="0"/>
              <a:t>Obscurance</a:t>
            </a:r>
            <a:r>
              <a:rPr lang="en-US" dirty="0"/>
              <a:t/>
            </a:r>
            <a:br>
              <a:rPr lang="en-US" dirty="0"/>
            </a:br>
            <a:r>
              <a:rPr lang="en-US" sz="2800" dirty="0" smtClean="0"/>
              <a:t>Inspiration</a:t>
            </a:r>
          </a:p>
        </p:txBody>
      </p:sp>
      <p:grpSp>
        <p:nvGrpSpPr>
          <p:cNvPr id="2" name="Group 1"/>
          <p:cNvGrpSpPr/>
          <p:nvPr/>
        </p:nvGrpSpPr>
        <p:grpSpPr>
          <a:xfrm>
            <a:off x="1009485" y="1555433"/>
            <a:ext cx="1097280" cy="944552"/>
            <a:chOff x="1009485" y="1555433"/>
            <a:chExt cx="1097280" cy="944552"/>
          </a:xfrm>
        </p:grpSpPr>
        <p:pic>
          <p:nvPicPr>
            <p:cNvPr id="6" name="Picture 7"/>
            <p:cNvPicPr>
              <a:picLocks noChangeAspect="1" noChangeArrowheads="1"/>
            </p:cNvPicPr>
            <p:nvPr/>
          </p:nvPicPr>
          <p:blipFill>
            <a:blip r:embed="rId3" cstate="print"/>
            <a:srcRect/>
            <a:stretch>
              <a:fillRect/>
            </a:stretch>
          </p:blipFill>
          <p:spPr bwMode="auto">
            <a:xfrm>
              <a:off x="1009485" y="1555433"/>
              <a:ext cx="1097280" cy="706386"/>
            </a:xfrm>
            <a:prstGeom prst="rect">
              <a:avLst/>
            </a:prstGeom>
            <a:noFill/>
            <a:ln w="9525">
              <a:noFill/>
              <a:miter lim="800000"/>
              <a:headEnd/>
              <a:tailEnd/>
            </a:ln>
          </p:spPr>
        </p:pic>
        <p:sp>
          <p:nvSpPr>
            <p:cNvPr id="8" name="TextBox 7"/>
            <p:cNvSpPr txBox="1"/>
            <p:nvPr/>
          </p:nvSpPr>
          <p:spPr>
            <a:xfrm>
              <a:off x="1085850" y="2238375"/>
              <a:ext cx="888385" cy="261610"/>
            </a:xfrm>
            <a:prstGeom prst="rect">
              <a:avLst/>
            </a:prstGeom>
            <a:noFill/>
          </p:spPr>
          <p:txBody>
            <a:bodyPr wrap="none" rtlCol="0">
              <a:spAutoFit/>
            </a:bodyPr>
            <a:lstStyle/>
            <a:p>
              <a:r>
                <a:rPr lang="en-US" sz="1100" dirty="0" smtClean="0">
                  <a:latin typeface="+mn-lt"/>
                </a:rPr>
                <a:t>Landis 2002</a:t>
              </a:r>
              <a:endParaRPr lang="en-US" sz="1100" dirty="0">
                <a:latin typeface="+mn-lt"/>
              </a:endParaRPr>
            </a:p>
          </p:txBody>
        </p:sp>
      </p:grpSp>
      <p:grpSp>
        <p:nvGrpSpPr>
          <p:cNvPr id="3" name="Group 2"/>
          <p:cNvGrpSpPr/>
          <p:nvPr/>
        </p:nvGrpSpPr>
        <p:grpSpPr>
          <a:xfrm>
            <a:off x="1881298" y="2521070"/>
            <a:ext cx="1097280" cy="950465"/>
            <a:chOff x="1881298" y="2521070"/>
            <a:chExt cx="1097280" cy="950465"/>
          </a:xfrm>
        </p:grpSpPr>
        <p:pic>
          <p:nvPicPr>
            <p:cNvPr id="12" name="Picture 5"/>
            <p:cNvPicPr>
              <a:picLocks noChangeAspect="1" noChangeArrowheads="1"/>
            </p:cNvPicPr>
            <p:nvPr/>
          </p:nvPicPr>
          <p:blipFill>
            <a:blip r:embed="rId4" cstate="print"/>
            <a:srcRect t="1852" b="11111"/>
            <a:stretch>
              <a:fillRect/>
            </a:stretch>
          </p:blipFill>
          <p:spPr bwMode="auto">
            <a:xfrm>
              <a:off x="1881298" y="2521070"/>
              <a:ext cx="1097280" cy="729674"/>
            </a:xfrm>
            <a:prstGeom prst="rect">
              <a:avLst/>
            </a:prstGeom>
            <a:noFill/>
            <a:ln w="9525">
              <a:noFill/>
              <a:miter lim="800000"/>
              <a:headEnd/>
              <a:tailEnd/>
            </a:ln>
          </p:spPr>
        </p:pic>
        <p:sp>
          <p:nvSpPr>
            <p:cNvPr id="14" name="TextBox 13"/>
            <p:cNvSpPr txBox="1"/>
            <p:nvPr/>
          </p:nvSpPr>
          <p:spPr>
            <a:xfrm>
              <a:off x="1933575" y="3209925"/>
              <a:ext cx="928459" cy="261610"/>
            </a:xfrm>
            <a:prstGeom prst="rect">
              <a:avLst/>
            </a:prstGeom>
            <a:noFill/>
          </p:spPr>
          <p:txBody>
            <a:bodyPr wrap="none" rtlCol="0">
              <a:spAutoFit/>
            </a:bodyPr>
            <a:lstStyle/>
            <a:p>
              <a:r>
                <a:rPr lang="en-US" sz="1100" dirty="0" smtClean="0">
                  <a:latin typeface="+mn-lt"/>
                </a:rPr>
                <a:t>Zhukov 1998</a:t>
              </a:r>
              <a:endParaRPr lang="en-US" sz="1100" dirty="0">
                <a:latin typeface="+mn-lt"/>
              </a:endParaRPr>
            </a:p>
          </p:txBody>
        </p:sp>
      </p:grpSp>
      <p:grpSp>
        <p:nvGrpSpPr>
          <p:cNvPr id="81" name="Group 80"/>
          <p:cNvGrpSpPr/>
          <p:nvPr/>
        </p:nvGrpSpPr>
        <p:grpSpPr>
          <a:xfrm>
            <a:off x="2136474" y="3703416"/>
            <a:ext cx="1368726" cy="716184"/>
            <a:chOff x="2136474" y="3703416"/>
            <a:chExt cx="1368726" cy="716184"/>
          </a:xfrm>
        </p:grpSpPr>
        <p:pic>
          <p:nvPicPr>
            <p:cNvPr id="19" name="Picture 7"/>
            <p:cNvPicPr>
              <a:picLocks noChangeAspect="1" noChangeArrowheads="1"/>
            </p:cNvPicPr>
            <p:nvPr/>
          </p:nvPicPr>
          <p:blipFill>
            <a:blip r:embed="rId5" cstate="print"/>
            <a:srcRect/>
            <a:stretch>
              <a:fillRect/>
            </a:stretch>
          </p:blipFill>
          <p:spPr bwMode="auto">
            <a:xfrm>
              <a:off x="2136474" y="3703416"/>
              <a:ext cx="323752" cy="640080"/>
            </a:xfrm>
            <a:prstGeom prst="rect">
              <a:avLst/>
            </a:prstGeom>
            <a:noFill/>
            <a:ln w="9525">
              <a:noFill/>
              <a:miter lim="800000"/>
              <a:headEnd/>
              <a:tailEnd/>
            </a:ln>
          </p:spPr>
        </p:pic>
        <p:sp>
          <p:nvSpPr>
            <p:cNvPr id="17" name="TextBox 7"/>
            <p:cNvSpPr txBox="1">
              <a:spLocks noChangeArrowheads="1"/>
            </p:cNvSpPr>
            <p:nvPr/>
          </p:nvSpPr>
          <p:spPr bwMode="auto">
            <a:xfrm>
              <a:off x="2391441" y="4157990"/>
              <a:ext cx="1113759" cy="261610"/>
            </a:xfrm>
            <a:prstGeom prst="rect">
              <a:avLst/>
            </a:prstGeom>
            <a:noFill/>
            <a:ln w="9525">
              <a:noFill/>
              <a:miter lim="800000"/>
              <a:headEnd/>
              <a:tailEnd/>
            </a:ln>
          </p:spPr>
          <p:txBody>
            <a:bodyPr wrap="square">
              <a:spAutoFit/>
            </a:bodyPr>
            <a:lstStyle/>
            <a:p>
              <a:pPr algn="ctr">
                <a:defRPr/>
              </a:pPr>
              <a:r>
                <a:rPr lang="en-US" sz="1100" dirty="0" err="1">
                  <a:latin typeface="+mn-lt"/>
                </a:rPr>
                <a:t>Kontkanen</a:t>
              </a:r>
              <a:r>
                <a:rPr lang="en-US" sz="1100" dirty="0">
                  <a:latin typeface="+mn-lt"/>
                </a:rPr>
                <a:t> </a:t>
              </a:r>
              <a:r>
                <a:rPr lang="en-US" sz="1100" dirty="0" smtClean="0">
                  <a:latin typeface="+mn-lt"/>
                </a:rPr>
                <a:t>2006</a:t>
              </a:r>
              <a:endParaRPr lang="en-US" sz="1100" dirty="0">
                <a:latin typeface="+mn-lt"/>
              </a:endParaRPr>
            </a:p>
          </p:txBody>
        </p:sp>
      </p:grpSp>
      <p:grpSp>
        <p:nvGrpSpPr>
          <p:cNvPr id="80" name="Group 79"/>
          <p:cNvGrpSpPr/>
          <p:nvPr/>
        </p:nvGrpSpPr>
        <p:grpSpPr>
          <a:xfrm>
            <a:off x="1434921" y="3340995"/>
            <a:ext cx="755335" cy="834448"/>
            <a:chOff x="1434921" y="3340995"/>
            <a:chExt cx="755335" cy="834448"/>
          </a:xfrm>
        </p:grpSpPr>
        <p:pic>
          <p:nvPicPr>
            <p:cNvPr id="16" name="Picture 4"/>
            <p:cNvPicPr>
              <a:picLocks noChangeAspect="1" noChangeArrowheads="1"/>
            </p:cNvPicPr>
            <p:nvPr/>
          </p:nvPicPr>
          <p:blipFill>
            <a:blip r:embed="rId6" cstate="print"/>
            <a:srcRect/>
            <a:stretch>
              <a:fillRect/>
            </a:stretch>
          </p:blipFill>
          <p:spPr bwMode="auto">
            <a:xfrm>
              <a:off x="1542787" y="3535363"/>
              <a:ext cx="486280" cy="640080"/>
            </a:xfrm>
            <a:prstGeom prst="rect">
              <a:avLst/>
            </a:prstGeom>
            <a:noFill/>
            <a:ln w="9525">
              <a:noFill/>
              <a:miter lim="800000"/>
              <a:headEnd/>
              <a:tailEnd/>
            </a:ln>
          </p:spPr>
        </p:pic>
        <p:sp>
          <p:nvSpPr>
            <p:cNvPr id="20" name="TextBox 37"/>
            <p:cNvSpPr txBox="1">
              <a:spLocks noChangeArrowheads="1"/>
            </p:cNvSpPr>
            <p:nvPr/>
          </p:nvSpPr>
          <p:spPr bwMode="auto">
            <a:xfrm>
              <a:off x="1434921" y="3340995"/>
              <a:ext cx="755335" cy="261610"/>
            </a:xfrm>
            <a:prstGeom prst="rect">
              <a:avLst/>
            </a:prstGeom>
            <a:noFill/>
            <a:ln w="9525">
              <a:noFill/>
              <a:miter lim="800000"/>
              <a:headEnd/>
              <a:tailEnd/>
            </a:ln>
          </p:spPr>
          <p:txBody>
            <a:bodyPr wrap="none">
              <a:spAutoFit/>
            </a:bodyPr>
            <a:lstStyle/>
            <a:p>
              <a:pPr algn="ctr">
                <a:defRPr/>
              </a:pPr>
              <a:r>
                <a:rPr lang="en-US" sz="1100" dirty="0">
                  <a:latin typeface="+mn-lt"/>
                </a:rPr>
                <a:t>Kirk </a:t>
              </a:r>
              <a:r>
                <a:rPr lang="en-US" sz="1100" dirty="0" smtClean="0">
                  <a:latin typeface="+mn-lt"/>
                </a:rPr>
                <a:t>2007</a:t>
              </a:r>
              <a:endParaRPr lang="en-US" sz="1100" dirty="0">
                <a:latin typeface="+mn-lt"/>
              </a:endParaRPr>
            </a:p>
          </p:txBody>
        </p:sp>
      </p:grpSp>
      <p:grpSp>
        <p:nvGrpSpPr>
          <p:cNvPr id="73" name="Group 72"/>
          <p:cNvGrpSpPr/>
          <p:nvPr/>
        </p:nvGrpSpPr>
        <p:grpSpPr>
          <a:xfrm>
            <a:off x="4117053" y="2483436"/>
            <a:ext cx="926857" cy="943606"/>
            <a:chOff x="4117053" y="2483436"/>
            <a:chExt cx="926857" cy="943606"/>
          </a:xfrm>
        </p:grpSpPr>
        <p:pic>
          <p:nvPicPr>
            <p:cNvPr id="22" name="Picture 2"/>
            <p:cNvPicPr>
              <a:picLocks noChangeAspect="1" noChangeArrowheads="1"/>
            </p:cNvPicPr>
            <p:nvPr/>
          </p:nvPicPr>
          <p:blipFill>
            <a:blip r:embed="rId7" cstate="print"/>
            <a:srcRect l="54971"/>
            <a:stretch>
              <a:fillRect/>
            </a:stretch>
          </p:blipFill>
          <p:spPr bwMode="auto">
            <a:xfrm>
              <a:off x="4191001" y="2483436"/>
              <a:ext cx="761722" cy="731520"/>
            </a:xfrm>
            <a:prstGeom prst="rect">
              <a:avLst/>
            </a:prstGeom>
            <a:noFill/>
            <a:ln w="9525">
              <a:noFill/>
              <a:miter lim="800000"/>
              <a:headEnd/>
              <a:tailEnd/>
            </a:ln>
          </p:spPr>
        </p:pic>
        <p:sp>
          <p:nvSpPr>
            <p:cNvPr id="24" name="TextBox 37"/>
            <p:cNvSpPr txBox="1">
              <a:spLocks noChangeArrowheads="1"/>
            </p:cNvSpPr>
            <p:nvPr/>
          </p:nvSpPr>
          <p:spPr bwMode="auto">
            <a:xfrm>
              <a:off x="4117053" y="3165432"/>
              <a:ext cx="926857" cy="261610"/>
            </a:xfrm>
            <a:prstGeom prst="rect">
              <a:avLst/>
            </a:prstGeom>
            <a:noFill/>
            <a:ln w="9525">
              <a:noFill/>
              <a:miter lim="800000"/>
              <a:headEnd/>
              <a:tailEnd/>
            </a:ln>
          </p:spPr>
          <p:txBody>
            <a:bodyPr wrap="none">
              <a:spAutoFit/>
            </a:bodyPr>
            <a:lstStyle/>
            <a:p>
              <a:pPr>
                <a:defRPr/>
              </a:pPr>
              <a:r>
                <a:rPr lang="en-US" sz="1100" dirty="0" err="1" smtClean="0">
                  <a:latin typeface="+mn-lt"/>
                </a:rPr>
                <a:t>Bunnell</a:t>
              </a:r>
              <a:r>
                <a:rPr lang="en-US" sz="1100" dirty="0" smtClean="0">
                  <a:latin typeface="+mn-lt"/>
                </a:rPr>
                <a:t> 2005</a:t>
              </a:r>
              <a:endParaRPr lang="en-US" sz="1100" dirty="0">
                <a:latin typeface="+mn-lt"/>
              </a:endParaRPr>
            </a:p>
          </p:txBody>
        </p:sp>
      </p:grpSp>
      <p:grpSp>
        <p:nvGrpSpPr>
          <p:cNvPr id="74" name="Group 73"/>
          <p:cNvGrpSpPr/>
          <p:nvPr/>
        </p:nvGrpSpPr>
        <p:grpSpPr>
          <a:xfrm>
            <a:off x="4799594" y="3167942"/>
            <a:ext cx="1220206" cy="946858"/>
            <a:chOff x="4400841" y="3167942"/>
            <a:chExt cx="1220206" cy="946858"/>
          </a:xfrm>
        </p:grpSpPr>
        <p:pic>
          <p:nvPicPr>
            <p:cNvPr id="30" name="Picture 2"/>
            <p:cNvPicPr>
              <a:picLocks noChangeAspect="1" noChangeArrowheads="1"/>
            </p:cNvPicPr>
            <p:nvPr/>
          </p:nvPicPr>
          <p:blipFill>
            <a:blip r:embed="rId8" cstate="print"/>
            <a:srcRect/>
            <a:stretch>
              <a:fillRect/>
            </a:stretch>
          </p:blipFill>
          <p:spPr bwMode="auto">
            <a:xfrm>
              <a:off x="4593441" y="3167942"/>
              <a:ext cx="781036" cy="731520"/>
            </a:xfrm>
            <a:prstGeom prst="rect">
              <a:avLst/>
            </a:prstGeom>
            <a:noFill/>
            <a:ln w="9525">
              <a:noFill/>
              <a:miter lim="800000"/>
              <a:headEnd/>
              <a:tailEnd/>
            </a:ln>
          </p:spPr>
        </p:pic>
        <p:sp>
          <p:nvSpPr>
            <p:cNvPr id="31" name="TextBox 6"/>
            <p:cNvSpPr txBox="1">
              <a:spLocks noChangeArrowheads="1"/>
            </p:cNvSpPr>
            <p:nvPr/>
          </p:nvSpPr>
          <p:spPr bwMode="auto">
            <a:xfrm>
              <a:off x="4400841" y="3853190"/>
              <a:ext cx="1220206" cy="261610"/>
            </a:xfrm>
            <a:prstGeom prst="rect">
              <a:avLst/>
            </a:prstGeom>
            <a:noFill/>
            <a:ln w="9525">
              <a:noFill/>
              <a:miter lim="800000"/>
              <a:headEnd/>
              <a:tailEnd/>
            </a:ln>
          </p:spPr>
          <p:txBody>
            <a:bodyPr wrap="none">
              <a:spAutoFit/>
            </a:bodyPr>
            <a:lstStyle/>
            <a:p>
              <a:pPr algn="ctr">
                <a:defRPr/>
              </a:pPr>
              <a:r>
                <a:rPr lang="en-US" sz="1100" dirty="0" err="1">
                  <a:latin typeface="+mn-lt"/>
                </a:rPr>
                <a:t>Shanmugam</a:t>
              </a:r>
              <a:r>
                <a:rPr lang="en-US" sz="1100" dirty="0">
                  <a:latin typeface="+mn-lt"/>
                </a:rPr>
                <a:t> </a:t>
              </a:r>
              <a:r>
                <a:rPr lang="en-US" sz="1100" dirty="0" smtClean="0">
                  <a:latin typeface="+mn-lt"/>
                </a:rPr>
                <a:t>2007</a:t>
              </a:r>
              <a:endParaRPr lang="en-US" sz="1100" dirty="0">
                <a:latin typeface="+mn-lt"/>
              </a:endParaRPr>
            </a:p>
          </p:txBody>
        </p:sp>
      </p:grpSp>
      <p:grpSp>
        <p:nvGrpSpPr>
          <p:cNvPr id="71" name="Group 70"/>
          <p:cNvGrpSpPr/>
          <p:nvPr/>
        </p:nvGrpSpPr>
        <p:grpSpPr>
          <a:xfrm>
            <a:off x="2076374" y="4465780"/>
            <a:ext cx="1124026" cy="1020620"/>
            <a:chOff x="1978025" y="4160980"/>
            <a:chExt cx="1124026" cy="1020620"/>
          </a:xfrm>
        </p:grpSpPr>
        <p:pic>
          <p:nvPicPr>
            <p:cNvPr id="34" name="Picture 3"/>
            <p:cNvPicPr>
              <a:picLocks noChangeAspect="1" noChangeArrowheads="1"/>
            </p:cNvPicPr>
            <p:nvPr/>
          </p:nvPicPr>
          <p:blipFill>
            <a:blip r:embed="rId9" cstate="print"/>
            <a:srcRect t="4449"/>
            <a:stretch>
              <a:fillRect/>
            </a:stretch>
          </p:blipFill>
          <p:spPr bwMode="auto">
            <a:xfrm>
              <a:off x="2012130" y="4160980"/>
              <a:ext cx="988727" cy="822960"/>
            </a:xfrm>
            <a:prstGeom prst="rect">
              <a:avLst/>
            </a:prstGeom>
            <a:noFill/>
            <a:ln w="9525">
              <a:noFill/>
              <a:miter lim="800000"/>
              <a:headEnd/>
              <a:tailEnd/>
            </a:ln>
          </p:spPr>
        </p:pic>
        <p:sp>
          <p:nvSpPr>
            <p:cNvPr id="35" name="TextBox 7"/>
            <p:cNvSpPr txBox="1">
              <a:spLocks noChangeArrowheads="1"/>
            </p:cNvSpPr>
            <p:nvPr/>
          </p:nvSpPr>
          <p:spPr bwMode="auto">
            <a:xfrm>
              <a:off x="1978025" y="4919990"/>
              <a:ext cx="1124026" cy="261610"/>
            </a:xfrm>
            <a:prstGeom prst="rect">
              <a:avLst/>
            </a:prstGeom>
            <a:noFill/>
            <a:ln w="9525">
              <a:noFill/>
              <a:miter lim="800000"/>
              <a:headEnd/>
              <a:tailEnd/>
            </a:ln>
          </p:spPr>
          <p:txBody>
            <a:bodyPr wrap="none">
              <a:spAutoFit/>
            </a:bodyPr>
            <a:lstStyle/>
            <a:p>
              <a:pPr>
                <a:defRPr/>
              </a:pPr>
              <a:r>
                <a:rPr lang="en-US" sz="1100" dirty="0" err="1">
                  <a:latin typeface="+mn-lt"/>
                </a:rPr>
                <a:t>Kontkanen</a:t>
              </a:r>
              <a:r>
                <a:rPr lang="en-US" sz="1100" dirty="0">
                  <a:latin typeface="+mn-lt"/>
                </a:rPr>
                <a:t> </a:t>
              </a:r>
              <a:r>
                <a:rPr lang="en-US" sz="1100" dirty="0" smtClean="0">
                  <a:latin typeface="+mn-lt"/>
                </a:rPr>
                <a:t>2005</a:t>
              </a:r>
              <a:endParaRPr lang="en-US" sz="1100" dirty="0">
                <a:latin typeface="+mn-lt"/>
              </a:endParaRPr>
            </a:p>
          </p:txBody>
        </p:sp>
      </p:grpSp>
      <p:grpSp>
        <p:nvGrpSpPr>
          <p:cNvPr id="72" name="Group 71"/>
          <p:cNvGrpSpPr/>
          <p:nvPr/>
        </p:nvGrpSpPr>
        <p:grpSpPr>
          <a:xfrm>
            <a:off x="3143251" y="3307073"/>
            <a:ext cx="1009650" cy="937933"/>
            <a:chOff x="3143251" y="3307073"/>
            <a:chExt cx="1009650" cy="937933"/>
          </a:xfrm>
        </p:grpSpPr>
        <p:grpSp>
          <p:nvGrpSpPr>
            <p:cNvPr id="38" name="Group 37"/>
            <p:cNvGrpSpPr>
              <a:grpSpLocks noChangeAspect="1"/>
            </p:cNvGrpSpPr>
            <p:nvPr/>
          </p:nvGrpSpPr>
          <p:grpSpPr bwMode="auto">
            <a:xfrm>
              <a:off x="3220373" y="3307073"/>
              <a:ext cx="888458" cy="731520"/>
              <a:chOff x="1635223" y="2450658"/>
              <a:chExt cx="4876805" cy="3657598"/>
            </a:xfrm>
          </p:grpSpPr>
          <p:pic>
            <p:nvPicPr>
              <p:cNvPr id="41" name="Picture 3"/>
              <p:cNvPicPr>
                <a:picLocks noChangeAspect="1" noChangeArrowheads="1"/>
              </p:cNvPicPr>
              <p:nvPr/>
            </p:nvPicPr>
            <p:blipFill>
              <a:blip r:embed="rId10" cstate="print"/>
              <a:srcRect/>
              <a:stretch>
                <a:fillRect/>
              </a:stretch>
            </p:blipFill>
            <p:spPr bwMode="auto">
              <a:xfrm>
                <a:off x="1636752" y="2450658"/>
                <a:ext cx="4873756" cy="1827656"/>
              </a:xfrm>
              <a:prstGeom prst="rect">
                <a:avLst/>
              </a:prstGeom>
              <a:noFill/>
              <a:ln w="9525">
                <a:noFill/>
                <a:miter lim="800000"/>
                <a:headEnd/>
                <a:tailEnd/>
              </a:ln>
            </p:spPr>
          </p:pic>
          <p:pic>
            <p:nvPicPr>
              <p:cNvPr id="42" name="Picture 4"/>
              <p:cNvPicPr>
                <a:picLocks noChangeAspect="1" noChangeArrowheads="1"/>
              </p:cNvPicPr>
              <p:nvPr/>
            </p:nvPicPr>
            <p:blipFill>
              <a:blip r:embed="rId11" cstate="print"/>
              <a:srcRect/>
              <a:stretch>
                <a:fillRect/>
              </a:stretch>
            </p:blipFill>
            <p:spPr bwMode="auto">
              <a:xfrm>
                <a:off x="1635223" y="4279457"/>
                <a:ext cx="4876805" cy="1828799"/>
              </a:xfrm>
              <a:prstGeom prst="rect">
                <a:avLst/>
              </a:prstGeom>
              <a:noFill/>
              <a:ln w="9525">
                <a:noFill/>
                <a:miter lim="800000"/>
                <a:headEnd/>
                <a:tailEnd/>
              </a:ln>
            </p:spPr>
          </p:pic>
        </p:grpSp>
        <p:sp>
          <p:nvSpPr>
            <p:cNvPr id="39" name="TextBox 10"/>
            <p:cNvSpPr txBox="1">
              <a:spLocks noChangeArrowheads="1"/>
            </p:cNvSpPr>
            <p:nvPr/>
          </p:nvSpPr>
          <p:spPr bwMode="auto">
            <a:xfrm>
              <a:off x="3143251" y="3983396"/>
              <a:ext cx="1009650" cy="261610"/>
            </a:xfrm>
            <a:prstGeom prst="rect">
              <a:avLst/>
            </a:prstGeom>
            <a:noFill/>
            <a:ln w="9525">
              <a:noFill/>
              <a:miter lim="800000"/>
              <a:headEnd/>
              <a:tailEnd/>
            </a:ln>
          </p:spPr>
          <p:txBody>
            <a:bodyPr wrap="square">
              <a:spAutoFit/>
            </a:bodyPr>
            <a:lstStyle/>
            <a:p>
              <a:pPr algn="ctr">
                <a:defRPr/>
              </a:pPr>
              <a:r>
                <a:rPr lang="en-US" sz="1100" dirty="0" err="1">
                  <a:latin typeface="+mn-lt"/>
                </a:rPr>
                <a:t>Bavoil</a:t>
              </a:r>
              <a:r>
                <a:rPr lang="en-US" sz="1100" dirty="0">
                  <a:latin typeface="+mn-lt"/>
                </a:rPr>
                <a:t> </a:t>
              </a:r>
              <a:r>
                <a:rPr lang="en-US" sz="1100" dirty="0" smtClean="0">
                  <a:latin typeface="+mn-lt"/>
                </a:rPr>
                <a:t>2008</a:t>
              </a:r>
              <a:endParaRPr lang="en-US" sz="1100" dirty="0">
                <a:latin typeface="+mn-lt"/>
              </a:endParaRPr>
            </a:p>
          </p:txBody>
        </p:sp>
      </p:grpSp>
      <p:grpSp>
        <p:nvGrpSpPr>
          <p:cNvPr id="75" name="Group 74"/>
          <p:cNvGrpSpPr/>
          <p:nvPr/>
        </p:nvGrpSpPr>
        <p:grpSpPr>
          <a:xfrm>
            <a:off x="4233502" y="4303511"/>
            <a:ext cx="1162411" cy="817437"/>
            <a:chOff x="4233502" y="4303511"/>
            <a:chExt cx="1162411" cy="817437"/>
          </a:xfrm>
        </p:grpSpPr>
        <p:pic>
          <p:nvPicPr>
            <p:cNvPr id="44" name="Picture 3"/>
            <p:cNvPicPr>
              <a:picLocks noChangeAspect="1" noChangeArrowheads="1"/>
            </p:cNvPicPr>
            <p:nvPr/>
          </p:nvPicPr>
          <p:blipFill>
            <a:blip r:embed="rId12" cstate="print"/>
            <a:srcRect/>
            <a:stretch>
              <a:fillRect/>
            </a:stretch>
          </p:blipFill>
          <p:spPr bwMode="auto">
            <a:xfrm>
              <a:off x="4233502" y="4303511"/>
              <a:ext cx="1097280" cy="615616"/>
            </a:xfrm>
            <a:prstGeom prst="rect">
              <a:avLst/>
            </a:prstGeom>
            <a:noFill/>
            <a:ln w="9525">
              <a:noFill/>
              <a:miter lim="800000"/>
              <a:headEnd/>
              <a:tailEnd/>
            </a:ln>
          </p:spPr>
        </p:pic>
        <p:sp>
          <p:nvSpPr>
            <p:cNvPr id="45" name="TextBox 7"/>
            <p:cNvSpPr txBox="1">
              <a:spLocks noChangeArrowheads="1"/>
            </p:cNvSpPr>
            <p:nvPr/>
          </p:nvSpPr>
          <p:spPr bwMode="auto">
            <a:xfrm>
              <a:off x="4260850" y="4859338"/>
              <a:ext cx="1135063" cy="261610"/>
            </a:xfrm>
            <a:prstGeom prst="rect">
              <a:avLst/>
            </a:prstGeom>
            <a:noFill/>
            <a:ln w="9525">
              <a:noFill/>
              <a:miter lim="800000"/>
              <a:headEnd/>
              <a:tailEnd/>
            </a:ln>
          </p:spPr>
          <p:txBody>
            <a:bodyPr>
              <a:spAutoFit/>
            </a:bodyPr>
            <a:lstStyle/>
            <a:p>
              <a:pPr>
                <a:defRPr/>
              </a:pPr>
              <a:r>
                <a:rPr lang="en-US" sz="1100" dirty="0">
                  <a:latin typeface="+mn-lt"/>
                </a:rPr>
                <a:t>McGuire 2009</a:t>
              </a:r>
            </a:p>
          </p:txBody>
        </p:sp>
      </p:grpSp>
      <p:grpSp>
        <p:nvGrpSpPr>
          <p:cNvPr id="78" name="Group 77"/>
          <p:cNvGrpSpPr/>
          <p:nvPr/>
        </p:nvGrpSpPr>
        <p:grpSpPr>
          <a:xfrm>
            <a:off x="6265271" y="5197429"/>
            <a:ext cx="1103313" cy="864726"/>
            <a:chOff x="5569946" y="5197429"/>
            <a:chExt cx="1103313" cy="864726"/>
          </a:xfrm>
        </p:grpSpPr>
        <p:pic>
          <p:nvPicPr>
            <p:cNvPr id="52" name="Picture 2"/>
            <p:cNvPicPr>
              <a:picLocks noChangeAspect="1" noChangeArrowheads="1"/>
            </p:cNvPicPr>
            <p:nvPr/>
          </p:nvPicPr>
          <p:blipFill>
            <a:blip r:embed="rId13" cstate="print"/>
            <a:srcRect/>
            <a:stretch>
              <a:fillRect/>
            </a:stretch>
          </p:blipFill>
          <p:spPr bwMode="auto">
            <a:xfrm>
              <a:off x="5596934" y="5197429"/>
              <a:ext cx="1005840" cy="639408"/>
            </a:xfrm>
            <a:prstGeom prst="rect">
              <a:avLst/>
            </a:prstGeom>
            <a:noFill/>
            <a:ln w="9525">
              <a:noFill/>
              <a:miter lim="800000"/>
              <a:headEnd/>
              <a:tailEnd/>
            </a:ln>
          </p:spPr>
        </p:pic>
        <p:sp>
          <p:nvSpPr>
            <p:cNvPr id="54" name="Rectangle 53"/>
            <p:cNvSpPr/>
            <p:nvPr/>
          </p:nvSpPr>
          <p:spPr>
            <a:xfrm>
              <a:off x="5569946" y="5785156"/>
              <a:ext cx="1103313" cy="276999"/>
            </a:xfrm>
            <a:prstGeom prst="rect">
              <a:avLst/>
            </a:prstGeom>
          </p:spPr>
          <p:txBody>
            <a:bodyPr wrap="square">
              <a:spAutoFit/>
            </a:bodyPr>
            <a:lstStyle/>
            <a:p>
              <a:pPr algn="ctr">
                <a:defRPr/>
              </a:pPr>
              <a:r>
                <a:rPr lang="en-US" sz="1200" dirty="0" err="1" smtClean="0">
                  <a:latin typeface="+mn-lt"/>
                </a:rPr>
                <a:t>Mittring</a:t>
              </a:r>
              <a:r>
                <a:rPr lang="en-US" sz="1200" dirty="0" smtClean="0">
                  <a:latin typeface="+mn-lt"/>
                </a:rPr>
                <a:t> 2007</a:t>
              </a:r>
            </a:p>
          </p:txBody>
        </p:sp>
      </p:grpSp>
      <p:grpSp>
        <p:nvGrpSpPr>
          <p:cNvPr id="76" name="Group 75"/>
          <p:cNvGrpSpPr/>
          <p:nvPr/>
        </p:nvGrpSpPr>
        <p:grpSpPr>
          <a:xfrm>
            <a:off x="5960471" y="4106958"/>
            <a:ext cx="1103313" cy="897922"/>
            <a:chOff x="5265146" y="4106958"/>
            <a:chExt cx="1103313" cy="897922"/>
          </a:xfrm>
        </p:grpSpPr>
        <p:pic>
          <p:nvPicPr>
            <p:cNvPr id="56" name="Picture 2"/>
            <p:cNvPicPr>
              <a:picLocks noChangeAspect="1" noChangeArrowheads="1"/>
            </p:cNvPicPr>
            <p:nvPr/>
          </p:nvPicPr>
          <p:blipFill>
            <a:blip r:embed="rId14" cstate="print"/>
            <a:srcRect/>
            <a:stretch>
              <a:fillRect/>
            </a:stretch>
          </p:blipFill>
          <p:spPr bwMode="auto">
            <a:xfrm>
              <a:off x="5293499" y="4106958"/>
              <a:ext cx="1005840" cy="690056"/>
            </a:xfrm>
            <a:prstGeom prst="rect">
              <a:avLst/>
            </a:prstGeom>
            <a:noFill/>
            <a:ln w="9525">
              <a:noFill/>
              <a:miter lim="800000"/>
              <a:headEnd/>
              <a:tailEnd/>
            </a:ln>
          </p:spPr>
        </p:pic>
        <p:sp>
          <p:nvSpPr>
            <p:cNvPr id="57" name="Rectangle 56"/>
            <p:cNvSpPr/>
            <p:nvPr/>
          </p:nvSpPr>
          <p:spPr>
            <a:xfrm>
              <a:off x="5265146" y="4727881"/>
              <a:ext cx="1103313" cy="276999"/>
            </a:xfrm>
            <a:prstGeom prst="rect">
              <a:avLst/>
            </a:prstGeom>
          </p:spPr>
          <p:txBody>
            <a:bodyPr wrap="square">
              <a:spAutoFit/>
            </a:bodyPr>
            <a:lstStyle/>
            <a:p>
              <a:pPr algn="ctr">
                <a:defRPr/>
              </a:pPr>
              <a:r>
                <a:rPr lang="en-US" sz="1200" dirty="0" err="1" smtClean="0">
                  <a:latin typeface="+mn-lt"/>
                </a:rPr>
                <a:t>Filion</a:t>
              </a:r>
              <a:r>
                <a:rPr lang="en-US" sz="1200" dirty="0" smtClean="0">
                  <a:latin typeface="+mn-lt"/>
                </a:rPr>
                <a:t> 2008</a:t>
              </a:r>
            </a:p>
          </p:txBody>
        </p:sp>
      </p:grpSp>
      <p:grpSp>
        <p:nvGrpSpPr>
          <p:cNvPr id="77" name="Group 76"/>
          <p:cNvGrpSpPr/>
          <p:nvPr/>
        </p:nvGrpSpPr>
        <p:grpSpPr>
          <a:xfrm>
            <a:off x="6858000" y="4410306"/>
            <a:ext cx="1210802" cy="861977"/>
            <a:chOff x="5866273" y="4410306"/>
            <a:chExt cx="1210802" cy="861977"/>
          </a:xfrm>
        </p:grpSpPr>
        <p:sp>
          <p:nvSpPr>
            <p:cNvPr id="60" name="TextBox 9"/>
            <p:cNvSpPr txBox="1">
              <a:spLocks noChangeArrowheads="1"/>
            </p:cNvSpPr>
            <p:nvPr/>
          </p:nvSpPr>
          <p:spPr bwMode="auto">
            <a:xfrm>
              <a:off x="5866273" y="5010673"/>
              <a:ext cx="1210802" cy="261610"/>
            </a:xfrm>
            <a:prstGeom prst="rect">
              <a:avLst/>
            </a:prstGeom>
            <a:noFill/>
            <a:ln w="9525">
              <a:noFill/>
              <a:miter lim="800000"/>
              <a:headEnd/>
              <a:tailEnd/>
            </a:ln>
          </p:spPr>
          <p:txBody>
            <a:bodyPr wrap="square">
              <a:spAutoFit/>
            </a:bodyPr>
            <a:lstStyle/>
            <a:p>
              <a:pPr algn="ctr"/>
              <a:r>
                <a:rPr lang="en-US" sz="1100" dirty="0" err="1">
                  <a:latin typeface="Tw Cen MT" pitchFamily="34" charset="0"/>
                </a:rPr>
                <a:t>Smedberg</a:t>
              </a:r>
              <a:r>
                <a:rPr lang="en-US" sz="1100" dirty="0">
                  <a:latin typeface="Tw Cen MT" pitchFamily="34" charset="0"/>
                </a:rPr>
                <a:t> </a:t>
              </a:r>
              <a:r>
                <a:rPr lang="en-US" sz="1100" dirty="0" smtClean="0">
                  <a:latin typeface="Tw Cen MT" pitchFamily="34" charset="0"/>
                </a:rPr>
                <a:t>2009</a:t>
              </a:r>
              <a:endParaRPr lang="en-US" sz="1100" dirty="0">
                <a:latin typeface="Tw Cen MT" pitchFamily="34" charset="0"/>
              </a:endParaRPr>
            </a:p>
          </p:txBody>
        </p:sp>
        <p:pic>
          <p:nvPicPr>
            <p:cNvPr id="61" name="Picture 5" descr="StaticNoise.png"/>
            <p:cNvPicPr>
              <a:picLocks noChangeAspect="1"/>
            </p:cNvPicPr>
            <p:nvPr/>
          </p:nvPicPr>
          <p:blipFill>
            <a:blip r:embed="rId15" cstate="print"/>
            <a:srcRect/>
            <a:stretch>
              <a:fillRect/>
            </a:stretch>
          </p:blipFill>
          <p:spPr bwMode="auto">
            <a:xfrm>
              <a:off x="5960855" y="4410306"/>
              <a:ext cx="1005840" cy="626210"/>
            </a:xfrm>
            <a:prstGeom prst="rect">
              <a:avLst/>
            </a:prstGeom>
            <a:noFill/>
            <a:ln w="9525">
              <a:noFill/>
              <a:miter lim="800000"/>
              <a:headEnd/>
              <a:tailEnd/>
            </a:ln>
          </p:spPr>
        </p:pic>
      </p:grpSp>
      <p:cxnSp>
        <p:nvCxnSpPr>
          <p:cNvPr id="67" name="Straight Arrow Connector 66"/>
          <p:cNvCxnSpPr/>
          <p:nvPr/>
        </p:nvCxnSpPr>
        <p:spPr>
          <a:xfrm rot="5400000" flipH="1" flipV="1">
            <a:off x="-1486020" y="4025011"/>
            <a:ext cx="4351534" cy="1588"/>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cxnSp>
        <p:nvCxnSpPr>
          <p:cNvPr id="68" name="Straight Arrow Connector 67"/>
          <p:cNvCxnSpPr/>
          <p:nvPr/>
        </p:nvCxnSpPr>
        <p:spPr>
          <a:xfrm>
            <a:off x="678730" y="6183984"/>
            <a:ext cx="7927942" cy="1588"/>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sp>
        <p:nvSpPr>
          <p:cNvPr id="69" name="TextBox 68"/>
          <p:cNvSpPr txBox="1"/>
          <p:nvPr/>
        </p:nvSpPr>
        <p:spPr>
          <a:xfrm rot="16200000">
            <a:off x="-9524" y="3943350"/>
            <a:ext cx="1008609" cy="369332"/>
          </a:xfrm>
          <a:prstGeom prst="rect">
            <a:avLst/>
          </a:prstGeom>
          <a:noFill/>
        </p:spPr>
        <p:txBody>
          <a:bodyPr wrap="none" rtlCol="0">
            <a:spAutoFit/>
          </a:bodyPr>
          <a:lstStyle/>
          <a:p>
            <a:r>
              <a:rPr lang="en-US" dirty="0" smtClean="0">
                <a:latin typeface="+mn-lt"/>
              </a:rPr>
              <a:t>Accuracy</a:t>
            </a:r>
            <a:endParaRPr lang="en-US" dirty="0">
              <a:latin typeface="+mn-lt"/>
            </a:endParaRPr>
          </a:p>
        </p:txBody>
      </p:sp>
      <p:sp>
        <p:nvSpPr>
          <p:cNvPr id="70" name="TextBox 69"/>
          <p:cNvSpPr txBox="1"/>
          <p:nvPr/>
        </p:nvSpPr>
        <p:spPr>
          <a:xfrm>
            <a:off x="4105277" y="6210300"/>
            <a:ext cx="784189" cy="369332"/>
          </a:xfrm>
          <a:prstGeom prst="rect">
            <a:avLst/>
          </a:prstGeom>
          <a:noFill/>
        </p:spPr>
        <p:txBody>
          <a:bodyPr wrap="none" rtlCol="0">
            <a:spAutoFit/>
          </a:bodyPr>
          <a:lstStyle/>
          <a:p>
            <a:r>
              <a:rPr lang="en-US" dirty="0" smtClean="0">
                <a:latin typeface="+mn-lt"/>
              </a:rPr>
              <a:t>Speed</a:t>
            </a:r>
            <a:endParaRPr lang="en-US" dirty="0">
              <a:latin typeface="+mn-lt"/>
            </a:endParaRPr>
          </a:p>
        </p:txBody>
      </p:sp>
    </p:spTree>
    <p:extLst>
      <p:ext uri="{BB962C8B-B14F-4D97-AF65-F5344CB8AC3E}">
        <p14:creationId xmlns:p14="http://schemas.microsoft.com/office/powerpoint/2010/main" val="1061686850"/>
      </p:ext>
    </p:extLst>
  </p:cSld>
  <p:clrMapOvr>
    <a:masterClrMapping/>
  </p:clrMapOvr>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Title 1"/>
          <p:cNvSpPr>
            <a:spLocks noGrp="1"/>
          </p:cNvSpPr>
          <p:nvPr>
            <p:ph type="title"/>
          </p:nvPr>
        </p:nvSpPr>
        <p:spPr>
          <a:xfrm>
            <a:off x="384048" y="228600"/>
            <a:ext cx="8153400" cy="1052596"/>
          </a:xfrm>
        </p:spPr>
        <p:txBody>
          <a:bodyPr/>
          <a:lstStyle/>
          <a:p>
            <a:pPr eaLnBrk="1" hangingPunct="1"/>
            <a:r>
              <a:rPr lang="en-US" dirty="0" smtClean="0"/>
              <a:t>Volumetric </a:t>
            </a:r>
            <a:r>
              <a:rPr lang="en-US" dirty="0" err="1" smtClean="0"/>
              <a:t>Obscurance</a:t>
            </a:r>
            <a:r>
              <a:rPr lang="en-US" dirty="0"/>
              <a:t/>
            </a:r>
            <a:br>
              <a:rPr lang="en-US" dirty="0"/>
            </a:br>
            <a:r>
              <a:rPr lang="en-US" sz="2800" dirty="0" smtClean="0"/>
              <a:t>Inspiration</a:t>
            </a:r>
          </a:p>
        </p:txBody>
      </p:sp>
      <p:grpSp>
        <p:nvGrpSpPr>
          <p:cNvPr id="2" name="Group 1"/>
          <p:cNvGrpSpPr/>
          <p:nvPr/>
        </p:nvGrpSpPr>
        <p:grpSpPr>
          <a:xfrm>
            <a:off x="1009485" y="1555433"/>
            <a:ext cx="1097280" cy="944552"/>
            <a:chOff x="1009485" y="1555433"/>
            <a:chExt cx="1097280" cy="944552"/>
          </a:xfrm>
        </p:grpSpPr>
        <p:pic>
          <p:nvPicPr>
            <p:cNvPr id="6" name="Picture 7"/>
            <p:cNvPicPr>
              <a:picLocks noChangeAspect="1" noChangeArrowheads="1"/>
            </p:cNvPicPr>
            <p:nvPr/>
          </p:nvPicPr>
          <p:blipFill>
            <a:blip r:embed="rId3" cstate="print"/>
            <a:srcRect/>
            <a:stretch>
              <a:fillRect/>
            </a:stretch>
          </p:blipFill>
          <p:spPr bwMode="auto">
            <a:xfrm>
              <a:off x="1009485" y="1555433"/>
              <a:ext cx="1097280" cy="706386"/>
            </a:xfrm>
            <a:prstGeom prst="rect">
              <a:avLst/>
            </a:prstGeom>
            <a:noFill/>
            <a:ln w="9525">
              <a:noFill/>
              <a:miter lim="800000"/>
              <a:headEnd/>
              <a:tailEnd/>
            </a:ln>
          </p:spPr>
        </p:pic>
        <p:sp>
          <p:nvSpPr>
            <p:cNvPr id="8" name="TextBox 7"/>
            <p:cNvSpPr txBox="1"/>
            <p:nvPr/>
          </p:nvSpPr>
          <p:spPr>
            <a:xfrm>
              <a:off x="1085850" y="2238375"/>
              <a:ext cx="888385" cy="261610"/>
            </a:xfrm>
            <a:prstGeom prst="rect">
              <a:avLst/>
            </a:prstGeom>
            <a:noFill/>
          </p:spPr>
          <p:txBody>
            <a:bodyPr wrap="none" rtlCol="0">
              <a:spAutoFit/>
            </a:bodyPr>
            <a:lstStyle/>
            <a:p>
              <a:r>
                <a:rPr lang="en-US" sz="1100" dirty="0" smtClean="0">
                  <a:latin typeface="+mn-lt"/>
                </a:rPr>
                <a:t>Landis 2002</a:t>
              </a:r>
              <a:endParaRPr lang="en-US" sz="1100" dirty="0">
                <a:latin typeface="+mn-lt"/>
              </a:endParaRPr>
            </a:p>
          </p:txBody>
        </p:sp>
      </p:grpSp>
      <p:grpSp>
        <p:nvGrpSpPr>
          <p:cNvPr id="3" name="Group 2"/>
          <p:cNvGrpSpPr/>
          <p:nvPr/>
        </p:nvGrpSpPr>
        <p:grpSpPr>
          <a:xfrm>
            <a:off x="1881298" y="2521070"/>
            <a:ext cx="1097280" cy="950465"/>
            <a:chOff x="1881298" y="2521070"/>
            <a:chExt cx="1097280" cy="950465"/>
          </a:xfrm>
        </p:grpSpPr>
        <p:pic>
          <p:nvPicPr>
            <p:cNvPr id="12" name="Picture 5"/>
            <p:cNvPicPr>
              <a:picLocks noChangeAspect="1" noChangeArrowheads="1"/>
            </p:cNvPicPr>
            <p:nvPr/>
          </p:nvPicPr>
          <p:blipFill>
            <a:blip r:embed="rId4" cstate="print"/>
            <a:srcRect t="1852" b="11111"/>
            <a:stretch>
              <a:fillRect/>
            </a:stretch>
          </p:blipFill>
          <p:spPr bwMode="auto">
            <a:xfrm>
              <a:off x="1881298" y="2521070"/>
              <a:ext cx="1097280" cy="729674"/>
            </a:xfrm>
            <a:prstGeom prst="rect">
              <a:avLst/>
            </a:prstGeom>
            <a:noFill/>
            <a:ln w="9525">
              <a:noFill/>
              <a:miter lim="800000"/>
              <a:headEnd/>
              <a:tailEnd/>
            </a:ln>
          </p:spPr>
        </p:pic>
        <p:sp>
          <p:nvSpPr>
            <p:cNvPr id="14" name="TextBox 13"/>
            <p:cNvSpPr txBox="1"/>
            <p:nvPr/>
          </p:nvSpPr>
          <p:spPr>
            <a:xfrm>
              <a:off x="1933575" y="3209925"/>
              <a:ext cx="928459" cy="261610"/>
            </a:xfrm>
            <a:prstGeom prst="rect">
              <a:avLst/>
            </a:prstGeom>
            <a:noFill/>
          </p:spPr>
          <p:txBody>
            <a:bodyPr wrap="none" rtlCol="0">
              <a:spAutoFit/>
            </a:bodyPr>
            <a:lstStyle/>
            <a:p>
              <a:r>
                <a:rPr lang="en-US" sz="1100" dirty="0" smtClean="0">
                  <a:latin typeface="+mn-lt"/>
                </a:rPr>
                <a:t>Zhukov 1998</a:t>
              </a:r>
              <a:endParaRPr lang="en-US" sz="1100" dirty="0">
                <a:latin typeface="+mn-lt"/>
              </a:endParaRPr>
            </a:p>
          </p:txBody>
        </p:sp>
      </p:grpSp>
      <p:grpSp>
        <p:nvGrpSpPr>
          <p:cNvPr id="81" name="Group 80"/>
          <p:cNvGrpSpPr/>
          <p:nvPr/>
        </p:nvGrpSpPr>
        <p:grpSpPr>
          <a:xfrm>
            <a:off x="2136474" y="3703416"/>
            <a:ext cx="1368726" cy="716184"/>
            <a:chOff x="2136474" y="3703416"/>
            <a:chExt cx="1368726" cy="716184"/>
          </a:xfrm>
        </p:grpSpPr>
        <p:pic>
          <p:nvPicPr>
            <p:cNvPr id="19" name="Picture 7"/>
            <p:cNvPicPr>
              <a:picLocks noChangeAspect="1" noChangeArrowheads="1"/>
            </p:cNvPicPr>
            <p:nvPr/>
          </p:nvPicPr>
          <p:blipFill>
            <a:blip r:embed="rId5" cstate="print"/>
            <a:srcRect/>
            <a:stretch>
              <a:fillRect/>
            </a:stretch>
          </p:blipFill>
          <p:spPr bwMode="auto">
            <a:xfrm>
              <a:off x="2136474" y="3703416"/>
              <a:ext cx="323752" cy="640080"/>
            </a:xfrm>
            <a:prstGeom prst="rect">
              <a:avLst/>
            </a:prstGeom>
            <a:noFill/>
            <a:ln w="9525">
              <a:noFill/>
              <a:miter lim="800000"/>
              <a:headEnd/>
              <a:tailEnd/>
            </a:ln>
          </p:spPr>
        </p:pic>
        <p:sp>
          <p:nvSpPr>
            <p:cNvPr id="17" name="TextBox 7"/>
            <p:cNvSpPr txBox="1">
              <a:spLocks noChangeArrowheads="1"/>
            </p:cNvSpPr>
            <p:nvPr/>
          </p:nvSpPr>
          <p:spPr bwMode="auto">
            <a:xfrm>
              <a:off x="2391441" y="4157990"/>
              <a:ext cx="1113759" cy="261610"/>
            </a:xfrm>
            <a:prstGeom prst="rect">
              <a:avLst/>
            </a:prstGeom>
            <a:noFill/>
            <a:ln w="9525">
              <a:noFill/>
              <a:miter lim="800000"/>
              <a:headEnd/>
              <a:tailEnd/>
            </a:ln>
          </p:spPr>
          <p:txBody>
            <a:bodyPr wrap="square">
              <a:spAutoFit/>
            </a:bodyPr>
            <a:lstStyle/>
            <a:p>
              <a:pPr algn="ctr">
                <a:defRPr/>
              </a:pPr>
              <a:r>
                <a:rPr lang="en-US" sz="1100" dirty="0" err="1">
                  <a:latin typeface="+mn-lt"/>
                </a:rPr>
                <a:t>Kontkanen</a:t>
              </a:r>
              <a:r>
                <a:rPr lang="en-US" sz="1100" dirty="0">
                  <a:latin typeface="+mn-lt"/>
                </a:rPr>
                <a:t> </a:t>
              </a:r>
              <a:r>
                <a:rPr lang="en-US" sz="1100" dirty="0" smtClean="0">
                  <a:latin typeface="+mn-lt"/>
                </a:rPr>
                <a:t>2006</a:t>
              </a:r>
              <a:endParaRPr lang="en-US" sz="1100" dirty="0">
                <a:latin typeface="+mn-lt"/>
              </a:endParaRPr>
            </a:p>
          </p:txBody>
        </p:sp>
      </p:grpSp>
      <p:grpSp>
        <p:nvGrpSpPr>
          <p:cNvPr id="80" name="Group 79"/>
          <p:cNvGrpSpPr/>
          <p:nvPr/>
        </p:nvGrpSpPr>
        <p:grpSpPr>
          <a:xfrm>
            <a:off x="1434921" y="3340995"/>
            <a:ext cx="755335" cy="834448"/>
            <a:chOff x="1434921" y="3340995"/>
            <a:chExt cx="755335" cy="834448"/>
          </a:xfrm>
        </p:grpSpPr>
        <p:pic>
          <p:nvPicPr>
            <p:cNvPr id="16" name="Picture 4"/>
            <p:cNvPicPr>
              <a:picLocks noChangeAspect="1" noChangeArrowheads="1"/>
            </p:cNvPicPr>
            <p:nvPr/>
          </p:nvPicPr>
          <p:blipFill>
            <a:blip r:embed="rId6" cstate="print"/>
            <a:srcRect/>
            <a:stretch>
              <a:fillRect/>
            </a:stretch>
          </p:blipFill>
          <p:spPr bwMode="auto">
            <a:xfrm>
              <a:off x="1542787" y="3535363"/>
              <a:ext cx="486280" cy="640080"/>
            </a:xfrm>
            <a:prstGeom prst="rect">
              <a:avLst/>
            </a:prstGeom>
            <a:noFill/>
            <a:ln w="9525">
              <a:noFill/>
              <a:miter lim="800000"/>
              <a:headEnd/>
              <a:tailEnd/>
            </a:ln>
          </p:spPr>
        </p:pic>
        <p:sp>
          <p:nvSpPr>
            <p:cNvPr id="20" name="TextBox 37"/>
            <p:cNvSpPr txBox="1">
              <a:spLocks noChangeArrowheads="1"/>
            </p:cNvSpPr>
            <p:nvPr/>
          </p:nvSpPr>
          <p:spPr bwMode="auto">
            <a:xfrm>
              <a:off x="1434921" y="3340995"/>
              <a:ext cx="755335" cy="261610"/>
            </a:xfrm>
            <a:prstGeom prst="rect">
              <a:avLst/>
            </a:prstGeom>
            <a:noFill/>
            <a:ln w="9525">
              <a:noFill/>
              <a:miter lim="800000"/>
              <a:headEnd/>
              <a:tailEnd/>
            </a:ln>
          </p:spPr>
          <p:txBody>
            <a:bodyPr wrap="none">
              <a:spAutoFit/>
            </a:bodyPr>
            <a:lstStyle/>
            <a:p>
              <a:pPr algn="ctr">
                <a:defRPr/>
              </a:pPr>
              <a:r>
                <a:rPr lang="en-US" sz="1100" dirty="0">
                  <a:latin typeface="+mn-lt"/>
                </a:rPr>
                <a:t>Kirk </a:t>
              </a:r>
              <a:r>
                <a:rPr lang="en-US" sz="1100" dirty="0" smtClean="0">
                  <a:latin typeface="+mn-lt"/>
                </a:rPr>
                <a:t>2007</a:t>
              </a:r>
              <a:endParaRPr lang="en-US" sz="1100" dirty="0">
                <a:latin typeface="+mn-lt"/>
              </a:endParaRPr>
            </a:p>
          </p:txBody>
        </p:sp>
      </p:grpSp>
      <p:grpSp>
        <p:nvGrpSpPr>
          <p:cNvPr id="73" name="Group 72"/>
          <p:cNvGrpSpPr/>
          <p:nvPr/>
        </p:nvGrpSpPr>
        <p:grpSpPr>
          <a:xfrm>
            <a:off x="4117053" y="2483436"/>
            <a:ext cx="926857" cy="943606"/>
            <a:chOff x="4117053" y="2483436"/>
            <a:chExt cx="926857" cy="943606"/>
          </a:xfrm>
        </p:grpSpPr>
        <p:pic>
          <p:nvPicPr>
            <p:cNvPr id="22" name="Picture 2"/>
            <p:cNvPicPr>
              <a:picLocks noChangeAspect="1" noChangeArrowheads="1"/>
            </p:cNvPicPr>
            <p:nvPr/>
          </p:nvPicPr>
          <p:blipFill>
            <a:blip r:embed="rId7" cstate="print"/>
            <a:srcRect l="54971"/>
            <a:stretch>
              <a:fillRect/>
            </a:stretch>
          </p:blipFill>
          <p:spPr bwMode="auto">
            <a:xfrm>
              <a:off x="4191001" y="2483436"/>
              <a:ext cx="761722" cy="731520"/>
            </a:xfrm>
            <a:prstGeom prst="rect">
              <a:avLst/>
            </a:prstGeom>
            <a:noFill/>
            <a:ln w="9525">
              <a:noFill/>
              <a:miter lim="800000"/>
              <a:headEnd/>
              <a:tailEnd/>
            </a:ln>
          </p:spPr>
        </p:pic>
        <p:sp>
          <p:nvSpPr>
            <p:cNvPr id="24" name="TextBox 37"/>
            <p:cNvSpPr txBox="1">
              <a:spLocks noChangeArrowheads="1"/>
            </p:cNvSpPr>
            <p:nvPr/>
          </p:nvSpPr>
          <p:spPr bwMode="auto">
            <a:xfrm>
              <a:off x="4117053" y="3165432"/>
              <a:ext cx="926857" cy="261610"/>
            </a:xfrm>
            <a:prstGeom prst="rect">
              <a:avLst/>
            </a:prstGeom>
            <a:noFill/>
            <a:ln w="9525">
              <a:noFill/>
              <a:miter lim="800000"/>
              <a:headEnd/>
              <a:tailEnd/>
            </a:ln>
          </p:spPr>
          <p:txBody>
            <a:bodyPr wrap="none">
              <a:spAutoFit/>
            </a:bodyPr>
            <a:lstStyle/>
            <a:p>
              <a:pPr>
                <a:defRPr/>
              </a:pPr>
              <a:r>
                <a:rPr lang="en-US" sz="1100" dirty="0" err="1" smtClean="0">
                  <a:latin typeface="+mn-lt"/>
                </a:rPr>
                <a:t>Bunnell</a:t>
              </a:r>
              <a:r>
                <a:rPr lang="en-US" sz="1100" dirty="0" smtClean="0">
                  <a:latin typeface="+mn-lt"/>
                </a:rPr>
                <a:t> 2005</a:t>
              </a:r>
              <a:endParaRPr lang="en-US" sz="1100" dirty="0">
                <a:latin typeface="+mn-lt"/>
              </a:endParaRPr>
            </a:p>
          </p:txBody>
        </p:sp>
      </p:grpSp>
      <p:grpSp>
        <p:nvGrpSpPr>
          <p:cNvPr id="74" name="Group 73"/>
          <p:cNvGrpSpPr/>
          <p:nvPr/>
        </p:nvGrpSpPr>
        <p:grpSpPr>
          <a:xfrm>
            <a:off x="4799594" y="3167942"/>
            <a:ext cx="1220206" cy="946858"/>
            <a:chOff x="4400841" y="3167942"/>
            <a:chExt cx="1220206" cy="946858"/>
          </a:xfrm>
        </p:grpSpPr>
        <p:pic>
          <p:nvPicPr>
            <p:cNvPr id="30" name="Picture 2"/>
            <p:cNvPicPr>
              <a:picLocks noChangeAspect="1" noChangeArrowheads="1"/>
            </p:cNvPicPr>
            <p:nvPr/>
          </p:nvPicPr>
          <p:blipFill>
            <a:blip r:embed="rId8" cstate="print"/>
            <a:srcRect/>
            <a:stretch>
              <a:fillRect/>
            </a:stretch>
          </p:blipFill>
          <p:spPr bwMode="auto">
            <a:xfrm>
              <a:off x="4593441" y="3167942"/>
              <a:ext cx="781036" cy="731520"/>
            </a:xfrm>
            <a:prstGeom prst="rect">
              <a:avLst/>
            </a:prstGeom>
            <a:noFill/>
            <a:ln w="9525">
              <a:noFill/>
              <a:miter lim="800000"/>
              <a:headEnd/>
              <a:tailEnd/>
            </a:ln>
          </p:spPr>
        </p:pic>
        <p:sp>
          <p:nvSpPr>
            <p:cNvPr id="31" name="TextBox 6"/>
            <p:cNvSpPr txBox="1">
              <a:spLocks noChangeArrowheads="1"/>
            </p:cNvSpPr>
            <p:nvPr/>
          </p:nvSpPr>
          <p:spPr bwMode="auto">
            <a:xfrm>
              <a:off x="4400841" y="3853190"/>
              <a:ext cx="1220206" cy="261610"/>
            </a:xfrm>
            <a:prstGeom prst="rect">
              <a:avLst/>
            </a:prstGeom>
            <a:noFill/>
            <a:ln w="9525">
              <a:noFill/>
              <a:miter lim="800000"/>
              <a:headEnd/>
              <a:tailEnd/>
            </a:ln>
          </p:spPr>
          <p:txBody>
            <a:bodyPr wrap="none">
              <a:spAutoFit/>
            </a:bodyPr>
            <a:lstStyle/>
            <a:p>
              <a:pPr algn="ctr">
                <a:defRPr/>
              </a:pPr>
              <a:r>
                <a:rPr lang="en-US" sz="1100" dirty="0" err="1">
                  <a:latin typeface="+mn-lt"/>
                </a:rPr>
                <a:t>Shanmugam</a:t>
              </a:r>
              <a:r>
                <a:rPr lang="en-US" sz="1100" dirty="0">
                  <a:latin typeface="+mn-lt"/>
                </a:rPr>
                <a:t> </a:t>
              </a:r>
              <a:r>
                <a:rPr lang="en-US" sz="1100" dirty="0" smtClean="0">
                  <a:latin typeface="+mn-lt"/>
                </a:rPr>
                <a:t>2007</a:t>
              </a:r>
              <a:endParaRPr lang="en-US" sz="1100" dirty="0">
                <a:latin typeface="+mn-lt"/>
              </a:endParaRPr>
            </a:p>
          </p:txBody>
        </p:sp>
      </p:grpSp>
      <p:grpSp>
        <p:nvGrpSpPr>
          <p:cNvPr id="71" name="Group 70"/>
          <p:cNvGrpSpPr/>
          <p:nvPr/>
        </p:nvGrpSpPr>
        <p:grpSpPr>
          <a:xfrm>
            <a:off x="2076374" y="4465780"/>
            <a:ext cx="1124026" cy="1020620"/>
            <a:chOff x="1978025" y="4160980"/>
            <a:chExt cx="1124026" cy="1020620"/>
          </a:xfrm>
        </p:grpSpPr>
        <p:pic>
          <p:nvPicPr>
            <p:cNvPr id="34" name="Picture 3"/>
            <p:cNvPicPr>
              <a:picLocks noChangeAspect="1" noChangeArrowheads="1"/>
            </p:cNvPicPr>
            <p:nvPr/>
          </p:nvPicPr>
          <p:blipFill>
            <a:blip r:embed="rId9" cstate="print"/>
            <a:srcRect t="4449"/>
            <a:stretch>
              <a:fillRect/>
            </a:stretch>
          </p:blipFill>
          <p:spPr bwMode="auto">
            <a:xfrm>
              <a:off x="2012130" y="4160980"/>
              <a:ext cx="988727" cy="822960"/>
            </a:xfrm>
            <a:prstGeom prst="rect">
              <a:avLst/>
            </a:prstGeom>
            <a:noFill/>
            <a:ln w="9525">
              <a:noFill/>
              <a:miter lim="800000"/>
              <a:headEnd/>
              <a:tailEnd/>
            </a:ln>
          </p:spPr>
        </p:pic>
        <p:sp>
          <p:nvSpPr>
            <p:cNvPr id="35" name="TextBox 7"/>
            <p:cNvSpPr txBox="1">
              <a:spLocks noChangeArrowheads="1"/>
            </p:cNvSpPr>
            <p:nvPr/>
          </p:nvSpPr>
          <p:spPr bwMode="auto">
            <a:xfrm>
              <a:off x="1978025" y="4919990"/>
              <a:ext cx="1124026" cy="261610"/>
            </a:xfrm>
            <a:prstGeom prst="rect">
              <a:avLst/>
            </a:prstGeom>
            <a:noFill/>
            <a:ln w="9525">
              <a:noFill/>
              <a:miter lim="800000"/>
              <a:headEnd/>
              <a:tailEnd/>
            </a:ln>
          </p:spPr>
          <p:txBody>
            <a:bodyPr wrap="none">
              <a:spAutoFit/>
            </a:bodyPr>
            <a:lstStyle/>
            <a:p>
              <a:pPr>
                <a:defRPr/>
              </a:pPr>
              <a:r>
                <a:rPr lang="en-US" sz="1100" dirty="0" err="1">
                  <a:latin typeface="+mn-lt"/>
                </a:rPr>
                <a:t>Kontkanen</a:t>
              </a:r>
              <a:r>
                <a:rPr lang="en-US" sz="1100" dirty="0">
                  <a:latin typeface="+mn-lt"/>
                </a:rPr>
                <a:t> </a:t>
              </a:r>
              <a:r>
                <a:rPr lang="en-US" sz="1100" dirty="0" smtClean="0">
                  <a:latin typeface="+mn-lt"/>
                </a:rPr>
                <a:t>2005</a:t>
              </a:r>
              <a:endParaRPr lang="en-US" sz="1100" dirty="0">
                <a:latin typeface="+mn-lt"/>
              </a:endParaRPr>
            </a:p>
          </p:txBody>
        </p:sp>
      </p:grpSp>
      <p:grpSp>
        <p:nvGrpSpPr>
          <p:cNvPr id="72" name="Group 71"/>
          <p:cNvGrpSpPr/>
          <p:nvPr/>
        </p:nvGrpSpPr>
        <p:grpSpPr>
          <a:xfrm>
            <a:off x="3143251" y="3307073"/>
            <a:ext cx="1009650" cy="937933"/>
            <a:chOff x="3143251" y="3307073"/>
            <a:chExt cx="1009650" cy="937933"/>
          </a:xfrm>
        </p:grpSpPr>
        <p:grpSp>
          <p:nvGrpSpPr>
            <p:cNvPr id="38" name="Group 37"/>
            <p:cNvGrpSpPr>
              <a:grpSpLocks noChangeAspect="1"/>
            </p:cNvGrpSpPr>
            <p:nvPr/>
          </p:nvGrpSpPr>
          <p:grpSpPr bwMode="auto">
            <a:xfrm>
              <a:off x="3220373" y="3307073"/>
              <a:ext cx="888458" cy="731520"/>
              <a:chOff x="1635223" y="2450658"/>
              <a:chExt cx="4876805" cy="3657598"/>
            </a:xfrm>
          </p:grpSpPr>
          <p:pic>
            <p:nvPicPr>
              <p:cNvPr id="41" name="Picture 3"/>
              <p:cNvPicPr>
                <a:picLocks noChangeAspect="1" noChangeArrowheads="1"/>
              </p:cNvPicPr>
              <p:nvPr/>
            </p:nvPicPr>
            <p:blipFill>
              <a:blip r:embed="rId10" cstate="print"/>
              <a:srcRect/>
              <a:stretch>
                <a:fillRect/>
              </a:stretch>
            </p:blipFill>
            <p:spPr bwMode="auto">
              <a:xfrm>
                <a:off x="1636752" y="2450658"/>
                <a:ext cx="4873756" cy="1827656"/>
              </a:xfrm>
              <a:prstGeom prst="rect">
                <a:avLst/>
              </a:prstGeom>
              <a:noFill/>
              <a:ln w="9525">
                <a:noFill/>
                <a:miter lim="800000"/>
                <a:headEnd/>
                <a:tailEnd/>
              </a:ln>
            </p:spPr>
          </p:pic>
          <p:pic>
            <p:nvPicPr>
              <p:cNvPr id="42" name="Picture 4"/>
              <p:cNvPicPr>
                <a:picLocks noChangeAspect="1" noChangeArrowheads="1"/>
              </p:cNvPicPr>
              <p:nvPr/>
            </p:nvPicPr>
            <p:blipFill>
              <a:blip r:embed="rId11" cstate="print"/>
              <a:srcRect/>
              <a:stretch>
                <a:fillRect/>
              </a:stretch>
            </p:blipFill>
            <p:spPr bwMode="auto">
              <a:xfrm>
                <a:off x="1635223" y="4279457"/>
                <a:ext cx="4876805" cy="1828799"/>
              </a:xfrm>
              <a:prstGeom prst="rect">
                <a:avLst/>
              </a:prstGeom>
              <a:noFill/>
              <a:ln w="9525">
                <a:noFill/>
                <a:miter lim="800000"/>
                <a:headEnd/>
                <a:tailEnd/>
              </a:ln>
            </p:spPr>
          </p:pic>
        </p:grpSp>
        <p:sp>
          <p:nvSpPr>
            <p:cNvPr id="39" name="TextBox 10"/>
            <p:cNvSpPr txBox="1">
              <a:spLocks noChangeArrowheads="1"/>
            </p:cNvSpPr>
            <p:nvPr/>
          </p:nvSpPr>
          <p:spPr bwMode="auto">
            <a:xfrm>
              <a:off x="3143251" y="3983396"/>
              <a:ext cx="1009650" cy="261610"/>
            </a:xfrm>
            <a:prstGeom prst="rect">
              <a:avLst/>
            </a:prstGeom>
            <a:noFill/>
            <a:ln w="9525">
              <a:noFill/>
              <a:miter lim="800000"/>
              <a:headEnd/>
              <a:tailEnd/>
            </a:ln>
          </p:spPr>
          <p:txBody>
            <a:bodyPr wrap="square">
              <a:spAutoFit/>
            </a:bodyPr>
            <a:lstStyle/>
            <a:p>
              <a:pPr algn="ctr">
                <a:defRPr/>
              </a:pPr>
              <a:r>
                <a:rPr lang="en-US" sz="1100" dirty="0" err="1">
                  <a:latin typeface="+mn-lt"/>
                </a:rPr>
                <a:t>Bavoil</a:t>
              </a:r>
              <a:r>
                <a:rPr lang="en-US" sz="1100" dirty="0">
                  <a:latin typeface="+mn-lt"/>
                </a:rPr>
                <a:t> </a:t>
              </a:r>
              <a:r>
                <a:rPr lang="en-US" sz="1100" dirty="0" smtClean="0">
                  <a:latin typeface="+mn-lt"/>
                </a:rPr>
                <a:t>2008</a:t>
              </a:r>
              <a:endParaRPr lang="en-US" sz="1100" dirty="0">
                <a:latin typeface="+mn-lt"/>
              </a:endParaRPr>
            </a:p>
          </p:txBody>
        </p:sp>
      </p:grpSp>
      <p:grpSp>
        <p:nvGrpSpPr>
          <p:cNvPr id="75" name="Group 74"/>
          <p:cNvGrpSpPr/>
          <p:nvPr/>
        </p:nvGrpSpPr>
        <p:grpSpPr>
          <a:xfrm>
            <a:off x="4233502" y="4303511"/>
            <a:ext cx="1162411" cy="817437"/>
            <a:chOff x="4233502" y="4303511"/>
            <a:chExt cx="1162411" cy="817437"/>
          </a:xfrm>
        </p:grpSpPr>
        <p:pic>
          <p:nvPicPr>
            <p:cNvPr id="44" name="Picture 3"/>
            <p:cNvPicPr>
              <a:picLocks noChangeAspect="1" noChangeArrowheads="1"/>
            </p:cNvPicPr>
            <p:nvPr/>
          </p:nvPicPr>
          <p:blipFill>
            <a:blip r:embed="rId12" cstate="print"/>
            <a:srcRect/>
            <a:stretch>
              <a:fillRect/>
            </a:stretch>
          </p:blipFill>
          <p:spPr bwMode="auto">
            <a:xfrm>
              <a:off x="4233502" y="4303511"/>
              <a:ext cx="1097280" cy="615616"/>
            </a:xfrm>
            <a:prstGeom prst="rect">
              <a:avLst/>
            </a:prstGeom>
            <a:noFill/>
            <a:ln w="9525">
              <a:noFill/>
              <a:miter lim="800000"/>
              <a:headEnd/>
              <a:tailEnd/>
            </a:ln>
          </p:spPr>
        </p:pic>
        <p:sp>
          <p:nvSpPr>
            <p:cNvPr id="45" name="TextBox 7"/>
            <p:cNvSpPr txBox="1">
              <a:spLocks noChangeArrowheads="1"/>
            </p:cNvSpPr>
            <p:nvPr/>
          </p:nvSpPr>
          <p:spPr bwMode="auto">
            <a:xfrm>
              <a:off x="4260850" y="4859338"/>
              <a:ext cx="1135063" cy="261610"/>
            </a:xfrm>
            <a:prstGeom prst="rect">
              <a:avLst/>
            </a:prstGeom>
            <a:noFill/>
            <a:ln w="9525">
              <a:noFill/>
              <a:miter lim="800000"/>
              <a:headEnd/>
              <a:tailEnd/>
            </a:ln>
          </p:spPr>
          <p:txBody>
            <a:bodyPr>
              <a:spAutoFit/>
            </a:bodyPr>
            <a:lstStyle/>
            <a:p>
              <a:pPr>
                <a:defRPr/>
              </a:pPr>
              <a:r>
                <a:rPr lang="en-US" sz="1100" dirty="0">
                  <a:latin typeface="+mn-lt"/>
                </a:rPr>
                <a:t>McGuire 2009</a:t>
              </a:r>
            </a:p>
          </p:txBody>
        </p:sp>
      </p:grpSp>
      <p:grpSp>
        <p:nvGrpSpPr>
          <p:cNvPr id="78" name="Group 77"/>
          <p:cNvGrpSpPr/>
          <p:nvPr/>
        </p:nvGrpSpPr>
        <p:grpSpPr>
          <a:xfrm>
            <a:off x="6265271" y="5197429"/>
            <a:ext cx="1103313" cy="864726"/>
            <a:chOff x="5569946" y="5197429"/>
            <a:chExt cx="1103313" cy="864726"/>
          </a:xfrm>
        </p:grpSpPr>
        <p:pic>
          <p:nvPicPr>
            <p:cNvPr id="52" name="Picture 2"/>
            <p:cNvPicPr>
              <a:picLocks noChangeAspect="1" noChangeArrowheads="1"/>
            </p:cNvPicPr>
            <p:nvPr/>
          </p:nvPicPr>
          <p:blipFill>
            <a:blip r:embed="rId13" cstate="print"/>
            <a:srcRect/>
            <a:stretch>
              <a:fillRect/>
            </a:stretch>
          </p:blipFill>
          <p:spPr bwMode="auto">
            <a:xfrm>
              <a:off x="5596934" y="5197429"/>
              <a:ext cx="1005840" cy="639408"/>
            </a:xfrm>
            <a:prstGeom prst="rect">
              <a:avLst/>
            </a:prstGeom>
            <a:noFill/>
            <a:ln w="9525">
              <a:noFill/>
              <a:miter lim="800000"/>
              <a:headEnd/>
              <a:tailEnd/>
            </a:ln>
          </p:spPr>
        </p:pic>
        <p:sp>
          <p:nvSpPr>
            <p:cNvPr id="54" name="Rectangle 53"/>
            <p:cNvSpPr/>
            <p:nvPr/>
          </p:nvSpPr>
          <p:spPr>
            <a:xfrm>
              <a:off x="5569946" y="5785156"/>
              <a:ext cx="1103313" cy="276999"/>
            </a:xfrm>
            <a:prstGeom prst="rect">
              <a:avLst/>
            </a:prstGeom>
          </p:spPr>
          <p:txBody>
            <a:bodyPr wrap="square">
              <a:spAutoFit/>
            </a:bodyPr>
            <a:lstStyle/>
            <a:p>
              <a:pPr algn="ctr">
                <a:defRPr/>
              </a:pPr>
              <a:r>
                <a:rPr lang="en-US" sz="1200" dirty="0" err="1" smtClean="0">
                  <a:latin typeface="+mn-lt"/>
                </a:rPr>
                <a:t>Mittring</a:t>
              </a:r>
              <a:r>
                <a:rPr lang="en-US" sz="1200" dirty="0" smtClean="0">
                  <a:latin typeface="+mn-lt"/>
                </a:rPr>
                <a:t> 2007</a:t>
              </a:r>
            </a:p>
          </p:txBody>
        </p:sp>
      </p:grpSp>
      <p:grpSp>
        <p:nvGrpSpPr>
          <p:cNvPr id="76" name="Group 75"/>
          <p:cNvGrpSpPr/>
          <p:nvPr/>
        </p:nvGrpSpPr>
        <p:grpSpPr>
          <a:xfrm>
            <a:off x="5960471" y="4106958"/>
            <a:ext cx="1103313" cy="897922"/>
            <a:chOff x="5265146" y="4106958"/>
            <a:chExt cx="1103313" cy="897922"/>
          </a:xfrm>
        </p:grpSpPr>
        <p:pic>
          <p:nvPicPr>
            <p:cNvPr id="56" name="Picture 2"/>
            <p:cNvPicPr>
              <a:picLocks noChangeAspect="1" noChangeArrowheads="1"/>
            </p:cNvPicPr>
            <p:nvPr/>
          </p:nvPicPr>
          <p:blipFill>
            <a:blip r:embed="rId14" cstate="print"/>
            <a:srcRect/>
            <a:stretch>
              <a:fillRect/>
            </a:stretch>
          </p:blipFill>
          <p:spPr bwMode="auto">
            <a:xfrm>
              <a:off x="5293499" y="4106958"/>
              <a:ext cx="1005840" cy="690056"/>
            </a:xfrm>
            <a:prstGeom prst="rect">
              <a:avLst/>
            </a:prstGeom>
            <a:noFill/>
            <a:ln w="9525">
              <a:noFill/>
              <a:miter lim="800000"/>
              <a:headEnd/>
              <a:tailEnd/>
            </a:ln>
          </p:spPr>
        </p:pic>
        <p:sp>
          <p:nvSpPr>
            <p:cNvPr id="57" name="Rectangle 56"/>
            <p:cNvSpPr/>
            <p:nvPr/>
          </p:nvSpPr>
          <p:spPr>
            <a:xfrm>
              <a:off x="5265146" y="4727881"/>
              <a:ext cx="1103313" cy="276999"/>
            </a:xfrm>
            <a:prstGeom prst="rect">
              <a:avLst/>
            </a:prstGeom>
          </p:spPr>
          <p:txBody>
            <a:bodyPr wrap="square">
              <a:spAutoFit/>
            </a:bodyPr>
            <a:lstStyle/>
            <a:p>
              <a:pPr algn="ctr">
                <a:defRPr/>
              </a:pPr>
              <a:r>
                <a:rPr lang="en-US" sz="1200" dirty="0" err="1" smtClean="0">
                  <a:latin typeface="+mn-lt"/>
                </a:rPr>
                <a:t>Filion</a:t>
              </a:r>
              <a:r>
                <a:rPr lang="en-US" sz="1200" dirty="0" smtClean="0">
                  <a:latin typeface="+mn-lt"/>
                </a:rPr>
                <a:t> 2008</a:t>
              </a:r>
            </a:p>
          </p:txBody>
        </p:sp>
      </p:grpSp>
      <p:grpSp>
        <p:nvGrpSpPr>
          <p:cNvPr id="77" name="Group 76"/>
          <p:cNvGrpSpPr/>
          <p:nvPr/>
        </p:nvGrpSpPr>
        <p:grpSpPr>
          <a:xfrm>
            <a:off x="6858000" y="4410306"/>
            <a:ext cx="1210802" cy="861977"/>
            <a:chOff x="5866273" y="4410306"/>
            <a:chExt cx="1210802" cy="861977"/>
          </a:xfrm>
        </p:grpSpPr>
        <p:sp>
          <p:nvSpPr>
            <p:cNvPr id="60" name="TextBox 9"/>
            <p:cNvSpPr txBox="1">
              <a:spLocks noChangeArrowheads="1"/>
            </p:cNvSpPr>
            <p:nvPr/>
          </p:nvSpPr>
          <p:spPr bwMode="auto">
            <a:xfrm>
              <a:off x="5866273" y="5010673"/>
              <a:ext cx="1210802" cy="261610"/>
            </a:xfrm>
            <a:prstGeom prst="rect">
              <a:avLst/>
            </a:prstGeom>
            <a:noFill/>
            <a:ln w="9525">
              <a:noFill/>
              <a:miter lim="800000"/>
              <a:headEnd/>
              <a:tailEnd/>
            </a:ln>
          </p:spPr>
          <p:txBody>
            <a:bodyPr wrap="square">
              <a:spAutoFit/>
            </a:bodyPr>
            <a:lstStyle/>
            <a:p>
              <a:pPr algn="ctr"/>
              <a:r>
                <a:rPr lang="en-US" sz="1100" dirty="0" err="1">
                  <a:latin typeface="Tw Cen MT" pitchFamily="34" charset="0"/>
                </a:rPr>
                <a:t>Smedberg</a:t>
              </a:r>
              <a:r>
                <a:rPr lang="en-US" sz="1100" dirty="0">
                  <a:latin typeface="Tw Cen MT" pitchFamily="34" charset="0"/>
                </a:rPr>
                <a:t> </a:t>
              </a:r>
              <a:r>
                <a:rPr lang="en-US" sz="1100" dirty="0" smtClean="0">
                  <a:latin typeface="Tw Cen MT" pitchFamily="34" charset="0"/>
                </a:rPr>
                <a:t>2009</a:t>
              </a:r>
              <a:endParaRPr lang="en-US" sz="1100" dirty="0">
                <a:latin typeface="Tw Cen MT" pitchFamily="34" charset="0"/>
              </a:endParaRPr>
            </a:p>
          </p:txBody>
        </p:sp>
        <p:pic>
          <p:nvPicPr>
            <p:cNvPr id="61" name="Picture 5" descr="StaticNoise.png"/>
            <p:cNvPicPr>
              <a:picLocks noChangeAspect="1"/>
            </p:cNvPicPr>
            <p:nvPr/>
          </p:nvPicPr>
          <p:blipFill>
            <a:blip r:embed="rId15" cstate="print"/>
            <a:srcRect/>
            <a:stretch>
              <a:fillRect/>
            </a:stretch>
          </p:blipFill>
          <p:spPr bwMode="auto">
            <a:xfrm>
              <a:off x="5960855" y="4410306"/>
              <a:ext cx="1005840" cy="626210"/>
            </a:xfrm>
            <a:prstGeom prst="rect">
              <a:avLst/>
            </a:prstGeom>
            <a:noFill/>
            <a:ln w="9525">
              <a:noFill/>
              <a:miter lim="800000"/>
              <a:headEnd/>
              <a:tailEnd/>
            </a:ln>
          </p:spPr>
        </p:pic>
      </p:grpSp>
      <p:grpSp>
        <p:nvGrpSpPr>
          <p:cNvPr id="79" name="Group 78"/>
          <p:cNvGrpSpPr/>
          <p:nvPr/>
        </p:nvGrpSpPr>
        <p:grpSpPr>
          <a:xfrm>
            <a:off x="7467600" y="4252093"/>
            <a:ext cx="1727606" cy="1767704"/>
            <a:chOff x="7115174" y="4354173"/>
            <a:chExt cx="962025" cy="984354"/>
          </a:xfrm>
        </p:grpSpPr>
        <p:pic>
          <p:nvPicPr>
            <p:cNvPr id="64" name="Picture 7"/>
            <p:cNvPicPr>
              <a:picLocks noChangeAspect="1" noChangeArrowheads="1"/>
            </p:cNvPicPr>
            <p:nvPr/>
          </p:nvPicPr>
          <p:blipFill>
            <a:blip r:embed="rId16" cstate="print"/>
            <a:srcRect/>
            <a:stretch>
              <a:fillRect/>
            </a:stretch>
          </p:blipFill>
          <p:spPr bwMode="auto">
            <a:xfrm>
              <a:off x="7237272" y="4354173"/>
              <a:ext cx="731467" cy="731520"/>
            </a:xfrm>
            <a:prstGeom prst="rect">
              <a:avLst/>
            </a:prstGeom>
            <a:noFill/>
            <a:ln w="9525">
              <a:noFill/>
              <a:miter lim="800000"/>
              <a:headEnd/>
              <a:tailEnd/>
            </a:ln>
          </p:spPr>
        </p:pic>
        <p:sp>
          <p:nvSpPr>
            <p:cNvPr id="66" name="TextBox 9"/>
            <p:cNvSpPr txBox="1">
              <a:spLocks noChangeArrowheads="1"/>
            </p:cNvSpPr>
            <p:nvPr/>
          </p:nvSpPr>
          <p:spPr bwMode="auto">
            <a:xfrm>
              <a:off x="7115174" y="5076917"/>
              <a:ext cx="962025" cy="261610"/>
            </a:xfrm>
            <a:prstGeom prst="rect">
              <a:avLst/>
            </a:prstGeom>
            <a:noFill/>
            <a:ln w="9525">
              <a:noFill/>
              <a:miter lim="800000"/>
              <a:headEnd/>
              <a:tailEnd/>
            </a:ln>
          </p:spPr>
          <p:txBody>
            <a:bodyPr wrap="square">
              <a:spAutoFit/>
            </a:bodyPr>
            <a:lstStyle/>
            <a:p>
              <a:pPr algn="ctr"/>
              <a:r>
                <a:rPr lang="en-US" sz="1100" dirty="0" smtClean="0">
                  <a:latin typeface="Tw Cen MT" pitchFamily="34" charset="0"/>
                </a:rPr>
                <a:t>Loos 2010</a:t>
              </a:r>
              <a:endParaRPr lang="en-US" sz="1100" dirty="0">
                <a:latin typeface="Tw Cen MT" pitchFamily="34" charset="0"/>
              </a:endParaRPr>
            </a:p>
          </p:txBody>
        </p:sp>
      </p:grpSp>
      <p:cxnSp>
        <p:nvCxnSpPr>
          <p:cNvPr id="67" name="Straight Arrow Connector 66"/>
          <p:cNvCxnSpPr/>
          <p:nvPr/>
        </p:nvCxnSpPr>
        <p:spPr>
          <a:xfrm rot="5400000" flipH="1" flipV="1">
            <a:off x="-1486020" y="4025011"/>
            <a:ext cx="4351534" cy="1588"/>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cxnSp>
        <p:nvCxnSpPr>
          <p:cNvPr id="68" name="Straight Arrow Connector 67"/>
          <p:cNvCxnSpPr/>
          <p:nvPr/>
        </p:nvCxnSpPr>
        <p:spPr>
          <a:xfrm>
            <a:off x="678730" y="6183984"/>
            <a:ext cx="7927942" cy="1588"/>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sp>
        <p:nvSpPr>
          <p:cNvPr id="69" name="TextBox 68"/>
          <p:cNvSpPr txBox="1"/>
          <p:nvPr/>
        </p:nvSpPr>
        <p:spPr>
          <a:xfrm rot="16200000">
            <a:off x="-9524" y="3943350"/>
            <a:ext cx="1008609" cy="369332"/>
          </a:xfrm>
          <a:prstGeom prst="rect">
            <a:avLst/>
          </a:prstGeom>
          <a:noFill/>
        </p:spPr>
        <p:txBody>
          <a:bodyPr wrap="none" rtlCol="0">
            <a:spAutoFit/>
          </a:bodyPr>
          <a:lstStyle/>
          <a:p>
            <a:r>
              <a:rPr lang="en-US" dirty="0" smtClean="0">
                <a:latin typeface="+mn-lt"/>
              </a:rPr>
              <a:t>Accuracy</a:t>
            </a:r>
            <a:endParaRPr lang="en-US" dirty="0">
              <a:latin typeface="+mn-lt"/>
            </a:endParaRPr>
          </a:p>
        </p:txBody>
      </p:sp>
      <p:sp>
        <p:nvSpPr>
          <p:cNvPr id="70" name="TextBox 69"/>
          <p:cNvSpPr txBox="1"/>
          <p:nvPr/>
        </p:nvSpPr>
        <p:spPr>
          <a:xfrm>
            <a:off x="4105277" y="6210300"/>
            <a:ext cx="784189" cy="369332"/>
          </a:xfrm>
          <a:prstGeom prst="rect">
            <a:avLst/>
          </a:prstGeom>
          <a:noFill/>
        </p:spPr>
        <p:txBody>
          <a:bodyPr wrap="none" rtlCol="0">
            <a:spAutoFit/>
          </a:bodyPr>
          <a:lstStyle/>
          <a:p>
            <a:r>
              <a:rPr lang="en-US" dirty="0" smtClean="0">
                <a:latin typeface="+mn-lt"/>
              </a:rPr>
              <a:t>Speed</a:t>
            </a:r>
            <a:endParaRPr lang="en-US" dirty="0">
              <a:latin typeface="+mn-lt"/>
            </a:endParaRPr>
          </a:p>
        </p:txBody>
      </p:sp>
    </p:spTree>
    <p:extLst>
      <p:ext uri="{BB962C8B-B14F-4D97-AF65-F5344CB8AC3E}">
        <p14:creationId xmlns:p14="http://schemas.microsoft.com/office/powerpoint/2010/main" val="3494109904"/>
      </p:ext>
    </p:extLst>
  </p:cSld>
  <p:clrMapOvr>
    <a:masterClrMapping/>
  </p:clrMapOvr>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Title 1"/>
          <p:cNvSpPr>
            <a:spLocks noGrp="1"/>
          </p:cNvSpPr>
          <p:nvPr>
            <p:ph type="title"/>
          </p:nvPr>
        </p:nvSpPr>
        <p:spPr>
          <a:xfrm>
            <a:off x="384048" y="228600"/>
            <a:ext cx="8153400" cy="1052596"/>
          </a:xfrm>
        </p:spPr>
        <p:txBody>
          <a:bodyPr/>
          <a:lstStyle/>
          <a:p>
            <a:pPr eaLnBrk="1" hangingPunct="1"/>
            <a:r>
              <a:rPr lang="en-US" dirty="0" smtClean="0"/>
              <a:t>Volumetric </a:t>
            </a:r>
            <a:r>
              <a:rPr lang="en-US" dirty="0" err="1" smtClean="0"/>
              <a:t>Obscurance</a:t>
            </a:r>
            <a:r>
              <a:rPr lang="en-US" dirty="0"/>
              <a:t/>
            </a:r>
            <a:br>
              <a:rPr lang="en-US" dirty="0"/>
            </a:br>
            <a:r>
              <a:rPr lang="en-US" sz="2800" dirty="0" smtClean="0"/>
              <a:t>Traditional SSAO</a:t>
            </a:r>
          </a:p>
        </p:txBody>
      </p:sp>
      <p:pic>
        <p:nvPicPr>
          <p:cNvPr id="9" name="Picture 8" descr="crytek.png"/>
          <p:cNvPicPr>
            <a:picLocks noChangeAspect="1"/>
          </p:cNvPicPr>
          <p:nvPr/>
        </p:nvPicPr>
        <p:blipFill>
          <a:blip r:embed="rId4" cstate="print"/>
          <a:stretch>
            <a:fillRect/>
          </a:stretch>
        </p:blipFill>
        <p:spPr>
          <a:xfrm>
            <a:off x="1883867" y="1447800"/>
            <a:ext cx="5376266" cy="4038600"/>
          </a:xfrm>
          <a:prstGeom prst="rect">
            <a:avLst/>
          </a:prstGeom>
        </p:spPr>
      </p:pic>
      <p:pic>
        <p:nvPicPr>
          <p:cNvPr id="10" name="Picture 9" descr="TP_tmp.emf"/>
          <p:cNvPicPr>
            <a:picLocks noChangeAspect="1"/>
          </p:cNvPicPr>
          <p:nvPr>
            <p:custDataLst>
              <p:tags r:id="rId1"/>
            </p:custDataLst>
          </p:nvPr>
        </p:nvPicPr>
        <p:blipFill>
          <a:blip r:embed="rId5" cstate="print">
            <a:clrChange>
              <a:clrFrom>
                <a:srgbClr val="FFFFFF"/>
              </a:clrFrom>
              <a:clrTo>
                <a:srgbClr val="FFFFFF">
                  <a:alpha val="0"/>
                </a:srgbClr>
              </a:clrTo>
            </a:clrChange>
          </a:blip>
          <a:stretch>
            <a:fillRect/>
          </a:stretch>
        </p:blipFill>
        <p:spPr bwMode="auto">
          <a:xfrm>
            <a:off x="2247805" y="5638800"/>
            <a:ext cx="4648387" cy="1028481"/>
          </a:xfrm>
          <a:prstGeom prst="rect">
            <a:avLst/>
          </a:prstGeom>
          <a:solidFill>
            <a:schemeClr val="tx1"/>
          </a:solidFill>
          <a:ln/>
          <a:effectLst/>
        </p:spPr>
      </p:pic>
    </p:spTree>
    <p:extLst>
      <p:ext uri="{BB962C8B-B14F-4D97-AF65-F5344CB8AC3E}">
        <p14:creationId xmlns:p14="http://schemas.microsoft.com/office/powerpoint/2010/main" val="3557981877"/>
      </p:ext>
    </p:extLst>
  </p:cSld>
  <p:clrMapOvr>
    <a:masterClrMapping/>
  </p:clrMapOvr>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Title 1"/>
          <p:cNvSpPr>
            <a:spLocks noGrp="1"/>
          </p:cNvSpPr>
          <p:nvPr>
            <p:ph type="title"/>
          </p:nvPr>
        </p:nvSpPr>
        <p:spPr>
          <a:xfrm>
            <a:off x="384048" y="228600"/>
            <a:ext cx="8153400" cy="1052596"/>
          </a:xfrm>
        </p:spPr>
        <p:txBody>
          <a:bodyPr/>
          <a:lstStyle/>
          <a:p>
            <a:pPr eaLnBrk="1" hangingPunct="1"/>
            <a:r>
              <a:rPr lang="en-US" dirty="0" smtClean="0"/>
              <a:t>Volumetric </a:t>
            </a:r>
            <a:r>
              <a:rPr lang="en-US" dirty="0" err="1" smtClean="0"/>
              <a:t>Obscurance</a:t>
            </a:r>
            <a:r>
              <a:rPr lang="en-US" dirty="0" smtClean="0"/>
              <a:t/>
            </a:r>
            <a:br>
              <a:rPr lang="en-US" dirty="0" smtClean="0"/>
            </a:br>
            <a:r>
              <a:rPr lang="en-US" sz="2800" dirty="0" smtClean="0"/>
              <a:t>Problems with Point Sampling</a:t>
            </a:r>
          </a:p>
        </p:txBody>
      </p:sp>
      <p:pic>
        <p:nvPicPr>
          <p:cNvPr id="12" name="Picture 11" descr="crytek.png"/>
          <p:cNvPicPr>
            <a:picLocks noChangeAspect="1"/>
          </p:cNvPicPr>
          <p:nvPr/>
        </p:nvPicPr>
        <p:blipFill>
          <a:blip r:embed="rId3" cstate="print"/>
          <a:stretch>
            <a:fillRect/>
          </a:stretch>
        </p:blipFill>
        <p:spPr>
          <a:xfrm>
            <a:off x="1883664" y="1444752"/>
            <a:ext cx="5380324" cy="4041648"/>
          </a:xfrm>
          <a:prstGeom prst="rect">
            <a:avLst/>
          </a:prstGeom>
        </p:spPr>
      </p:pic>
      <p:sp>
        <p:nvSpPr>
          <p:cNvPr id="13" name="TextBox 12"/>
          <p:cNvSpPr txBox="1"/>
          <p:nvPr/>
        </p:nvSpPr>
        <p:spPr>
          <a:xfrm>
            <a:off x="1454160" y="5791200"/>
            <a:ext cx="6235681" cy="538609"/>
          </a:xfrm>
          <a:prstGeom prst="rect">
            <a:avLst/>
          </a:prstGeom>
          <a:noFill/>
        </p:spPr>
        <p:txBody>
          <a:bodyPr wrap="none" rtlCol="0">
            <a:spAutoFit/>
          </a:bodyPr>
          <a:lstStyle/>
          <a:p>
            <a:r>
              <a:rPr lang="en-US" sz="2900" dirty="0" smtClean="0">
                <a:latin typeface="+mn-lt"/>
              </a:rPr>
              <a:t>Don’t have information for random points</a:t>
            </a:r>
            <a:endParaRPr lang="en-US" sz="2900" dirty="0">
              <a:latin typeface="+mn-lt"/>
            </a:endParaRPr>
          </a:p>
        </p:txBody>
      </p:sp>
    </p:spTree>
    <p:extLst>
      <p:ext uri="{BB962C8B-B14F-4D97-AF65-F5344CB8AC3E}">
        <p14:creationId xmlns:p14="http://schemas.microsoft.com/office/powerpoint/2010/main" val="3944591858"/>
      </p:ext>
    </p:extLst>
  </p:cSld>
  <p:clrMapOvr>
    <a:masterClrMapping/>
  </p:clrMapOvr>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descr="crytek.png"/>
          <p:cNvPicPr>
            <a:picLocks noChangeAspect="1"/>
          </p:cNvPicPr>
          <p:nvPr/>
        </p:nvPicPr>
        <p:blipFill>
          <a:blip r:embed="rId3" cstate="print"/>
          <a:stretch>
            <a:fillRect/>
          </a:stretch>
        </p:blipFill>
        <p:spPr>
          <a:xfrm>
            <a:off x="1881838" y="1444752"/>
            <a:ext cx="5380324" cy="4041648"/>
          </a:xfrm>
          <a:prstGeom prst="rect">
            <a:avLst/>
          </a:prstGeom>
        </p:spPr>
      </p:pic>
      <p:sp>
        <p:nvSpPr>
          <p:cNvPr id="13" name="TextBox 12"/>
          <p:cNvSpPr txBox="1"/>
          <p:nvPr/>
        </p:nvSpPr>
        <p:spPr>
          <a:xfrm>
            <a:off x="3069538" y="5791200"/>
            <a:ext cx="3004925" cy="538609"/>
          </a:xfrm>
          <a:prstGeom prst="rect">
            <a:avLst/>
          </a:prstGeom>
          <a:noFill/>
        </p:spPr>
        <p:txBody>
          <a:bodyPr wrap="none" rtlCol="0">
            <a:spAutoFit/>
          </a:bodyPr>
          <a:lstStyle/>
          <a:p>
            <a:r>
              <a:rPr lang="en-US" sz="2900" dirty="0" smtClean="0">
                <a:latin typeface="+mn-lt"/>
              </a:rPr>
              <a:t>Have step functions</a:t>
            </a:r>
            <a:endParaRPr lang="en-US" sz="2900" dirty="0">
              <a:latin typeface="+mn-lt"/>
            </a:endParaRPr>
          </a:p>
        </p:txBody>
      </p:sp>
      <p:sp>
        <p:nvSpPr>
          <p:cNvPr id="6" name="Title 1"/>
          <p:cNvSpPr>
            <a:spLocks noGrp="1"/>
          </p:cNvSpPr>
          <p:nvPr>
            <p:ph type="title"/>
          </p:nvPr>
        </p:nvSpPr>
        <p:spPr>
          <a:xfrm>
            <a:off x="384048" y="228600"/>
            <a:ext cx="8153400" cy="1052596"/>
          </a:xfrm>
        </p:spPr>
        <p:txBody>
          <a:bodyPr/>
          <a:lstStyle/>
          <a:p>
            <a:pPr eaLnBrk="1" hangingPunct="1"/>
            <a:r>
              <a:rPr lang="en-US" dirty="0" smtClean="0"/>
              <a:t>Volumetric </a:t>
            </a:r>
            <a:r>
              <a:rPr lang="en-US" dirty="0" err="1" smtClean="0"/>
              <a:t>Obscurance</a:t>
            </a:r>
            <a:r>
              <a:rPr lang="en-US" dirty="0" smtClean="0"/>
              <a:t/>
            </a:r>
            <a:br>
              <a:rPr lang="en-US" dirty="0" smtClean="0"/>
            </a:br>
            <a:r>
              <a:rPr lang="en-US" sz="2800" dirty="0" smtClean="0"/>
              <a:t>Problems with Point Sampling</a:t>
            </a:r>
          </a:p>
        </p:txBody>
      </p:sp>
    </p:spTree>
    <p:extLst>
      <p:ext uri="{BB962C8B-B14F-4D97-AF65-F5344CB8AC3E}">
        <p14:creationId xmlns:p14="http://schemas.microsoft.com/office/powerpoint/2010/main" val="4215464517"/>
      </p:ext>
    </p:extLst>
  </p:cSld>
  <p:clrMapOvr>
    <a:masterClrMapping/>
  </p:clrMapOvr>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12"/>
          <p:cNvSpPr txBox="1"/>
          <p:nvPr/>
        </p:nvSpPr>
        <p:spPr>
          <a:xfrm>
            <a:off x="2949184" y="5791200"/>
            <a:ext cx="3245632" cy="538609"/>
          </a:xfrm>
          <a:prstGeom prst="rect">
            <a:avLst/>
          </a:prstGeom>
          <a:noFill/>
        </p:spPr>
        <p:txBody>
          <a:bodyPr wrap="none" rtlCol="0">
            <a:spAutoFit/>
          </a:bodyPr>
          <a:lstStyle/>
          <a:p>
            <a:r>
              <a:rPr lang="en-US" sz="2900" dirty="0" smtClean="0">
                <a:latin typeface="+mn-lt"/>
              </a:rPr>
              <a:t>Throwing away data</a:t>
            </a:r>
            <a:endParaRPr lang="en-US" sz="2900" dirty="0">
              <a:latin typeface="+mn-lt"/>
            </a:endParaRPr>
          </a:p>
        </p:txBody>
      </p:sp>
      <p:pic>
        <p:nvPicPr>
          <p:cNvPr id="5" name="Picture 4" descr="crytek.png"/>
          <p:cNvPicPr>
            <a:picLocks noChangeAspect="1"/>
          </p:cNvPicPr>
          <p:nvPr/>
        </p:nvPicPr>
        <p:blipFill>
          <a:blip r:embed="rId3" cstate="print"/>
          <a:stretch>
            <a:fillRect/>
          </a:stretch>
        </p:blipFill>
        <p:spPr>
          <a:xfrm>
            <a:off x="1881838" y="1444752"/>
            <a:ext cx="5380325" cy="4041648"/>
          </a:xfrm>
          <a:prstGeom prst="rect">
            <a:avLst/>
          </a:prstGeom>
        </p:spPr>
      </p:pic>
      <p:sp>
        <p:nvSpPr>
          <p:cNvPr id="6" name="Title 1"/>
          <p:cNvSpPr>
            <a:spLocks noGrp="1"/>
          </p:cNvSpPr>
          <p:nvPr>
            <p:ph type="title"/>
          </p:nvPr>
        </p:nvSpPr>
        <p:spPr>
          <a:xfrm>
            <a:off x="384048" y="228600"/>
            <a:ext cx="8153400" cy="1052596"/>
          </a:xfrm>
        </p:spPr>
        <p:txBody>
          <a:bodyPr/>
          <a:lstStyle/>
          <a:p>
            <a:pPr eaLnBrk="1" hangingPunct="1"/>
            <a:r>
              <a:rPr lang="en-US" dirty="0" smtClean="0"/>
              <a:t>Volumetric </a:t>
            </a:r>
            <a:r>
              <a:rPr lang="en-US" dirty="0" err="1" smtClean="0"/>
              <a:t>Obscurance</a:t>
            </a:r>
            <a:r>
              <a:rPr lang="en-US" dirty="0" smtClean="0"/>
              <a:t/>
            </a:r>
            <a:br>
              <a:rPr lang="en-US" dirty="0" smtClean="0"/>
            </a:br>
            <a:r>
              <a:rPr lang="en-US" sz="2800" dirty="0" smtClean="0"/>
              <a:t>Problems with Point Sampling</a:t>
            </a:r>
          </a:p>
        </p:txBody>
      </p:sp>
    </p:spTree>
    <p:extLst>
      <p:ext uri="{BB962C8B-B14F-4D97-AF65-F5344CB8AC3E}">
        <p14:creationId xmlns:p14="http://schemas.microsoft.com/office/powerpoint/2010/main" val="815833921"/>
      </p:ext>
    </p:extLst>
  </p:cSld>
  <p:clrMapOvr>
    <a:masterClrMapping/>
  </p:clrMapOvr>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descr="crytek.png"/>
          <p:cNvPicPr>
            <a:picLocks noChangeAspect="1"/>
          </p:cNvPicPr>
          <p:nvPr/>
        </p:nvPicPr>
        <p:blipFill>
          <a:blip r:embed="rId3" cstate="print"/>
          <a:stretch>
            <a:fillRect/>
          </a:stretch>
        </p:blipFill>
        <p:spPr>
          <a:xfrm>
            <a:off x="1881838" y="1444752"/>
            <a:ext cx="5380325" cy="4041648"/>
          </a:xfrm>
          <a:prstGeom prst="rect">
            <a:avLst/>
          </a:prstGeom>
        </p:spPr>
      </p:pic>
      <p:sp>
        <p:nvSpPr>
          <p:cNvPr id="13" name="TextBox 12"/>
          <p:cNvSpPr txBox="1"/>
          <p:nvPr/>
        </p:nvSpPr>
        <p:spPr>
          <a:xfrm>
            <a:off x="2696326" y="5791200"/>
            <a:ext cx="3751348" cy="538609"/>
          </a:xfrm>
          <a:prstGeom prst="rect">
            <a:avLst/>
          </a:prstGeom>
          <a:noFill/>
        </p:spPr>
        <p:txBody>
          <a:bodyPr wrap="none" rtlCol="0">
            <a:spAutoFit/>
          </a:bodyPr>
          <a:lstStyle/>
          <a:p>
            <a:r>
              <a:rPr lang="en-US" sz="2900" dirty="0" smtClean="0">
                <a:latin typeface="+mn-lt"/>
              </a:rPr>
              <a:t>Duplicate depth lookups</a:t>
            </a:r>
            <a:endParaRPr lang="en-US" sz="2900" dirty="0">
              <a:latin typeface="+mn-lt"/>
            </a:endParaRPr>
          </a:p>
        </p:txBody>
      </p:sp>
      <p:cxnSp>
        <p:nvCxnSpPr>
          <p:cNvPr id="6" name="Straight Arrow Connector 5"/>
          <p:cNvCxnSpPr/>
          <p:nvPr/>
        </p:nvCxnSpPr>
        <p:spPr>
          <a:xfrm flipH="1">
            <a:off x="5562600" y="3515360"/>
            <a:ext cx="647700" cy="904240"/>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cxnSp>
        <p:nvCxnSpPr>
          <p:cNvPr id="8" name="Straight Arrow Connector 7"/>
          <p:cNvCxnSpPr/>
          <p:nvPr/>
        </p:nvCxnSpPr>
        <p:spPr>
          <a:xfrm flipH="1">
            <a:off x="5791200" y="3489960"/>
            <a:ext cx="431800" cy="1539240"/>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sp>
        <p:nvSpPr>
          <p:cNvPr id="9" name="TextBox 8"/>
          <p:cNvSpPr txBox="1"/>
          <p:nvPr/>
        </p:nvSpPr>
        <p:spPr>
          <a:xfrm>
            <a:off x="5664200" y="3108960"/>
            <a:ext cx="3166251" cy="369332"/>
          </a:xfrm>
          <a:prstGeom prst="rect">
            <a:avLst/>
          </a:prstGeom>
          <a:solidFill>
            <a:schemeClr val="bg1"/>
          </a:solidFill>
        </p:spPr>
        <p:txBody>
          <a:bodyPr wrap="none" rtlCol="0">
            <a:spAutoFit/>
          </a:bodyPr>
          <a:lstStyle/>
          <a:p>
            <a:r>
              <a:rPr lang="en-US" dirty="0" smtClean="0">
                <a:latin typeface="+mn-lt"/>
              </a:rPr>
              <a:t>Using same depth buffer sample</a:t>
            </a:r>
            <a:endParaRPr lang="en-US" dirty="0">
              <a:latin typeface="+mn-lt"/>
            </a:endParaRPr>
          </a:p>
        </p:txBody>
      </p:sp>
      <p:sp>
        <p:nvSpPr>
          <p:cNvPr id="10" name="Title 1"/>
          <p:cNvSpPr>
            <a:spLocks noGrp="1"/>
          </p:cNvSpPr>
          <p:nvPr>
            <p:ph type="title"/>
          </p:nvPr>
        </p:nvSpPr>
        <p:spPr>
          <a:xfrm>
            <a:off x="384048" y="228600"/>
            <a:ext cx="8153400" cy="1052596"/>
          </a:xfrm>
        </p:spPr>
        <p:txBody>
          <a:bodyPr/>
          <a:lstStyle/>
          <a:p>
            <a:pPr eaLnBrk="1" hangingPunct="1"/>
            <a:r>
              <a:rPr lang="en-US" dirty="0" smtClean="0"/>
              <a:t>Volumetric </a:t>
            </a:r>
            <a:r>
              <a:rPr lang="en-US" dirty="0" err="1" smtClean="0"/>
              <a:t>Obscurance</a:t>
            </a:r>
            <a:r>
              <a:rPr lang="en-US" dirty="0" smtClean="0"/>
              <a:t/>
            </a:r>
            <a:br>
              <a:rPr lang="en-US" dirty="0" smtClean="0"/>
            </a:br>
            <a:r>
              <a:rPr lang="en-US" sz="2800" dirty="0" smtClean="0"/>
              <a:t>Problems with Point Sampling</a:t>
            </a:r>
          </a:p>
        </p:txBody>
      </p:sp>
    </p:spTree>
    <p:extLst>
      <p:ext uri="{BB962C8B-B14F-4D97-AF65-F5344CB8AC3E}">
        <p14:creationId xmlns:p14="http://schemas.microsoft.com/office/powerpoint/2010/main" val="1489634647"/>
      </p:ext>
    </p:extLst>
  </p:cSld>
  <p:clrMapOvr>
    <a:masterClrMapping/>
  </p:clrMapOvr>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descr="crytek.png"/>
          <p:cNvPicPr>
            <a:picLocks noChangeAspect="1"/>
          </p:cNvPicPr>
          <p:nvPr/>
        </p:nvPicPr>
        <p:blipFill>
          <a:blip r:embed="rId3" cstate="print"/>
          <a:stretch>
            <a:fillRect/>
          </a:stretch>
        </p:blipFill>
        <p:spPr>
          <a:xfrm>
            <a:off x="1881838" y="1444752"/>
            <a:ext cx="5380324" cy="4041648"/>
          </a:xfrm>
          <a:prstGeom prst="rect">
            <a:avLst/>
          </a:prstGeom>
        </p:spPr>
      </p:pic>
      <p:sp>
        <p:nvSpPr>
          <p:cNvPr id="13" name="TextBox 12"/>
          <p:cNvSpPr txBox="1"/>
          <p:nvPr/>
        </p:nvSpPr>
        <p:spPr>
          <a:xfrm>
            <a:off x="2476362" y="5791200"/>
            <a:ext cx="4191276" cy="538609"/>
          </a:xfrm>
          <a:prstGeom prst="rect">
            <a:avLst/>
          </a:prstGeom>
          <a:noFill/>
        </p:spPr>
        <p:txBody>
          <a:bodyPr wrap="none" rtlCol="0">
            <a:spAutoFit/>
          </a:bodyPr>
          <a:lstStyle/>
          <a:p>
            <a:r>
              <a:rPr lang="en-US" sz="2900" dirty="0" smtClean="0">
                <a:latin typeface="+mn-lt"/>
              </a:rPr>
              <a:t>Under-sampling the volume</a:t>
            </a:r>
            <a:endParaRPr lang="en-US" sz="2900" dirty="0">
              <a:latin typeface="+mn-lt"/>
            </a:endParaRPr>
          </a:p>
        </p:txBody>
      </p:sp>
      <p:sp>
        <p:nvSpPr>
          <p:cNvPr id="6" name="Title 1"/>
          <p:cNvSpPr>
            <a:spLocks noGrp="1"/>
          </p:cNvSpPr>
          <p:nvPr>
            <p:ph type="title"/>
          </p:nvPr>
        </p:nvSpPr>
        <p:spPr>
          <a:xfrm>
            <a:off x="384048" y="228600"/>
            <a:ext cx="8153400" cy="1052596"/>
          </a:xfrm>
        </p:spPr>
        <p:txBody>
          <a:bodyPr/>
          <a:lstStyle/>
          <a:p>
            <a:pPr eaLnBrk="1" hangingPunct="1"/>
            <a:r>
              <a:rPr lang="en-US" dirty="0" smtClean="0"/>
              <a:t>Volumetric </a:t>
            </a:r>
            <a:r>
              <a:rPr lang="en-US" dirty="0" err="1" smtClean="0"/>
              <a:t>Obscurance</a:t>
            </a:r>
            <a:r>
              <a:rPr lang="en-US" dirty="0" smtClean="0"/>
              <a:t/>
            </a:r>
            <a:br>
              <a:rPr lang="en-US" dirty="0" smtClean="0"/>
            </a:br>
            <a:r>
              <a:rPr lang="en-US" sz="2800" dirty="0" smtClean="0"/>
              <a:t>Problems with Point Sampling</a:t>
            </a:r>
          </a:p>
        </p:txBody>
      </p:sp>
    </p:spTree>
    <p:extLst>
      <p:ext uri="{BB962C8B-B14F-4D97-AF65-F5344CB8AC3E}">
        <p14:creationId xmlns:p14="http://schemas.microsoft.com/office/powerpoint/2010/main" val="1049716595"/>
      </p:ext>
    </p:extLst>
  </p:cSld>
  <p:clrMapOvr>
    <a:masterClrMapping/>
  </p:clrMapOvr>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cstate="print"/>
          <a:srcRect t="3125"/>
          <a:stretch>
            <a:fillRect/>
          </a:stretch>
        </p:blipFill>
        <p:spPr bwMode="auto">
          <a:xfrm>
            <a:off x="2400300" y="1583530"/>
            <a:ext cx="4343400" cy="4207669"/>
          </a:xfrm>
          <a:prstGeom prst="rect">
            <a:avLst/>
          </a:prstGeom>
          <a:noFill/>
          <a:ln w="9525">
            <a:noFill/>
            <a:miter lim="800000"/>
            <a:headEnd/>
            <a:tailEnd/>
          </a:ln>
          <a:effectLst/>
        </p:spPr>
      </p:pic>
      <p:sp>
        <p:nvSpPr>
          <p:cNvPr id="11" name="TextBox 10"/>
          <p:cNvSpPr txBox="1"/>
          <p:nvPr/>
        </p:nvSpPr>
        <p:spPr>
          <a:xfrm>
            <a:off x="1055877" y="6019800"/>
            <a:ext cx="7032246" cy="538609"/>
          </a:xfrm>
          <a:prstGeom prst="rect">
            <a:avLst/>
          </a:prstGeom>
          <a:noFill/>
        </p:spPr>
        <p:txBody>
          <a:bodyPr wrap="none" rtlCol="0">
            <a:spAutoFit/>
          </a:bodyPr>
          <a:lstStyle/>
          <a:p>
            <a:r>
              <a:rPr lang="en-US" sz="2900" dirty="0" smtClean="0">
                <a:latin typeface="+mn-lt"/>
              </a:rPr>
              <a:t>The under-sampling creates structured aliasing</a:t>
            </a:r>
            <a:endParaRPr lang="en-US" sz="2900" dirty="0">
              <a:latin typeface="+mn-lt"/>
            </a:endParaRPr>
          </a:p>
        </p:txBody>
      </p:sp>
      <p:sp>
        <p:nvSpPr>
          <p:cNvPr id="6" name="Title 1"/>
          <p:cNvSpPr>
            <a:spLocks noGrp="1"/>
          </p:cNvSpPr>
          <p:nvPr>
            <p:ph type="title"/>
          </p:nvPr>
        </p:nvSpPr>
        <p:spPr>
          <a:xfrm>
            <a:off x="384048" y="228600"/>
            <a:ext cx="8153400" cy="1052596"/>
          </a:xfrm>
        </p:spPr>
        <p:txBody>
          <a:bodyPr/>
          <a:lstStyle/>
          <a:p>
            <a:pPr eaLnBrk="1" hangingPunct="1"/>
            <a:r>
              <a:rPr lang="en-US" dirty="0" smtClean="0"/>
              <a:t>Volumetric </a:t>
            </a:r>
            <a:r>
              <a:rPr lang="en-US" dirty="0" err="1" smtClean="0"/>
              <a:t>Obscurance</a:t>
            </a:r>
            <a:r>
              <a:rPr lang="en-US" dirty="0" smtClean="0"/>
              <a:t/>
            </a:r>
            <a:br>
              <a:rPr lang="en-US" dirty="0" smtClean="0"/>
            </a:br>
            <a:r>
              <a:rPr lang="en-US" sz="2800" dirty="0" smtClean="0"/>
              <a:t>Problems with Point Sampling</a:t>
            </a:r>
          </a:p>
        </p:txBody>
      </p:sp>
    </p:spTree>
    <p:extLst>
      <p:ext uri="{BB962C8B-B14F-4D97-AF65-F5344CB8AC3E}">
        <p14:creationId xmlns:p14="http://schemas.microsoft.com/office/powerpoint/2010/main" val="2046396329"/>
      </p:ext>
    </p:extLst>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Title 1"/>
          <p:cNvSpPr>
            <a:spLocks noGrp="1"/>
          </p:cNvSpPr>
          <p:nvPr>
            <p:ph type="title"/>
          </p:nvPr>
        </p:nvSpPr>
        <p:spPr>
          <a:xfrm>
            <a:off x="384048" y="228600"/>
            <a:ext cx="8153400" cy="1052596"/>
          </a:xfrm>
        </p:spPr>
        <p:txBody>
          <a:bodyPr/>
          <a:lstStyle/>
          <a:p>
            <a:pPr eaLnBrk="1" hangingPunct="1"/>
            <a:r>
              <a:rPr lang="en-US" dirty="0" smtClean="0"/>
              <a:t>Motivation</a:t>
            </a:r>
            <a:r>
              <a:rPr lang="en-US" dirty="0"/>
              <a:t/>
            </a:r>
            <a:br>
              <a:rPr lang="en-US" dirty="0"/>
            </a:br>
            <a:r>
              <a:rPr lang="en-US" sz="2800" dirty="0" smtClean="0"/>
              <a:t>Example Images</a:t>
            </a:r>
          </a:p>
        </p:txBody>
      </p:sp>
      <p:pic>
        <p:nvPicPr>
          <p:cNvPr id="1026" name="Picture 2" descr="http://www.siliconera.com/wordpress/wp-content/uploads/2012/03/fox_eng.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429000" y="754898"/>
            <a:ext cx="5321427" cy="399731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60011705"/>
      </p:ext>
    </p:extLst>
  </p:cSld>
  <p:clrMapOvr>
    <a:masterClrMapping/>
  </p:clrMapOvr>
  <p:transition advTm="1296"/>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0"/>
          <p:cNvSpPr txBox="1"/>
          <p:nvPr/>
        </p:nvSpPr>
        <p:spPr>
          <a:xfrm>
            <a:off x="2748648" y="5938391"/>
            <a:ext cx="3646704" cy="538609"/>
          </a:xfrm>
          <a:prstGeom prst="rect">
            <a:avLst/>
          </a:prstGeom>
          <a:noFill/>
        </p:spPr>
        <p:txBody>
          <a:bodyPr wrap="none" rtlCol="0">
            <a:spAutoFit/>
          </a:bodyPr>
          <a:lstStyle/>
          <a:p>
            <a:r>
              <a:rPr lang="en-US" sz="2900" dirty="0" smtClean="0">
                <a:latin typeface="+mn-lt"/>
              </a:rPr>
              <a:t>Randomize our samples</a:t>
            </a:r>
            <a:endParaRPr lang="en-US" sz="2900" dirty="0">
              <a:latin typeface="+mn-lt"/>
            </a:endParaRPr>
          </a:p>
        </p:txBody>
      </p:sp>
      <p:pic>
        <p:nvPicPr>
          <p:cNvPr id="2050" name="Picture 2"/>
          <p:cNvPicPr>
            <a:picLocks noChangeAspect="1" noChangeArrowheads="1"/>
          </p:cNvPicPr>
          <p:nvPr/>
        </p:nvPicPr>
        <p:blipFill>
          <a:blip r:embed="rId3" cstate="print"/>
          <a:srcRect t="2985"/>
          <a:stretch>
            <a:fillRect/>
          </a:stretch>
        </p:blipFill>
        <p:spPr bwMode="auto">
          <a:xfrm>
            <a:off x="2404184" y="1581912"/>
            <a:ext cx="4335632" cy="4206240"/>
          </a:xfrm>
          <a:prstGeom prst="rect">
            <a:avLst/>
          </a:prstGeom>
          <a:noFill/>
          <a:ln w="9525">
            <a:noFill/>
            <a:miter lim="800000"/>
            <a:headEnd/>
            <a:tailEnd/>
          </a:ln>
          <a:effectLst/>
        </p:spPr>
      </p:pic>
      <p:sp>
        <p:nvSpPr>
          <p:cNvPr id="6" name="Title 1"/>
          <p:cNvSpPr>
            <a:spLocks noGrp="1"/>
          </p:cNvSpPr>
          <p:nvPr>
            <p:ph type="title"/>
          </p:nvPr>
        </p:nvSpPr>
        <p:spPr>
          <a:xfrm>
            <a:off x="384048" y="228600"/>
            <a:ext cx="8153400" cy="1052596"/>
          </a:xfrm>
        </p:spPr>
        <p:txBody>
          <a:bodyPr/>
          <a:lstStyle/>
          <a:p>
            <a:pPr eaLnBrk="1" hangingPunct="1"/>
            <a:r>
              <a:rPr lang="en-US" dirty="0" smtClean="0"/>
              <a:t>Volumetric </a:t>
            </a:r>
            <a:r>
              <a:rPr lang="en-US" dirty="0" err="1" smtClean="0"/>
              <a:t>Obscurance</a:t>
            </a:r>
            <a:r>
              <a:rPr lang="en-US" dirty="0" smtClean="0"/>
              <a:t/>
            </a:r>
            <a:br>
              <a:rPr lang="en-US" dirty="0" smtClean="0"/>
            </a:br>
            <a:r>
              <a:rPr lang="en-US" sz="2800" dirty="0" smtClean="0"/>
              <a:t>Problems with Point Sampling</a:t>
            </a:r>
          </a:p>
        </p:txBody>
      </p:sp>
    </p:spTree>
    <p:extLst>
      <p:ext uri="{BB962C8B-B14F-4D97-AF65-F5344CB8AC3E}">
        <p14:creationId xmlns:p14="http://schemas.microsoft.com/office/powerpoint/2010/main" val="3833057973"/>
      </p:ext>
    </p:extLst>
  </p:cSld>
  <p:clrMapOvr>
    <a:masterClrMapping/>
  </p:clrMapOvr>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0"/>
          <p:cNvSpPr txBox="1"/>
          <p:nvPr/>
        </p:nvSpPr>
        <p:spPr>
          <a:xfrm>
            <a:off x="3485004" y="5943600"/>
            <a:ext cx="2173993" cy="538609"/>
          </a:xfrm>
          <a:prstGeom prst="rect">
            <a:avLst/>
          </a:prstGeom>
          <a:noFill/>
        </p:spPr>
        <p:txBody>
          <a:bodyPr wrap="none" rtlCol="0">
            <a:spAutoFit/>
          </a:bodyPr>
          <a:lstStyle/>
          <a:p>
            <a:r>
              <a:rPr lang="en-US" sz="2900" dirty="0" smtClean="0">
                <a:latin typeface="+mn-lt"/>
              </a:rPr>
              <a:t>Blur the result</a:t>
            </a:r>
            <a:endParaRPr lang="en-US" sz="2900" dirty="0">
              <a:latin typeface="+mn-lt"/>
            </a:endParaRPr>
          </a:p>
        </p:txBody>
      </p:sp>
      <p:pic>
        <p:nvPicPr>
          <p:cNvPr id="3074" name="Picture 2"/>
          <p:cNvPicPr>
            <a:picLocks noChangeAspect="1" noChangeArrowheads="1"/>
          </p:cNvPicPr>
          <p:nvPr/>
        </p:nvPicPr>
        <p:blipFill>
          <a:blip r:embed="rId3" cstate="print"/>
          <a:srcRect t="3125"/>
          <a:stretch>
            <a:fillRect/>
          </a:stretch>
        </p:blipFill>
        <p:spPr bwMode="auto">
          <a:xfrm>
            <a:off x="2401038" y="1581912"/>
            <a:ext cx="4341925" cy="4206240"/>
          </a:xfrm>
          <a:prstGeom prst="rect">
            <a:avLst/>
          </a:prstGeom>
          <a:noFill/>
          <a:ln w="9525">
            <a:noFill/>
            <a:miter lim="800000"/>
            <a:headEnd/>
            <a:tailEnd/>
          </a:ln>
          <a:effectLst/>
        </p:spPr>
      </p:pic>
      <p:sp>
        <p:nvSpPr>
          <p:cNvPr id="6" name="Title 1"/>
          <p:cNvSpPr>
            <a:spLocks noGrp="1"/>
          </p:cNvSpPr>
          <p:nvPr>
            <p:ph type="title"/>
          </p:nvPr>
        </p:nvSpPr>
        <p:spPr>
          <a:xfrm>
            <a:off x="384048" y="228600"/>
            <a:ext cx="8153400" cy="1052596"/>
          </a:xfrm>
        </p:spPr>
        <p:txBody>
          <a:bodyPr/>
          <a:lstStyle/>
          <a:p>
            <a:pPr eaLnBrk="1" hangingPunct="1"/>
            <a:r>
              <a:rPr lang="en-US" dirty="0" smtClean="0"/>
              <a:t>Volumetric </a:t>
            </a:r>
            <a:r>
              <a:rPr lang="en-US" dirty="0" err="1" smtClean="0"/>
              <a:t>Obscurance</a:t>
            </a:r>
            <a:r>
              <a:rPr lang="en-US" dirty="0" smtClean="0"/>
              <a:t/>
            </a:r>
            <a:br>
              <a:rPr lang="en-US" dirty="0" smtClean="0"/>
            </a:br>
            <a:r>
              <a:rPr lang="en-US" sz="2800" dirty="0" smtClean="0"/>
              <a:t>Problems with Point Sampling</a:t>
            </a:r>
          </a:p>
        </p:txBody>
      </p:sp>
    </p:spTree>
    <p:extLst>
      <p:ext uri="{BB962C8B-B14F-4D97-AF65-F5344CB8AC3E}">
        <p14:creationId xmlns:p14="http://schemas.microsoft.com/office/powerpoint/2010/main" val="78110505"/>
      </p:ext>
    </p:extLst>
  </p:cSld>
  <p:clrMapOvr>
    <a:masterClrMapping/>
  </p:clrMapOvr>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4" name="Title 1"/>
          <p:cNvSpPr>
            <a:spLocks noGrp="1"/>
          </p:cNvSpPr>
          <p:nvPr>
            <p:ph type="title"/>
          </p:nvPr>
        </p:nvSpPr>
        <p:spPr>
          <a:xfrm>
            <a:off x="384048" y="228600"/>
            <a:ext cx="8153400" cy="1052596"/>
          </a:xfrm>
        </p:spPr>
        <p:txBody>
          <a:bodyPr/>
          <a:lstStyle/>
          <a:p>
            <a:pPr eaLnBrk="1" hangingPunct="1"/>
            <a:r>
              <a:rPr lang="en-US" dirty="0" smtClean="0"/>
              <a:t>Volumetric </a:t>
            </a:r>
            <a:r>
              <a:rPr lang="en-US" dirty="0" err="1" smtClean="0"/>
              <a:t>Obscurance</a:t>
            </a:r>
            <a:r>
              <a:rPr lang="en-US" dirty="0" smtClean="0"/>
              <a:t/>
            </a:r>
            <a:br>
              <a:rPr lang="en-US" dirty="0" smtClean="0"/>
            </a:br>
            <a:r>
              <a:rPr lang="en-US" sz="2800" dirty="0" smtClean="0"/>
              <a:t>Overview</a:t>
            </a:r>
          </a:p>
        </p:txBody>
      </p:sp>
      <p:pic>
        <p:nvPicPr>
          <p:cNvPr id="11" name="Picture 10" descr="lineSamples.png"/>
          <p:cNvPicPr>
            <a:picLocks noChangeAspect="1"/>
          </p:cNvPicPr>
          <p:nvPr/>
        </p:nvPicPr>
        <p:blipFill>
          <a:blip r:embed="rId3" cstate="print"/>
          <a:stretch>
            <a:fillRect/>
          </a:stretch>
        </p:blipFill>
        <p:spPr>
          <a:xfrm>
            <a:off x="4665170" y="1752601"/>
            <a:ext cx="4260436" cy="3200398"/>
          </a:xfrm>
          <a:prstGeom prst="rect">
            <a:avLst/>
          </a:prstGeom>
        </p:spPr>
      </p:pic>
      <p:pic>
        <p:nvPicPr>
          <p:cNvPr id="12" name="Picture 11" descr="crytek.png"/>
          <p:cNvPicPr>
            <a:picLocks noChangeAspect="1"/>
          </p:cNvPicPr>
          <p:nvPr/>
        </p:nvPicPr>
        <p:blipFill>
          <a:blip r:embed="rId4" cstate="print"/>
          <a:stretch>
            <a:fillRect/>
          </a:stretch>
        </p:blipFill>
        <p:spPr>
          <a:xfrm>
            <a:off x="206655" y="1752600"/>
            <a:ext cx="4260437" cy="3200400"/>
          </a:xfrm>
          <a:prstGeom prst="rect">
            <a:avLst/>
          </a:prstGeom>
        </p:spPr>
      </p:pic>
      <p:sp>
        <p:nvSpPr>
          <p:cNvPr id="14" name="TextBox 13"/>
          <p:cNvSpPr txBox="1"/>
          <p:nvPr/>
        </p:nvSpPr>
        <p:spPr>
          <a:xfrm>
            <a:off x="1076139" y="5638800"/>
            <a:ext cx="6991722" cy="538609"/>
          </a:xfrm>
          <a:prstGeom prst="rect">
            <a:avLst/>
          </a:prstGeom>
          <a:noFill/>
        </p:spPr>
        <p:txBody>
          <a:bodyPr wrap="none" rtlCol="0">
            <a:spAutoFit/>
          </a:bodyPr>
          <a:lstStyle/>
          <a:p>
            <a:r>
              <a:rPr lang="en-US" sz="2900" dirty="0" smtClean="0">
                <a:latin typeface="+mn-lt"/>
              </a:rPr>
              <a:t>How do we use all the info from each sample?</a:t>
            </a:r>
            <a:endParaRPr lang="en-US" sz="2900" dirty="0">
              <a:latin typeface="+mn-lt"/>
            </a:endParaRPr>
          </a:p>
        </p:txBody>
      </p:sp>
    </p:spTree>
    <p:extLst>
      <p:ext uri="{BB962C8B-B14F-4D97-AF65-F5344CB8AC3E}">
        <p14:creationId xmlns:p14="http://schemas.microsoft.com/office/powerpoint/2010/main" val="2521015903"/>
      </p:ext>
    </p:extLst>
  </p:cSld>
  <p:clrMapOvr>
    <a:masterClrMapping/>
  </p:clrMapOvr>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TP_tmp.emf"/>
          <p:cNvPicPr>
            <a:picLocks noChangeAspect="1"/>
          </p:cNvPicPr>
          <p:nvPr>
            <p:custDataLst>
              <p:tags r:id="rId1"/>
            </p:custDataLst>
          </p:nvPr>
        </p:nvPicPr>
        <p:blipFill>
          <a:blip r:embed="rId4" cstate="print">
            <a:clrChange>
              <a:clrFrom>
                <a:srgbClr val="FFFFFF"/>
              </a:clrFrom>
              <a:clrTo>
                <a:srgbClr val="FFFFFF">
                  <a:alpha val="0"/>
                </a:srgbClr>
              </a:clrTo>
            </a:clrChange>
          </a:blip>
          <a:stretch>
            <a:fillRect/>
          </a:stretch>
        </p:blipFill>
        <p:spPr bwMode="auto">
          <a:xfrm>
            <a:off x="2248175" y="5410200"/>
            <a:ext cx="4647648" cy="1028317"/>
          </a:xfrm>
          <a:prstGeom prst="rect">
            <a:avLst/>
          </a:prstGeom>
          <a:solidFill>
            <a:schemeClr val="tx1"/>
          </a:solidFill>
          <a:ln/>
          <a:effectLst/>
        </p:spPr>
      </p:pic>
      <p:sp>
        <p:nvSpPr>
          <p:cNvPr id="24" name="TextBox 6"/>
          <p:cNvSpPr txBox="1">
            <a:spLocks noChangeArrowheads="1"/>
          </p:cNvSpPr>
          <p:nvPr/>
        </p:nvSpPr>
        <p:spPr bwMode="auto">
          <a:xfrm>
            <a:off x="714376" y="4964668"/>
            <a:ext cx="7572374" cy="369332"/>
          </a:xfrm>
          <a:prstGeom prst="rect">
            <a:avLst/>
          </a:prstGeom>
          <a:noFill/>
          <a:ln w="9525">
            <a:noFill/>
            <a:miter lim="800000"/>
            <a:headEnd/>
            <a:tailEnd/>
          </a:ln>
        </p:spPr>
        <p:txBody>
          <a:bodyPr wrap="square">
            <a:spAutoFit/>
          </a:bodyPr>
          <a:lstStyle/>
          <a:p>
            <a:pPr algn="ctr">
              <a:defRPr/>
            </a:pPr>
            <a:r>
              <a:rPr lang="en-US" dirty="0" smtClean="0">
                <a:latin typeface="+mn-lt"/>
              </a:rPr>
              <a:t>Instead of integrating over all 3 dimensions numerically</a:t>
            </a:r>
            <a:endParaRPr lang="en-US" dirty="0">
              <a:latin typeface="+mn-lt"/>
            </a:endParaRPr>
          </a:p>
        </p:txBody>
      </p:sp>
      <p:pic>
        <p:nvPicPr>
          <p:cNvPr id="14" name="Picture 13" descr="3D-Sphere.png"/>
          <p:cNvPicPr>
            <a:picLocks noChangeAspect="1"/>
          </p:cNvPicPr>
          <p:nvPr/>
        </p:nvPicPr>
        <p:blipFill>
          <a:blip r:embed="rId5" cstate="print"/>
          <a:stretch>
            <a:fillRect/>
          </a:stretch>
        </p:blipFill>
        <p:spPr>
          <a:xfrm>
            <a:off x="2782972" y="1374944"/>
            <a:ext cx="3578056" cy="3578056"/>
          </a:xfrm>
          <a:prstGeom prst="rect">
            <a:avLst/>
          </a:prstGeom>
        </p:spPr>
      </p:pic>
      <p:sp>
        <p:nvSpPr>
          <p:cNvPr id="9" name="Title 1"/>
          <p:cNvSpPr>
            <a:spLocks noGrp="1"/>
          </p:cNvSpPr>
          <p:nvPr>
            <p:ph type="title"/>
          </p:nvPr>
        </p:nvSpPr>
        <p:spPr>
          <a:xfrm>
            <a:off x="384048" y="228600"/>
            <a:ext cx="8153400" cy="1052596"/>
          </a:xfrm>
        </p:spPr>
        <p:txBody>
          <a:bodyPr/>
          <a:lstStyle/>
          <a:p>
            <a:pPr eaLnBrk="1" hangingPunct="1"/>
            <a:r>
              <a:rPr lang="en-US" dirty="0" smtClean="0"/>
              <a:t>Volumetric </a:t>
            </a:r>
            <a:r>
              <a:rPr lang="en-US" dirty="0" err="1" smtClean="0"/>
              <a:t>Obscurance</a:t>
            </a:r>
            <a:r>
              <a:rPr lang="en-US" dirty="0" smtClean="0"/>
              <a:t/>
            </a:r>
            <a:br>
              <a:rPr lang="en-US" dirty="0" smtClean="0"/>
            </a:br>
            <a:r>
              <a:rPr lang="en-US" sz="2800" dirty="0" smtClean="0"/>
              <a:t>Overview</a:t>
            </a:r>
          </a:p>
        </p:txBody>
      </p:sp>
    </p:spTree>
    <p:extLst>
      <p:ext uri="{BB962C8B-B14F-4D97-AF65-F5344CB8AC3E}">
        <p14:creationId xmlns:p14="http://schemas.microsoft.com/office/powerpoint/2010/main" val="2054906238"/>
      </p:ext>
    </p:extLst>
  </p:cSld>
  <p:clrMapOvr>
    <a:masterClrMapping/>
  </p:clrMapOvr>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extBox 6"/>
          <p:cNvSpPr txBox="1">
            <a:spLocks noChangeArrowheads="1"/>
          </p:cNvSpPr>
          <p:nvPr/>
        </p:nvSpPr>
        <p:spPr bwMode="auto">
          <a:xfrm>
            <a:off x="1691184" y="5105400"/>
            <a:ext cx="5761632" cy="369332"/>
          </a:xfrm>
          <a:prstGeom prst="rect">
            <a:avLst/>
          </a:prstGeom>
          <a:noFill/>
          <a:ln w="9525">
            <a:noFill/>
            <a:miter lim="800000"/>
            <a:headEnd/>
            <a:tailEnd/>
          </a:ln>
        </p:spPr>
        <p:txBody>
          <a:bodyPr wrap="square">
            <a:spAutoFit/>
          </a:bodyPr>
          <a:lstStyle/>
          <a:p>
            <a:pPr algn="ctr">
              <a:defRPr/>
            </a:pPr>
            <a:r>
              <a:rPr lang="en-US" dirty="0" smtClean="0">
                <a:latin typeface="+mn-lt"/>
              </a:rPr>
              <a:t>Integrate numerically over 2D disk through point </a:t>
            </a:r>
            <a:r>
              <a:rPr lang="en-US" dirty="0" smtClean="0">
                <a:solidFill>
                  <a:srgbClr val="FF0000"/>
                </a:solidFill>
                <a:latin typeface="+mn-lt"/>
              </a:rPr>
              <a:t>P</a:t>
            </a:r>
            <a:endParaRPr lang="en-US" dirty="0">
              <a:solidFill>
                <a:srgbClr val="FF0000"/>
              </a:solidFill>
              <a:latin typeface="+mn-lt"/>
            </a:endParaRPr>
          </a:p>
        </p:txBody>
      </p:sp>
      <p:pic>
        <p:nvPicPr>
          <p:cNvPr id="14" name="Picture 13" descr="3D-Sphere.png"/>
          <p:cNvPicPr>
            <a:picLocks noChangeAspect="1"/>
          </p:cNvPicPr>
          <p:nvPr/>
        </p:nvPicPr>
        <p:blipFill>
          <a:blip r:embed="rId4" cstate="print"/>
          <a:stretch>
            <a:fillRect/>
          </a:stretch>
        </p:blipFill>
        <p:spPr>
          <a:xfrm>
            <a:off x="239797" y="1398507"/>
            <a:ext cx="3578056" cy="3578056"/>
          </a:xfrm>
          <a:prstGeom prst="rect">
            <a:avLst/>
          </a:prstGeom>
        </p:spPr>
      </p:pic>
      <p:pic>
        <p:nvPicPr>
          <p:cNvPr id="6" name="Picture 5" descr="3D-Disk-Samples.png"/>
          <p:cNvPicPr>
            <a:picLocks noChangeAspect="1"/>
          </p:cNvPicPr>
          <p:nvPr/>
        </p:nvPicPr>
        <p:blipFill>
          <a:blip r:embed="rId5" cstate="print"/>
          <a:stretch>
            <a:fillRect/>
          </a:stretch>
        </p:blipFill>
        <p:spPr>
          <a:xfrm>
            <a:off x="5364247" y="1383268"/>
            <a:ext cx="3578055" cy="3608534"/>
          </a:xfrm>
          <a:prstGeom prst="rect">
            <a:avLst/>
          </a:prstGeom>
        </p:spPr>
      </p:pic>
      <p:pic>
        <p:nvPicPr>
          <p:cNvPr id="22" name="Picture 21" descr="TP_tmp.emf"/>
          <p:cNvPicPr>
            <a:picLocks noChangeAspect="1"/>
          </p:cNvPicPr>
          <p:nvPr>
            <p:custDataLst>
              <p:tags r:id="rId1"/>
            </p:custDataLst>
          </p:nvPr>
        </p:nvPicPr>
        <p:blipFill>
          <a:blip r:embed="rId6" cstate="print">
            <a:clrChange>
              <a:clrFrom>
                <a:srgbClr val="FFFFFF"/>
              </a:clrFrom>
              <a:clrTo>
                <a:srgbClr val="FFFFFF">
                  <a:alpha val="0"/>
                </a:srgbClr>
              </a:clrTo>
            </a:clrChange>
          </a:blip>
          <a:stretch>
            <a:fillRect/>
          </a:stretch>
        </p:blipFill>
        <p:spPr bwMode="auto">
          <a:xfrm>
            <a:off x="1104610" y="5661025"/>
            <a:ext cx="6934776" cy="621461"/>
          </a:xfrm>
          <a:prstGeom prst="rect">
            <a:avLst/>
          </a:prstGeom>
          <a:solidFill>
            <a:schemeClr val="tx1"/>
          </a:solidFill>
          <a:ln/>
          <a:effectLst/>
        </p:spPr>
      </p:pic>
      <p:sp>
        <p:nvSpPr>
          <p:cNvPr id="9" name="Right Arrow 8"/>
          <p:cNvSpPr/>
          <p:nvPr/>
        </p:nvSpPr>
        <p:spPr>
          <a:xfrm>
            <a:off x="4235211" y="3006560"/>
            <a:ext cx="730729" cy="36195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1" name="Straight Arrow Connector 10"/>
          <p:cNvCxnSpPr/>
          <p:nvPr/>
        </p:nvCxnSpPr>
        <p:spPr>
          <a:xfrm rot="10800000">
            <a:off x="2695575" y="3402568"/>
            <a:ext cx="495300" cy="1588"/>
          </a:xfrm>
          <a:prstGeom prst="straightConnector1">
            <a:avLst/>
          </a:prstGeom>
          <a:ln w="38100">
            <a:solidFill>
              <a:schemeClr val="bg1"/>
            </a:solidFill>
            <a:tailEnd type="arrow"/>
          </a:ln>
        </p:spPr>
        <p:style>
          <a:lnRef idx="1">
            <a:schemeClr val="accent1"/>
          </a:lnRef>
          <a:fillRef idx="0">
            <a:schemeClr val="accent1"/>
          </a:fillRef>
          <a:effectRef idx="0">
            <a:schemeClr val="accent1"/>
          </a:effectRef>
          <a:fontRef idx="minor">
            <a:schemeClr val="tx1"/>
          </a:fontRef>
        </p:style>
      </p:cxnSp>
      <p:cxnSp>
        <p:nvCxnSpPr>
          <p:cNvPr id="12" name="Straight Arrow Connector 11"/>
          <p:cNvCxnSpPr/>
          <p:nvPr/>
        </p:nvCxnSpPr>
        <p:spPr>
          <a:xfrm rot="10800000">
            <a:off x="1962150" y="4536043"/>
            <a:ext cx="495300" cy="1588"/>
          </a:xfrm>
          <a:prstGeom prst="straightConnector1">
            <a:avLst/>
          </a:prstGeom>
          <a:ln w="38100">
            <a:solidFill>
              <a:schemeClr val="bg1"/>
            </a:solidFill>
            <a:tailEnd type="arrow"/>
          </a:ln>
        </p:spPr>
        <p:style>
          <a:lnRef idx="1">
            <a:schemeClr val="accent1"/>
          </a:lnRef>
          <a:fillRef idx="0">
            <a:schemeClr val="accent1"/>
          </a:fillRef>
          <a:effectRef idx="0">
            <a:schemeClr val="accent1"/>
          </a:effectRef>
          <a:fontRef idx="minor">
            <a:schemeClr val="tx1"/>
          </a:fontRef>
        </p:style>
      </p:cxnSp>
      <p:cxnSp>
        <p:nvCxnSpPr>
          <p:cNvPr id="17" name="Straight Arrow Connector 16"/>
          <p:cNvCxnSpPr/>
          <p:nvPr/>
        </p:nvCxnSpPr>
        <p:spPr>
          <a:xfrm rot="10800000">
            <a:off x="2095500" y="1783318"/>
            <a:ext cx="228600" cy="1588"/>
          </a:xfrm>
          <a:prstGeom prst="straightConnector1">
            <a:avLst/>
          </a:prstGeom>
          <a:ln w="38100">
            <a:solidFill>
              <a:schemeClr val="bg1"/>
            </a:solidFill>
            <a:tailEnd type="arrow"/>
          </a:ln>
        </p:spPr>
        <p:style>
          <a:lnRef idx="1">
            <a:schemeClr val="accent1"/>
          </a:lnRef>
          <a:fillRef idx="0">
            <a:schemeClr val="accent1"/>
          </a:fillRef>
          <a:effectRef idx="0">
            <a:schemeClr val="accent1"/>
          </a:effectRef>
          <a:fontRef idx="minor">
            <a:schemeClr val="tx1"/>
          </a:fontRef>
        </p:style>
      </p:cxnSp>
      <p:cxnSp>
        <p:nvCxnSpPr>
          <p:cNvPr id="20" name="Straight Arrow Connector 19"/>
          <p:cNvCxnSpPr/>
          <p:nvPr/>
        </p:nvCxnSpPr>
        <p:spPr>
          <a:xfrm>
            <a:off x="1247775" y="2183368"/>
            <a:ext cx="409575" cy="1588"/>
          </a:xfrm>
          <a:prstGeom prst="straightConnector1">
            <a:avLst/>
          </a:prstGeom>
          <a:ln w="38100">
            <a:solidFill>
              <a:schemeClr val="bg1"/>
            </a:solidFill>
            <a:tailEnd type="arrow"/>
          </a:ln>
        </p:spPr>
        <p:style>
          <a:lnRef idx="1">
            <a:schemeClr val="accent1"/>
          </a:lnRef>
          <a:fillRef idx="0">
            <a:schemeClr val="accent1"/>
          </a:fillRef>
          <a:effectRef idx="0">
            <a:schemeClr val="accent1"/>
          </a:effectRef>
          <a:fontRef idx="minor">
            <a:schemeClr val="tx1"/>
          </a:fontRef>
        </p:style>
      </p:cxnSp>
      <p:cxnSp>
        <p:nvCxnSpPr>
          <p:cNvPr id="21" name="Straight Arrow Connector 20"/>
          <p:cNvCxnSpPr/>
          <p:nvPr/>
        </p:nvCxnSpPr>
        <p:spPr>
          <a:xfrm>
            <a:off x="685800" y="3716893"/>
            <a:ext cx="504825" cy="9525"/>
          </a:xfrm>
          <a:prstGeom prst="straightConnector1">
            <a:avLst/>
          </a:prstGeom>
          <a:ln w="38100">
            <a:solidFill>
              <a:schemeClr val="bg1"/>
            </a:solidFill>
            <a:tailEnd type="arrow"/>
          </a:ln>
        </p:spPr>
        <p:style>
          <a:lnRef idx="1">
            <a:schemeClr val="accent1"/>
          </a:lnRef>
          <a:fillRef idx="0">
            <a:schemeClr val="accent1"/>
          </a:fillRef>
          <a:effectRef idx="0">
            <a:schemeClr val="accent1"/>
          </a:effectRef>
          <a:fontRef idx="minor">
            <a:schemeClr val="tx1"/>
          </a:fontRef>
        </p:style>
      </p:cxnSp>
      <p:cxnSp>
        <p:nvCxnSpPr>
          <p:cNvPr id="23" name="Straight Arrow Connector 22"/>
          <p:cNvCxnSpPr/>
          <p:nvPr/>
        </p:nvCxnSpPr>
        <p:spPr>
          <a:xfrm>
            <a:off x="1743075" y="3859768"/>
            <a:ext cx="266700" cy="1588"/>
          </a:xfrm>
          <a:prstGeom prst="straightConnector1">
            <a:avLst/>
          </a:prstGeom>
          <a:ln w="38100">
            <a:solidFill>
              <a:schemeClr val="bg1"/>
            </a:solidFill>
            <a:tailEnd type="arrow"/>
          </a:ln>
        </p:spPr>
        <p:style>
          <a:lnRef idx="1">
            <a:schemeClr val="accent1"/>
          </a:lnRef>
          <a:fillRef idx="0">
            <a:schemeClr val="accent1"/>
          </a:fillRef>
          <a:effectRef idx="0">
            <a:schemeClr val="accent1"/>
          </a:effectRef>
          <a:fontRef idx="minor">
            <a:schemeClr val="tx1"/>
          </a:fontRef>
        </p:style>
      </p:cxnSp>
      <p:cxnSp>
        <p:nvCxnSpPr>
          <p:cNvPr id="28" name="Straight Arrow Connector 27"/>
          <p:cNvCxnSpPr/>
          <p:nvPr/>
        </p:nvCxnSpPr>
        <p:spPr>
          <a:xfrm rot="10800000">
            <a:off x="1690689" y="3213656"/>
            <a:ext cx="166687" cy="1588"/>
          </a:xfrm>
          <a:prstGeom prst="straightConnector1">
            <a:avLst/>
          </a:prstGeom>
          <a:ln w="38100">
            <a:solidFill>
              <a:schemeClr val="bg1"/>
            </a:solidFill>
            <a:tailEnd type="arrow"/>
          </a:ln>
        </p:spPr>
        <p:style>
          <a:lnRef idx="1">
            <a:schemeClr val="accent1"/>
          </a:lnRef>
          <a:fillRef idx="0">
            <a:schemeClr val="accent1"/>
          </a:fillRef>
          <a:effectRef idx="0">
            <a:schemeClr val="accent1"/>
          </a:effectRef>
          <a:fontRef idx="minor">
            <a:schemeClr val="tx1"/>
          </a:fontRef>
        </p:style>
      </p:cxnSp>
      <p:cxnSp>
        <p:nvCxnSpPr>
          <p:cNvPr id="30" name="Straight Arrow Connector 29"/>
          <p:cNvCxnSpPr/>
          <p:nvPr/>
        </p:nvCxnSpPr>
        <p:spPr>
          <a:xfrm>
            <a:off x="2409825" y="2735818"/>
            <a:ext cx="238125" cy="1588"/>
          </a:xfrm>
          <a:prstGeom prst="straightConnector1">
            <a:avLst/>
          </a:prstGeom>
          <a:ln w="38100">
            <a:solidFill>
              <a:schemeClr val="bg1"/>
            </a:solidFill>
            <a:tailEnd type="arrow"/>
          </a:ln>
        </p:spPr>
        <p:style>
          <a:lnRef idx="1">
            <a:schemeClr val="accent1"/>
          </a:lnRef>
          <a:fillRef idx="0">
            <a:schemeClr val="accent1"/>
          </a:fillRef>
          <a:effectRef idx="0">
            <a:schemeClr val="accent1"/>
          </a:effectRef>
          <a:fontRef idx="minor">
            <a:schemeClr val="tx1"/>
          </a:fontRef>
        </p:style>
      </p:cxnSp>
      <p:sp>
        <p:nvSpPr>
          <p:cNvPr id="19" name="Rectangle 18"/>
          <p:cNvSpPr/>
          <p:nvPr/>
        </p:nvSpPr>
        <p:spPr>
          <a:xfrm>
            <a:off x="4987799" y="5562600"/>
            <a:ext cx="918733" cy="762000"/>
          </a:xfrm>
          <a:prstGeom prst="rect">
            <a:avLst/>
          </a:prstGeom>
          <a:solidFill>
            <a:schemeClr val="accent1">
              <a:alpha val="31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5" name="Title 1"/>
          <p:cNvSpPr>
            <a:spLocks noGrp="1"/>
          </p:cNvSpPr>
          <p:nvPr>
            <p:ph type="title"/>
          </p:nvPr>
        </p:nvSpPr>
        <p:spPr>
          <a:xfrm>
            <a:off x="384048" y="228600"/>
            <a:ext cx="8153400" cy="1052596"/>
          </a:xfrm>
        </p:spPr>
        <p:txBody>
          <a:bodyPr/>
          <a:lstStyle/>
          <a:p>
            <a:pPr eaLnBrk="1" hangingPunct="1"/>
            <a:r>
              <a:rPr lang="en-US" dirty="0" smtClean="0"/>
              <a:t>Volumetric </a:t>
            </a:r>
            <a:r>
              <a:rPr lang="en-US" dirty="0" err="1" smtClean="0"/>
              <a:t>Obscurance</a:t>
            </a:r>
            <a:r>
              <a:rPr lang="en-US" dirty="0" smtClean="0"/>
              <a:t/>
            </a:r>
            <a:br>
              <a:rPr lang="en-US" dirty="0" smtClean="0"/>
            </a:br>
            <a:r>
              <a:rPr lang="en-US" sz="2800" dirty="0" smtClean="0"/>
              <a:t>Overview</a:t>
            </a:r>
          </a:p>
        </p:txBody>
      </p:sp>
    </p:spTree>
    <p:extLst>
      <p:ext uri="{BB962C8B-B14F-4D97-AF65-F5344CB8AC3E}">
        <p14:creationId xmlns:p14="http://schemas.microsoft.com/office/powerpoint/2010/main" val="1634162068"/>
      </p:ext>
    </p:extLst>
  </p:cSld>
  <p:clrMapOvr>
    <a:masterClrMapping/>
  </p:clrMapOvr>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extBox 6"/>
          <p:cNvSpPr txBox="1">
            <a:spLocks noChangeArrowheads="1"/>
          </p:cNvSpPr>
          <p:nvPr/>
        </p:nvSpPr>
        <p:spPr bwMode="auto">
          <a:xfrm>
            <a:off x="1691184" y="5105400"/>
            <a:ext cx="5761632" cy="369332"/>
          </a:xfrm>
          <a:prstGeom prst="rect">
            <a:avLst/>
          </a:prstGeom>
          <a:noFill/>
          <a:ln w="9525">
            <a:noFill/>
            <a:miter lim="800000"/>
            <a:headEnd/>
            <a:tailEnd/>
          </a:ln>
        </p:spPr>
        <p:txBody>
          <a:bodyPr wrap="square">
            <a:spAutoFit/>
          </a:bodyPr>
          <a:lstStyle/>
          <a:p>
            <a:pPr algn="ctr">
              <a:defRPr/>
            </a:pPr>
            <a:r>
              <a:rPr lang="en-US" dirty="0" smtClean="0">
                <a:latin typeface="+mn-lt"/>
              </a:rPr>
              <a:t>Integrate analytically through the sphere at each sample</a:t>
            </a:r>
            <a:endParaRPr lang="en-US" dirty="0">
              <a:solidFill>
                <a:srgbClr val="FF0000"/>
              </a:solidFill>
              <a:latin typeface="+mn-lt"/>
            </a:endParaRPr>
          </a:p>
        </p:txBody>
      </p:sp>
      <p:pic>
        <p:nvPicPr>
          <p:cNvPr id="6" name="Picture 5" descr="3D-Disk-Samples.png"/>
          <p:cNvPicPr>
            <a:picLocks noChangeAspect="1"/>
          </p:cNvPicPr>
          <p:nvPr/>
        </p:nvPicPr>
        <p:blipFill>
          <a:blip r:embed="rId4" cstate="print"/>
          <a:stretch>
            <a:fillRect/>
          </a:stretch>
        </p:blipFill>
        <p:spPr>
          <a:xfrm>
            <a:off x="237744" y="1382566"/>
            <a:ext cx="3578055" cy="3608534"/>
          </a:xfrm>
          <a:prstGeom prst="rect">
            <a:avLst/>
          </a:prstGeom>
        </p:spPr>
      </p:pic>
      <p:sp>
        <p:nvSpPr>
          <p:cNvPr id="9" name="Right Arrow 8"/>
          <p:cNvSpPr/>
          <p:nvPr/>
        </p:nvSpPr>
        <p:spPr>
          <a:xfrm>
            <a:off x="4235211" y="2993815"/>
            <a:ext cx="730729" cy="36195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8" name="Picture 17" descr="3D-line-samples.png"/>
          <p:cNvPicPr>
            <a:picLocks noChangeAspect="1"/>
          </p:cNvPicPr>
          <p:nvPr/>
        </p:nvPicPr>
        <p:blipFill>
          <a:blip r:embed="rId5" cstate="print"/>
          <a:stretch>
            <a:fillRect/>
          </a:stretch>
        </p:blipFill>
        <p:spPr>
          <a:xfrm>
            <a:off x="5367528" y="1370523"/>
            <a:ext cx="3578055" cy="3608534"/>
          </a:xfrm>
          <a:prstGeom prst="rect">
            <a:avLst/>
          </a:prstGeom>
        </p:spPr>
      </p:pic>
      <p:pic>
        <p:nvPicPr>
          <p:cNvPr id="11" name="Picture 10" descr="TP_tmp.emf"/>
          <p:cNvPicPr>
            <a:picLocks noChangeAspect="1"/>
          </p:cNvPicPr>
          <p:nvPr>
            <p:custDataLst>
              <p:tags r:id="rId1"/>
            </p:custDataLst>
          </p:nvPr>
        </p:nvPicPr>
        <p:blipFill>
          <a:blip r:embed="rId6" cstate="print">
            <a:clrChange>
              <a:clrFrom>
                <a:srgbClr val="FFFFFF"/>
              </a:clrFrom>
              <a:clrTo>
                <a:srgbClr val="FFFFFF">
                  <a:alpha val="0"/>
                </a:srgbClr>
              </a:clrTo>
            </a:clrChange>
          </a:blip>
          <a:stretch>
            <a:fillRect/>
          </a:stretch>
        </p:blipFill>
        <p:spPr bwMode="auto">
          <a:xfrm>
            <a:off x="1104610" y="5661025"/>
            <a:ext cx="6934776" cy="621461"/>
          </a:xfrm>
          <a:prstGeom prst="rect">
            <a:avLst/>
          </a:prstGeom>
          <a:solidFill>
            <a:schemeClr val="tx1"/>
          </a:solidFill>
          <a:ln/>
          <a:effectLst/>
        </p:spPr>
      </p:pic>
      <p:sp>
        <p:nvSpPr>
          <p:cNvPr id="8" name="Rectangle 7"/>
          <p:cNvSpPr/>
          <p:nvPr/>
        </p:nvSpPr>
        <p:spPr>
          <a:xfrm>
            <a:off x="5939269" y="5562600"/>
            <a:ext cx="731837" cy="762000"/>
          </a:xfrm>
          <a:prstGeom prst="rect">
            <a:avLst/>
          </a:prstGeom>
          <a:solidFill>
            <a:schemeClr val="accent1">
              <a:alpha val="31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2" name="Title 1"/>
          <p:cNvSpPr>
            <a:spLocks noGrp="1"/>
          </p:cNvSpPr>
          <p:nvPr>
            <p:ph type="title"/>
          </p:nvPr>
        </p:nvSpPr>
        <p:spPr>
          <a:xfrm>
            <a:off x="384048" y="228600"/>
            <a:ext cx="8153400" cy="1052596"/>
          </a:xfrm>
        </p:spPr>
        <p:txBody>
          <a:bodyPr/>
          <a:lstStyle/>
          <a:p>
            <a:pPr eaLnBrk="1" hangingPunct="1"/>
            <a:r>
              <a:rPr lang="en-US" dirty="0" smtClean="0"/>
              <a:t>Volumetric </a:t>
            </a:r>
            <a:r>
              <a:rPr lang="en-US" dirty="0" err="1" smtClean="0"/>
              <a:t>Obscurance</a:t>
            </a:r>
            <a:r>
              <a:rPr lang="en-US" dirty="0" smtClean="0"/>
              <a:t/>
            </a:r>
            <a:br>
              <a:rPr lang="en-US" dirty="0" smtClean="0"/>
            </a:br>
            <a:r>
              <a:rPr lang="en-US" sz="2800" dirty="0" smtClean="0"/>
              <a:t>Overview</a:t>
            </a:r>
          </a:p>
        </p:txBody>
      </p:sp>
    </p:spTree>
    <p:extLst>
      <p:ext uri="{BB962C8B-B14F-4D97-AF65-F5344CB8AC3E}">
        <p14:creationId xmlns:p14="http://schemas.microsoft.com/office/powerpoint/2010/main" val="1068955274"/>
      </p:ext>
    </p:extLst>
  </p:cSld>
  <p:clrMapOvr>
    <a:masterClrMapping/>
  </p:clrMapOvr>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9" name="Picture 5"/>
          <p:cNvPicPr>
            <a:picLocks noChangeAspect="1" noChangeArrowheads="1"/>
          </p:cNvPicPr>
          <p:nvPr/>
        </p:nvPicPr>
        <p:blipFill>
          <a:blip r:embed="rId4" cstate="print"/>
          <a:srcRect/>
          <a:stretch>
            <a:fillRect/>
          </a:stretch>
        </p:blipFill>
        <p:spPr bwMode="auto">
          <a:xfrm>
            <a:off x="5372100" y="1495473"/>
            <a:ext cx="3314700" cy="3000375"/>
          </a:xfrm>
          <a:prstGeom prst="rect">
            <a:avLst/>
          </a:prstGeom>
          <a:noFill/>
          <a:ln w="9525">
            <a:noFill/>
            <a:miter lim="800000"/>
            <a:headEnd/>
            <a:tailEnd/>
          </a:ln>
        </p:spPr>
      </p:pic>
      <p:pic>
        <p:nvPicPr>
          <p:cNvPr id="15" name="Picture 14" descr="3d-disk.png"/>
          <p:cNvPicPr>
            <a:picLocks noChangeAspect="1"/>
          </p:cNvPicPr>
          <p:nvPr/>
        </p:nvPicPr>
        <p:blipFill>
          <a:blip r:embed="rId5" cstate="print"/>
          <a:srcRect l="24819" t="30873"/>
          <a:stretch>
            <a:fillRect/>
          </a:stretch>
        </p:blipFill>
        <p:spPr>
          <a:xfrm>
            <a:off x="496824" y="1449943"/>
            <a:ext cx="4249090" cy="3200400"/>
          </a:xfrm>
          <a:prstGeom prst="rect">
            <a:avLst/>
          </a:prstGeom>
        </p:spPr>
      </p:pic>
      <p:sp>
        <p:nvSpPr>
          <p:cNvPr id="24" name="TextBox 6"/>
          <p:cNvSpPr txBox="1">
            <a:spLocks noChangeArrowheads="1"/>
          </p:cNvSpPr>
          <p:nvPr/>
        </p:nvSpPr>
        <p:spPr bwMode="auto">
          <a:xfrm>
            <a:off x="705012" y="5117068"/>
            <a:ext cx="7733977" cy="369332"/>
          </a:xfrm>
          <a:prstGeom prst="rect">
            <a:avLst/>
          </a:prstGeom>
          <a:noFill/>
          <a:ln w="9525">
            <a:noFill/>
            <a:miter lim="800000"/>
            <a:headEnd/>
            <a:tailEnd/>
          </a:ln>
        </p:spPr>
        <p:txBody>
          <a:bodyPr wrap="none">
            <a:spAutoFit/>
          </a:bodyPr>
          <a:lstStyle/>
          <a:p>
            <a:pPr>
              <a:defRPr/>
            </a:pPr>
            <a:r>
              <a:rPr lang="en-US" dirty="0">
                <a:latin typeface="+mn-lt"/>
              </a:rPr>
              <a:t>Start with </a:t>
            </a:r>
            <a:r>
              <a:rPr lang="en-US" dirty="0" smtClean="0">
                <a:latin typeface="+mn-lt"/>
              </a:rPr>
              <a:t>the disk centered at </a:t>
            </a:r>
            <a:r>
              <a:rPr lang="en-US" dirty="0" smtClean="0">
                <a:solidFill>
                  <a:srgbClr val="FF0000"/>
                </a:solidFill>
                <a:latin typeface="+mn-lt"/>
              </a:rPr>
              <a:t>P</a:t>
            </a:r>
            <a:r>
              <a:rPr lang="en-US" dirty="0" smtClean="0">
                <a:latin typeface="+mn-lt"/>
              </a:rPr>
              <a:t> and</a:t>
            </a:r>
            <a:r>
              <a:rPr lang="en-US" dirty="0" smtClean="0">
                <a:solidFill>
                  <a:srgbClr val="FF0000"/>
                </a:solidFill>
                <a:latin typeface="+mn-lt"/>
              </a:rPr>
              <a:t> </a:t>
            </a:r>
            <a:r>
              <a:rPr lang="en-US" dirty="0">
                <a:latin typeface="+mn-lt"/>
              </a:rPr>
              <a:t>sample </a:t>
            </a:r>
            <a:r>
              <a:rPr lang="en-US" dirty="0" smtClean="0">
                <a:latin typeface="+mn-lt"/>
              </a:rPr>
              <a:t>at </a:t>
            </a:r>
            <a:r>
              <a:rPr lang="en-US" dirty="0">
                <a:latin typeface="+mn-lt"/>
              </a:rPr>
              <a:t>random </a:t>
            </a:r>
            <a:r>
              <a:rPr lang="en-US" dirty="0" smtClean="0">
                <a:latin typeface="+mn-lt"/>
              </a:rPr>
              <a:t>screen </a:t>
            </a:r>
            <a:r>
              <a:rPr lang="en-US" dirty="0">
                <a:solidFill>
                  <a:srgbClr val="37C047"/>
                </a:solidFill>
                <a:latin typeface="+mn-lt"/>
              </a:rPr>
              <a:t>(</a:t>
            </a:r>
            <a:r>
              <a:rPr lang="en-US" dirty="0" err="1">
                <a:solidFill>
                  <a:srgbClr val="37C047"/>
                </a:solidFill>
                <a:latin typeface="+mn-lt"/>
              </a:rPr>
              <a:t>x,y</a:t>
            </a:r>
            <a:r>
              <a:rPr lang="en-US" dirty="0" smtClean="0">
                <a:solidFill>
                  <a:srgbClr val="37C047"/>
                </a:solidFill>
                <a:latin typeface="+mn-lt"/>
              </a:rPr>
              <a:t>) </a:t>
            </a:r>
            <a:r>
              <a:rPr lang="en-US" dirty="0" smtClean="0">
                <a:latin typeface="+mn-lt"/>
              </a:rPr>
              <a:t>within the disk</a:t>
            </a:r>
            <a:endParaRPr lang="en-US" dirty="0">
              <a:latin typeface="+mn-lt"/>
            </a:endParaRPr>
          </a:p>
        </p:txBody>
      </p:sp>
      <p:sp>
        <p:nvSpPr>
          <p:cNvPr id="13" name="TextBox 12"/>
          <p:cNvSpPr txBox="1"/>
          <p:nvPr/>
        </p:nvSpPr>
        <p:spPr bwMode="auto">
          <a:xfrm>
            <a:off x="6151563" y="4593193"/>
            <a:ext cx="2171700" cy="369888"/>
          </a:xfrm>
          <a:prstGeom prst="rect">
            <a:avLst/>
          </a:prstGeom>
          <a:noFill/>
        </p:spPr>
        <p:txBody>
          <a:bodyPr wrap="none">
            <a:spAutoFit/>
          </a:bodyPr>
          <a:lstStyle/>
          <a:p>
            <a:pPr>
              <a:defRPr/>
            </a:pPr>
            <a:r>
              <a:rPr lang="en-US" dirty="0">
                <a:latin typeface="+mn-lt"/>
              </a:rPr>
              <a:t>Two Dimensional Slice</a:t>
            </a:r>
          </a:p>
        </p:txBody>
      </p:sp>
      <p:sp>
        <p:nvSpPr>
          <p:cNvPr id="14" name="TextBox 13"/>
          <p:cNvSpPr txBox="1"/>
          <p:nvPr/>
        </p:nvSpPr>
        <p:spPr bwMode="auto">
          <a:xfrm>
            <a:off x="1757044" y="4659868"/>
            <a:ext cx="1741182" cy="369332"/>
          </a:xfrm>
          <a:prstGeom prst="rect">
            <a:avLst/>
          </a:prstGeom>
          <a:noFill/>
        </p:spPr>
        <p:txBody>
          <a:bodyPr wrap="none">
            <a:spAutoFit/>
          </a:bodyPr>
          <a:lstStyle/>
          <a:p>
            <a:pPr>
              <a:defRPr/>
            </a:pPr>
            <a:r>
              <a:rPr lang="en-US" dirty="0" smtClean="0">
                <a:latin typeface="+mn-lt"/>
              </a:rPr>
              <a:t>Three Dimensions</a:t>
            </a:r>
            <a:endParaRPr lang="en-US" dirty="0">
              <a:latin typeface="+mn-lt"/>
            </a:endParaRPr>
          </a:p>
        </p:txBody>
      </p:sp>
      <p:pic>
        <p:nvPicPr>
          <p:cNvPr id="10" name="Picture 9" descr="TP_tmp.emf"/>
          <p:cNvPicPr>
            <a:picLocks noChangeAspect="1"/>
          </p:cNvPicPr>
          <p:nvPr>
            <p:custDataLst>
              <p:tags r:id="rId1"/>
            </p:custDataLst>
          </p:nvPr>
        </p:nvPicPr>
        <p:blipFill>
          <a:blip r:embed="rId6" cstate="print">
            <a:clrChange>
              <a:clrFrom>
                <a:srgbClr val="FFFFFF"/>
              </a:clrFrom>
              <a:clrTo>
                <a:srgbClr val="FFFFFF">
                  <a:alpha val="0"/>
                </a:srgbClr>
              </a:clrTo>
            </a:clrChange>
          </a:blip>
          <a:stretch>
            <a:fillRect/>
          </a:stretch>
        </p:blipFill>
        <p:spPr bwMode="auto">
          <a:xfrm>
            <a:off x="1104610" y="5661025"/>
            <a:ext cx="6934776" cy="621461"/>
          </a:xfrm>
          <a:prstGeom prst="rect">
            <a:avLst/>
          </a:prstGeom>
          <a:solidFill>
            <a:schemeClr val="tx1"/>
          </a:solidFill>
          <a:ln/>
          <a:effectLst/>
        </p:spPr>
      </p:pic>
      <p:sp>
        <p:nvSpPr>
          <p:cNvPr id="12" name="Title 1"/>
          <p:cNvSpPr>
            <a:spLocks noGrp="1"/>
          </p:cNvSpPr>
          <p:nvPr>
            <p:ph type="title"/>
          </p:nvPr>
        </p:nvSpPr>
        <p:spPr>
          <a:xfrm>
            <a:off x="384048" y="228600"/>
            <a:ext cx="8153400" cy="1052596"/>
          </a:xfrm>
        </p:spPr>
        <p:txBody>
          <a:bodyPr/>
          <a:lstStyle/>
          <a:p>
            <a:pPr eaLnBrk="1" hangingPunct="1"/>
            <a:r>
              <a:rPr lang="en-US" dirty="0" smtClean="0"/>
              <a:t>Volumetric </a:t>
            </a:r>
            <a:r>
              <a:rPr lang="en-US" dirty="0" err="1" smtClean="0"/>
              <a:t>Obscurance</a:t>
            </a:r>
            <a:r>
              <a:rPr lang="en-US" dirty="0" smtClean="0"/>
              <a:t/>
            </a:r>
            <a:br>
              <a:rPr lang="en-US" dirty="0" smtClean="0"/>
            </a:br>
            <a:r>
              <a:rPr lang="en-US" sz="2800" dirty="0" smtClean="0"/>
              <a:t>Line Integrals</a:t>
            </a:r>
          </a:p>
        </p:txBody>
      </p:sp>
    </p:spTree>
    <p:extLst>
      <p:ext uri="{BB962C8B-B14F-4D97-AF65-F5344CB8AC3E}">
        <p14:creationId xmlns:p14="http://schemas.microsoft.com/office/powerpoint/2010/main" val="2780051507"/>
      </p:ext>
    </p:extLst>
  </p:cSld>
  <p:clrMapOvr>
    <a:masterClrMapping/>
  </p:clrMapOvr>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1" name="Picture 3"/>
          <p:cNvPicPr>
            <a:picLocks noChangeAspect="1" noChangeArrowheads="1"/>
          </p:cNvPicPr>
          <p:nvPr/>
        </p:nvPicPr>
        <p:blipFill>
          <a:blip r:embed="rId4" cstate="print"/>
          <a:srcRect/>
          <a:stretch>
            <a:fillRect/>
          </a:stretch>
        </p:blipFill>
        <p:spPr bwMode="auto">
          <a:xfrm>
            <a:off x="2924175" y="1524000"/>
            <a:ext cx="3295650" cy="2981325"/>
          </a:xfrm>
          <a:prstGeom prst="rect">
            <a:avLst/>
          </a:prstGeom>
          <a:noFill/>
          <a:ln w="9525">
            <a:noFill/>
            <a:miter lim="800000"/>
            <a:headEnd/>
            <a:tailEnd/>
          </a:ln>
        </p:spPr>
      </p:pic>
      <p:sp>
        <p:nvSpPr>
          <p:cNvPr id="24" name="TextBox 6"/>
          <p:cNvSpPr txBox="1">
            <a:spLocks noChangeArrowheads="1"/>
          </p:cNvSpPr>
          <p:nvPr/>
        </p:nvSpPr>
        <p:spPr bwMode="auto">
          <a:xfrm>
            <a:off x="2747270" y="5117068"/>
            <a:ext cx="3649461" cy="369332"/>
          </a:xfrm>
          <a:prstGeom prst="rect">
            <a:avLst/>
          </a:prstGeom>
          <a:noFill/>
          <a:ln w="9525">
            <a:noFill/>
            <a:miter lim="800000"/>
            <a:headEnd/>
            <a:tailEnd/>
          </a:ln>
        </p:spPr>
        <p:txBody>
          <a:bodyPr wrap="none">
            <a:spAutoFit/>
          </a:bodyPr>
          <a:lstStyle/>
          <a:p>
            <a:pPr>
              <a:defRPr/>
            </a:pPr>
            <a:r>
              <a:rPr lang="en-US" dirty="0">
                <a:latin typeface="+mn-lt"/>
              </a:rPr>
              <a:t>Assume </a:t>
            </a:r>
            <a:r>
              <a:rPr lang="en-US" dirty="0" smtClean="0">
                <a:latin typeface="+mn-lt"/>
              </a:rPr>
              <a:t>that </a:t>
            </a:r>
            <a:r>
              <a:rPr lang="en-US" dirty="0">
                <a:latin typeface="+mn-lt"/>
              </a:rPr>
              <a:t>viewing rays are parallel</a:t>
            </a:r>
          </a:p>
        </p:txBody>
      </p:sp>
      <p:pic>
        <p:nvPicPr>
          <p:cNvPr id="6" name="Picture 5" descr="TP_tmp.emf"/>
          <p:cNvPicPr>
            <a:picLocks noChangeAspect="1"/>
          </p:cNvPicPr>
          <p:nvPr>
            <p:custDataLst>
              <p:tags r:id="rId1"/>
            </p:custDataLst>
          </p:nvPr>
        </p:nvPicPr>
        <p:blipFill>
          <a:blip r:embed="rId5" cstate="print">
            <a:clrChange>
              <a:clrFrom>
                <a:srgbClr val="FFFFFF"/>
              </a:clrFrom>
              <a:clrTo>
                <a:srgbClr val="FFFFFF">
                  <a:alpha val="0"/>
                </a:srgbClr>
              </a:clrTo>
            </a:clrChange>
          </a:blip>
          <a:stretch>
            <a:fillRect/>
          </a:stretch>
        </p:blipFill>
        <p:spPr bwMode="auto">
          <a:xfrm>
            <a:off x="1104610" y="5661025"/>
            <a:ext cx="6934776" cy="621461"/>
          </a:xfrm>
          <a:prstGeom prst="rect">
            <a:avLst/>
          </a:prstGeom>
          <a:solidFill>
            <a:schemeClr val="tx1"/>
          </a:solidFill>
          <a:ln/>
          <a:effectLst/>
        </p:spPr>
      </p:pic>
      <p:sp>
        <p:nvSpPr>
          <p:cNvPr id="9" name="Title 1"/>
          <p:cNvSpPr>
            <a:spLocks noGrp="1"/>
          </p:cNvSpPr>
          <p:nvPr>
            <p:ph type="title"/>
          </p:nvPr>
        </p:nvSpPr>
        <p:spPr>
          <a:xfrm>
            <a:off x="384048" y="228600"/>
            <a:ext cx="8153400" cy="1052596"/>
          </a:xfrm>
        </p:spPr>
        <p:txBody>
          <a:bodyPr/>
          <a:lstStyle/>
          <a:p>
            <a:pPr eaLnBrk="1" hangingPunct="1"/>
            <a:r>
              <a:rPr lang="en-US" dirty="0" smtClean="0"/>
              <a:t>Volumetric </a:t>
            </a:r>
            <a:r>
              <a:rPr lang="en-US" dirty="0" err="1" smtClean="0"/>
              <a:t>Obscurance</a:t>
            </a:r>
            <a:r>
              <a:rPr lang="en-US" dirty="0" smtClean="0"/>
              <a:t/>
            </a:r>
            <a:br>
              <a:rPr lang="en-US" dirty="0" smtClean="0"/>
            </a:br>
            <a:r>
              <a:rPr lang="en-US" sz="2800" dirty="0" smtClean="0"/>
              <a:t>Line Integrals</a:t>
            </a:r>
          </a:p>
        </p:txBody>
      </p:sp>
    </p:spTree>
    <p:extLst>
      <p:ext uri="{BB962C8B-B14F-4D97-AF65-F5344CB8AC3E}">
        <p14:creationId xmlns:p14="http://schemas.microsoft.com/office/powerpoint/2010/main" val="3162678986"/>
      </p:ext>
    </p:extLst>
  </p:cSld>
  <p:clrMapOvr>
    <a:masterClrMapping/>
  </p:clrMapOvr>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4" cstate="print"/>
          <a:srcRect/>
          <a:stretch>
            <a:fillRect/>
          </a:stretch>
        </p:blipFill>
        <p:spPr bwMode="auto">
          <a:xfrm>
            <a:off x="2914650" y="1528762"/>
            <a:ext cx="3314700" cy="3000375"/>
          </a:xfrm>
          <a:prstGeom prst="rect">
            <a:avLst/>
          </a:prstGeom>
          <a:noFill/>
          <a:ln w="9525">
            <a:noFill/>
            <a:miter lim="800000"/>
            <a:headEnd/>
            <a:tailEnd/>
          </a:ln>
        </p:spPr>
      </p:pic>
      <p:sp>
        <p:nvSpPr>
          <p:cNvPr id="24" name="TextBox 6"/>
          <p:cNvSpPr txBox="1">
            <a:spLocks noChangeArrowheads="1"/>
          </p:cNvSpPr>
          <p:nvPr/>
        </p:nvSpPr>
        <p:spPr bwMode="auto">
          <a:xfrm>
            <a:off x="2452189" y="5117068"/>
            <a:ext cx="4239622" cy="369332"/>
          </a:xfrm>
          <a:prstGeom prst="rect">
            <a:avLst/>
          </a:prstGeom>
          <a:noFill/>
          <a:ln w="9525">
            <a:noFill/>
            <a:miter lim="800000"/>
            <a:headEnd/>
            <a:tailEnd/>
          </a:ln>
        </p:spPr>
        <p:txBody>
          <a:bodyPr wrap="none">
            <a:spAutoFit/>
          </a:bodyPr>
          <a:lstStyle/>
          <a:p>
            <a:pPr>
              <a:defRPr/>
            </a:pPr>
            <a:r>
              <a:rPr lang="en-US" dirty="0">
                <a:latin typeface="+mn-lt"/>
              </a:rPr>
              <a:t>Each viewing ray defines a step function </a:t>
            </a:r>
            <a:r>
              <a:rPr lang="en-US" dirty="0" smtClean="0">
                <a:latin typeface="+mn-lt"/>
              </a:rPr>
              <a:t>f(z)</a:t>
            </a:r>
            <a:endParaRPr lang="en-US" dirty="0">
              <a:latin typeface="+mn-lt"/>
            </a:endParaRPr>
          </a:p>
        </p:txBody>
      </p:sp>
      <p:cxnSp>
        <p:nvCxnSpPr>
          <p:cNvPr id="8" name="Straight Connector 7"/>
          <p:cNvCxnSpPr/>
          <p:nvPr/>
        </p:nvCxnSpPr>
        <p:spPr>
          <a:xfrm rot="10800000">
            <a:off x="4829175" y="4705349"/>
            <a:ext cx="1381125" cy="0"/>
          </a:xfrm>
          <a:prstGeom prst="line">
            <a:avLst/>
          </a:prstGeom>
          <a:ln w="25400">
            <a:solidFill>
              <a:srgbClr val="37C047"/>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rot="10800000">
            <a:off x="2981325" y="4952999"/>
            <a:ext cx="1852613"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p:nvCxnSpPr>
        <p:spPr>
          <a:xfrm rot="5400000" flipH="1" flipV="1">
            <a:off x="4710113" y="4829174"/>
            <a:ext cx="247650" cy="0"/>
          </a:xfrm>
          <a:prstGeom prst="line">
            <a:avLst/>
          </a:prstGeom>
          <a:ln w="25400">
            <a:solidFill>
              <a:schemeClr val="accent6">
                <a:lumMod val="60000"/>
                <a:lumOff val="40000"/>
              </a:schemeClr>
            </a:solidFill>
          </a:ln>
        </p:spPr>
        <p:style>
          <a:lnRef idx="1">
            <a:schemeClr val="accent1"/>
          </a:lnRef>
          <a:fillRef idx="0">
            <a:schemeClr val="accent1"/>
          </a:fillRef>
          <a:effectRef idx="0">
            <a:schemeClr val="accent1"/>
          </a:effectRef>
          <a:fontRef idx="minor">
            <a:schemeClr val="tx1"/>
          </a:fontRef>
        </p:style>
      </p:cxnSp>
      <p:pic>
        <p:nvPicPr>
          <p:cNvPr id="9" name="Picture 8" descr="TP_tmp.emf"/>
          <p:cNvPicPr>
            <a:picLocks noChangeAspect="1"/>
          </p:cNvPicPr>
          <p:nvPr>
            <p:custDataLst>
              <p:tags r:id="rId1"/>
            </p:custDataLst>
          </p:nvPr>
        </p:nvPicPr>
        <p:blipFill>
          <a:blip r:embed="rId5" cstate="print">
            <a:clrChange>
              <a:clrFrom>
                <a:srgbClr val="FFFFFF"/>
              </a:clrFrom>
              <a:clrTo>
                <a:srgbClr val="FFFFFF">
                  <a:alpha val="0"/>
                </a:srgbClr>
              </a:clrTo>
            </a:clrChange>
          </a:blip>
          <a:stretch>
            <a:fillRect/>
          </a:stretch>
        </p:blipFill>
        <p:spPr bwMode="auto">
          <a:xfrm>
            <a:off x="1104610" y="5661025"/>
            <a:ext cx="6934776" cy="621461"/>
          </a:xfrm>
          <a:prstGeom prst="rect">
            <a:avLst/>
          </a:prstGeom>
          <a:solidFill>
            <a:schemeClr val="tx1"/>
          </a:solidFill>
          <a:ln/>
          <a:effectLst/>
        </p:spPr>
      </p:pic>
      <p:sp>
        <p:nvSpPr>
          <p:cNvPr id="11" name="Title 1"/>
          <p:cNvSpPr>
            <a:spLocks noGrp="1"/>
          </p:cNvSpPr>
          <p:nvPr>
            <p:ph type="title"/>
          </p:nvPr>
        </p:nvSpPr>
        <p:spPr>
          <a:xfrm>
            <a:off x="384048" y="228600"/>
            <a:ext cx="8153400" cy="1052596"/>
          </a:xfrm>
        </p:spPr>
        <p:txBody>
          <a:bodyPr/>
          <a:lstStyle/>
          <a:p>
            <a:pPr eaLnBrk="1" hangingPunct="1"/>
            <a:r>
              <a:rPr lang="en-US" dirty="0" smtClean="0"/>
              <a:t>Volumetric </a:t>
            </a:r>
            <a:r>
              <a:rPr lang="en-US" dirty="0" err="1" smtClean="0"/>
              <a:t>Obscurance</a:t>
            </a:r>
            <a:r>
              <a:rPr lang="en-US" dirty="0" smtClean="0"/>
              <a:t/>
            </a:r>
            <a:br>
              <a:rPr lang="en-US" dirty="0" smtClean="0"/>
            </a:br>
            <a:r>
              <a:rPr lang="en-US" sz="2800" dirty="0" smtClean="0"/>
              <a:t>Line Integrals</a:t>
            </a:r>
          </a:p>
        </p:txBody>
      </p:sp>
    </p:spTree>
    <p:extLst>
      <p:ext uri="{BB962C8B-B14F-4D97-AF65-F5344CB8AC3E}">
        <p14:creationId xmlns:p14="http://schemas.microsoft.com/office/powerpoint/2010/main" val="3186491412"/>
      </p:ext>
    </p:extLst>
  </p:cSld>
  <p:clrMapOvr>
    <a:masterClrMapping/>
  </p:clrMapOvr>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4" cstate="print"/>
          <a:srcRect/>
          <a:stretch>
            <a:fillRect/>
          </a:stretch>
        </p:blipFill>
        <p:spPr bwMode="auto">
          <a:xfrm>
            <a:off x="2914650" y="1535113"/>
            <a:ext cx="3314700" cy="3000375"/>
          </a:xfrm>
          <a:prstGeom prst="rect">
            <a:avLst/>
          </a:prstGeom>
          <a:noFill/>
          <a:ln w="9525">
            <a:noFill/>
            <a:miter lim="800000"/>
            <a:headEnd/>
            <a:tailEnd/>
          </a:ln>
        </p:spPr>
      </p:pic>
      <p:sp>
        <p:nvSpPr>
          <p:cNvPr id="24" name="TextBox 6"/>
          <p:cNvSpPr txBox="1">
            <a:spLocks noChangeArrowheads="1"/>
          </p:cNvSpPr>
          <p:nvPr/>
        </p:nvSpPr>
        <p:spPr bwMode="auto">
          <a:xfrm>
            <a:off x="2722563" y="5105400"/>
            <a:ext cx="3698875" cy="369887"/>
          </a:xfrm>
          <a:prstGeom prst="rect">
            <a:avLst/>
          </a:prstGeom>
          <a:noFill/>
          <a:ln w="9525">
            <a:noFill/>
            <a:miter lim="800000"/>
            <a:headEnd/>
            <a:tailEnd/>
          </a:ln>
        </p:spPr>
        <p:txBody>
          <a:bodyPr wrap="none">
            <a:spAutoFit/>
          </a:bodyPr>
          <a:lstStyle/>
          <a:p>
            <a:pPr>
              <a:defRPr/>
            </a:pPr>
            <a:r>
              <a:rPr lang="en-US" dirty="0" smtClean="0">
                <a:latin typeface="+mn-lt"/>
              </a:rPr>
              <a:t>Calculate the red portion of each ray </a:t>
            </a:r>
            <a:endParaRPr lang="en-US" dirty="0">
              <a:solidFill>
                <a:srgbClr val="0000FF"/>
              </a:solidFill>
              <a:latin typeface="+mn-lt"/>
            </a:endParaRPr>
          </a:p>
        </p:txBody>
      </p:sp>
      <p:pic>
        <p:nvPicPr>
          <p:cNvPr id="62467" name="Picture 17" descr="TP_tmp.emf"/>
          <p:cNvPicPr>
            <a:picLocks noChangeAspect="1"/>
          </p:cNvPicPr>
          <p:nvPr>
            <p:custDataLst>
              <p:tags r:id="rId1"/>
            </p:custDataLst>
          </p:nvPr>
        </p:nvPicPr>
        <p:blipFill>
          <a:blip r:embed="rId5" cstate="print"/>
          <a:srcRect/>
          <a:stretch>
            <a:fillRect/>
          </a:stretch>
        </p:blipFill>
        <p:spPr bwMode="auto">
          <a:xfrm>
            <a:off x="2198688" y="5684837"/>
            <a:ext cx="4746625" cy="487363"/>
          </a:xfrm>
          <a:prstGeom prst="rect">
            <a:avLst/>
          </a:prstGeom>
          <a:noFill/>
          <a:ln w="9525">
            <a:noFill/>
            <a:miter lim="800000"/>
            <a:headEnd/>
            <a:tailEnd/>
          </a:ln>
        </p:spPr>
      </p:pic>
      <p:cxnSp>
        <p:nvCxnSpPr>
          <p:cNvPr id="7" name="Straight Connector 6"/>
          <p:cNvCxnSpPr/>
          <p:nvPr/>
        </p:nvCxnSpPr>
        <p:spPr>
          <a:xfrm rot="5400000">
            <a:off x="4509294" y="4175919"/>
            <a:ext cx="1414462" cy="0"/>
          </a:xfrm>
          <a:prstGeom prst="line">
            <a:avLst/>
          </a:prstGeom>
          <a:ln w="15240"/>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rot="5400000">
            <a:off x="2516981" y="4180682"/>
            <a:ext cx="1404937" cy="0"/>
          </a:xfrm>
          <a:prstGeom prst="line">
            <a:avLst/>
          </a:prstGeom>
          <a:ln w="15240"/>
        </p:spPr>
        <p:style>
          <a:lnRef idx="1">
            <a:schemeClr val="accent1"/>
          </a:lnRef>
          <a:fillRef idx="0">
            <a:schemeClr val="accent1"/>
          </a:fillRef>
          <a:effectRef idx="0">
            <a:schemeClr val="accent1"/>
          </a:effectRef>
          <a:fontRef idx="minor">
            <a:schemeClr val="tx1"/>
          </a:fontRef>
        </p:style>
      </p:cxnSp>
      <p:cxnSp>
        <p:nvCxnSpPr>
          <p:cNvPr id="17" name="Straight Arrow Connector 16"/>
          <p:cNvCxnSpPr/>
          <p:nvPr/>
        </p:nvCxnSpPr>
        <p:spPr>
          <a:xfrm>
            <a:off x="4843463" y="4725988"/>
            <a:ext cx="380205" cy="1588"/>
          </a:xfrm>
          <a:prstGeom prst="straightConnector1">
            <a:avLst/>
          </a:prstGeom>
          <a:ln w="15240">
            <a:tailEnd type="arrow"/>
          </a:ln>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p:nvCxnSpPr>
        <p:spPr>
          <a:xfrm rot="5400000">
            <a:off x="3935413" y="4591050"/>
            <a:ext cx="584200" cy="0"/>
          </a:xfrm>
          <a:prstGeom prst="line">
            <a:avLst/>
          </a:prstGeom>
          <a:ln w="15240"/>
        </p:spPr>
        <p:style>
          <a:lnRef idx="1">
            <a:schemeClr val="accent1"/>
          </a:lnRef>
          <a:fillRef idx="0">
            <a:schemeClr val="accent1"/>
          </a:fillRef>
          <a:effectRef idx="0">
            <a:schemeClr val="accent1"/>
          </a:effectRef>
          <a:fontRef idx="minor">
            <a:schemeClr val="tx1"/>
          </a:fontRef>
        </p:style>
      </p:cxnSp>
      <p:cxnSp>
        <p:nvCxnSpPr>
          <p:cNvPr id="22" name="Straight Arrow Connector 21"/>
          <p:cNvCxnSpPr>
            <a:stCxn id="62475" idx="1"/>
          </p:cNvCxnSpPr>
          <p:nvPr/>
        </p:nvCxnSpPr>
        <p:spPr>
          <a:xfrm rot="10800000" flipV="1">
            <a:off x="4234656" y="4720639"/>
            <a:ext cx="298450" cy="585"/>
          </a:xfrm>
          <a:prstGeom prst="straightConnector1">
            <a:avLst/>
          </a:prstGeom>
          <a:ln w="15240">
            <a:tailEnd type="arrow"/>
          </a:ln>
        </p:spPr>
        <p:style>
          <a:lnRef idx="1">
            <a:schemeClr val="accent1"/>
          </a:lnRef>
          <a:fillRef idx="0">
            <a:schemeClr val="accent1"/>
          </a:fillRef>
          <a:effectRef idx="0">
            <a:schemeClr val="accent1"/>
          </a:effectRef>
          <a:fontRef idx="minor">
            <a:schemeClr val="tx1"/>
          </a:fontRef>
        </p:style>
      </p:cxnSp>
      <p:sp>
        <p:nvSpPr>
          <p:cNvPr id="62475" name="TextBox 25"/>
          <p:cNvSpPr txBox="1">
            <a:spLocks noChangeArrowheads="1"/>
          </p:cNvSpPr>
          <p:nvPr/>
        </p:nvSpPr>
        <p:spPr bwMode="auto">
          <a:xfrm>
            <a:off x="4533106" y="4551363"/>
            <a:ext cx="356188" cy="338554"/>
          </a:xfrm>
          <a:prstGeom prst="rect">
            <a:avLst/>
          </a:prstGeom>
          <a:noFill/>
          <a:ln w="9525">
            <a:noFill/>
            <a:miter lim="800000"/>
            <a:headEnd/>
            <a:tailEnd/>
          </a:ln>
        </p:spPr>
        <p:txBody>
          <a:bodyPr wrap="none">
            <a:spAutoFit/>
          </a:bodyPr>
          <a:lstStyle/>
          <a:p>
            <a:r>
              <a:rPr lang="en-US" sz="1600" dirty="0" smtClean="0"/>
              <a:t>z</a:t>
            </a:r>
            <a:r>
              <a:rPr lang="en-US" sz="1600" baseline="-25000" dirty="0" smtClean="0"/>
              <a:t>s</a:t>
            </a:r>
            <a:endParaRPr lang="en-US" sz="1600" baseline="-25000" dirty="0"/>
          </a:p>
        </p:txBody>
      </p:sp>
      <p:sp>
        <p:nvSpPr>
          <p:cNvPr id="62476" name="TextBox 36"/>
          <p:cNvSpPr txBox="1">
            <a:spLocks noChangeArrowheads="1"/>
          </p:cNvSpPr>
          <p:nvPr/>
        </p:nvSpPr>
        <p:spPr bwMode="auto">
          <a:xfrm>
            <a:off x="4380704" y="4221798"/>
            <a:ext cx="342900" cy="338137"/>
          </a:xfrm>
          <a:prstGeom prst="rect">
            <a:avLst/>
          </a:prstGeom>
          <a:noFill/>
          <a:ln w="9525">
            <a:noFill/>
            <a:miter lim="800000"/>
            <a:headEnd/>
            <a:tailEnd/>
          </a:ln>
        </p:spPr>
        <p:txBody>
          <a:bodyPr wrap="none">
            <a:spAutoFit/>
          </a:bodyPr>
          <a:lstStyle/>
          <a:p>
            <a:r>
              <a:rPr lang="en-US" sz="1600" dirty="0" err="1">
                <a:solidFill>
                  <a:schemeClr val="bg1"/>
                </a:solidFill>
              </a:rPr>
              <a:t>d</a:t>
            </a:r>
            <a:r>
              <a:rPr lang="en-US" sz="1600" baseline="-25000" dirty="0" err="1">
                <a:solidFill>
                  <a:schemeClr val="bg1"/>
                </a:solidFill>
              </a:rPr>
              <a:t>r</a:t>
            </a:r>
            <a:endParaRPr lang="en-US" sz="1600" baseline="-25000" dirty="0">
              <a:solidFill>
                <a:schemeClr val="bg1"/>
              </a:solidFill>
            </a:endParaRPr>
          </a:p>
        </p:txBody>
      </p:sp>
      <p:cxnSp>
        <p:nvCxnSpPr>
          <p:cNvPr id="38" name="Straight Arrow Connector 37"/>
          <p:cNvCxnSpPr/>
          <p:nvPr/>
        </p:nvCxnSpPr>
        <p:spPr>
          <a:xfrm>
            <a:off x="4686300" y="4486275"/>
            <a:ext cx="144463" cy="1"/>
          </a:xfrm>
          <a:prstGeom prst="straightConnector1">
            <a:avLst/>
          </a:prstGeom>
          <a:ln w="15240">
            <a:tailEnd type="arrow"/>
          </a:ln>
        </p:spPr>
        <p:style>
          <a:lnRef idx="1">
            <a:schemeClr val="accent1"/>
          </a:lnRef>
          <a:fillRef idx="0">
            <a:schemeClr val="accent1"/>
          </a:fillRef>
          <a:effectRef idx="0">
            <a:schemeClr val="accent1"/>
          </a:effectRef>
          <a:fontRef idx="minor">
            <a:schemeClr val="tx1"/>
          </a:fontRef>
        </p:style>
      </p:cxnSp>
      <p:cxnSp>
        <p:nvCxnSpPr>
          <p:cNvPr id="39" name="Straight Arrow Connector 38"/>
          <p:cNvCxnSpPr/>
          <p:nvPr/>
        </p:nvCxnSpPr>
        <p:spPr>
          <a:xfrm rot="10800000">
            <a:off x="4229102" y="4479925"/>
            <a:ext cx="164305" cy="1588"/>
          </a:xfrm>
          <a:prstGeom prst="straightConnector1">
            <a:avLst/>
          </a:prstGeom>
          <a:ln w="15240">
            <a:tailEnd type="arrow"/>
          </a:ln>
        </p:spPr>
        <p:style>
          <a:lnRef idx="1">
            <a:schemeClr val="accent1"/>
          </a:lnRef>
          <a:fillRef idx="0">
            <a:schemeClr val="accent1"/>
          </a:fillRef>
          <a:effectRef idx="0">
            <a:schemeClr val="accent1"/>
          </a:effectRef>
          <a:fontRef idx="minor">
            <a:schemeClr val="tx1"/>
          </a:fontRef>
        </p:style>
      </p:cxnSp>
      <p:cxnSp>
        <p:nvCxnSpPr>
          <p:cNvPr id="43" name="Straight Arrow Connector 42"/>
          <p:cNvCxnSpPr>
            <a:stCxn id="62481" idx="3"/>
          </p:cNvCxnSpPr>
          <p:nvPr/>
        </p:nvCxnSpPr>
        <p:spPr>
          <a:xfrm>
            <a:off x="3878263" y="4714875"/>
            <a:ext cx="334962" cy="4763"/>
          </a:xfrm>
          <a:prstGeom prst="straightConnector1">
            <a:avLst/>
          </a:prstGeom>
          <a:ln w="15240">
            <a:tailEnd type="arrow"/>
          </a:ln>
        </p:spPr>
        <p:style>
          <a:lnRef idx="1">
            <a:schemeClr val="accent1"/>
          </a:lnRef>
          <a:fillRef idx="0">
            <a:schemeClr val="accent1"/>
          </a:fillRef>
          <a:effectRef idx="0">
            <a:schemeClr val="accent1"/>
          </a:effectRef>
          <a:fontRef idx="minor">
            <a:schemeClr val="tx1"/>
          </a:fontRef>
        </p:style>
      </p:cxnSp>
      <p:cxnSp>
        <p:nvCxnSpPr>
          <p:cNvPr id="44" name="Straight Arrow Connector 43"/>
          <p:cNvCxnSpPr>
            <a:stCxn id="62481" idx="1"/>
          </p:cNvCxnSpPr>
          <p:nvPr/>
        </p:nvCxnSpPr>
        <p:spPr>
          <a:xfrm rot="10800000">
            <a:off x="3224213" y="4714875"/>
            <a:ext cx="298450" cy="0"/>
          </a:xfrm>
          <a:prstGeom prst="straightConnector1">
            <a:avLst/>
          </a:prstGeom>
          <a:ln w="15240">
            <a:tailEnd type="arrow"/>
          </a:ln>
        </p:spPr>
        <p:style>
          <a:lnRef idx="1">
            <a:schemeClr val="accent1"/>
          </a:lnRef>
          <a:fillRef idx="0">
            <a:schemeClr val="accent1"/>
          </a:fillRef>
          <a:effectRef idx="0">
            <a:schemeClr val="accent1"/>
          </a:effectRef>
          <a:fontRef idx="minor">
            <a:schemeClr val="tx1"/>
          </a:fontRef>
        </p:style>
      </p:cxnSp>
      <p:sp>
        <p:nvSpPr>
          <p:cNvPr id="62481" name="TextBox 44"/>
          <p:cNvSpPr txBox="1">
            <a:spLocks noChangeArrowheads="1"/>
          </p:cNvSpPr>
          <p:nvPr/>
        </p:nvSpPr>
        <p:spPr bwMode="auto">
          <a:xfrm>
            <a:off x="3522663" y="4545013"/>
            <a:ext cx="355600" cy="338137"/>
          </a:xfrm>
          <a:prstGeom prst="rect">
            <a:avLst/>
          </a:prstGeom>
          <a:noFill/>
          <a:ln w="9525">
            <a:noFill/>
            <a:miter lim="800000"/>
            <a:headEnd/>
            <a:tailEnd/>
          </a:ln>
        </p:spPr>
        <p:txBody>
          <a:bodyPr wrap="none">
            <a:spAutoFit/>
          </a:bodyPr>
          <a:lstStyle/>
          <a:p>
            <a:r>
              <a:rPr lang="en-US" sz="1600" dirty="0"/>
              <a:t>z</a:t>
            </a:r>
            <a:r>
              <a:rPr lang="en-US" sz="1600" baseline="-25000" dirty="0"/>
              <a:t>s</a:t>
            </a:r>
          </a:p>
        </p:txBody>
      </p:sp>
      <p:sp>
        <p:nvSpPr>
          <p:cNvPr id="21" name="Title 1"/>
          <p:cNvSpPr>
            <a:spLocks noGrp="1"/>
          </p:cNvSpPr>
          <p:nvPr>
            <p:ph type="title"/>
          </p:nvPr>
        </p:nvSpPr>
        <p:spPr>
          <a:xfrm>
            <a:off x="384048" y="228600"/>
            <a:ext cx="8153400" cy="1052596"/>
          </a:xfrm>
        </p:spPr>
        <p:txBody>
          <a:bodyPr/>
          <a:lstStyle/>
          <a:p>
            <a:pPr eaLnBrk="1" hangingPunct="1"/>
            <a:r>
              <a:rPr lang="en-US" dirty="0" smtClean="0"/>
              <a:t>Volumetric </a:t>
            </a:r>
            <a:r>
              <a:rPr lang="en-US" dirty="0" err="1" smtClean="0"/>
              <a:t>Obscurance</a:t>
            </a:r>
            <a:r>
              <a:rPr lang="en-US" dirty="0" smtClean="0"/>
              <a:t/>
            </a:r>
            <a:br>
              <a:rPr lang="en-US" dirty="0" smtClean="0"/>
            </a:br>
            <a:r>
              <a:rPr lang="en-US" sz="2800" dirty="0" smtClean="0"/>
              <a:t>Line Integrals</a:t>
            </a:r>
          </a:p>
        </p:txBody>
      </p:sp>
    </p:spTree>
    <p:extLst>
      <p:ext uri="{BB962C8B-B14F-4D97-AF65-F5344CB8AC3E}">
        <p14:creationId xmlns:p14="http://schemas.microsoft.com/office/powerpoint/2010/main" val="2072128382"/>
      </p:ext>
    </p:extLst>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Title 1"/>
          <p:cNvSpPr>
            <a:spLocks noGrp="1"/>
          </p:cNvSpPr>
          <p:nvPr>
            <p:ph type="title"/>
          </p:nvPr>
        </p:nvSpPr>
        <p:spPr>
          <a:xfrm>
            <a:off x="384048" y="228600"/>
            <a:ext cx="8153400" cy="1052596"/>
          </a:xfrm>
        </p:spPr>
        <p:txBody>
          <a:bodyPr/>
          <a:lstStyle/>
          <a:p>
            <a:pPr eaLnBrk="1" hangingPunct="1"/>
            <a:r>
              <a:rPr lang="en-US" dirty="0" smtClean="0"/>
              <a:t>Motivation</a:t>
            </a:r>
            <a:r>
              <a:rPr lang="en-US" dirty="0"/>
              <a:t/>
            </a:r>
            <a:br>
              <a:rPr lang="en-US" dirty="0"/>
            </a:br>
            <a:r>
              <a:rPr lang="en-US" sz="2800" dirty="0" smtClean="0"/>
              <a:t>Example Images</a:t>
            </a:r>
          </a:p>
        </p:txBody>
      </p:sp>
      <p:pic>
        <p:nvPicPr>
          <p:cNvPr id="1026" name="Picture 2" descr="http://www.siliconera.com/wordpress/wp-content/uploads/2012/03/fox_eng.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429000" y="754898"/>
            <a:ext cx="5321427" cy="3997316"/>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1"/>
          <p:cNvPicPr>
            <a:picLocks noChangeAspect="1"/>
          </p:cNvPicPr>
          <p:nvPr/>
        </p:nvPicPr>
        <p:blipFill>
          <a:blip r:embed="rId4"/>
          <a:stretch>
            <a:fillRect/>
          </a:stretch>
        </p:blipFill>
        <p:spPr>
          <a:xfrm>
            <a:off x="362092" y="1793287"/>
            <a:ext cx="7579889" cy="3862613"/>
          </a:xfrm>
          <a:prstGeom prst="rect">
            <a:avLst/>
          </a:prstGeom>
        </p:spPr>
      </p:pic>
    </p:spTree>
    <p:extLst>
      <p:ext uri="{BB962C8B-B14F-4D97-AF65-F5344CB8AC3E}">
        <p14:creationId xmlns:p14="http://schemas.microsoft.com/office/powerpoint/2010/main" val="1301775404"/>
      </p:ext>
    </p:extLst>
  </p:cSld>
  <p:clrMapOvr>
    <a:masterClrMapping/>
  </p:clrMapOvr>
  <p:transition advTm="1416"/>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2"/>
          <p:cNvPicPr>
            <a:picLocks noChangeAspect="1" noChangeArrowheads="1"/>
          </p:cNvPicPr>
          <p:nvPr/>
        </p:nvPicPr>
        <p:blipFill>
          <a:blip r:embed="rId4" cstate="print"/>
          <a:srcRect/>
          <a:stretch>
            <a:fillRect/>
          </a:stretch>
        </p:blipFill>
        <p:spPr bwMode="auto">
          <a:xfrm>
            <a:off x="2914650" y="1535668"/>
            <a:ext cx="3314700" cy="3000375"/>
          </a:xfrm>
          <a:prstGeom prst="rect">
            <a:avLst/>
          </a:prstGeom>
          <a:noFill/>
          <a:ln w="9525">
            <a:noFill/>
            <a:miter lim="800000"/>
            <a:headEnd/>
            <a:tailEnd/>
          </a:ln>
        </p:spPr>
      </p:pic>
      <p:sp>
        <p:nvSpPr>
          <p:cNvPr id="24" name="TextBox 6"/>
          <p:cNvSpPr txBox="1">
            <a:spLocks noChangeArrowheads="1"/>
          </p:cNvSpPr>
          <p:nvPr/>
        </p:nvSpPr>
        <p:spPr bwMode="auto">
          <a:xfrm>
            <a:off x="2375758" y="5040868"/>
            <a:ext cx="4392485" cy="369332"/>
          </a:xfrm>
          <a:prstGeom prst="rect">
            <a:avLst/>
          </a:prstGeom>
          <a:noFill/>
          <a:ln w="9525">
            <a:noFill/>
            <a:miter lim="800000"/>
            <a:headEnd/>
            <a:tailEnd/>
          </a:ln>
        </p:spPr>
        <p:txBody>
          <a:bodyPr wrap="none">
            <a:spAutoFit/>
          </a:bodyPr>
          <a:lstStyle/>
          <a:p>
            <a:pPr>
              <a:defRPr/>
            </a:pPr>
            <a:r>
              <a:rPr lang="en-US" dirty="0">
                <a:latin typeface="+mn-lt"/>
              </a:rPr>
              <a:t>Multiply that by pre-computed </a:t>
            </a:r>
            <a:r>
              <a:rPr lang="en-US" dirty="0">
                <a:solidFill>
                  <a:schemeClr val="accent2">
                    <a:lumMod val="75000"/>
                  </a:schemeClr>
                </a:solidFill>
                <a:latin typeface="+mn-lt"/>
              </a:rPr>
              <a:t>V</a:t>
            </a:r>
            <a:r>
              <a:rPr lang="en-US" baseline="-25000" dirty="0">
                <a:solidFill>
                  <a:schemeClr val="accent2">
                    <a:lumMod val="75000"/>
                  </a:schemeClr>
                </a:solidFill>
                <a:latin typeface="+mn-lt"/>
              </a:rPr>
              <a:t>%</a:t>
            </a:r>
            <a:r>
              <a:rPr lang="en-US" dirty="0">
                <a:solidFill>
                  <a:schemeClr val="accent2">
                    <a:lumMod val="60000"/>
                    <a:lumOff val="40000"/>
                  </a:schemeClr>
                </a:solidFill>
                <a:latin typeface="+mn-lt"/>
              </a:rPr>
              <a:t> </a:t>
            </a:r>
            <a:r>
              <a:rPr lang="en-US" dirty="0" smtClean="0">
                <a:latin typeface="+mn-lt"/>
              </a:rPr>
              <a:t>/ 2z</a:t>
            </a:r>
            <a:r>
              <a:rPr lang="en-US" baseline="-25000" dirty="0" smtClean="0">
                <a:latin typeface="+mn-lt"/>
              </a:rPr>
              <a:t>s</a:t>
            </a:r>
            <a:r>
              <a:rPr lang="en-US" dirty="0" smtClean="0">
                <a:latin typeface="+mn-lt"/>
              </a:rPr>
              <a:t> value</a:t>
            </a:r>
            <a:endParaRPr lang="en-US" dirty="0">
              <a:solidFill>
                <a:srgbClr val="0000FF"/>
              </a:solidFill>
              <a:latin typeface="+mn-lt"/>
            </a:endParaRPr>
          </a:p>
        </p:txBody>
      </p:sp>
      <p:pic>
        <p:nvPicPr>
          <p:cNvPr id="9" name="Picture 8" descr="TP_tmp.emf"/>
          <p:cNvPicPr>
            <a:picLocks noChangeAspect="1"/>
          </p:cNvPicPr>
          <p:nvPr>
            <p:custDataLst>
              <p:tags r:id="rId1"/>
            </p:custDataLst>
          </p:nvPr>
        </p:nvPicPr>
        <p:blipFill>
          <a:blip r:embed="rId5" cstate="print"/>
          <a:stretch>
            <a:fillRect/>
          </a:stretch>
        </p:blipFill>
        <p:spPr bwMode="auto">
          <a:xfrm>
            <a:off x="1911398" y="5561012"/>
            <a:ext cx="5321203" cy="665149"/>
          </a:xfrm>
          <a:prstGeom prst="rect">
            <a:avLst/>
          </a:prstGeom>
          <a:noFill/>
          <a:ln/>
          <a:effectLst/>
        </p:spPr>
      </p:pic>
      <p:cxnSp>
        <p:nvCxnSpPr>
          <p:cNvPr id="21" name="Straight Arrow Connector 20"/>
          <p:cNvCxnSpPr/>
          <p:nvPr/>
        </p:nvCxnSpPr>
        <p:spPr>
          <a:xfrm rot="10800000">
            <a:off x="5410200" y="3043793"/>
            <a:ext cx="601663" cy="1587"/>
          </a:xfrm>
          <a:prstGeom prst="straightConnector1">
            <a:avLst/>
          </a:prstGeom>
          <a:ln w="25400">
            <a:tailEnd type="arrow"/>
          </a:ln>
        </p:spPr>
        <p:style>
          <a:lnRef idx="1">
            <a:schemeClr val="accent1"/>
          </a:lnRef>
          <a:fillRef idx="0">
            <a:schemeClr val="accent1"/>
          </a:fillRef>
          <a:effectRef idx="0">
            <a:schemeClr val="accent1"/>
          </a:effectRef>
          <a:fontRef idx="minor">
            <a:schemeClr val="tx1"/>
          </a:fontRef>
        </p:style>
      </p:cxnSp>
      <p:sp>
        <p:nvSpPr>
          <p:cNvPr id="26" name="TextBox 25"/>
          <p:cNvSpPr txBox="1"/>
          <p:nvPr/>
        </p:nvSpPr>
        <p:spPr>
          <a:xfrm>
            <a:off x="6288088" y="2753280"/>
            <a:ext cx="2322512" cy="584200"/>
          </a:xfrm>
          <a:prstGeom prst="rect">
            <a:avLst/>
          </a:prstGeom>
          <a:noFill/>
        </p:spPr>
        <p:txBody>
          <a:bodyPr>
            <a:spAutoFit/>
          </a:bodyPr>
          <a:lstStyle/>
          <a:p>
            <a:pPr algn="ctr">
              <a:defRPr/>
            </a:pPr>
            <a:r>
              <a:rPr lang="en-US" sz="1600" dirty="0">
                <a:latin typeface="+mn-lt"/>
              </a:rPr>
              <a:t>Each line is responsible for some % of the volume</a:t>
            </a:r>
          </a:p>
        </p:txBody>
      </p:sp>
      <p:sp>
        <p:nvSpPr>
          <p:cNvPr id="12" name="Title 1"/>
          <p:cNvSpPr>
            <a:spLocks noGrp="1"/>
          </p:cNvSpPr>
          <p:nvPr>
            <p:ph type="title"/>
          </p:nvPr>
        </p:nvSpPr>
        <p:spPr>
          <a:xfrm>
            <a:off x="384048" y="228600"/>
            <a:ext cx="8153400" cy="1052596"/>
          </a:xfrm>
        </p:spPr>
        <p:txBody>
          <a:bodyPr/>
          <a:lstStyle/>
          <a:p>
            <a:pPr eaLnBrk="1" hangingPunct="1"/>
            <a:r>
              <a:rPr lang="en-US" dirty="0" smtClean="0"/>
              <a:t>Volumetric </a:t>
            </a:r>
            <a:r>
              <a:rPr lang="en-US" dirty="0" err="1" smtClean="0"/>
              <a:t>Obscurance</a:t>
            </a:r>
            <a:r>
              <a:rPr lang="en-US" dirty="0" smtClean="0"/>
              <a:t/>
            </a:r>
            <a:br>
              <a:rPr lang="en-US" dirty="0" smtClean="0"/>
            </a:br>
            <a:r>
              <a:rPr lang="en-US" sz="2800" dirty="0" smtClean="0"/>
              <a:t>Line Integrals</a:t>
            </a:r>
          </a:p>
        </p:txBody>
      </p:sp>
    </p:spTree>
    <p:extLst>
      <p:ext uri="{BB962C8B-B14F-4D97-AF65-F5344CB8AC3E}">
        <p14:creationId xmlns:p14="http://schemas.microsoft.com/office/powerpoint/2010/main" val="236253304"/>
      </p:ext>
    </p:extLst>
  </p:cSld>
  <p:clrMapOvr>
    <a:masterClrMapping/>
  </p:clrMapOvr>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extBox 6"/>
          <p:cNvSpPr txBox="1">
            <a:spLocks noChangeArrowheads="1"/>
          </p:cNvSpPr>
          <p:nvPr/>
        </p:nvSpPr>
        <p:spPr bwMode="auto">
          <a:xfrm>
            <a:off x="1560374" y="4964668"/>
            <a:ext cx="6023252" cy="369332"/>
          </a:xfrm>
          <a:prstGeom prst="rect">
            <a:avLst/>
          </a:prstGeom>
          <a:noFill/>
          <a:ln w="9525">
            <a:noFill/>
            <a:miter lim="800000"/>
            <a:headEnd/>
            <a:tailEnd/>
          </a:ln>
        </p:spPr>
        <p:txBody>
          <a:bodyPr wrap="none">
            <a:spAutoFit/>
          </a:bodyPr>
          <a:lstStyle/>
          <a:p>
            <a:pPr>
              <a:defRPr/>
            </a:pPr>
            <a:r>
              <a:rPr lang="en-US" dirty="0">
                <a:latin typeface="+mn-lt"/>
              </a:rPr>
              <a:t>Sum all the </a:t>
            </a:r>
            <a:r>
              <a:rPr lang="en-US" dirty="0" smtClean="0">
                <a:latin typeface="+mn-lt"/>
              </a:rPr>
              <a:t>fractional visibilities to find occupancy of the sphere</a:t>
            </a:r>
            <a:endParaRPr lang="en-US" dirty="0">
              <a:solidFill>
                <a:srgbClr val="FF0000"/>
              </a:solidFill>
              <a:latin typeface="+mn-lt"/>
            </a:endParaRPr>
          </a:p>
        </p:txBody>
      </p:sp>
      <p:pic>
        <p:nvPicPr>
          <p:cNvPr id="9" name="Picture 8" descr="TP_tmp.emf"/>
          <p:cNvPicPr>
            <a:picLocks noChangeAspect="1"/>
          </p:cNvPicPr>
          <p:nvPr>
            <p:custDataLst>
              <p:tags r:id="rId1"/>
            </p:custDataLst>
          </p:nvPr>
        </p:nvPicPr>
        <p:blipFill>
          <a:blip r:embed="rId4" cstate="print">
            <a:clrChange>
              <a:clrFrom>
                <a:srgbClr val="FFFFFF"/>
              </a:clrFrom>
              <a:clrTo>
                <a:srgbClr val="FFFFFF">
                  <a:alpha val="0"/>
                </a:srgbClr>
              </a:clrTo>
            </a:clrChange>
          </a:blip>
          <a:stretch>
            <a:fillRect/>
          </a:stretch>
        </p:blipFill>
        <p:spPr bwMode="auto">
          <a:xfrm>
            <a:off x="208444" y="5410200"/>
            <a:ext cx="8727106" cy="962807"/>
          </a:xfrm>
          <a:prstGeom prst="rect">
            <a:avLst/>
          </a:prstGeom>
          <a:solidFill>
            <a:schemeClr val="tx1"/>
          </a:solidFill>
          <a:ln/>
          <a:effectLst/>
        </p:spPr>
      </p:pic>
      <p:grpSp>
        <p:nvGrpSpPr>
          <p:cNvPr id="2" name="Group 1"/>
          <p:cNvGrpSpPr/>
          <p:nvPr/>
        </p:nvGrpSpPr>
        <p:grpSpPr>
          <a:xfrm>
            <a:off x="2926242" y="1535668"/>
            <a:ext cx="5455758" cy="3000375"/>
            <a:chOff x="49428" y="2077097"/>
            <a:chExt cx="5455758" cy="3000375"/>
          </a:xfrm>
        </p:grpSpPr>
        <p:pic>
          <p:nvPicPr>
            <p:cNvPr id="10" name="Picture 2"/>
            <p:cNvPicPr>
              <a:picLocks noChangeAspect="1" noChangeArrowheads="1"/>
            </p:cNvPicPr>
            <p:nvPr/>
          </p:nvPicPr>
          <p:blipFill>
            <a:blip r:embed="rId5" cstate="print"/>
            <a:srcRect/>
            <a:stretch>
              <a:fillRect/>
            </a:stretch>
          </p:blipFill>
          <p:spPr bwMode="auto">
            <a:xfrm>
              <a:off x="49428" y="2077097"/>
              <a:ext cx="3314700" cy="3000375"/>
            </a:xfrm>
            <a:prstGeom prst="rect">
              <a:avLst/>
            </a:prstGeom>
            <a:noFill/>
            <a:ln w="9525">
              <a:noFill/>
              <a:miter lim="800000"/>
              <a:headEnd/>
              <a:tailEnd/>
            </a:ln>
          </p:spPr>
        </p:pic>
        <p:sp>
          <p:nvSpPr>
            <p:cNvPr id="21" name="Right Brace 20"/>
            <p:cNvSpPr/>
            <p:nvPr/>
          </p:nvSpPr>
          <p:spPr>
            <a:xfrm>
              <a:off x="2685786" y="2920059"/>
              <a:ext cx="396704" cy="1743075"/>
            </a:xfrm>
            <a:prstGeom prst="rightBrace">
              <a:avLst/>
            </a:prstGeom>
            <a:ln w="25400"/>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a:p>
          </p:txBody>
        </p:sp>
        <p:sp>
          <p:nvSpPr>
            <p:cNvPr id="23" name="TextBox 22"/>
            <p:cNvSpPr txBox="1"/>
            <p:nvPr/>
          </p:nvSpPr>
          <p:spPr>
            <a:xfrm>
              <a:off x="3285861" y="3472509"/>
              <a:ext cx="2219325" cy="646113"/>
            </a:xfrm>
            <a:prstGeom prst="rect">
              <a:avLst/>
            </a:prstGeom>
            <a:noFill/>
          </p:spPr>
          <p:txBody>
            <a:bodyPr>
              <a:spAutoFit/>
            </a:bodyPr>
            <a:lstStyle/>
            <a:p>
              <a:pPr algn="ctr">
                <a:defRPr/>
              </a:pPr>
              <a:r>
                <a:rPr lang="en-US" dirty="0">
                  <a:latin typeface="+mn-lt"/>
                </a:rPr>
                <a:t>Sum the fractional visibility for all rays</a:t>
              </a:r>
            </a:p>
          </p:txBody>
        </p:sp>
      </p:grpSp>
      <p:sp>
        <p:nvSpPr>
          <p:cNvPr id="12" name="Title 1"/>
          <p:cNvSpPr>
            <a:spLocks noGrp="1"/>
          </p:cNvSpPr>
          <p:nvPr>
            <p:ph type="title"/>
          </p:nvPr>
        </p:nvSpPr>
        <p:spPr>
          <a:xfrm>
            <a:off x="384048" y="228600"/>
            <a:ext cx="8153400" cy="1052596"/>
          </a:xfrm>
        </p:spPr>
        <p:txBody>
          <a:bodyPr/>
          <a:lstStyle/>
          <a:p>
            <a:pPr eaLnBrk="1" hangingPunct="1"/>
            <a:r>
              <a:rPr lang="en-US" dirty="0" smtClean="0"/>
              <a:t>Volumetric </a:t>
            </a:r>
            <a:r>
              <a:rPr lang="en-US" dirty="0" err="1" smtClean="0"/>
              <a:t>Obscurance</a:t>
            </a:r>
            <a:r>
              <a:rPr lang="en-US" dirty="0" smtClean="0"/>
              <a:t/>
            </a:r>
            <a:br>
              <a:rPr lang="en-US" dirty="0" smtClean="0"/>
            </a:br>
            <a:r>
              <a:rPr lang="en-US" sz="2800" dirty="0" smtClean="0"/>
              <a:t>Line Integrals</a:t>
            </a:r>
          </a:p>
        </p:txBody>
      </p:sp>
    </p:spTree>
    <p:extLst>
      <p:ext uri="{BB962C8B-B14F-4D97-AF65-F5344CB8AC3E}">
        <p14:creationId xmlns:p14="http://schemas.microsoft.com/office/powerpoint/2010/main" val="4146284869"/>
      </p:ext>
    </p:extLst>
  </p:cSld>
  <p:clrMapOvr>
    <a:masterClrMapping/>
  </p:clrMapOvr>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8" name="Content Placeholder 2"/>
          <p:cNvSpPr>
            <a:spLocks noGrp="1"/>
          </p:cNvSpPr>
          <p:nvPr>
            <p:ph sz="quarter" idx="1"/>
          </p:nvPr>
        </p:nvSpPr>
        <p:spPr>
          <a:xfrm>
            <a:off x="495300" y="5562600"/>
            <a:ext cx="8153400" cy="812800"/>
          </a:xfrm>
        </p:spPr>
        <p:txBody>
          <a:bodyPr/>
          <a:lstStyle/>
          <a:p>
            <a:pPr eaLnBrk="1" hangingPunct="1"/>
            <a:r>
              <a:rPr lang="en-US" sz="1800" dirty="0" smtClean="0"/>
              <a:t>Approximation of spatial depth distribution [</a:t>
            </a:r>
            <a:r>
              <a:rPr lang="en-US" sz="1800" dirty="0" err="1" smtClean="0"/>
              <a:t>Lauritzen</a:t>
            </a:r>
            <a:r>
              <a:rPr lang="en-US" sz="1800" dirty="0" smtClean="0"/>
              <a:t> and McCool 2008]</a:t>
            </a:r>
          </a:p>
          <a:p>
            <a:pPr eaLnBrk="1" hangingPunct="1"/>
            <a:r>
              <a:rPr lang="en-US" sz="1800" dirty="0" smtClean="0"/>
              <a:t>Analytically integrate approximation in 3D – no blurring!</a:t>
            </a:r>
          </a:p>
        </p:txBody>
      </p:sp>
      <p:sp>
        <p:nvSpPr>
          <p:cNvPr id="11" name="TextBox 6"/>
          <p:cNvSpPr txBox="1">
            <a:spLocks noChangeArrowheads="1"/>
          </p:cNvSpPr>
          <p:nvPr/>
        </p:nvSpPr>
        <p:spPr bwMode="auto">
          <a:xfrm>
            <a:off x="3119761" y="4876800"/>
            <a:ext cx="3052439" cy="369332"/>
          </a:xfrm>
          <a:prstGeom prst="rect">
            <a:avLst/>
          </a:prstGeom>
          <a:noFill/>
          <a:ln w="9525">
            <a:noFill/>
            <a:miter lim="800000"/>
            <a:headEnd/>
            <a:tailEnd/>
          </a:ln>
        </p:spPr>
        <p:txBody>
          <a:bodyPr wrap="none">
            <a:spAutoFit/>
          </a:bodyPr>
          <a:lstStyle/>
          <a:p>
            <a:pPr>
              <a:defRPr/>
            </a:pPr>
            <a:r>
              <a:rPr lang="en-US" dirty="0" smtClean="0">
                <a:latin typeface="+mn-lt"/>
              </a:rPr>
              <a:t>One can also use area samples</a:t>
            </a:r>
            <a:endParaRPr lang="en-US" dirty="0">
              <a:latin typeface="+mn-lt"/>
            </a:endParaRPr>
          </a:p>
        </p:txBody>
      </p:sp>
      <p:pic>
        <p:nvPicPr>
          <p:cNvPr id="12" name="Picture 11" descr="3d-areas.png"/>
          <p:cNvPicPr>
            <a:picLocks noChangeAspect="1"/>
          </p:cNvPicPr>
          <p:nvPr/>
        </p:nvPicPr>
        <p:blipFill>
          <a:blip r:embed="rId3" cstate="print"/>
          <a:srcRect l="24819" t="30873"/>
          <a:stretch>
            <a:fillRect/>
          </a:stretch>
        </p:blipFill>
        <p:spPr>
          <a:xfrm>
            <a:off x="2447455" y="1459468"/>
            <a:ext cx="4249090" cy="3200400"/>
          </a:xfrm>
          <a:prstGeom prst="rect">
            <a:avLst/>
          </a:prstGeom>
        </p:spPr>
      </p:pic>
      <p:sp>
        <p:nvSpPr>
          <p:cNvPr id="8" name="Title 1"/>
          <p:cNvSpPr>
            <a:spLocks noGrp="1"/>
          </p:cNvSpPr>
          <p:nvPr>
            <p:ph type="title"/>
          </p:nvPr>
        </p:nvSpPr>
        <p:spPr>
          <a:xfrm>
            <a:off x="384048" y="228600"/>
            <a:ext cx="8153400" cy="1052596"/>
          </a:xfrm>
        </p:spPr>
        <p:txBody>
          <a:bodyPr/>
          <a:lstStyle/>
          <a:p>
            <a:pPr eaLnBrk="1" hangingPunct="1"/>
            <a:r>
              <a:rPr lang="en-US" dirty="0" smtClean="0"/>
              <a:t>Volumetric </a:t>
            </a:r>
            <a:r>
              <a:rPr lang="en-US" dirty="0" err="1" smtClean="0"/>
              <a:t>Obscurance</a:t>
            </a:r>
            <a:r>
              <a:rPr lang="en-US" dirty="0" smtClean="0"/>
              <a:t/>
            </a:r>
            <a:br>
              <a:rPr lang="en-US" dirty="0" smtClean="0"/>
            </a:br>
            <a:r>
              <a:rPr lang="en-US" sz="2800" dirty="0" smtClean="0"/>
              <a:t>Area Integrals</a:t>
            </a:r>
          </a:p>
        </p:txBody>
      </p:sp>
    </p:spTree>
    <p:extLst>
      <p:ext uri="{BB962C8B-B14F-4D97-AF65-F5344CB8AC3E}">
        <p14:creationId xmlns:p14="http://schemas.microsoft.com/office/powerpoint/2010/main" val="1095327841"/>
      </p:ext>
    </p:extLst>
  </p:cSld>
  <p:clrMapOvr>
    <a:masterClrMapping/>
  </p:clrMapOvr>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p:cNvSpPr>
            <a:spLocks noGrp="1"/>
          </p:cNvSpPr>
          <p:nvPr>
            <p:ph type="title"/>
          </p:nvPr>
        </p:nvSpPr>
        <p:spPr>
          <a:xfrm>
            <a:off x="384048" y="228600"/>
            <a:ext cx="8153400" cy="1052596"/>
          </a:xfrm>
        </p:spPr>
        <p:txBody>
          <a:bodyPr/>
          <a:lstStyle/>
          <a:p>
            <a:pPr eaLnBrk="1" hangingPunct="1"/>
            <a:r>
              <a:rPr lang="en-US" dirty="0" smtClean="0"/>
              <a:t>Volumetric </a:t>
            </a:r>
            <a:r>
              <a:rPr lang="en-US" dirty="0" err="1" smtClean="0"/>
              <a:t>Obscurance</a:t>
            </a:r>
            <a:r>
              <a:rPr lang="en-US" dirty="0" smtClean="0"/>
              <a:t/>
            </a:r>
            <a:br>
              <a:rPr lang="en-US" dirty="0" smtClean="0"/>
            </a:br>
            <a:r>
              <a:rPr lang="en-US" sz="2800" dirty="0" smtClean="0"/>
              <a:t>Results</a:t>
            </a:r>
          </a:p>
        </p:txBody>
      </p:sp>
      <p:pic>
        <p:nvPicPr>
          <p:cNvPr id="3" name="animation">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7"/>
          <a:stretch>
            <a:fillRect/>
          </a:stretch>
        </p:blipFill>
        <p:spPr>
          <a:xfrm>
            <a:off x="533400" y="2209800"/>
            <a:ext cx="3657600" cy="3657600"/>
          </a:xfrm>
          <a:prstGeom prst="rect">
            <a:avLst/>
          </a:prstGeom>
        </p:spPr>
      </p:pic>
      <p:pic>
        <p:nvPicPr>
          <p:cNvPr id="4" name="cathedral">
            <a:hlinkClick r:id="" action="ppaction://media"/>
          </p:cNvPr>
          <p:cNvPicPr>
            <a:picLocks noChangeAspect="1"/>
          </p:cNvPicPr>
          <p:nvPr>
            <a:videoFile r:link="rId4"/>
            <p:extLst>
              <p:ext uri="{DAA4B4D4-6D71-4841-9C94-3DE7FCFB9230}">
                <p14:media xmlns:p14="http://schemas.microsoft.com/office/powerpoint/2010/main" r:embed="rId3"/>
              </p:ext>
            </p:extLst>
          </p:nvPr>
        </p:nvPicPr>
        <p:blipFill>
          <a:blip r:embed="rId8"/>
          <a:stretch>
            <a:fillRect/>
          </a:stretch>
        </p:blipFill>
        <p:spPr>
          <a:xfrm>
            <a:off x="4879848" y="2180095"/>
            <a:ext cx="3657600" cy="3657600"/>
          </a:xfrm>
          <a:prstGeom prst="rect">
            <a:avLst/>
          </a:prstGeom>
        </p:spPr>
      </p:pic>
    </p:spTree>
    <p:extLst>
      <p:ext uri="{BB962C8B-B14F-4D97-AF65-F5344CB8AC3E}">
        <p14:creationId xmlns:p14="http://schemas.microsoft.com/office/powerpoint/2010/main" val="3022263645"/>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4200" fill="hold"/>
                                        <p:tgtEl>
                                          <p:spTgt spid="3"/>
                                        </p:tgtEl>
                                      </p:cBhvr>
                                    </p:cmd>
                                  </p:childTnLst>
                                </p:cTn>
                              </p:par>
                            </p:childTnLst>
                          </p:cTn>
                        </p:par>
                        <p:par>
                          <p:cTn id="7" fill="hold">
                            <p:stCondLst>
                              <p:cond delay="4200"/>
                            </p:stCondLst>
                            <p:childTnLst>
                              <p:par>
                                <p:cTn id="8" presetID="1" presetClass="mediacall" presetSubtype="0" fill="hold" nodeType="afterEffect">
                                  <p:stCondLst>
                                    <p:cond delay="0"/>
                                  </p:stCondLst>
                                  <p:childTnLst>
                                    <p:cmd type="call" cmd="playFrom(0.0)">
                                      <p:cBhvr>
                                        <p:cTn id="9" dur="35650"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10" repeatCount="indefinite" fill="hold" display="0">
                  <p:stCondLst>
                    <p:cond delay="indefinite"/>
                  </p:stCondLst>
                </p:cTn>
                <p:tgtEl>
                  <p:spTgt spid="3"/>
                </p:tgtEl>
              </p:cMediaNode>
            </p:video>
            <p:seq concurrent="1" nextAc="seek">
              <p:cTn id="11" restart="whenNotActive" fill="hold" evtFilter="cancelBubble" nodeType="interactiveSeq">
                <p:stCondLst>
                  <p:cond evt="onClick" delay="0">
                    <p:tgtEl>
                      <p:spTgt spid="3"/>
                    </p:tgtEl>
                  </p:cond>
                </p:stCondLst>
                <p:endSync evt="end" delay="0">
                  <p:rtn val="all"/>
                </p:endSync>
                <p:childTnLst>
                  <p:par>
                    <p:cTn id="12" fill="hold">
                      <p:stCondLst>
                        <p:cond delay="0"/>
                      </p:stCondLst>
                      <p:childTnLst>
                        <p:par>
                          <p:cTn id="13" fill="hold">
                            <p:stCondLst>
                              <p:cond delay="0"/>
                            </p:stCondLst>
                            <p:childTnLst>
                              <p:par>
                                <p:cTn id="14" presetID="2" presetClass="mediacall" presetSubtype="0" fill="hold" nodeType="clickEffect">
                                  <p:stCondLst>
                                    <p:cond delay="0"/>
                                  </p:stCondLst>
                                  <p:childTnLst>
                                    <p:cmd type="call" cmd="togglePause">
                                      <p:cBhvr>
                                        <p:cTn id="15" dur="1" fill="hold"/>
                                        <p:tgtEl>
                                          <p:spTgt spid="3"/>
                                        </p:tgtEl>
                                      </p:cBhvr>
                                    </p:cmd>
                                  </p:childTnLst>
                                </p:cTn>
                              </p:par>
                            </p:childTnLst>
                          </p:cTn>
                        </p:par>
                      </p:childTnLst>
                    </p:cTn>
                  </p:par>
                </p:childTnLst>
              </p:cTn>
              <p:nextCondLst>
                <p:cond evt="onClick" delay="0">
                  <p:tgtEl>
                    <p:spTgt spid="3"/>
                  </p:tgtEl>
                </p:cond>
              </p:nextCondLst>
            </p:seq>
            <p:video>
              <p:cMediaNode vol="80000">
                <p:cTn id="16" repeatCount="indefinite" fill="hold" display="0">
                  <p:stCondLst>
                    <p:cond delay="indefinite"/>
                  </p:stCondLst>
                </p:cTn>
                <p:tgtEl>
                  <p:spTgt spid="4"/>
                </p:tgtEl>
              </p:cMediaNode>
            </p:video>
            <p:seq concurrent="1" nextAc="seek">
              <p:cTn id="17" restart="whenNotActive" fill="hold" evtFilter="cancelBubble" nodeType="interactiveSeq">
                <p:stCondLst>
                  <p:cond evt="onClick" delay="0">
                    <p:tgtEl>
                      <p:spTgt spid="4"/>
                    </p:tgtEl>
                  </p:cond>
                </p:stCondLst>
                <p:endSync evt="end" delay="0">
                  <p:rtn val="all"/>
                </p:endSync>
                <p:childTnLst>
                  <p:par>
                    <p:cTn id="18" fill="hold">
                      <p:stCondLst>
                        <p:cond delay="0"/>
                      </p:stCondLst>
                      <p:childTnLst>
                        <p:par>
                          <p:cTn id="19" fill="hold">
                            <p:stCondLst>
                              <p:cond delay="0"/>
                            </p:stCondLst>
                            <p:childTnLst>
                              <p:par>
                                <p:cTn id="20" presetID="2" presetClass="mediacall" presetSubtype="0" fill="hold" nodeType="clickEffect">
                                  <p:stCondLst>
                                    <p:cond delay="0"/>
                                  </p:stCondLst>
                                  <p:childTnLst>
                                    <p:cmd type="call" cmd="togglePause">
                                      <p:cBhvr>
                                        <p:cTn id="21"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2"/>
          <p:cNvSpPr txBox="1">
            <a:spLocks/>
          </p:cNvSpPr>
          <p:nvPr/>
        </p:nvSpPr>
        <p:spPr>
          <a:xfrm>
            <a:off x="381000" y="77788"/>
            <a:ext cx="8382000" cy="1370012"/>
          </a:xfrm>
          <a:prstGeom prst="rect">
            <a:avLst/>
          </a:prstGeom>
        </p:spPr>
        <p:txBody>
          <a:bodyPr vert="horz" wrap="square" lIns="0" tIns="0" rIns="0" bIns="0" rtlCol="0" anchor="ctr" anchorCtr="0">
            <a:noAutofit/>
          </a:bodyPr>
          <a:lstStyle>
            <a:lvl1pPr algn="l" defTabSz="914363" rtl="0" eaLnBrk="1" latinLnBrk="0" hangingPunct="1">
              <a:lnSpc>
                <a:spcPct val="90000"/>
              </a:lnSpc>
              <a:spcBef>
                <a:spcPct val="0"/>
              </a:spcBef>
              <a:buNone/>
              <a:defRPr lang="en-US" sz="5400" b="0" kern="1200" cap="none" spc="-150">
                <a:ln w="3175">
                  <a:noFill/>
                </a:ln>
                <a:gradFill flip="none" rotWithShape="1">
                  <a:gsLst>
                    <a:gs pos="0">
                      <a:srgbClr val="FFFFB9"/>
                    </a:gs>
                    <a:gs pos="36000">
                      <a:srgbClr val="FFFF99"/>
                    </a:gs>
                    <a:gs pos="86000">
                      <a:srgbClr val="F6AE1E"/>
                    </a:gs>
                  </a:gsLst>
                  <a:lin ang="5400000" scaled="0"/>
                  <a:tileRect/>
                </a:gradFill>
                <a:effectLst>
                  <a:outerShdw blurRad="50800" dist="38100" dir="2700000" algn="tl" rotWithShape="0">
                    <a:prstClr val="black">
                      <a:alpha val="40000"/>
                    </a:prstClr>
                  </a:outerShdw>
                </a:effectLst>
                <a:latin typeface="+mj-lt"/>
                <a:ea typeface="+mn-ea"/>
                <a:cs typeface="Arial" charset="0"/>
              </a:defRPr>
            </a:lvl1pPr>
          </a:lstStyle>
          <a:p>
            <a:r>
              <a:rPr lang="en-US" sz="4800" dirty="0" smtClean="0"/>
              <a:t>Modular Global Illumination</a:t>
            </a:r>
          </a:p>
          <a:p>
            <a:r>
              <a:rPr lang="en-US" sz="2800" dirty="0" smtClean="0"/>
              <a:t>Overview</a:t>
            </a:r>
            <a:endParaRPr lang="en-US" sz="2800" dirty="0"/>
          </a:p>
        </p:txBody>
      </p:sp>
      <p:grpSp>
        <p:nvGrpSpPr>
          <p:cNvPr id="12" name="Group 11"/>
          <p:cNvGrpSpPr/>
          <p:nvPr/>
        </p:nvGrpSpPr>
        <p:grpSpPr>
          <a:xfrm>
            <a:off x="762000" y="1676400"/>
            <a:ext cx="6172200" cy="1295400"/>
            <a:chOff x="381000" y="955430"/>
            <a:chExt cx="6172200" cy="1295400"/>
          </a:xfrm>
        </p:grpSpPr>
        <p:grpSp>
          <p:nvGrpSpPr>
            <p:cNvPr id="13" name="Group 12"/>
            <p:cNvGrpSpPr/>
            <p:nvPr/>
          </p:nvGrpSpPr>
          <p:grpSpPr>
            <a:xfrm>
              <a:off x="2327492" y="990600"/>
              <a:ext cx="4225708" cy="1169551"/>
              <a:chOff x="381000" y="1374829"/>
              <a:chExt cx="4225708" cy="1169551"/>
            </a:xfrm>
          </p:grpSpPr>
          <p:sp>
            <p:nvSpPr>
              <p:cNvPr id="15" name="TextBox 14"/>
              <p:cNvSpPr txBox="1"/>
              <p:nvPr/>
            </p:nvSpPr>
            <p:spPr>
              <a:xfrm>
                <a:off x="381000" y="1374829"/>
                <a:ext cx="3572966" cy="523220"/>
              </a:xfrm>
              <a:prstGeom prst="rect">
                <a:avLst/>
              </a:prstGeom>
              <a:noFill/>
            </p:spPr>
            <p:txBody>
              <a:bodyPr wrap="none" rtlCol="0">
                <a:spAutoFit/>
              </a:bodyPr>
              <a:lstStyle/>
              <a:p>
                <a:r>
                  <a:rPr lang="en-US" sz="2800" dirty="0" smtClean="0">
                    <a:solidFill>
                      <a:schemeClr val="bg2">
                        <a:lumMod val="75000"/>
                      </a:schemeClr>
                    </a:solidFill>
                  </a:rPr>
                  <a:t>Volumetric </a:t>
                </a:r>
                <a:r>
                  <a:rPr lang="en-US" sz="2800" dirty="0" err="1" smtClean="0">
                    <a:solidFill>
                      <a:schemeClr val="bg2">
                        <a:lumMod val="75000"/>
                      </a:schemeClr>
                    </a:solidFill>
                  </a:rPr>
                  <a:t>Obscurance</a:t>
                </a:r>
                <a:endParaRPr lang="en-US" sz="2800" dirty="0">
                  <a:solidFill>
                    <a:schemeClr val="bg2">
                      <a:lumMod val="75000"/>
                    </a:schemeClr>
                  </a:solidFill>
                </a:endParaRPr>
              </a:p>
            </p:txBody>
          </p:sp>
          <p:sp>
            <p:nvSpPr>
              <p:cNvPr id="16" name="TextBox 15"/>
              <p:cNvSpPr txBox="1"/>
              <p:nvPr/>
            </p:nvSpPr>
            <p:spPr>
              <a:xfrm>
                <a:off x="812400" y="1898049"/>
                <a:ext cx="3794308" cy="646331"/>
              </a:xfrm>
              <a:prstGeom prst="rect">
                <a:avLst/>
              </a:prstGeom>
              <a:noFill/>
            </p:spPr>
            <p:txBody>
              <a:bodyPr wrap="none" rtlCol="0">
                <a:spAutoFit/>
              </a:bodyPr>
              <a:lstStyle/>
              <a:p>
                <a:r>
                  <a:rPr lang="en-US" dirty="0" smtClean="0">
                    <a:solidFill>
                      <a:schemeClr val="bg2">
                        <a:lumMod val="75000"/>
                      </a:schemeClr>
                    </a:solidFill>
                  </a:rPr>
                  <a:t>Interactive 3D Graphics &amp; Games 2010</a:t>
                </a:r>
              </a:p>
              <a:p>
                <a:endParaRPr lang="en-US" dirty="0">
                  <a:solidFill>
                    <a:schemeClr val="bg2">
                      <a:lumMod val="75000"/>
                    </a:schemeClr>
                  </a:solidFill>
                </a:endParaRPr>
              </a:p>
            </p:txBody>
          </p:sp>
        </p:grpSp>
        <p:pic>
          <p:nvPicPr>
            <p:cNvPr id="14" name="Picture 2" descr="http://www.cs.utah.edu/%7Eloos/publications/vo/TeaserCathedralLines-200.png"/>
            <p:cNvPicPr>
              <a:picLocks noChangeAspect="1" noChangeArrowheads="1"/>
            </p:cNvPicPr>
            <p:nvPr/>
          </p:nvPicPr>
          <p:blipFill>
            <a:blip r:embed="rId3">
              <a:lum bright="-40000"/>
              <a:extLst>
                <a:ext uri="{28A0092B-C50C-407E-A947-70E740481C1C}">
                  <a14:useLocalDpi xmlns:a14="http://schemas.microsoft.com/office/drawing/2010/main" val="0"/>
                </a:ext>
              </a:extLst>
            </a:blip>
            <a:srcRect/>
            <a:stretch>
              <a:fillRect/>
            </a:stretch>
          </p:blipFill>
          <p:spPr bwMode="auto">
            <a:xfrm>
              <a:off x="381000" y="955430"/>
              <a:ext cx="1295400" cy="1295400"/>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17" name="Group 16"/>
          <p:cNvGrpSpPr/>
          <p:nvPr/>
        </p:nvGrpSpPr>
        <p:grpSpPr>
          <a:xfrm>
            <a:off x="762000" y="3153167"/>
            <a:ext cx="6048705" cy="1330036"/>
            <a:chOff x="381000" y="2432197"/>
            <a:chExt cx="6048705" cy="1330036"/>
          </a:xfrm>
        </p:grpSpPr>
        <p:grpSp>
          <p:nvGrpSpPr>
            <p:cNvPr id="18" name="Group 17"/>
            <p:cNvGrpSpPr/>
            <p:nvPr/>
          </p:nvGrpSpPr>
          <p:grpSpPr>
            <a:xfrm>
              <a:off x="2327492" y="2491155"/>
              <a:ext cx="4102213" cy="1169551"/>
              <a:chOff x="381000" y="2590800"/>
              <a:chExt cx="4102213" cy="1169551"/>
            </a:xfrm>
          </p:grpSpPr>
          <p:sp>
            <p:nvSpPr>
              <p:cNvPr id="20" name="TextBox 19"/>
              <p:cNvSpPr txBox="1"/>
              <p:nvPr/>
            </p:nvSpPr>
            <p:spPr>
              <a:xfrm>
                <a:off x="381000" y="2590800"/>
                <a:ext cx="4102213" cy="523220"/>
              </a:xfrm>
              <a:prstGeom prst="rect">
                <a:avLst/>
              </a:prstGeom>
              <a:noFill/>
            </p:spPr>
            <p:txBody>
              <a:bodyPr wrap="none" rtlCol="0">
                <a:spAutoFit/>
              </a:bodyPr>
              <a:lstStyle/>
              <a:p>
                <a:r>
                  <a:rPr lang="en-US" sz="2800" dirty="0" smtClean="0"/>
                  <a:t>Modular Radiance Transfer</a:t>
                </a:r>
                <a:endParaRPr lang="en-US" sz="2800" dirty="0"/>
              </a:p>
            </p:txBody>
          </p:sp>
          <p:sp>
            <p:nvSpPr>
              <p:cNvPr id="21" name="TextBox 20"/>
              <p:cNvSpPr txBox="1"/>
              <p:nvPr/>
            </p:nvSpPr>
            <p:spPr>
              <a:xfrm>
                <a:off x="812400" y="3114020"/>
                <a:ext cx="3670813" cy="646331"/>
              </a:xfrm>
              <a:prstGeom prst="rect">
                <a:avLst/>
              </a:prstGeom>
              <a:noFill/>
            </p:spPr>
            <p:txBody>
              <a:bodyPr wrap="none" rtlCol="0">
                <a:spAutoFit/>
              </a:bodyPr>
              <a:lstStyle/>
              <a:p>
                <a:r>
                  <a:rPr lang="en-US" dirty="0" smtClean="0"/>
                  <a:t>Runtime Presentation: </a:t>
                </a:r>
                <a:r>
                  <a:rPr lang="en-US" dirty="0" err="1" smtClean="0"/>
                  <a:t>Siggraph</a:t>
                </a:r>
                <a:r>
                  <a:rPr lang="en-US" dirty="0" smtClean="0"/>
                  <a:t> 2011</a:t>
                </a:r>
              </a:p>
              <a:p>
                <a:r>
                  <a:rPr lang="en-US" dirty="0" smtClean="0"/>
                  <a:t>Paper: </a:t>
                </a:r>
                <a:r>
                  <a:rPr lang="en-US" dirty="0" err="1" smtClean="0"/>
                  <a:t>Siggraph</a:t>
                </a:r>
                <a:r>
                  <a:rPr lang="en-US" dirty="0" smtClean="0"/>
                  <a:t> Asia 2011</a:t>
                </a:r>
                <a:endParaRPr lang="en-US" dirty="0"/>
              </a:p>
            </p:txBody>
          </p:sp>
        </p:grpSp>
        <p:pic>
          <p:nvPicPr>
            <p:cNvPr id="19" name="Picture 4" descr="http://www.cs.utah.edu/%7Eloos/publications/mrt/teaserIndirectDirectSmall.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81000" y="2432197"/>
              <a:ext cx="1330036" cy="1330036"/>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22" name="Group 21"/>
          <p:cNvGrpSpPr/>
          <p:nvPr/>
        </p:nvGrpSpPr>
        <p:grpSpPr>
          <a:xfrm>
            <a:off x="762000" y="4701977"/>
            <a:ext cx="6172200" cy="1330036"/>
            <a:chOff x="381000" y="3981007"/>
            <a:chExt cx="6172200" cy="1330036"/>
          </a:xfrm>
        </p:grpSpPr>
        <p:grpSp>
          <p:nvGrpSpPr>
            <p:cNvPr id="23" name="Group 22"/>
            <p:cNvGrpSpPr/>
            <p:nvPr/>
          </p:nvGrpSpPr>
          <p:grpSpPr>
            <a:xfrm>
              <a:off x="2327492" y="4189403"/>
              <a:ext cx="4225708" cy="892552"/>
              <a:chOff x="381000" y="3952674"/>
              <a:chExt cx="4225708" cy="892552"/>
            </a:xfrm>
          </p:grpSpPr>
          <p:sp>
            <p:nvSpPr>
              <p:cNvPr id="25" name="TextBox 24"/>
              <p:cNvSpPr txBox="1"/>
              <p:nvPr/>
            </p:nvSpPr>
            <p:spPr>
              <a:xfrm>
                <a:off x="381000" y="3952674"/>
                <a:ext cx="3616952" cy="523220"/>
              </a:xfrm>
              <a:prstGeom prst="rect">
                <a:avLst/>
              </a:prstGeom>
              <a:noFill/>
            </p:spPr>
            <p:txBody>
              <a:bodyPr wrap="none" rtlCol="0">
                <a:spAutoFit/>
              </a:bodyPr>
              <a:lstStyle/>
              <a:p>
                <a:r>
                  <a:rPr lang="en-US" sz="2800" dirty="0" smtClean="0">
                    <a:solidFill>
                      <a:schemeClr val="bg2">
                        <a:lumMod val="75000"/>
                      </a:schemeClr>
                    </a:solidFill>
                  </a:rPr>
                  <a:t>Delta Radiance Transfer</a:t>
                </a:r>
                <a:endParaRPr lang="en-US" sz="2800" dirty="0">
                  <a:solidFill>
                    <a:schemeClr val="bg2">
                      <a:lumMod val="75000"/>
                    </a:schemeClr>
                  </a:solidFill>
                </a:endParaRPr>
              </a:p>
            </p:txBody>
          </p:sp>
          <p:sp>
            <p:nvSpPr>
              <p:cNvPr id="26" name="TextBox 25"/>
              <p:cNvSpPr txBox="1"/>
              <p:nvPr/>
            </p:nvSpPr>
            <p:spPr>
              <a:xfrm>
                <a:off x="812400" y="4475894"/>
                <a:ext cx="3794308" cy="369332"/>
              </a:xfrm>
              <a:prstGeom prst="rect">
                <a:avLst/>
              </a:prstGeom>
              <a:noFill/>
            </p:spPr>
            <p:txBody>
              <a:bodyPr wrap="none" rtlCol="0">
                <a:spAutoFit/>
              </a:bodyPr>
              <a:lstStyle/>
              <a:p>
                <a:r>
                  <a:rPr lang="en-US" dirty="0" smtClean="0">
                    <a:solidFill>
                      <a:schemeClr val="bg2">
                        <a:lumMod val="75000"/>
                      </a:schemeClr>
                    </a:solidFill>
                  </a:rPr>
                  <a:t>Interactive 3D Graphics &amp; Games 2012</a:t>
                </a:r>
                <a:endParaRPr lang="en-US" dirty="0">
                  <a:solidFill>
                    <a:schemeClr val="bg2">
                      <a:lumMod val="75000"/>
                    </a:schemeClr>
                  </a:solidFill>
                </a:endParaRPr>
              </a:p>
            </p:txBody>
          </p:sp>
        </p:grpSp>
        <p:pic>
          <p:nvPicPr>
            <p:cNvPr id="24" name="Picture 6" descr="http://www.cs.utah.edu/%7Eloos/publications/drt/teaserDRTSmall.png"/>
            <p:cNvPicPr>
              <a:picLocks noChangeAspect="1" noChangeArrowheads="1"/>
            </p:cNvPicPr>
            <p:nvPr/>
          </p:nvPicPr>
          <p:blipFill>
            <a:blip r:embed="rId5">
              <a:lum bright="-26000"/>
              <a:extLst>
                <a:ext uri="{28A0092B-C50C-407E-A947-70E740481C1C}">
                  <a14:useLocalDpi xmlns:a14="http://schemas.microsoft.com/office/drawing/2010/main" val="0"/>
                </a:ext>
              </a:extLst>
            </a:blip>
            <a:srcRect/>
            <a:stretch>
              <a:fillRect/>
            </a:stretch>
          </p:blipFill>
          <p:spPr bwMode="auto">
            <a:xfrm>
              <a:off x="381000" y="3981007"/>
              <a:ext cx="1330036" cy="1330036"/>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3865891008"/>
      </p:ext>
    </p:extLst>
  </p:cSld>
  <p:clrMapOvr>
    <a:masterClrMapping/>
  </p:clrMapOvr>
  <p:transition>
    <p:fade/>
  </p:transition>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381000" y="230188"/>
            <a:ext cx="8382000" cy="1052596"/>
          </a:xfrm>
        </p:spPr>
        <p:txBody>
          <a:bodyPr/>
          <a:lstStyle/>
          <a:p>
            <a:r>
              <a:rPr lang="en-US" dirty="0" smtClean="0"/>
              <a:t>Modular Radiance Transfer </a:t>
            </a:r>
            <a:br>
              <a:rPr lang="en-US" dirty="0" smtClean="0"/>
            </a:br>
            <a:r>
              <a:rPr lang="en-US" sz="2800" dirty="0" smtClean="0"/>
              <a:t>Previous Work</a:t>
            </a:r>
            <a:endParaRPr lang="en-US" dirty="0"/>
          </a:p>
        </p:txBody>
      </p:sp>
      <p:pic>
        <p:nvPicPr>
          <p:cNvPr id="63" name="Picture 62"/>
          <p:cNvPicPr>
            <a:picLocks noChangeAspect="1"/>
          </p:cNvPicPr>
          <p:nvPr/>
        </p:nvPicPr>
        <p:blipFill>
          <a:blip r:embed="rId3"/>
          <a:stretch>
            <a:fillRect/>
          </a:stretch>
        </p:blipFill>
        <p:spPr>
          <a:xfrm>
            <a:off x="381000" y="1600200"/>
            <a:ext cx="5152700" cy="1956581"/>
          </a:xfrm>
          <a:prstGeom prst="rect">
            <a:avLst/>
          </a:prstGeom>
        </p:spPr>
      </p:pic>
      <p:grpSp>
        <p:nvGrpSpPr>
          <p:cNvPr id="65" name="Group 64"/>
          <p:cNvGrpSpPr/>
          <p:nvPr/>
        </p:nvGrpSpPr>
        <p:grpSpPr>
          <a:xfrm>
            <a:off x="5053211" y="3709181"/>
            <a:ext cx="3709789" cy="2788672"/>
            <a:chOff x="5057457" y="259328"/>
            <a:chExt cx="3709789" cy="2788672"/>
          </a:xfrm>
        </p:grpSpPr>
        <p:pic>
          <p:nvPicPr>
            <p:cNvPr id="80" name="Picture 2" descr="http://www.cs.cornell.edu/%7Ekb/Images/relighting06.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057457" y="259328"/>
              <a:ext cx="3662172" cy="2743200"/>
            </a:xfrm>
            <a:prstGeom prst="rect">
              <a:avLst/>
            </a:prstGeom>
            <a:noFill/>
            <a:extLst>
              <a:ext uri="{909E8E84-426E-40DD-AFC4-6F175D3DCCD1}">
                <a14:hiddenFill xmlns:a14="http://schemas.microsoft.com/office/drawing/2010/main">
                  <a:solidFill>
                    <a:srgbClr val="FFFFFF"/>
                  </a:solidFill>
                </a14:hiddenFill>
              </a:ext>
            </a:extLst>
          </p:spPr>
        </p:pic>
        <p:sp>
          <p:nvSpPr>
            <p:cNvPr id="81" name="TextBox 80"/>
            <p:cNvSpPr txBox="1"/>
            <p:nvPr/>
          </p:nvSpPr>
          <p:spPr>
            <a:xfrm>
              <a:off x="5715000" y="2740223"/>
              <a:ext cx="3052246" cy="307777"/>
            </a:xfrm>
            <a:prstGeom prst="rect">
              <a:avLst/>
            </a:prstGeom>
            <a:noFill/>
          </p:spPr>
          <p:txBody>
            <a:bodyPr wrap="none" rtlCol="0">
              <a:spAutoFit/>
            </a:bodyPr>
            <a:lstStyle/>
            <a:p>
              <a:r>
                <a:rPr lang="en-US" sz="1400" dirty="0" smtClean="0"/>
                <a:t>Direct to Indirect Transfer [Hasan 2006]</a:t>
              </a:r>
              <a:endParaRPr lang="en-US" sz="1400" dirty="0"/>
            </a:p>
          </p:txBody>
        </p:sp>
      </p:grpSp>
      <p:sp>
        <p:nvSpPr>
          <p:cNvPr id="2" name="TextBox 1"/>
          <p:cNvSpPr txBox="1"/>
          <p:nvPr/>
        </p:nvSpPr>
        <p:spPr>
          <a:xfrm>
            <a:off x="304800" y="3516868"/>
            <a:ext cx="4396653" cy="369332"/>
          </a:xfrm>
          <a:prstGeom prst="rect">
            <a:avLst/>
          </a:prstGeom>
          <a:noFill/>
        </p:spPr>
        <p:txBody>
          <a:bodyPr wrap="none" rtlCol="0">
            <a:spAutoFit/>
          </a:bodyPr>
          <a:lstStyle/>
          <a:p>
            <a:r>
              <a:rPr lang="en-US" dirty="0" err="1" smtClean="0"/>
              <a:t>Precomputed</a:t>
            </a:r>
            <a:r>
              <a:rPr lang="en-US" dirty="0" smtClean="0"/>
              <a:t> Radiance Transfer [Sloan 2002]</a:t>
            </a:r>
            <a:endParaRPr lang="en-US" dirty="0"/>
          </a:p>
        </p:txBody>
      </p:sp>
    </p:spTree>
    <p:extLst>
      <p:ext uri="{BB962C8B-B14F-4D97-AF65-F5344CB8AC3E}">
        <p14:creationId xmlns:p14="http://schemas.microsoft.com/office/powerpoint/2010/main" val="3225223690"/>
      </p:ext>
    </p:extLst>
  </p:cSld>
  <p:clrMapOvr>
    <a:masterClrMapping/>
  </p:clrMapOvr>
  <p:transition>
    <p:fade/>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4" name="Group 33"/>
          <p:cNvGrpSpPr/>
          <p:nvPr/>
        </p:nvGrpSpPr>
        <p:grpSpPr>
          <a:xfrm>
            <a:off x="956103" y="1986161"/>
            <a:ext cx="1055097" cy="1138039"/>
            <a:chOff x="956103" y="1833761"/>
            <a:chExt cx="1055097" cy="1138039"/>
          </a:xfrm>
        </p:grpSpPr>
        <p:sp>
          <p:nvSpPr>
            <p:cNvPr id="6" name="TextBox 25"/>
            <p:cNvSpPr txBox="1">
              <a:spLocks noChangeArrowheads="1"/>
            </p:cNvSpPr>
            <p:nvPr/>
          </p:nvSpPr>
          <p:spPr bwMode="auto">
            <a:xfrm>
              <a:off x="956103" y="2571690"/>
              <a:ext cx="1055097" cy="400110"/>
            </a:xfrm>
            <a:prstGeom prst="rect">
              <a:avLst/>
            </a:prstGeom>
            <a:noFill/>
            <a:ln w="9525">
              <a:noFill/>
              <a:miter lim="800000"/>
              <a:headEnd/>
              <a:tailEnd/>
            </a:ln>
          </p:spPr>
          <p:txBody>
            <a:bodyPr wrap="none">
              <a:spAutoFit/>
            </a:bodyPr>
            <a:lstStyle/>
            <a:p>
              <a:r>
                <a:rPr lang="en-US" sz="2000" dirty="0">
                  <a:latin typeface="Helvetica" pitchFamily="34" charset="0"/>
                  <a:cs typeface="Helvetica" pitchFamily="34" charset="0"/>
                </a:rPr>
                <a:t>Shapes</a:t>
              </a:r>
            </a:p>
          </p:txBody>
        </p:sp>
        <p:grpSp>
          <p:nvGrpSpPr>
            <p:cNvPr id="7" name="Group 54"/>
            <p:cNvGrpSpPr>
              <a:grpSpLocks/>
            </p:cNvGrpSpPr>
            <p:nvPr/>
          </p:nvGrpSpPr>
          <p:grpSpPr bwMode="auto">
            <a:xfrm>
              <a:off x="977268" y="1833761"/>
              <a:ext cx="1012766" cy="671541"/>
              <a:chOff x="1656617" y="2961132"/>
              <a:chExt cx="1013401" cy="672084"/>
            </a:xfrm>
          </p:grpSpPr>
          <p:pic>
            <p:nvPicPr>
              <p:cNvPr id="8" name="Picture 36" descr="cube-2.png"/>
              <p:cNvPicPr>
                <a:picLocks noChangeAspect="1"/>
              </p:cNvPicPr>
              <p:nvPr/>
            </p:nvPicPr>
            <p:blipFill>
              <a:blip r:embed="rId3" cstate="print"/>
              <a:stretch>
                <a:fillRect/>
              </a:stretch>
            </p:blipFill>
            <p:spPr bwMode="auto">
              <a:xfrm>
                <a:off x="1656617" y="2961132"/>
                <a:ext cx="319981" cy="320040"/>
              </a:xfrm>
              <a:prstGeom prst="rect">
                <a:avLst/>
              </a:prstGeom>
              <a:noFill/>
              <a:ln w="9525">
                <a:noFill/>
                <a:miter lim="800000"/>
                <a:headEnd/>
                <a:tailEnd/>
              </a:ln>
            </p:spPr>
          </p:pic>
          <p:pic>
            <p:nvPicPr>
              <p:cNvPr id="9" name="Picture 39" descr="cube-4b.png"/>
              <p:cNvPicPr>
                <a:picLocks noChangeAspect="1"/>
              </p:cNvPicPr>
              <p:nvPr/>
            </p:nvPicPr>
            <p:blipFill>
              <a:blip r:embed="rId4" cstate="print"/>
              <a:stretch>
                <a:fillRect/>
              </a:stretch>
            </p:blipFill>
            <p:spPr bwMode="auto">
              <a:xfrm>
                <a:off x="1656617" y="3313176"/>
                <a:ext cx="319981" cy="320040"/>
              </a:xfrm>
              <a:prstGeom prst="rect">
                <a:avLst/>
              </a:prstGeom>
              <a:noFill/>
              <a:ln w="9525">
                <a:noFill/>
                <a:miter lim="800000"/>
                <a:headEnd/>
                <a:tailEnd/>
              </a:ln>
            </p:spPr>
          </p:pic>
          <p:pic>
            <p:nvPicPr>
              <p:cNvPr id="10" name="Picture 37" descr="cube-3.png"/>
              <p:cNvPicPr>
                <a:picLocks noChangeAspect="1"/>
              </p:cNvPicPr>
              <p:nvPr/>
            </p:nvPicPr>
            <p:blipFill>
              <a:blip r:embed="rId5" cstate="print"/>
              <a:stretch>
                <a:fillRect/>
              </a:stretch>
            </p:blipFill>
            <p:spPr bwMode="auto">
              <a:xfrm>
                <a:off x="2003327" y="2961132"/>
                <a:ext cx="319981" cy="320040"/>
              </a:xfrm>
              <a:prstGeom prst="rect">
                <a:avLst/>
              </a:prstGeom>
              <a:noFill/>
              <a:ln w="9525">
                <a:noFill/>
                <a:miter lim="800000"/>
                <a:headEnd/>
                <a:tailEnd/>
              </a:ln>
            </p:spPr>
          </p:pic>
          <p:pic>
            <p:nvPicPr>
              <p:cNvPr id="11" name="Picture 40" descr="cube-5.png"/>
              <p:cNvPicPr>
                <a:picLocks noChangeAspect="1"/>
              </p:cNvPicPr>
              <p:nvPr/>
            </p:nvPicPr>
            <p:blipFill>
              <a:blip r:embed="rId6" cstate="print"/>
              <a:stretch>
                <a:fillRect/>
              </a:stretch>
            </p:blipFill>
            <p:spPr bwMode="auto">
              <a:xfrm>
                <a:off x="2003327" y="3313176"/>
                <a:ext cx="319981" cy="320040"/>
              </a:xfrm>
              <a:prstGeom prst="rect">
                <a:avLst/>
              </a:prstGeom>
              <a:noFill/>
              <a:ln w="9525">
                <a:noFill/>
                <a:miter lim="800000"/>
                <a:headEnd/>
                <a:tailEnd/>
              </a:ln>
            </p:spPr>
          </p:pic>
          <p:pic>
            <p:nvPicPr>
              <p:cNvPr id="12" name="Picture 38" descr="cube-4a.png"/>
              <p:cNvPicPr>
                <a:picLocks noChangeAspect="1"/>
              </p:cNvPicPr>
              <p:nvPr/>
            </p:nvPicPr>
            <p:blipFill>
              <a:blip r:embed="rId7" cstate="print"/>
              <a:stretch>
                <a:fillRect/>
              </a:stretch>
            </p:blipFill>
            <p:spPr bwMode="auto">
              <a:xfrm>
                <a:off x="2350037" y="2961132"/>
                <a:ext cx="319981" cy="320040"/>
              </a:xfrm>
              <a:prstGeom prst="rect">
                <a:avLst/>
              </a:prstGeom>
              <a:noFill/>
              <a:ln w="9525">
                <a:noFill/>
                <a:miter lim="800000"/>
                <a:headEnd/>
                <a:tailEnd/>
              </a:ln>
            </p:spPr>
          </p:pic>
          <p:pic>
            <p:nvPicPr>
              <p:cNvPr id="13" name="Picture 41" descr="cube-6.png"/>
              <p:cNvPicPr>
                <a:picLocks noChangeAspect="1"/>
              </p:cNvPicPr>
              <p:nvPr/>
            </p:nvPicPr>
            <p:blipFill>
              <a:blip r:embed="rId8" cstate="print"/>
              <a:stretch>
                <a:fillRect/>
              </a:stretch>
            </p:blipFill>
            <p:spPr bwMode="auto">
              <a:xfrm>
                <a:off x="2350037" y="3313176"/>
                <a:ext cx="319981" cy="320040"/>
              </a:xfrm>
              <a:prstGeom prst="rect">
                <a:avLst/>
              </a:prstGeom>
              <a:noFill/>
              <a:ln w="9525">
                <a:noFill/>
                <a:miter lim="800000"/>
                <a:headEnd/>
                <a:tailEnd/>
              </a:ln>
            </p:spPr>
          </p:pic>
        </p:grpSp>
      </p:grpSp>
      <p:grpSp>
        <p:nvGrpSpPr>
          <p:cNvPr id="35" name="Group 34"/>
          <p:cNvGrpSpPr/>
          <p:nvPr/>
        </p:nvGrpSpPr>
        <p:grpSpPr>
          <a:xfrm>
            <a:off x="2922901" y="1979662"/>
            <a:ext cx="730250" cy="1144538"/>
            <a:chOff x="2922901" y="1827262"/>
            <a:chExt cx="730250" cy="1144538"/>
          </a:xfrm>
        </p:grpSpPr>
        <p:sp>
          <p:nvSpPr>
            <p:cNvPr id="15" name="TextBox 26"/>
            <p:cNvSpPr txBox="1">
              <a:spLocks noChangeArrowheads="1"/>
            </p:cNvSpPr>
            <p:nvPr/>
          </p:nvSpPr>
          <p:spPr bwMode="auto">
            <a:xfrm>
              <a:off x="2924786" y="2571690"/>
              <a:ext cx="726481" cy="400110"/>
            </a:xfrm>
            <a:prstGeom prst="rect">
              <a:avLst/>
            </a:prstGeom>
            <a:noFill/>
            <a:ln w="9525">
              <a:noFill/>
              <a:miter lim="800000"/>
              <a:headEnd/>
              <a:tailEnd/>
            </a:ln>
          </p:spPr>
          <p:txBody>
            <a:bodyPr wrap="none">
              <a:spAutoFit/>
            </a:bodyPr>
            <a:lstStyle/>
            <a:p>
              <a:r>
                <a:rPr lang="en-US" sz="2000" dirty="0">
                  <a:latin typeface="Helvetica" pitchFamily="34" charset="0"/>
                  <a:cs typeface="Helvetica" pitchFamily="34" charset="0"/>
                </a:rPr>
                <a:t>Prior</a:t>
              </a:r>
            </a:p>
          </p:txBody>
        </p:sp>
        <p:pic>
          <p:nvPicPr>
            <p:cNvPr id="16" name="Picture 38" descr="cube-scambled.png"/>
            <p:cNvPicPr>
              <a:picLocks noChangeAspect="1"/>
            </p:cNvPicPr>
            <p:nvPr/>
          </p:nvPicPr>
          <p:blipFill>
            <a:blip r:embed="rId9" cstate="print"/>
            <a:stretch>
              <a:fillRect/>
            </a:stretch>
          </p:blipFill>
          <p:spPr bwMode="auto">
            <a:xfrm>
              <a:off x="2922901" y="1827262"/>
              <a:ext cx="730250" cy="730250"/>
            </a:xfrm>
            <a:prstGeom prst="rect">
              <a:avLst/>
            </a:prstGeom>
            <a:noFill/>
            <a:ln w="9525">
              <a:noFill/>
              <a:miter lim="800000"/>
              <a:headEnd/>
              <a:tailEnd/>
            </a:ln>
          </p:spPr>
        </p:pic>
      </p:grpSp>
      <p:grpSp>
        <p:nvGrpSpPr>
          <p:cNvPr id="36" name="Group 35"/>
          <p:cNvGrpSpPr/>
          <p:nvPr/>
        </p:nvGrpSpPr>
        <p:grpSpPr>
          <a:xfrm>
            <a:off x="4461565" y="2002157"/>
            <a:ext cx="1405193" cy="1122043"/>
            <a:chOff x="4461565" y="1849757"/>
            <a:chExt cx="1405193" cy="1122043"/>
          </a:xfrm>
        </p:grpSpPr>
        <p:sp>
          <p:nvSpPr>
            <p:cNvPr id="18" name="TextBox 34"/>
            <p:cNvSpPr txBox="1">
              <a:spLocks noChangeArrowheads="1"/>
            </p:cNvSpPr>
            <p:nvPr/>
          </p:nvSpPr>
          <p:spPr bwMode="auto">
            <a:xfrm>
              <a:off x="4461565" y="2571690"/>
              <a:ext cx="1405193" cy="400110"/>
            </a:xfrm>
            <a:prstGeom prst="rect">
              <a:avLst/>
            </a:prstGeom>
            <a:noFill/>
            <a:ln w="9525">
              <a:noFill/>
              <a:miter lim="800000"/>
              <a:headEnd/>
              <a:tailEnd/>
            </a:ln>
          </p:spPr>
          <p:txBody>
            <a:bodyPr wrap="none">
              <a:spAutoFit/>
            </a:bodyPr>
            <a:lstStyle/>
            <a:p>
              <a:r>
                <a:rPr lang="en-US" sz="2000" dirty="0">
                  <a:latin typeface="Helvetica" pitchFamily="34" charset="0"/>
                  <a:cs typeface="Helvetica" pitchFamily="34" charset="0"/>
                </a:rPr>
                <a:t>U Textures</a:t>
              </a:r>
            </a:p>
          </p:txBody>
        </p:sp>
        <p:grpSp>
          <p:nvGrpSpPr>
            <p:cNvPr id="19" name="Group 162"/>
            <p:cNvGrpSpPr>
              <a:grpSpLocks/>
            </p:cNvGrpSpPr>
            <p:nvPr/>
          </p:nvGrpSpPr>
          <p:grpSpPr bwMode="auto">
            <a:xfrm>
              <a:off x="4658944" y="1849757"/>
              <a:ext cx="1010448" cy="658284"/>
              <a:chOff x="300051" y="2993581"/>
              <a:chExt cx="1010449" cy="658368"/>
            </a:xfrm>
          </p:grpSpPr>
          <p:pic>
            <p:nvPicPr>
              <p:cNvPr id="20" name="Picture 36" descr="mode-0.png"/>
              <p:cNvPicPr>
                <a:picLocks noChangeAspect="1"/>
              </p:cNvPicPr>
              <p:nvPr/>
            </p:nvPicPr>
            <p:blipFill>
              <a:blip r:embed="rId10" cstate="print"/>
              <a:stretch>
                <a:fillRect/>
              </a:stretch>
            </p:blipFill>
            <p:spPr bwMode="auto">
              <a:xfrm>
                <a:off x="300051" y="2993581"/>
                <a:ext cx="319999" cy="320040"/>
              </a:xfrm>
              <a:prstGeom prst="rect">
                <a:avLst/>
              </a:prstGeom>
              <a:noFill/>
              <a:ln w="9525">
                <a:noFill/>
                <a:miter lim="800000"/>
                <a:headEnd/>
                <a:tailEnd/>
              </a:ln>
            </p:spPr>
          </p:pic>
          <p:pic>
            <p:nvPicPr>
              <p:cNvPr id="21" name="Picture 37" descr="mode-1.png"/>
              <p:cNvPicPr>
                <a:picLocks noChangeAspect="1"/>
              </p:cNvPicPr>
              <p:nvPr/>
            </p:nvPicPr>
            <p:blipFill>
              <a:blip r:embed="rId11" cstate="print"/>
              <a:stretch>
                <a:fillRect/>
              </a:stretch>
            </p:blipFill>
            <p:spPr bwMode="auto">
              <a:xfrm>
                <a:off x="646181" y="2994030"/>
                <a:ext cx="319101" cy="319142"/>
              </a:xfrm>
              <a:prstGeom prst="rect">
                <a:avLst/>
              </a:prstGeom>
              <a:noFill/>
              <a:ln w="9525">
                <a:noFill/>
                <a:miter lim="800000"/>
                <a:headEnd/>
                <a:tailEnd/>
              </a:ln>
            </p:spPr>
          </p:pic>
          <p:pic>
            <p:nvPicPr>
              <p:cNvPr id="22" name="Picture 38" descr="mode-2.png"/>
              <p:cNvPicPr>
                <a:picLocks noChangeAspect="1"/>
              </p:cNvPicPr>
              <p:nvPr/>
            </p:nvPicPr>
            <p:blipFill>
              <a:blip r:embed="rId12" cstate="print"/>
              <a:stretch>
                <a:fillRect/>
              </a:stretch>
            </p:blipFill>
            <p:spPr bwMode="auto">
              <a:xfrm>
                <a:off x="991399" y="2994030"/>
                <a:ext cx="319101" cy="319142"/>
              </a:xfrm>
              <a:prstGeom prst="rect">
                <a:avLst/>
              </a:prstGeom>
              <a:noFill/>
              <a:ln w="9525">
                <a:noFill/>
                <a:miter lim="800000"/>
                <a:headEnd/>
                <a:tailEnd/>
              </a:ln>
            </p:spPr>
          </p:pic>
          <p:pic>
            <p:nvPicPr>
              <p:cNvPr id="23" name="Picture 39" descr="mode-3.png"/>
              <p:cNvPicPr>
                <a:picLocks noChangeAspect="1"/>
              </p:cNvPicPr>
              <p:nvPr/>
            </p:nvPicPr>
            <p:blipFill>
              <a:blip r:embed="rId13" cstate="print"/>
              <a:stretch>
                <a:fillRect/>
              </a:stretch>
            </p:blipFill>
            <p:spPr bwMode="auto">
              <a:xfrm>
                <a:off x="300051" y="3331909"/>
                <a:ext cx="319999" cy="320040"/>
              </a:xfrm>
              <a:prstGeom prst="rect">
                <a:avLst/>
              </a:prstGeom>
              <a:noFill/>
              <a:ln w="9525">
                <a:noFill/>
                <a:miter lim="800000"/>
                <a:headEnd/>
                <a:tailEnd/>
              </a:ln>
            </p:spPr>
          </p:pic>
          <p:pic>
            <p:nvPicPr>
              <p:cNvPr id="24" name="Picture 40" descr="mode-4.png"/>
              <p:cNvPicPr>
                <a:picLocks noChangeAspect="1"/>
              </p:cNvPicPr>
              <p:nvPr/>
            </p:nvPicPr>
            <p:blipFill>
              <a:blip r:embed="rId14" cstate="print"/>
              <a:stretch>
                <a:fillRect/>
              </a:stretch>
            </p:blipFill>
            <p:spPr bwMode="auto">
              <a:xfrm>
                <a:off x="645732" y="3331909"/>
                <a:ext cx="319999" cy="320040"/>
              </a:xfrm>
              <a:prstGeom prst="rect">
                <a:avLst/>
              </a:prstGeom>
              <a:noFill/>
              <a:ln w="9525">
                <a:noFill/>
                <a:miter lim="800000"/>
                <a:headEnd/>
                <a:tailEnd/>
              </a:ln>
            </p:spPr>
          </p:pic>
          <p:pic>
            <p:nvPicPr>
              <p:cNvPr id="25" name="Picture 41" descr="mode-5.png"/>
              <p:cNvPicPr>
                <a:picLocks noChangeAspect="1"/>
              </p:cNvPicPr>
              <p:nvPr/>
            </p:nvPicPr>
            <p:blipFill>
              <a:blip r:embed="rId15" cstate="print"/>
              <a:stretch>
                <a:fillRect/>
              </a:stretch>
            </p:blipFill>
            <p:spPr bwMode="auto">
              <a:xfrm>
                <a:off x="991400" y="3332358"/>
                <a:ext cx="319100" cy="319141"/>
              </a:xfrm>
              <a:prstGeom prst="rect">
                <a:avLst/>
              </a:prstGeom>
              <a:noFill/>
              <a:ln w="9525">
                <a:noFill/>
                <a:miter lim="800000"/>
                <a:headEnd/>
                <a:tailEnd/>
              </a:ln>
            </p:spPr>
          </p:pic>
        </p:grpSp>
      </p:grpSp>
      <p:pic>
        <p:nvPicPr>
          <p:cNvPr id="48" name="Picture 47" descr="ss-view.bmp"/>
          <p:cNvPicPr>
            <a:picLocks noChangeAspect="1"/>
          </p:cNvPicPr>
          <p:nvPr/>
        </p:nvPicPr>
        <p:blipFill>
          <a:blip r:embed="rId16" cstate="print"/>
          <a:stretch>
            <a:fillRect/>
          </a:stretch>
        </p:blipFill>
        <p:spPr>
          <a:xfrm>
            <a:off x="6629400" y="4191000"/>
            <a:ext cx="1828800" cy="1828800"/>
          </a:xfrm>
          <a:prstGeom prst="rect">
            <a:avLst/>
          </a:prstGeom>
        </p:spPr>
      </p:pic>
      <p:sp>
        <p:nvSpPr>
          <p:cNvPr id="29" name="TextBox 28"/>
          <p:cNvSpPr txBox="1"/>
          <p:nvPr/>
        </p:nvSpPr>
        <p:spPr bwMode="auto">
          <a:xfrm>
            <a:off x="533400" y="1371600"/>
            <a:ext cx="4634859" cy="461665"/>
          </a:xfrm>
          <a:prstGeom prst="rect">
            <a:avLst/>
          </a:prstGeom>
          <a:noFill/>
          <a:ln w="9525">
            <a:noFill/>
            <a:miter lim="800000"/>
            <a:headEnd/>
            <a:tailEnd/>
          </a:ln>
        </p:spPr>
        <p:txBody>
          <a:bodyPr wrap="none" rtlCol="0">
            <a:spAutoFit/>
          </a:bodyPr>
          <a:lstStyle/>
          <a:p>
            <a:r>
              <a:rPr lang="en-US" sz="2400" dirty="0" smtClean="0">
                <a:cs typeface="Helvetica" pitchFamily="34" charset="0"/>
              </a:rPr>
              <a:t>Dictionary (</a:t>
            </a:r>
            <a:r>
              <a:rPr lang="en-US" sz="2400" i="1" dirty="0" smtClean="0">
                <a:cs typeface="Helvetica" pitchFamily="34" charset="0"/>
              </a:rPr>
              <a:t>Offline </a:t>
            </a:r>
            <a:r>
              <a:rPr lang="en-US" sz="2400" i="1" dirty="0" err="1" smtClean="0">
                <a:cs typeface="Helvetica" pitchFamily="34" charset="0"/>
              </a:rPr>
              <a:t>Precomputation</a:t>
            </a:r>
            <a:r>
              <a:rPr lang="en-US" sz="2400" dirty="0" smtClean="0">
                <a:cs typeface="Helvetica" pitchFamily="34" charset="0"/>
              </a:rPr>
              <a:t>)</a:t>
            </a:r>
            <a:endParaRPr lang="en-US" sz="2400" dirty="0">
              <a:cs typeface="Helvetica" pitchFamily="34" charset="0"/>
            </a:endParaRPr>
          </a:p>
        </p:txBody>
      </p:sp>
      <p:sp>
        <p:nvSpPr>
          <p:cNvPr id="31" name="TextBox 30"/>
          <p:cNvSpPr txBox="1"/>
          <p:nvPr/>
        </p:nvSpPr>
        <p:spPr bwMode="auto">
          <a:xfrm>
            <a:off x="533400" y="3505200"/>
            <a:ext cx="1958998" cy="461665"/>
          </a:xfrm>
          <a:prstGeom prst="rect">
            <a:avLst/>
          </a:prstGeom>
          <a:noFill/>
          <a:ln w="9525">
            <a:noFill/>
            <a:miter lim="800000"/>
            <a:headEnd/>
            <a:tailEnd/>
          </a:ln>
        </p:spPr>
        <p:txBody>
          <a:bodyPr wrap="none" rtlCol="0">
            <a:spAutoFit/>
          </a:bodyPr>
          <a:lstStyle/>
          <a:p>
            <a:r>
              <a:rPr lang="en-US" sz="2400" dirty="0" smtClean="0">
                <a:cs typeface="Helvetica" pitchFamily="34" charset="0"/>
              </a:rPr>
              <a:t>Level Creation</a:t>
            </a:r>
            <a:endParaRPr lang="en-US" sz="2400" dirty="0">
              <a:cs typeface="Helvetica" pitchFamily="34" charset="0"/>
            </a:endParaRPr>
          </a:p>
        </p:txBody>
      </p:sp>
      <p:sp>
        <p:nvSpPr>
          <p:cNvPr id="32" name="TextBox 31"/>
          <p:cNvSpPr txBox="1"/>
          <p:nvPr/>
        </p:nvSpPr>
        <p:spPr bwMode="auto">
          <a:xfrm>
            <a:off x="6172200" y="3505200"/>
            <a:ext cx="1342034" cy="461665"/>
          </a:xfrm>
          <a:prstGeom prst="rect">
            <a:avLst/>
          </a:prstGeom>
          <a:noFill/>
          <a:ln w="9525">
            <a:noFill/>
            <a:miter lim="800000"/>
            <a:headEnd/>
            <a:tailEnd/>
          </a:ln>
        </p:spPr>
        <p:txBody>
          <a:bodyPr wrap="none" rtlCol="0">
            <a:spAutoFit/>
          </a:bodyPr>
          <a:lstStyle/>
          <a:p>
            <a:r>
              <a:rPr lang="en-US" sz="2400" dirty="0" smtClean="0">
                <a:cs typeface="Helvetica" pitchFamily="34" charset="0"/>
              </a:rPr>
              <a:t>Run-time</a:t>
            </a:r>
            <a:endParaRPr lang="en-US" sz="2400" dirty="0">
              <a:cs typeface="Helvetica" pitchFamily="34" charset="0"/>
            </a:endParaRPr>
          </a:p>
        </p:txBody>
      </p:sp>
      <p:pic>
        <p:nvPicPr>
          <p:cNvPr id="33" name="Picture 32" descr="ca-overlay.png"/>
          <p:cNvPicPr>
            <a:picLocks noChangeAspect="1"/>
          </p:cNvPicPr>
          <p:nvPr/>
        </p:nvPicPr>
        <p:blipFill>
          <a:blip r:embed="rId17" cstate="print"/>
          <a:stretch>
            <a:fillRect/>
          </a:stretch>
        </p:blipFill>
        <p:spPr>
          <a:xfrm>
            <a:off x="838200" y="4191000"/>
            <a:ext cx="1828800" cy="1828800"/>
          </a:xfrm>
          <a:prstGeom prst="rect">
            <a:avLst/>
          </a:prstGeom>
        </p:spPr>
      </p:pic>
      <p:grpSp>
        <p:nvGrpSpPr>
          <p:cNvPr id="64" name="Group 63"/>
          <p:cNvGrpSpPr/>
          <p:nvPr/>
        </p:nvGrpSpPr>
        <p:grpSpPr>
          <a:xfrm>
            <a:off x="6814566" y="1981200"/>
            <a:ext cx="1351805" cy="1143000"/>
            <a:chOff x="6814566" y="1828800"/>
            <a:chExt cx="1351805" cy="1143000"/>
          </a:xfrm>
        </p:grpSpPr>
        <p:sp>
          <p:nvSpPr>
            <p:cNvPr id="27" name="TextBox 34"/>
            <p:cNvSpPr txBox="1">
              <a:spLocks noChangeArrowheads="1"/>
            </p:cNvSpPr>
            <p:nvPr/>
          </p:nvSpPr>
          <p:spPr bwMode="auto">
            <a:xfrm>
              <a:off x="6858000" y="2571690"/>
              <a:ext cx="1308371" cy="400110"/>
            </a:xfrm>
            <a:prstGeom prst="rect">
              <a:avLst/>
            </a:prstGeom>
            <a:noFill/>
            <a:ln w="9525">
              <a:noFill/>
              <a:miter lim="800000"/>
              <a:headEnd/>
              <a:tailEnd/>
            </a:ln>
          </p:spPr>
          <p:txBody>
            <a:bodyPr wrap="none">
              <a:spAutoFit/>
            </a:bodyPr>
            <a:lstStyle/>
            <a:p>
              <a:r>
                <a:rPr lang="en-US" sz="2000" dirty="0">
                  <a:latin typeface="Helvetica" pitchFamily="34" charset="0"/>
                  <a:cs typeface="Helvetica" pitchFamily="34" charset="0"/>
                </a:rPr>
                <a:t>Interfaces</a:t>
              </a:r>
            </a:p>
          </p:txBody>
        </p:sp>
        <p:grpSp>
          <p:nvGrpSpPr>
            <p:cNvPr id="62" name="Group 61"/>
            <p:cNvGrpSpPr/>
            <p:nvPr/>
          </p:nvGrpSpPr>
          <p:grpSpPr>
            <a:xfrm>
              <a:off x="6814566" y="1828800"/>
              <a:ext cx="1338834" cy="835025"/>
              <a:chOff x="6858000" y="1603375"/>
              <a:chExt cx="1338834" cy="835025"/>
            </a:xfrm>
          </p:grpSpPr>
          <p:sp>
            <p:nvSpPr>
              <p:cNvPr id="42" name="Rectangle 41"/>
              <p:cNvSpPr/>
              <p:nvPr/>
            </p:nvSpPr>
            <p:spPr>
              <a:xfrm>
                <a:off x="7162800" y="2076450"/>
                <a:ext cx="247650" cy="247650"/>
              </a:xfrm>
              <a:prstGeom prst="rect">
                <a:avLst/>
              </a:prstGeom>
              <a:noFill/>
              <a:ln w="127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3" name="Rectangle 42"/>
              <p:cNvSpPr/>
              <p:nvPr/>
            </p:nvSpPr>
            <p:spPr>
              <a:xfrm>
                <a:off x="7410450" y="2076450"/>
                <a:ext cx="247650" cy="247650"/>
              </a:xfrm>
              <a:prstGeom prst="rect">
                <a:avLst/>
              </a:prstGeom>
              <a:noFill/>
              <a:ln w="127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4" name="Rectangle 43"/>
              <p:cNvSpPr/>
              <p:nvPr/>
            </p:nvSpPr>
            <p:spPr>
              <a:xfrm>
                <a:off x="7658100" y="2076450"/>
                <a:ext cx="247650" cy="247650"/>
              </a:xfrm>
              <a:prstGeom prst="rect">
                <a:avLst/>
              </a:prstGeom>
              <a:noFill/>
              <a:ln w="127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5" name="Rectangle 44"/>
              <p:cNvSpPr/>
              <p:nvPr/>
            </p:nvSpPr>
            <p:spPr>
              <a:xfrm>
                <a:off x="7410450" y="1828800"/>
                <a:ext cx="247650" cy="247650"/>
              </a:xfrm>
              <a:prstGeom prst="rect">
                <a:avLst/>
              </a:prstGeom>
              <a:noFill/>
              <a:ln w="127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cxnSp>
            <p:nvCxnSpPr>
              <p:cNvPr id="46" name="Straight Connector 45"/>
              <p:cNvCxnSpPr/>
              <p:nvPr/>
            </p:nvCxnSpPr>
            <p:spPr>
              <a:xfrm flipV="1">
                <a:off x="7410450" y="2076450"/>
                <a:ext cx="0" cy="247650"/>
              </a:xfrm>
              <a:prstGeom prst="line">
                <a:avLst/>
              </a:prstGeom>
              <a:ln w="12700">
                <a:solidFill>
                  <a:srgbClr val="00B050"/>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7" name="Straight Connector 46"/>
              <p:cNvCxnSpPr/>
              <p:nvPr/>
            </p:nvCxnSpPr>
            <p:spPr>
              <a:xfrm>
                <a:off x="7410450" y="2076450"/>
                <a:ext cx="247650" cy="0"/>
              </a:xfrm>
              <a:prstGeom prst="line">
                <a:avLst/>
              </a:prstGeom>
              <a:ln w="12700">
                <a:solidFill>
                  <a:srgbClr val="0000FF"/>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9" name="Straight Connector 48"/>
              <p:cNvCxnSpPr/>
              <p:nvPr/>
            </p:nvCxnSpPr>
            <p:spPr>
              <a:xfrm flipV="1">
                <a:off x="7658100" y="2076450"/>
                <a:ext cx="0" cy="247650"/>
              </a:xfrm>
              <a:prstGeom prst="line">
                <a:avLst/>
              </a:prstGeom>
              <a:ln w="12700">
                <a:solidFill>
                  <a:srgbClr val="FFC000"/>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50" name="Elbow Connector 49"/>
              <p:cNvCxnSpPr/>
              <p:nvPr/>
            </p:nvCxnSpPr>
            <p:spPr>
              <a:xfrm rot="10800000">
                <a:off x="7213600" y="2187576"/>
                <a:ext cx="273050" cy="193675"/>
              </a:xfrm>
              <a:prstGeom prst="bentConnector3">
                <a:avLst>
                  <a:gd name="adj1" fmla="val 0"/>
                </a:avLst>
              </a:prstGeom>
              <a:ln w="12700">
                <a:solidFill>
                  <a:srgbClr val="00B050"/>
                </a:solidFill>
                <a:headEnd type="none"/>
                <a:tailEnd type="stealth" w="lg" len="lg"/>
              </a:ln>
            </p:spPr>
            <p:style>
              <a:lnRef idx="1">
                <a:schemeClr val="accent1"/>
              </a:lnRef>
              <a:fillRef idx="0">
                <a:schemeClr val="accent1"/>
              </a:fillRef>
              <a:effectRef idx="0">
                <a:schemeClr val="accent1"/>
              </a:effectRef>
              <a:fontRef idx="minor">
                <a:schemeClr val="tx1"/>
              </a:fontRef>
            </p:style>
          </p:cxnSp>
          <p:cxnSp>
            <p:nvCxnSpPr>
              <p:cNvPr id="51" name="Straight Arrow Connector 50"/>
              <p:cNvCxnSpPr/>
              <p:nvPr/>
            </p:nvCxnSpPr>
            <p:spPr>
              <a:xfrm flipV="1">
                <a:off x="7540196" y="1882775"/>
                <a:ext cx="0" cy="498475"/>
              </a:xfrm>
              <a:prstGeom prst="straightConnector1">
                <a:avLst/>
              </a:prstGeom>
              <a:ln w="12700">
                <a:solidFill>
                  <a:srgbClr val="0000FF"/>
                </a:solidFill>
                <a:headEnd type="none"/>
                <a:tailEnd type="stealth" w="lg" len="lg"/>
              </a:ln>
            </p:spPr>
            <p:style>
              <a:lnRef idx="1">
                <a:schemeClr val="accent1"/>
              </a:lnRef>
              <a:fillRef idx="0">
                <a:schemeClr val="accent1"/>
              </a:fillRef>
              <a:effectRef idx="0">
                <a:schemeClr val="accent1"/>
              </a:effectRef>
              <a:fontRef idx="minor">
                <a:schemeClr val="tx1"/>
              </a:fontRef>
            </p:style>
          </p:cxnSp>
          <p:cxnSp>
            <p:nvCxnSpPr>
              <p:cNvPr id="52" name="Elbow Connector 51"/>
              <p:cNvCxnSpPr>
                <a:endCxn id="55" idx="1"/>
              </p:cNvCxnSpPr>
              <p:nvPr/>
            </p:nvCxnSpPr>
            <p:spPr>
              <a:xfrm flipV="1">
                <a:off x="7600950" y="2196386"/>
                <a:ext cx="241300" cy="184864"/>
              </a:xfrm>
              <a:prstGeom prst="bentConnector3">
                <a:avLst>
                  <a:gd name="adj1" fmla="val 0"/>
                </a:avLst>
              </a:prstGeom>
              <a:ln w="12700">
                <a:solidFill>
                  <a:srgbClr val="FFC000"/>
                </a:solidFill>
                <a:headEnd type="none"/>
                <a:tailEnd type="stealth" w="lg" len="lg"/>
              </a:ln>
            </p:spPr>
            <p:style>
              <a:lnRef idx="1">
                <a:schemeClr val="accent1"/>
              </a:lnRef>
              <a:fillRef idx="0">
                <a:schemeClr val="accent1"/>
              </a:fillRef>
              <a:effectRef idx="0">
                <a:schemeClr val="accent1"/>
              </a:effectRef>
              <a:fontRef idx="minor">
                <a:schemeClr val="tx1"/>
              </a:fontRef>
            </p:style>
          </p:cxnSp>
          <p:sp>
            <p:nvSpPr>
              <p:cNvPr id="53" name="Rectangle 52"/>
              <p:cNvSpPr/>
              <p:nvPr/>
            </p:nvSpPr>
            <p:spPr>
              <a:xfrm>
                <a:off x="6858000" y="2073275"/>
                <a:ext cx="354584" cy="246221"/>
              </a:xfrm>
              <a:prstGeom prst="rect">
                <a:avLst/>
              </a:prstGeom>
            </p:spPr>
            <p:txBody>
              <a:bodyPr wrap="none">
                <a:spAutoFit/>
              </a:bodyPr>
              <a:lstStyle/>
              <a:p>
                <a:r>
                  <a:rPr lang="en-US" sz="1000" b="1" dirty="0" smtClean="0">
                    <a:solidFill>
                      <a:srgbClr val="00B050"/>
                    </a:solidFill>
                    <a:latin typeface="Helvetica" pitchFamily="34" charset="0"/>
                    <a:ea typeface="Verdana" pitchFamily="34" charset="0"/>
                    <a:cs typeface="Helvetica" pitchFamily="34" charset="0"/>
                  </a:rPr>
                  <a:t>R</a:t>
                </a:r>
                <a:r>
                  <a:rPr lang="en-US" sz="1000" b="1" baseline="-25000" dirty="0" smtClean="0">
                    <a:solidFill>
                      <a:srgbClr val="00B050"/>
                    </a:solidFill>
                    <a:latin typeface="Helvetica" pitchFamily="34" charset="0"/>
                    <a:cs typeface="Helvetica" pitchFamily="34" charset="0"/>
                    <a:sym typeface="Wingdings 3"/>
                  </a:rPr>
                  <a:t></a:t>
                </a:r>
                <a:endParaRPr lang="en-US" sz="1000" dirty="0">
                  <a:solidFill>
                    <a:srgbClr val="00B050"/>
                  </a:solidFill>
                </a:endParaRPr>
              </a:p>
            </p:txBody>
          </p:sp>
          <p:sp>
            <p:nvSpPr>
              <p:cNvPr id="54" name="Rectangle 53"/>
              <p:cNvSpPr/>
              <p:nvPr/>
            </p:nvSpPr>
            <p:spPr>
              <a:xfrm>
                <a:off x="7381618" y="1603375"/>
                <a:ext cx="320922" cy="246221"/>
              </a:xfrm>
              <a:prstGeom prst="rect">
                <a:avLst/>
              </a:prstGeom>
            </p:spPr>
            <p:txBody>
              <a:bodyPr wrap="none">
                <a:spAutoFit/>
              </a:bodyPr>
              <a:lstStyle/>
              <a:p>
                <a:r>
                  <a:rPr lang="en-US" sz="1000" b="1" dirty="0" smtClean="0">
                    <a:solidFill>
                      <a:srgbClr val="0000FF"/>
                    </a:solidFill>
                    <a:latin typeface="Helvetica" pitchFamily="34" charset="0"/>
                    <a:cs typeface="Helvetica" pitchFamily="34" charset="0"/>
                    <a:sym typeface="Wingdings 3"/>
                  </a:rPr>
                  <a:t>R</a:t>
                </a:r>
                <a:r>
                  <a:rPr lang="en-US" sz="1000" b="1" baseline="-25000" dirty="0" smtClean="0">
                    <a:solidFill>
                      <a:srgbClr val="0000FF"/>
                    </a:solidFill>
                    <a:latin typeface="Helvetica" pitchFamily="34" charset="0"/>
                    <a:cs typeface="Helvetica" pitchFamily="34" charset="0"/>
                    <a:sym typeface="Wingdings 3"/>
                  </a:rPr>
                  <a:t>↑</a:t>
                </a:r>
                <a:endParaRPr lang="en-US" sz="1000" dirty="0">
                  <a:solidFill>
                    <a:srgbClr val="0000FF"/>
                  </a:solidFill>
                </a:endParaRPr>
              </a:p>
            </p:txBody>
          </p:sp>
          <p:sp>
            <p:nvSpPr>
              <p:cNvPr id="55" name="Rectangle 54"/>
              <p:cNvSpPr/>
              <p:nvPr/>
            </p:nvSpPr>
            <p:spPr>
              <a:xfrm>
                <a:off x="7842250" y="2073275"/>
                <a:ext cx="354584" cy="246221"/>
              </a:xfrm>
              <a:prstGeom prst="rect">
                <a:avLst/>
              </a:prstGeom>
            </p:spPr>
            <p:txBody>
              <a:bodyPr wrap="none">
                <a:spAutoFit/>
              </a:bodyPr>
              <a:lstStyle/>
              <a:p>
                <a:r>
                  <a:rPr lang="en-US" sz="1000" b="1" dirty="0" smtClean="0">
                    <a:solidFill>
                      <a:srgbClr val="FFC000"/>
                    </a:solidFill>
                    <a:latin typeface="Helvetica" pitchFamily="34" charset="0"/>
                    <a:cs typeface="Helvetica" pitchFamily="34" charset="0"/>
                    <a:sym typeface="Wingdings 3"/>
                  </a:rPr>
                  <a:t>R</a:t>
                </a:r>
                <a:r>
                  <a:rPr lang="en-US" sz="1000" b="1" baseline="-25000" dirty="0" smtClean="0">
                    <a:solidFill>
                      <a:srgbClr val="FFC000"/>
                    </a:solidFill>
                    <a:latin typeface="Helvetica" pitchFamily="34" charset="0"/>
                    <a:cs typeface="Helvetica" pitchFamily="34" charset="0"/>
                    <a:sym typeface="Wingdings 3"/>
                  </a:rPr>
                  <a:t></a:t>
                </a:r>
                <a:endParaRPr lang="en-US" sz="1000" dirty="0">
                  <a:solidFill>
                    <a:srgbClr val="FFC000"/>
                  </a:solidFill>
                </a:endParaRPr>
              </a:p>
            </p:txBody>
          </p:sp>
          <p:cxnSp>
            <p:nvCxnSpPr>
              <p:cNvPr id="56" name="Straight Connector 55"/>
              <p:cNvCxnSpPr/>
              <p:nvPr/>
            </p:nvCxnSpPr>
            <p:spPr>
              <a:xfrm>
                <a:off x="7410450" y="2324100"/>
                <a:ext cx="247650" cy="0"/>
              </a:xfrm>
              <a:prstGeom prst="line">
                <a:avLst/>
              </a:prstGeom>
              <a:ln w="12700">
                <a:solidFill>
                  <a:srgbClr val="FF0000"/>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0" name="Straight Connector 39"/>
              <p:cNvCxnSpPr/>
              <p:nvPr/>
            </p:nvCxnSpPr>
            <p:spPr>
              <a:xfrm>
                <a:off x="7408028" y="2324100"/>
                <a:ext cx="0" cy="114300"/>
              </a:xfrm>
              <a:prstGeom prst="line">
                <a:avLst/>
              </a:prstGeom>
              <a:ln w="127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1" name="Straight Connector 40"/>
              <p:cNvCxnSpPr/>
              <p:nvPr/>
            </p:nvCxnSpPr>
            <p:spPr>
              <a:xfrm>
                <a:off x="7655679" y="2324100"/>
                <a:ext cx="0" cy="114300"/>
              </a:xfrm>
              <a:prstGeom prst="line">
                <a:avLst/>
              </a:prstGeom>
              <a:ln w="127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grpSp>
      </p:grpSp>
      <p:grpSp>
        <p:nvGrpSpPr>
          <p:cNvPr id="79" name="Group 78"/>
          <p:cNvGrpSpPr/>
          <p:nvPr/>
        </p:nvGrpSpPr>
        <p:grpSpPr>
          <a:xfrm>
            <a:off x="2819400" y="4191000"/>
            <a:ext cx="1828800" cy="1828800"/>
            <a:chOff x="2819400" y="4038600"/>
            <a:chExt cx="1828800" cy="1828800"/>
          </a:xfrm>
        </p:grpSpPr>
        <p:pic>
          <p:nvPicPr>
            <p:cNvPr id="30" name="Picture 29" descr="maze-top.bmp"/>
            <p:cNvPicPr>
              <a:picLocks noChangeAspect="1"/>
            </p:cNvPicPr>
            <p:nvPr/>
          </p:nvPicPr>
          <p:blipFill>
            <a:blip r:embed="rId18" cstate="print"/>
            <a:stretch>
              <a:fillRect/>
            </a:stretch>
          </p:blipFill>
          <p:spPr>
            <a:xfrm>
              <a:off x="2819400" y="4038600"/>
              <a:ext cx="1828800" cy="1828800"/>
            </a:xfrm>
            <a:prstGeom prst="rect">
              <a:avLst/>
            </a:prstGeom>
            <a:effectLst>
              <a:outerShdw blurRad="50800" dist="38100" dir="2700000" algn="tl" rotWithShape="0">
                <a:prstClr val="black">
                  <a:alpha val="40000"/>
                </a:prstClr>
              </a:outerShdw>
            </a:effectLst>
          </p:spPr>
        </p:pic>
        <p:cxnSp>
          <p:nvCxnSpPr>
            <p:cNvPr id="66" name="Straight Connector 65"/>
            <p:cNvCxnSpPr>
              <a:cxnSpLocks noChangeAspect="1"/>
            </p:cNvCxnSpPr>
            <p:nvPr/>
          </p:nvCxnSpPr>
          <p:spPr>
            <a:xfrm flipV="1">
              <a:off x="3886200" y="4557711"/>
              <a:ext cx="0" cy="228600"/>
            </a:xfrm>
            <a:prstGeom prst="line">
              <a:avLst/>
            </a:prstGeom>
            <a:ln w="254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67" name="Straight Connector 66"/>
            <p:cNvCxnSpPr>
              <a:cxnSpLocks noChangeAspect="1"/>
            </p:cNvCxnSpPr>
            <p:nvPr/>
          </p:nvCxnSpPr>
          <p:spPr>
            <a:xfrm>
              <a:off x="3910015" y="4524370"/>
              <a:ext cx="226314" cy="0"/>
            </a:xfrm>
            <a:prstGeom prst="line">
              <a:avLst/>
            </a:prstGeom>
            <a:ln w="254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68" name="Straight Connector 67"/>
            <p:cNvCxnSpPr>
              <a:cxnSpLocks noChangeAspect="1"/>
            </p:cNvCxnSpPr>
            <p:nvPr/>
          </p:nvCxnSpPr>
          <p:spPr>
            <a:xfrm>
              <a:off x="4191000" y="4524370"/>
              <a:ext cx="226314" cy="0"/>
            </a:xfrm>
            <a:prstGeom prst="line">
              <a:avLst/>
            </a:prstGeom>
            <a:ln w="254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69" name="Straight Connector 68"/>
            <p:cNvCxnSpPr>
              <a:cxnSpLocks noChangeAspect="1"/>
            </p:cNvCxnSpPr>
            <p:nvPr/>
          </p:nvCxnSpPr>
          <p:spPr>
            <a:xfrm>
              <a:off x="4191000" y="5381630"/>
              <a:ext cx="226314" cy="0"/>
            </a:xfrm>
            <a:prstGeom prst="line">
              <a:avLst/>
            </a:prstGeom>
            <a:ln w="25400">
              <a:solidFill>
                <a:srgbClr val="7030A0"/>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70" name="Straight Connector 69"/>
            <p:cNvCxnSpPr>
              <a:cxnSpLocks noChangeAspect="1"/>
            </p:cNvCxnSpPr>
            <p:nvPr/>
          </p:nvCxnSpPr>
          <p:spPr>
            <a:xfrm flipV="1">
              <a:off x="4152904" y="5410200"/>
              <a:ext cx="0" cy="228600"/>
            </a:xfrm>
            <a:prstGeom prst="line">
              <a:avLst/>
            </a:prstGeom>
            <a:ln w="254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71" name="Straight Arrow Connector 70"/>
            <p:cNvCxnSpPr>
              <a:cxnSpLocks noChangeAspect="1"/>
            </p:cNvCxnSpPr>
            <p:nvPr/>
          </p:nvCxnSpPr>
          <p:spPr>
            <a:xfrm>
              <a:off x="4324348" y="5100633"/>
              <a:ext cx="0" cy="271463"/>
            </a:xfrm>
            <a:prstGeom prst="straightConnector1">
              <a:avLst/>
            </a:prstGeom>
            <a:ln w="25400">
              <a:solidFill>
                <a:srgbClr val="0000FF"/>
              </a:solidFill>
              <a:headEnd type="none"/>
              <a:tailEnd type="arrow"/>
            </a:ln>
          </p:spPr>
          <p:style>
            <a:lnRef idx="1">
              <a:schemeClr val="accent1"/>
            </a:lnRef>
            <a:fillRef idx="0">
              <a:schemeClr val="accent1"/>
            </a:fillRef>
            <a:effectRef idx="0">
              <a:schemeClr val="accent1"/>
            </a:effectRef>
            <a:fontRef idx="minor">
              <a:schemeClr val="tx1"/>
            </a:fontRef>
          </p:style>
        </p:cxnSp>
        <p:sp>
          <p:nvSpPr>
            <p:cNvPr id="72" name="Oval 71"/>
            <p:cNvSpPr>
              <a:spLocks noChangeAspect="1"/>
            </p:cNvSpPr>
            <p:nvPr/>
          </p:nvSpPr>
          <p:spPr>
            <a:xfrm>
              <a:off x="3986215" y="4638674"/>
              <a:ext cx="57150" cy="57150"/>
            </a:xfrm>
            <a:prstGeom prst="ellipse">
              <a:avLst/>
            </a:prstGeom>
            <a:solidFill>
              <a:srgbClr val="FF000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73" name="Oval 72"/>
            <p:cNvSpPr>
              <a:spLocks noChangeAspect="1"/>
            </p:cNvSpPr>
            <p:nvPr/>
          </p:nvSpPr>
          <p:spPr>
            <a:xfrm>
              <a:off x="4286248" y="5492116"/>
              <a:ext cx="57150" cy="57150"/>
            </a:xfrm>
            <a:prstGeom prst="ellipse">
              <a:avLst/>
            </a:prstGeom>
            <a:solidFill>
              <a:srgbClr val="7030A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cxnSp>
          <p:nvCxnSpPr>
            <p:cNvPr id="74" name="Straight Connector 73"/>
            <p:cNvCxnSpPr>
              <a:cxnSpLocks noChangeAspect="1"/>
            </p:cNvCxnSpPr>
            <p:nvPr/>
          </p:nvCxnSpPr>
          <p:spPr>
            <a:xfrm>
              <a:off x="4191000" y="5100632"/>
              <a:ext cx="226314" cy="0"/>
            </a:xfrm>
            <a:prstGeom prst="line">
              <a:avLst/>
            </a:prstGeom>
            <a:ln w="254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75" name="Straight Arrow Connector 74"/>
            <p:cNvCxnSpPr>
              <a:cxnSpLocks noChangeAspect="1"/>
            </p:cNvCxnSpPr>
            <p:nvPr/>
          </p:nvCxnSpPr>
          <p:spPr>
            <a:xfrm>
              <a:off x="4327523" y="4800600"/>
              <a:ext cx="0" cy="285750"/>
            </a:xfrm>
            <a:prstGeom prst="straightConnector1">
              <a:avLst/>
            </a:prstGeom>
            <a:ln w="25400">
              <a:solidFill>
                <a:srgbClr val="0000FF"/>
              </a:solidFill>
              <a:headEnd type="none"/>
              <a:tailEnd type="arrow"/>
            </a:ln>
          </p:spPr>
          <p:style>
            <a:lnRef idx="1">
              <a:schemeClr val="accent1"/>
            </a:lnRef>
            <a:fillRef idx="0">
              <a:schemeClr val="accent1"/>
            </a:fillRef>
            <a:effectRef idx="0">
              <a:schemeClr val="accent1"/>
            </a:effectRef>
            <a:fontRef idx="minor">
              <a:schemeClr val="tx1"/>
            </a:fontRef>
          </p:style>
        </p:cxnSp>
        <p:cxnSp>
          <p:nvCxnSpPr>
            <p:cNvPr id="76" name="Straight Connector 75"/>
            <p:cNvCxnSpPr>
              <a:cxnSpLocks noChangeAspect="1"/>
            </p:cNvCxnSpPr>
            <p:nvPr/>
          </p:nvCxnSpPr>
          <p:spPr>
            <a:xfrm>
              <a:off x="4191000" y="4805045"/>
              <a:ext cx="226314" cy="0"/>
            </a:xfrm>
            <a:prstGeom prst="line">
              <a:avLst/>
            </a:prstGeom>
            <a:ln w="254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77" name="Elbow Connector 76"/>
            <p:cNvCxnSpPr>
              <a:cxnSpLocks noChangeAspect="1"/>
            </p:cNvCxnSpPr>
            <p:nvPr/>
          </p:nvCxnSpPr>
          <p:spPr>
            <a:xfrm>
              <a:off x="4176710" y="4655344"/>
              <a:ext cx="147638" cy="145256"/>
            </a:xfrm>
            <a:prstGeom prst="bentConnector3">
              <a:avLst>
                <a:gd name="adj1" fmla="val 100000"/>
              </a:avLst>
            </a:prstGeom>
            <a:ln w="25400">
              <a:solidFill>
                <a:srgbClr val="FFC000"/>
              </a:solidFill>
              <a:headEnd type="none"/>
              <a:tailEnd type="arrow"/>
            </a:ln>
          </p:spPr>
          <p:style>
            <a:lnRef idx="1">
              <a:schemeClr val="accent1"/>
            </a:lnRef>
            <a:fillRef idx="0">
              <a:schemeClr val="accent1"/>
            </a:fillRef>
            <a:effectRef idx="0">
              <a:schemeClr val="accent1"/>
            </a:effectRef>
            <a:fontRef idx="minor">
              <a:schemeClr val="tx1"/>
            </a:fontRef>
          </p:style>
        </p:cxnSp>
        <p:cxnSp>
          <p:nvCxnSpPr>
            <p:cNvPr id="78" name="Straight Connector 77"/>
            <p:cNvCxnSpPr>
              <a:cxnSpLocks noChangeAspect="1"/>
            </p:cNvCxnSpPr>
            <p:nvPr/>
          </p:nvCxnSpPr>
          <p:spPr>
            <a:xfrm flipV="1">
              <a:off x="4145280" y="4557711"/>
              <a:ext cx="0" cy="228600"/>
            </a:xfrm>
            <a:prstGeom prst="line">
              <a:avLst/>
            </a:prstGeom>
            <a:ln w="25400">
              <a:solidFill>
                <a:srgbClr val="FF0000"/>
              </a:solidFill>
              <a:headEnd type="none"/>
              <a:tailEnd type="none"/>
            </a:ln>
          </p:spPr>
          <p:style>
            <a:lnRef idx="1">
              <a:schemeClr val="accent1"/>
            </a:lnRef>
            <a:fillRef idx="0">
              <a:schemeClr val="accent1"/>
            </a:fillRef>
            <a:effectRef idx="0">
              <a:schemeClr val="accent1"/>
            </a:effectRef>
            <a:fontRef idx="minor">
              <a:schemeClr val="tx1"/>
            </a:fontRef>
          </p:style>
        </p:cxnSp>
      </p:grpSp>
      <p:sp>
        <p:nvSpPr>
          <p:cNvPr id="3" name="Title 2"/>
          <p:cNvSpPr>
            <a:spLocks noGrp="1"/>
          </p:cNvSpPr>
          <p:nvPr>
            <p:ph type="title"/>
          </p:nvPr>
        </p:nvSpPr>
        <p:spPr>
          <a:xfrm>
            <a:off x="381000" y="230188"/>
            <a:ext cx="8382000" cy="1052596"/>
          </a:xfrm>
        </p:spPr>
        <p:txBody>
          <a:bodyPr/>
          <a:lstStyle/>
          <a:p>
            <a:r>
              <a:rPr lang="en-US" dirty="0" smtClean="0"/>
              <a:t>Modular Radiance Transfer </a:t>
            </a:r>
            <a:br>
              <a:rPr lang="en-US" dirty="0" smtClean="0"/>
            </a:br>
            <a:r>
              <a:rPr lang="en-US" sz="2800" dirty="0" smtClean="0"/>
              <a:t>Overview</a:t>
            </a:r>
            <a:endParaRPr lang="en-US" dirty="0"/>
          </a:p>
        </p:txBody>
      </p:sp>
    </p:spTree>
    <p:extLst>
      <p:ext uri="{BB962C8B-B14F-4D97-AF65-F5344CB8AC3E}">
        <p14:creationId xmlns:p14="http://schemas.microsoft.com/office/powerpoint/2010/main" val="351677457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4"/>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1"/>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3"/>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79"/>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32"/>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4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32"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6" name="Group 45"/>
          <p:cNvGrpSpPr/>
          <p:nvPr/>
        </p:nvGrpSpPr>
        <p:grpSpPr>
          <a:xfrm>
            <a:off x="685800" y="1398657"/>
            <a:ext cx="1188720" cy="1496943"/>
            <a:chOff x="685800" y="1398657"/>
            <a:chExt cx="1188720" cy="1496943"/>
          </a:xfrm>
        </p:grpSpPr>
        <p:pic>
          <p:nvPicPr>
            <p:cNvPr id="4" name="Picture 36" descr="cube-2.png"/>
            <p:cNvPicPr>
              <a:picLocks noChangeAspect="1"/>
            </p:cNvPicPr>
            <p:nvPr/>
          </p:nvPicPr>
          <p:blipFill>
            <a:blip r:embed="rId3" cstate="print"/>
            <a:stretch>
              <a:fillRect/>
            </a:stretch>
          </p:blipFill>
          <p:spPr bwMode="auto">
            <a:xfrm>
              <a:off x="685800" y="1398657"/>
              <a:ext cx="1188720" cy="1188720"/>
            </a:xfrm>
            <a:prstGeom prst="rect">
              <a:avLst/>
            </a:prstGeom>
            <a:noFill/>
            <a:ln w="9525">
              <a:noFill/>
              <a:miter lim="800000"/>
              <a:headEnd/>
              <a:tailEnd/>
            </a:ln>
          </p:spPr>
        </p:pic>
        <p:sp>
          <p:nvSpPr>
            <p:cNvPr id="5" name="TextBox 42"/>
            <p:cNvSpPr txBox="1">
              <a:spLocks noChangeArrowheads="1"/>
            </p:cNvSpPr>
            <p:nvPr/>
          </p:nvSpPr>
          <p:spPr bwMode="auto">
            <a:xfrm>
              <a:off x="823144" y="2541657"/>
              <a:ext cx="914033" cy="353943"/>
            </a:xfrm>
            <a:prstGeom prst="rect">
              <a:avLst/>
            </a:prstGeom>
            <a:noFill/>
            <a:ln w="9525">
              <a:noFill/>
              <a:miter lim="800000"/>
              <a:headEnd/>
              <a:tailEnd/>
            </a:ln>
          </p:spPr>
          <p:txBody>
            <a:bodyPr wrap="none">
              <a:spAutoFit/>
            </a:bodyPr>
            <a:lstStyle/>
            <a:p>
              <a:r>
                <a:rPr lang="en-US" sz="1700" i="1" dirty="0">
                  <a:latin typeface="Helvetica" pitchFamily="34" charset="0"/>
                  <a:cs typeface="Helvetica" pitchFamily="34" charset="0"/>
                </a:rPr>
                <a:t>2 Sides</a:t>
              </a:r>
            </a:p>
          </p:txBody>
        </p:sp>
      </p:grpSp>
      <p:grpSp>
        <p:nvGrpSpPr>
          <p:cNvPr id="69" name="Group 68"/>
          <p:cNvGrpSpPr/>
          <p:nvPr/>
        </p:nvGrpSpPr>
        <p:grpSpPr>
          <a:xfrm>
            <a:off x="2362200" y="1398657"/>
            <a:ext cx="1188720" cy="1496943"/>
            <a:chOff x="2362200" y="1398657"/>
            <a:chExt cx="1188720" cy="1496943"/>
          </a:xfrm>
        </p:grpSpPr>
        <p:pic>
          <p:nvPicPr>
            <p:cNvPr id="10" name="Picture 37" descr="cube-3.png"/>
            <p:cNvPicPr>
              <a:picLocks noChangeAspect="1"/>
            </p:cNvPicPr>
            <p:nvPr/>
          </p:nvPicPr>
          <p:blipFill>
            <a:blip r:embed="rId4" cstate="print"/>
            <a:stretch>
              <a:fillRect/>
            </a:stretch>
          </p:blipFill>
          <p:spPr bwMode="auto">
            <a:xfrm>
              <a:off x="2362200" y="1398657"/>
              <a:ext cx="1188720" cy="1188720"/>
            </a:xfrm>
            <a:prstGeom prst="rect">
              <a:avLst/>
            </a:prstGeom>
            <a:noFill/>
            <a:ln w="9525">
              <a:noFill/>
              <a:miter lim="800000"/>
              <a:headEnd/>
              <a:tailEnd/>
            </a:ln>
          </p:spPr>
        </p:pic>
        <p:sp>
          <p:nvSpPr>
            <p:cNvPr id="11" name="TextBox 44"/>
            <p:cNvSpPr txBox="1">
              <a:spLocks noChangeArrowheads="1"/>
            </p:cNvSpPr>
            <p:nvPr/>
          </p:nvSpPr>
          <p:spPr bwMode="auto">
            <a:xfrm>
              <a:off x="2499544" y="2541657"/>
              <a:ext cx="914033" cy="353943"/>
            </a:xfrm>
            <a:prstGeom prst="rect">
              <a:avLst/>
            </a:prstGeom>
            <a:noFill/>
            <a:ln w="9525">
              <a:noFill/>
              <a:miter lim="800000"/>
              <a:headEnd/>
              <a:tailEnd/>
            </a:ln>
          </p:spPr>
          <p:txBody>
            <a:bodyPr wrap="none">
              <a:spAutoFit/>
            </a:bodyPr>
            <a:lstStyle/>
            <a:p>
              <a:r>
                <a:rPr lang="en-US" sz="1700" i="1" dirty="0">
                  <a:latin typeface="Helvetica" pitchFamily="34" charset="0"/>
                  <a:cs typeface="Helvetica" pitchFamily="34" charset="0"/>
                </a:rPr>
                <a:t>3 Sides</a:t>
              </a:r>
            </a:p>
          </p:txBody>
        </p:sp>
      </p:grpSp>
      <p:grpSp>
        <p:nvGrpSpPr>
          <p:cNvPr id="72" name="Group 71"/>
          <p:cNvGrpSpPr/>
          <p:nvPr/>
        </p:nvGrpSpPr>
        <p:grpSpPr>
          <a:xfrm>
            <a:off x="685800" y="4648200"/>
            <a:ext cx="1188720" cy="1496943"/>
            <a:chOff x="685800" y="4648200"/>
            <a:chExt cx="1188720" cy="1496943"/>
          </a:xfrm>
        </p:grpSpPr>
        <p:pic>
          <p:nvPicPr>
            <p:cNvPr id="13" name="Picture 40" descr="cube-5.png"/>
            <p:cNvPicPr>
              <a:picLocks noChangeAspect="1"/>
            </p:cNvPicPr>
            <p:nvPr/>
          </p:nvPicPr>
          <p:blipFill>
            <a:blip r:embed="rId5" cstate="print"/>
            <a:stretch>
              <a:fillRect/>
            </a:stretch>
          </p:blipFill>
          <p:spPr bwMode="auto">
            <a:xfrm>
              <a:off x="685800" y="4648200"/>
              <a:ext cx="1188720" cy="1188720"/>
            </a:xfrm>
            <a:prstGeom prst="rect">
              <a:avLst/>
            </a:prstGeom>
            <a:noFill/>
            <a:ln w="9525">
              <a:noFill/>
              <a:miter lim="800000"/>
              <a:headEnd/>
              <a:tailEnd/>
            </a:ln>
          </p:spPr>
        </p:pic>
        <p:sp>
          <p:nvSpPr>
            <p:cNvPr id="14" name="TextBox 45"/>
            <p:cNvSpPr txBox="1">
              <a:spLocks noChangeArrowheads="1"/>
            </p:cNvSpPr>
            <p:nvPr/>
          </p:nvSpPr>
          <p:spPr bwMode="auto">
            <a:xfrm>
              <a:off x="823144" y="5791200"/>
              <a:ext cx="914033" cy="353943"/>
            </a:xfrm>
            <a:prstGeom prst="rect">
              <a:avLst/>
            </a:prstGeom>
            <a:noFill/>
            <a:ln w="9525">
              <a:noFill/>
              <a:miter lim="800000"/>
              <a:headEnd/>
              <a:tailEnd/>
            </a:ln>
          </p:spPr>
          <p:txBody>
            <a:bodyPr wrap="none">
              <a:spAutoFit/>
            </a:bodyPr>
            <a:lstStyle/>
            <a:p>
              <a:r>
                <a:rPr lang="en-US" sz="1700" i="1" dirty="0">
                  <a:latin typeface="Helvetica" pitchFamily="34" charset="0"/>
                  <a:cs typeface="Helvetica" pitchFamily="34" charset="0"/>
                </a:rPr>
                <a:t>5 Sides</a:t>
              </a:r>
            </a:p>
          </p:txBody>
        </p:sp>
      </p:grpSp>
      <p:grpSp>
        <p:nvGrpSpPr>
          <p:cNvPr id="71" name="Group 70"/>
          <p:cNvGrpSpPr/>
          <p:nvPr/>
        </p:nvGrpSpPr>
        <p:grpSpPr>
          <a:xfrm>
            <a:off x="685800" y="3048000"/>
            <a:ext cx="1188720" cy="1496943"/>
            <a:chOff x="685800" y="3048000"/>
            <a:chExt cx="1188720" cy="1496943"/>
          </a:xfrm>
        </p:grpSpPr>
        <p:sp>
          <p:nvSpPr>
            <p:cNvPr id="8" name="TextBox 43"/>
            <p:cNvSpPr txBox="1">
              <a:spLocks noChangeArrowheads="1"/>
            </p:cNvSpPr>
            <p:nvPr/>
          </p:nvSpPr>
          <p:spPr bwMode="auto">
            <a:xfrm>
              <a:off x="823144" y="4191000"/>
              <a:ext cx="914033" cy="353943"/>
            </a:xfrm>
            <a:prstGeom prst="rect">
              <a:avLst/>
            </a:prstGeom>
            <a:noFill/>
            <a:ln w="9525">
              <a:noFill/>
              <a:miter lim="800000"/>
              <a:headEnd/>
              <a:tailEnd/>
            </a:ln>
          </p:spPr>
          <p:txBody>
            <a:bodyPr wrap="none">
              <a:spAutoFit/>
            </a:bodyPr>
            <a:lstStyle/>
            <a:p>
              <a:r>
                <a:rPr lang="en-US" sz="1700" i="1" dirty="0">
                  <a:latin typeface="Helvetica" pitchFamily="34" charset="0"/>
                  <a:cs typeface="Helvetica" pitchFamily="34" charset="0"/>
                </a:rPr>
                <a:t>4 Sides</a:t>
              </a:r>
            </a:p>
          </p:txBody>
        </p:sp>
        <p:pic>
          <p:nvPicPr>
            <p:cNvPr id="16" name="Picture 38" descr="cube-4a.png"/>
            <p:cNvPicPr>
              <a:picLocks noChangeAspect="1"/>
            </p:cNvPicPr>
            <p:nvPr/>
          </p:nvPicPr>
          <p:blipFill>
            <a:blip r:embed="rId6" cstate="print"/>
            <a:stretch>
              <a:fillRect/>
            </a:stretch>
          </p:blipFill>
          <p:spPr bwMode="auto">
            <a:xfrm>
              <a:off x="685800" y="3048000"/>
              <a:ext cx="1188720" cy="1188720"/>
            </a:xfrm>
            <a:prstGeom prst="rect">
              <a:avLst/>
            </a:prstGeom>
            <a:noFill/>
            <a:ln w="9525">
              <a:noFill/>
              <a:miter lim="800000"/>
              <a:headEnd/>
              <a:tailEnd/>
            </a:ln>
          </p:spPr>
        </p:pic>
      </p:grpSp>
      <p:grpSp>
        <p:nvGrpSpPr>
          <p:cNvPr id="70" name="Group 69"/>
          <p:cNvGrpSpPr/>
          <p:nvPr/>
        </p:nvGrpSpPr>
        <p:grpSpPr>
          <a:xfrm>
            <a:off x="2362200" y="3048000"/>
            <a:ext cx="1188720" cy="1496943"/>
            <a:chOff x="2362200" y="3048000"/>
            <a:chExt cx="1188720" cy="1496943"/>
          </a:xfrm>
        </p:grpSpPr>
        <p:pic>
          <p:nvPicPr>
            <p:cNvPr id="7" name="Picture 39" descr="cube-4b.png"/>
            <p:cNvPicPr>
              <a:picLocks noChangeAspect="1"/>
            </p:cNvPicPr>
            <p:nvPr/>
          </p:nvPicPr>
          <p:blipFill>
            <a:blip r:embed="rId7" cstate="print"/>
            <a:stretch>
              <a:fillRect/>
            </a:stretch>
          </p:blipFill>
          <p:spPr bwMode="auto">
            <a:xfrm>
              <a:off x="2362200" y="3048000"/>
              <a:ext cx="1188720" cy="1188720"/>
            </a:xfrm>
            <a:prstGeom prst="rect">
              <a:avLst/>
            </a:prstGeom>
            <a:noFill/>
            <a:ln w="9525">
              <a:noFill/>
              <a:miter lim="800000"/>
              <a:headEnd/>
              <a:tailEnd/>
            </a:ln>
          </p:spPr>
        </p:pic>
        <p:sp>
          <p:nvSpPr>
            <p:cNvPr id="17" name="TextBox 46"/>
            <p:cNvSpPr txBox="1">
              <a:spLocks noChangeArrowheads="1"/>
            </p:cNvSpPr>
            <p:nvPr/>
          </p:nvSpPr>
          <p:spPr bwMode="auto">
            <a:xfrm>
              <a:off x="2499544" y="4191000"/>
              <a:ext cx="914033" cy="353943"/>
            </a:xfrm>
            <a:prstGeom prst="rect">
              <a:avLst/>
            </a:prstGeom>
            <a:noFill/>
            <a:ln w="9525">
              <a:noFill/>
              <a:miter lim="800000"/>
              <a:headEnd/>
              <a:tailEnd/>
            </a:ln>
          </p:spPr>
          <p:txBody>
            <a:bodyPr wrap="none">
              <a:spAutoFit/>
            </a:bodyPr>
            <a:lstStyle/>
            <a:p>
              <a:r>
                <a:rPr lang="en-US" sz="1700" i="1" dirty="0">
                  <a:latin typeface="Helvetica" pitchFamily="34" charset="0"/>
                  <a:cs typeface="Helvetica" pitchFamily="34" charset="0"/>
                </a:rPr>
                <a:t>4 Sides</a:t>
              </a:r>
            </a:p>
          </p:txBody>
        </p:sp>
      </p:grpSp>
      <p:grpSp>
        <p:nvGrpSpPr>
          <p:cNvPr id="51" name="Group 50"/>
          <p:cNvGrpSpPr/>
          <p:nvPr/>
        </p:nvGrpSpPr>
        <p:grpSpPr>
          <a:xfrm>
            <a:off x="2362200" y="4648200"/>
            <a:ext cx="1188720" cy="1496943"/>
            <a:chOff x="2362200" y="4648200"/>
            <a:chExt cx="1188720" cy="1496943"/>
          </a:xfrm>
        </p:grpSpPr>
        <p:pic>
          <p:nvPicPr>
            <p:cNvPr id="19" name="Picture 41" descr="cube-6.png"/>
            <p:cNvPicPr>
              <a:picLocks noChangeAspect="1"/>
            </p:cNvPicPr>
            <p:nvPr/>
          </p:nvPicPr>
          <p:blipFill>
            <a:blip r:embed="rId8" cstate="print"/>
            <a:stretch>
              <a:fillRect/>
            </a:stretch>
          </p:blipFill>
          <p:spPr bwMode="auto">
            <a:xfrm>
              <a:off x="2362200" y="4648200"/>
              <a:ext cx="1188720" cy="1188720"/>
            </a:xfrm>
            <a:prstGeom prst="rect">
              <a:avLst/>
            </a:prstGeom>
            <a:noFill/>
            <a:ln w="9525">
              <a:noFill/>
              <a:miter lim="800000"/>
              <a:headEnd/>
              <a:tailEnd/>
            </a:ln>
          </p:spPr>
        </p:pic>
        <p:sp>
          <p:nvSpPr>
            <p:cNvPr id="20" name="TextBox 47"/>
            <p:cNvSpPr txBox="1">
              <a:spLocks noChangeArrowheads="1"/>
            </p:cNvSpPr>
            <p:nvPr/>
          </p:nvSpPr>
          <p:spPr bwMode="auto">
            <a:xfrm>
              <a:off x="2499544" y="5791200"/>
              <a:ext cx="914033" cy="353943"/>
            </a:xfrm>
            <a:prstGeom prst="rect">
              <a:avLst/>
            </a:prstGeom>
            <a:noFill/>
            <a:ln w="9525">
              <a:noFill/>
              <a:miter lim="800000"/>
              <a:headEnd/>
              <a:tailEnd/>
            </a:ln>
          </p:spPr>
          <p:txBody>
            <a:bodyPr wrap="none">
              <a:spAutoFit/>
            </a:bodyPr>
            <a:lstStyle/>
            <a:p>
              <a:r>
                <a:rPr lang="en-US" sz="1700" i="1" dirty="0">
                  <a:latin typeface="Helvetica" pitchFamily="34" charset="0"/>
                  <a:cs typeface="Helvetica" pitchFamily="34" charset="0"/>
                </a:rPr>
                <a:t>6 Sides</a:t>
              </a:r>
            </a:p>
          </p:txBody>
        </p:sp>
      </p:grpSp>
      <p:pic>
        <p:nvPicPr>
          <p:cNvPr id="21" name="Picture 20" descr="maze-example.bmp"/>
          <p:cNvPicPr>
            <a:picLocks noChangeAspect="1"/>
          </p:cNvPicPr>
          <p:nvPr/>
        </p:nvPicPr>
        <p:blipFill>
          <a:blip r:embed="rId9" cstate="print"/>
          <a:stretch>
            <a:fillRect/>
          </a:stretch>
        </p:blipFill>
        <p:spPr>
          <a:xfrm>
            <a:off x="4114800" y="1371600"/>
            <a:ext cx="4572000" cy="4572000"/>
          </a:xfrm>
          <a:prstGeom prst="rect">
            <a:avLst/>
          </a:prstGeom>
        </p:spPr>
      </p:pic>
      <p:sp>
        <p:nvSpPr>
          <p:cNvPr id="25" name="TextBox 24"/>
          <p:cNvSpPr txBox="1"/>
          <p:nvPr/>
        </p:nvSpPr>
        <p:spPr bwMode="auto">
          <a:xfrm>
            <a:off x="4720686" y="1952625"/>
            <a:ext cx="356188" cy="461665"/>
          </a:xfrm>
          <a:prstGeom prst="rect">
            <a:avLst/>
          </a:prstGeom>
          <a:noFill/>
          <a:ln w="9525">
            <a:noFill/>
            <a:miter lim="800000"/>
            <a:headEnd/>
            <a:tailEnd/>
          </a:ln>
        </p:spPr>
        <p:txBody>
          <a:bodyPr wrap="none" rtlCol="0">
            <a:spAutoFit/>
          </a:bodyPr>
          <a:lstStyle/>
          <a:p>
            <a:r>
              <a:rPr lang="en-US" sz="2400" dirty="0" smtClean="0">
                <a:latin typeface="Helvetica" pitchFamily="34" charset="0"/>
                <a:cs typeface="Helvetica" pitchFamily="34" charset="0"/>
              </a:rPr>
              <a:t>5</a:t>
            </a:r>
            <a:endParaRPr lang="en-US" sz="2400" dirty="0">
              <a:latin typeface="Helvetica" pitchFamily="34" charset="0"/>
              <a:cs typeface="Helvetica" pitchFamily="34" charset="0"/>
            </a:endParaRPr>
          </a:p>
        </p:txBody>
      </p:sp>
      <p:grpSp>
        <p:nvGrpSpPr>
          <p:cNvPr id="73" name="Group 72"/>
          <p:cNvGrpSpPr/>
          <p:nvPr/>
        </p:nvGrpSpPr>
        <p:grpSpPr>
          <a:xfrm>
            <a:off x="5482000" y="1952625"/>
            <a:ext cx="2538050" cy="3423940"/>
            <a:chOff x="5482000" y="1952625"/>
            <a:chExt cx="2538050" cy="3423940"/>
          </a:xfrm>
        </p:grpSpPr>
        <p:sp>
          <p:nvSpPr>
            <p:cNvPr id="42" name="TextBox 41"/>
            <p:cNvSpPr txBox="1"/>
            <p:nvPr/>
          </p:nvSpPr>
          <p:spPr bwMode="auto">
            <a:xfrm>
              <a:off x="6229350" y="1952625"/>
              <a:ext cx="304800" cy="461665"/>
            </a:xfrm>
            <a:prstGeom prst="rect">
              <a:avLst/>
            </a:prstGeom>
            <a:noFill/>
            <a:ln w="9525">
              <a:noFill/>
              <a:miter lim="800000"/>
              <a:headEnd/>
              <a:tailEnd/>
            </a:ln>
          </p:spPr>
          <p:txBody>
            <a:bodyPr wrap="square" rtlCol="0">
              <a:spAutoFit/>
            </a:bodyPr>
            <a:lstStyle/>
            <a:p>
              <a:r>
                <a:rPr lang="en-US" sz="2400" dirty="0" smtClean="0">
                  <a:latin typeface="Helvetica" pitchFamily="34" charset="0"/>
                  <a:cs typeface="Helvetica" pitchFamily="34" charset="0"/>
                </a:rPr>
                <a:t>3</a:t>
              </a:r>
              <a:endParaRPr lang="en-US" sz="2400" dirty="0">
                <a:latin typeface="Helvetica" pitchFamily="34" charset="0"/>
                <a:cs typeface="Helvetica" pitchFamily="34" charset="0"/>
              </a:endParaRPr>
            </a:p>
          </p:txBody>
        </p:sp>
        <p:sp>
          <p:nvSpPr>
            <p:cNvPr id="28" name="TextBox 27"/>
            <p:cNvSpPr txBox="1"/>
            <p:nvPr/>
          </p:nvSpPr>
          <p:spPr bwMode="auto">
            <a:xfrm>
              <a:off x="6991350" y="1952625"/>
              <a:ext cx="304800" cy="461665"/>
            </a:xfrm>
            <a:prstGeom prst="rect">
              <a:avLst/>
            </a:prstGeom>
            <a:noFill/>
            <a:ln w="9525">
              <a:noFill/>
              <a:miter lim="800000"/>
              <a:headEnd/>
              <a:tailEnd/>
            </a:ln>
          </p:spPr>
          <p:txBody>
            <a:bodyPr wrap="square" rtlCol="0">
              <a:spAutoFit/>
            </a:bodyPr>
            <a:lstStyle/>
            <a:p>
              <a:r>
                <a:rPr lang="en-US" sz="2400" dirty="0" smtClean="0">
                  <a:latin typeface="Helvetica" pitchFamily="34" charset="0"/>
                  <a:cs typeface="Helvetica" pitchFamily="34" charset="0"/>
                </a:rPr>
                <a:t>3</a:t>
              </a:r>
              <a:endParaRPr lang="en-US" sz="2400" dirty="0">
                <a:latin typeface="Helvetica" pitchFamily="34" charset="0"/>
                <a:cs typeface="Helvetica" pitchFamily="34" charset="0"/>
              </a:endParaRPr>
            </a:p>
          </p:txBody>
        </p:sp>
        <p:sp>
          <p:nvSpPr>
            <p:cNvPr id="30" name="TextBox 29"/>
            <p:cNvSpPr txBox="1"/>
            <p:nvPr/>
          </p:nvSpPr>
          <p:spPr bwMode="auto">
            <a:xfrm>
              <a:off x="7639050" y="2667000"/>
              <a:ext cx="381000" cy="461665"/>
            </a:xfrm>
            <a:prstGeom prst="rect">
              <a:avLst/>
            </a:prstGeom>
            <a:noFill/>
            <a:ln w="9525">
              <a:noFill/>
              <a:miter lim="800000"/>
              <a:headEnd/>
              <a:tailEnd/>
            </a:ln>
          </p:spPr>
          <p:txBody>
            <a:bodyPr wrap="square" rtlCol="0">
              <a:spAutoFit/>
            </a:bodyPr>
            <a:lstStyle/>
            <a:p>
              <a:r>
                <a:rPr lang="en-US" sz="2400" dirty="0" smtClean="0">
                  <a:latin typeface="Helvetica" pitchFamily="34" charset="0"/>
                  <a:cs typeface="Helvetica" pitchFamily="34" charset="0"/>
                </a:rPr>
                <a:t>3</a:t>
              </a:r>
              <a:endParaRPr lang="en-US" sz="2400" dirty="0">
                <a:latin typeface="Helvetica" pitchFamily="34" charset="0"/>
                <a:cs typeface="Helvetica" pitchFamily="34" charset="0"/>
              </a:endParaRPr>
            </a:p>
          </p:txBody>
        </p:sp>
        <p:sp>
          <p:nvSpPr>
            <p:cNvPr id="31" name="TextBox 30"/>
            <p:cNvSpPr txBox="1"/>
            <p:nvPr/>
          </p:nvSpPr>
          <p:spPr bwMode="auto">
            <a:xfrm>
              <a:off x="6991350" y="2667000"/>
              <a:ext cx="304800" cy="461665"/>
            </a:xfrm>
            <a:prstGeom prst="rect">
              <a:avLst/>
            </a:prstGeom>
            <a:noFill/>
            <a:ln w="9525">
              <a:noFill/>
              <a:miter lim="800000"/>
              <a:headEnd/>
              <a:tailEnd/>
            </a:ln>
          </p:spPr>
          <p:txBody>
            <a:bodyPr wrap="square" rtlCol="0">
              <a:spAutoFit/>
            </a:bodyPr>
            <a:lstStyle/>
            <a:p>
              <a:r>
                <a:rPr lang="en-US" sz="2400" dirty="0" smtClean="0">
                  <a:latin typeface="Helvetica" pitchFamily="34" charset="0"/>
                  <a:cs typeface="Helvetica" pitchFamily="34" charset="0"/>
                </a:rPr>
                <a:t>3</a:t>
              </a:r>
              <a:endParaRPr lang="en-US" sz="2400" dirty="0">
                <a:latin typeface="Helvetica" pitchFamily="34" charset="0"/>
                <a:cs typeface="Helvetica" pitchFamily="34" charset="0"/>
              </a:endParaRPr>
            </a:p>
          </p:txBody>
        </p:sp>
        <p:sp>
          <p:nvSpPr>
            <p:cNvPr id="32" name="TextBox 31"/>
            <p:cNvSpPr txBox="1"/>
            <p:nvPr/>
          </p:nvSpPr>
          <p:spPr bwMode="auto">
            <a:xfrm>
              <a:off x="6229350" y="2667000"/>
              <a:ext cx="304800" cy="461665"/>
            </a:xfrm>
            <a:prstGeom prst="rect">
              <a:avLst/>
            </a:prstGeom>
            <a:noFill/>
            <a:ln w="9525">
              <a:noFill/>
              <a:miter lim="800000"/>
              <a:headEnd/>
              <a:tailEnd/>
            </a:ln>
          </p:spPr>
          <p:txBody>
            <a:bodyPr wrap="square" rtlCol="0">
              <a:spAutoFit/>
            </a:bodyPr>
            <a:lstStyle/>
            <a:p>
              <a:r>
                <a:rPr lang="en-US" sz="2400" dirty="0" smtClean="0">
                  <a:latin typeface="Helvetica" pitchFamily="34" charset="0"/>
                  <a:cs typeface="Helvetica" pitchFamily="34" charset="0"/>
                </a:rPr>
                <a:t>3</a:t>
              </a:r>
              <a:endParaRPr lang="en-US" sz="2400" dirty="0">
                <a:latin typeface="Helvetica" pitchFamily="34" charset="0"/>
                <a:cs typeface="Helvetica" pitchFamily="34" charset="0"/>
              </a:endParaRPr>
            </a:p>
          </p:txBody>
        </p:sp>
        <p:sp>
          <p:nvSpPr>
            <p:cNvPr id="33" name="TextBox 32"/>
            <p:cNvSpPr txBox="1"/>
            <p:nvPr/>
          </p:nvSpPr>
          <p:spPr bwMode="auto">
            <a:xfrm>
              <a:off x="5482000" y="4914900"/>
              <a:ext cx="304800" cy="461665"/>
            </a:xfrm>
            <a:prstGeom prst="rect">
              <a:avLst/>
            </a:prstGeom>
            <a:noFill/>
            <a:ln w="9525">
              <a:noFill/>
              <a:miter lim="800000"/>
              <a:headEnd/>
              <a:tailEnd/>
            </a:ln>
          </p:spPr>
          <p:txBody>
            <a:bodyPr wrap="square" rtlCol="0">
              <a:spAutoFit/>
            </a:bodyPr>
            <a:lstStyle/>
            <a:p>
              <a:r>
                <a:rPr lang="en-US" sz="2400" dirty="0" smtClean="0">
                  <a:latin typeface="Helvetica" pitchFamily="34" charset="0"/>
                  <a:cs typeface="Helvetica" pitchFamily="34" charset="0"/>
                </a:rPr>
                <a:t>3</a:t>
              </a:r>
              <a:endParaRPr lang="en-US" sz="2400" dirty="0">
                <a:latin typeface="Helvetica" pitchFamily="34" charset="0"/>
                <a:cs typeface="Helvetica" pitchFamily="34" charset="0"/>
              </a:endParaRPr>
            </a:p>
          </p:txBody>
        </p:sp>
        <p:sp>
          <p:nvSpPr>
            <p:cNvPr id="45" name="TextBox 44"/>
            <p:cNvSpPr txBox="1"/>
            <p:nvPr/>
          </p:nvSpPr>
          <p:spPr bwMode="auto">
            <a:xfrm>
              <a:off x="5482000" y="4191000"/>
              <a:ext cx="304800" cy="461665"/>
            </a:xfrm>
            <a:prstGeom prst="rect">
              <a:avLst/>
            </a:prstGeom>
            <a:noFill/>
            <a:ln w="9525">
              <a:noFill/>
              <a:miter lim="800000"/>
              <a:headEnd/>
              <a:tailEnd/>
            </a:ln>
          </p:spPr>
          <p:txBody>
            <a:bodyPr wrap="square" rtlCol="0">
              <a:spAutoFit/>
            </a:bodyPr>
            <a:lstStyle/>
            <a:p>
              <a:r>
                <a:rPr lang="en-US" sz="2400" dirty="0" smtClean="0">
                  <a:latin typeface="Helvetica" pitchFamily="34" charset="0"/>
                  <a:cs typeface="Helvetica" pitchFamily="34" charset="0"/>
                </a:rPr>
                <a:t>3</a:t>
              </a:r>
              <a:endParaRPr lang="en-US" sz="2400" dirty="0">
                <a:latin typeface="Helvetica" pitchFamily="34" charset="0"/>
                <a:cs typeface="Helvetica" pitchFamily="34" charset="0"/>
              </a:endParaRPr>
            </a:p>
          </p:txBody>
        </p:sp>
      </p:grpSp>
      <p:grpSp>
        <p:nvGrpSpPr>
          <p:cNvPr id="74" name="Group 73"/>
          <p:cNvGrpSpPr/>
          <p:nvPr/>
        </p:nvGrpSpPr>
        <p:grpSpPr>
          <a:xfrm>
            <a:off x="5348650" y="1952625"/>
            <a:ext cx="2766650" cy="3423940"/>
            <a:chOff x="5348650" y="1952625"/>
            <a:chExt cx="2766650" cy="3423940"/>
          </a:xfrm>
        </p:grpSpPr>
        <p:sp>
          <p:nvSpPr>
            <p:cNvPr id="43" name="TextBox 42"/>
            <p:cNvSpPr txBox="1"/>
            <p:nvPr/>
          </p:nvSpPr>
          <p:spPr bwMode="auto">
            <a:xfrm>
              <a:off x="5348650" y="1952625"/>
              <a:ext cx="571500" cy="461665"/>
            </a:xfrm>
            <a:prstGeom prst="rect">
              <a:avLst/>
            </a:prstGeom>
            <a:noFill/>
            <a:ln w="9525">
              <a:noFill/>
              <a:miter lim="800000"/>
              <a:headEnd/>
              <a:tailEnd/>
            </a:ln>
          </p:spPr>
          <p:txBody>
            <a:bodyPr wrap="square" rtlCol="0">
              <a:spAutoFit/>
            </a:bodyPr>
            <a:lstStyle/>
            <a:p>
              <a:pPr algn="ctr"/>
              <a:r>
                <a:rPr lang="en-US" sz="2400" dirty="0" smtClean="0">
                  <a:latin typeface="Helvetica" pitchFamily="34" charset="0"/>
                  <a:cs typeface="Helvetica" pitchFamily="34" charset="0"/>
                </a:rPr>
                <a:t>4</a:t>
              </a:r>
              <a:r>
                <a:rPr lang="en-US" sz="2400" baseline="-25000" dirty="0" smtClean="0">
                  <a:latin typeface="Helvetica" pitchFamily="34" charset="0"/>
                  <a:cs typeface="Helvetica" pitchFamily="34" charset="0"/>
                </a:rPr>
                <a:t>H</a:t>
              </a:r>
              <a:endParaRPr lang="en-US" sz="2400" baseline="-25000" dirty="0">
                <a:latin typeface="Helvetica" pitchFamily="34" charset="0"/>
                <a:cs typeface="Helvetica" pitchFamily="34" charset="0"/>
              </a:endParaRPr>
            </a:p>
          </p:txBody>
        </p:sp>
        <p:sp>
          <p:nvSpPr>
            <p:cNvPr id="56" name="TextBox 55"/>
            <p:cNvSpPr txBox="1"/>
            <p:nvPr/>
          </p:nvSpPr>
          <p:spPr bwMode="auto">
            <a:xfrm>
              <a:off x="7543800" y="3429000"/>
              <a:ext cx="571500" cy="461665"/>
            </a:xfrm>
            <a:prstGeom prst="rect">
              <a:avLst/>
            </a:prstGeom>
            <a:noFill/>
            <a:ln w="9525">
              <a:noFill/>
              <a:miter lim="800000"/>
              <a:headEnd/>
              <a:tailEnd/>
            </a:ln>
          </p:spPr>
          <p:txBody>
            <a:bodyPr wrap="square" rtlCol="0">
              <a:spAutoFit/>
            </a:bodyPr>
            <a:lstStyle/>
            <a:p>
              <a:pPr algn="ctr"/>
              <a:r>
                <a:rPr lang="en-US" sz="2400" dirty="0" smtClean="0">
                  <a:latin typeface="Helvetica" pitchFamily="34" charset="0"/>
                  <a:cs typeface="Helvetica" pitchFamily="34" charset="0"/>
                </a:rPr>
                <a:t>4</a:t>
              </a:r>
              <a:r>
                <a:rPr lang="en-US" sz="2400" baseline="-25000" dirty="0" smtClean="0">
                  <a:latin typeface="Helvetica" pitchFamily="34" charset="0"/>
                  <a:cs typeface="Helvetica" pitchFamily="34" charset="0"/>
                </a:rPr>
                <a:t>H</a:t>
              </a:r>
              <a:endParaRPr lang="en-US" sz="2400" baseline="-25000" dirty="0">
                <a:latin typeface="Helvetica" pitchFamily="34" charset="0"/>
                <a:cs typeface="Helvetica" pitchFamily="34" charset="0"/>
              </a:endParaRPr>
            </a:p>
          </p:txBody>
        </p:sp>
        <p:sp>
          <p:nvSpPr>
            <p:cNvPr id="57" name="TextBox 56"/>
            <p:cNvSpPr txBox="1"/>
            <p:nvPr/>
          </p:nvSpPr>
          <p:spPr bwMode="auto">
            <a:xfrm>
              <a:off x="7543800" y="4191000"/>
              <a:ext cx="571500" cy="461665"/>
            </a:xfrm>
            <a:prstGeom prst="rect">
              <a:avLst/>
            </a:prstGeom>
            <a:noFill/>
            <a:ln w="9525">
              <a:noFill/>
              <a:miter lim="800000"/>
              <a:headEnd/>
              <a:tailEnd/>
            </a:ln>
          </p:spPr>
          <p:txBody>
            <a:bodyPr wrap="square" rtlCol="0">
              <a:spAutoFit/>
            </a:bodyPr>
            <a:lstStyle/>
            <a:p>
              <a:pPr algn="ctr"/>
              <a:r>
                <a:rPr lang="en-US" sz="2400" dirty="0" smtClean="0">
                  <a:latin typeface="Helvetica" pitchFamily="34" charset="0"/>
                  <a:cs typeface="Helvetica" pitchFamily="34" charset="0"/>
                </a:rPr>
                <a:t>4</a:t>
              </a:r>
              <a:r>
                <a:rPr lang="en-US" sz="2400" baseline="-25000" dirty="0" smtClean="0">
                  <a:latin typeface="Helvetica" pitchFamily="34" charset="0"/>
                  <a:cs typeface="Helvetica" pitchFamily="34" charset="0"/>
                </a:rPr>
                <a:t>H</a:t>
              </a:r>
              <a:endParaRPr lang="en-US" sz="2400" baseline="-25000" dirty="0">
                <a:latin typeface="Helvetica" pitchFamily="34" charset="0"/>
                <a:cs typeface="Helvetica" pitchFamily="34" charset="0"/>
              </a:endParaRPr>
            </a:p>
          </p:txBody>
        </p:sp>
        <p:sp>
          <p:nvSpPr>
            <p:cNvPr id="58" name="TextBox 57"/>
            <p:cNvSpPr txBox="1"/>
            <p:nvPr/>
          </p:nvSpPr>
          <p:spPr bwMode="auto">
            <a:xfrm>
              <a:off x="6858000" y="4914900"/>
              <a:ext cx="571500" cy="461665"/>
            </a:xfrm>
            <a:prstGeom prst="rect">
              <a:avLst/>
            </a:prstGeom>
            <a:noFill/>
            <a:ln w="9525">
              <a:noFill/>
              <a:miter lim="800000"/>
              <a:headEnd/>
              <a:tailEnd/>
            </a:ln>
          </p:spPr>
          <p:txBody>
            <a:bodyPr wrap="square" rtlCol="0">
              <a:spAutoFit/>
            </a:bodyPr>
            <a:lstStyle/>
            <a:p>
              <a:pPr algn="ctr"/>
              <a:r>
                <a:rPr lang="en-US" sz="2400" dirty="0" smtClean="0">
                  <a:latin typeface="Helvetica" pitchFamily="34" charset="0"/>
                  <a:cs typeface="Helvetica" pitchFamily="34" charset="0"/>
                </a:rPr>
                <a:t>4</a:t>
              </a:r>
              <a:r>
                <a:rPr lang="en-US" sz="2400" baseline="-25000" dirty="0" smtClean="0">
                  <a:latin typeface="Helvetica" pitchFamily="34" charset="0"/>
                  <a:cs typeface="Helvetica" pitchFamily="34" charset="0"/>
                </a:rPr>
                <a:t>H</a:t>
              </a:r>
              <a:endParaRPr lang="en-US" sz="2400" baseline="-25000" dirty="0">
                <a:latin typeface="Helvetica" pitchFamily="34" charset="0"/>
                <a:cs typeface="Helvetica" pitchFamily="34" charset="0"/>
              </a:endParaRPr>
            </a:p>
          </p:txBody>
        </p:sp>
        <p:sp>
          <p:nvSpPr>
            <p:cNvPr id="59" name="TextBox 58"/>
            <p:cNvSpPr txBox="1"/>
            <p:nvPr/>
          </p:nvSpPr>
          <p:spPr bwMode="auto">
            <a:xfrm>
              <a:off x="6096000" y="4914900"/>
              <a:ext cx="571500" cy="461665"/>
            </a:xfrm>
            <a:prstGeom prst="rect">
              <a:avLst/>
            </a:prstGeom>
            <a:noFill/>
            <a:ln w="9525">
              <a:noFill/>
              <a:miter lim="800000"/>
              <a:headEnd/>
              <a:tailEnd/>
            </a:ln>
          </p:spPr>
          <p:txBody>
            <a:bodyPr wrap="square" rtlCol="0">
              <a:spAutoFit/>
            </a:bodyPr>
            <a:lstStyle/>
            <a:p>
              <a:pPr algn="ctr"/>
              <a:r>
                <a:rPr lang="en-US" sz="2400" dirty="0" smtClean="0">
                  <a:latin typeface="Helvetica" pitchFamily="34" charset="0"/>
                  <a:cs typeface="Helvetica" pitchFamily="34" charset="0"/>
                </a:rPr>
                <a:t>4</a:t>
              </a:r>
              <a:r>
                <a:rPr lang="en-US" sz="2400" baseline="-25000" dirty="0" smtClean="0">
                  <a:latin typeface="Helvetica" pitchFamily="34" charset="0"/>
                  <a:cs typeface="Helvetica" pitchFamily="34" charset="0"/>
                </a:rPr>
                <a:t>H</a:t>
              </a:r>
              <a:endParaRPr lang="en-US" sz="2400" baseline="-25000" dirty="0">
                <a:latin typeface="Helvetica" pitchFamily="34" charset="0"/>
                <a:cs typeface="Helvetica" pitchFamily="34" charset="0"/>
              </a:endParaRPr>
            </a:p>
          </p:txBody>
        </p:sp>
      </p:grpSp>
      <p:grpSp>
        <p:nvGrpSpPr>
          <p:cNvPr id="75" name="Group 74"/>
          <p:cNvGrpSpPr/>
          <p:nvPr/>
        </p:nvGrpSpPr>
        <p:grpSpPr>
          <a:xfrm>
            <a:off x="4613030" y="1952625"/>
            <a:ext cx="3502270" cy="3423940"/>
            <a:chOff x="4613030" y="1952625"/>
            <a:chExt cx="3502270" cy="3423940"/>
          </a:xfrm>
        </p:grpSpPr>
        <p:sp>
          <p:nvSpPr>
            <p:cNvPr id="27" name="TextBox 26"/>
            <p:cNvSpPr txBox="1"/>
            <p:nvPr/>
          </p:nvSpPr>
          <p:spPr bwMode="auto">
            <a:xfrm>
              <a:off x="5363304" y="3429000"/>
              <a:ext cx="542192" cy="461665"/>
            </a:xfrm>
            <a:prstGeom prst="rect">
              <a:avLst/>
            </a:prstGeom>
            <a:noFill/>
            <a:ln w="9525">
              <a:noFill/>
              <a:miter lim="800000"/>
              <a:headEnd/>
              <a:tailEnd/>
            </a:ln>
          </p:spPr>
          <p:txBody>
            <a:bodyPr wrap="square" rtlCol="0">
              <a:spAutoFit/>
            </a:bodyPr>
            <a:lstStyle/>
            <a:p>
              <a:pPr algn="ctr"/>
              <a:r>
                <a:rPr lang="en-US" sz="2400" dirty="0" smtClean="0">
                  <a:latin typeface="Helvetica" pitchFamily="34" charset="0"/>
                  <a:cs typeface="Helvetica" pitchFamily="34" charset="0"/>
                </a:rPr>
                <a:t>4</a:t>
              </a:r>
              <a:r>
                <a:rPr lang="en-US" sz="2400" baseline="-25000" dirty="0" smtClean="0">
                  <a:latin typeface="Helvetica" pitchFamily="34" charset="0"/>
                  <a:cs typeface="Helvetica" pitchFamily="34" charset="0"/>
                </a:rPr>
                <a:t>C</a:t>
              </a:r>
              <a:endParaRPr lang="en-US" sz="2400" baseline="-25000" dirty="0">
                <a:latin typeface="Helvetica" pitchFamily="34" charset="0"/>
                <a:cs typeface="Helvetica" pitchFamily="34" charset="0"/>
              </a:endParaRPr>
            </a:p>
          </p:txBody>
        </p:sp>
        <p:sp>
          <p:nvSpPr>
            <p:cNvPr id="60" name="TextBox 59"/>
            <p:cNvSpPr txBox="1"/>
            <p:nvPr/>
          </p:nvSpPr>
          <p:spPr bwMode="auto">
            <a:xfrm>
              <a:off x="6096000" y="3429000"/>
              <a:ext cx="571500" cy="461665"/>
            </a:xfrm>
            <a:prstGeom prst="rect">
              <a:avLst/>
            </a:prstGeom>
            <a:noFill/>
            <a:ln w="9525">
              <a:noFill/>
              <a:miter lim="800000"/>
              <a:headEnd/>
              <a:tailEnd/>
            </a:ln>
          </p:spPr>
          <p:txBody>
            <a:bodyPr wrap="square" rtlCol="0">
              <a:spAutoFit/>
            </a:bodyPr>
            <a:lstStyle/>
            <a:p>
              <a:pPr algn="ctr"/>
              <a:r>
                <a:rPr lang="en-US" sz="2400" dirty="0" smtClean="0">
                  <a:latin typeface="Helvetica" pitchFamily="34" charset="0"/>
                  <a:cs typeface="Helvetica" pitchFamily="34" charset="0"/>
                </a:rPr>
                <a:t>4</a:t>
              </a:r>
              <a:r>
                <a:rPr lang="en-US" sz="2400" baseline="-25000" dirty="0" smtClean="0">
                  <a:latin typeface="Helvetica" pitchFamily="34" charset="0"/>
                  <a:cs typeface="Helvetica" pitchFamily="34" charset="0"/>
                </a:rPr>
                <a:t>C</a:t>
              </a:r>
              <a:endParaRPr lang="en-US" sz="2400" baseline="-25000" dirty="0">
                <a:latin typeface="Helvetica" pitchFamily="34" charset="0"/>
                <a:cs typeface="Helvetica" pitchFamily="34" charset="0"/>
              </a:endParaRPr>
            </a:p>
          </p:txBody>
        </p:sp>
        <p:sp>
          <p:nvSpPr>
            <p:cNvPr id="61" name="TextBox 60"/>
            <p:cNvSpPr txBox="1"/>
            <p:nvPr/>
          </p:nvSpPr>
          <p:spPr bwMode="auto">
            <a:xfrm>
              <a:off x="7543800" y="1952625"/>
              <a:ext cx="571500" cy="461665"/>
            </a:xfrm>
            <a:prstGeom prst="rect">
              <a:avLst/>
            </a:prstGeom>
            <a:noFill/>
            <a:ln w="9525">
              <a:noFill/>
              <a:miter lim="800000"/>
              <a:headEnd/>
              <a:tailEnd/>
            </a:ln>
          </p:spPr>
          <p:txBody>
            <a:bodyPr wrap="square" rtlCol="0">
              <a:spAutoFit/>
            </a:bodyPr>
            <a:lstStyle/>
            <a:p>
              <a:pPr algn="ctr"/>
              <a:r>
                <a:rPr lang="en-US" sz="2400" dirty="0" smtClean="0">
                  <a:latin typeface="Helvetica" pitchFamily="34" charset="0"/>
                  <a:cs typeface="Helvetica" pitchFamily="34" charset="0"/>
                </a:rPr>
                <a:t>4</a:t>
              </a:r>
              <a:r>
                <a:rPr lang="en-US" sz="2400" baseline="-25000" dirty="0" smtClean="0">
                  <a:latin typeface="Helvetica" pitchFamily="34" charset="0"/>
                  <a:cs typeface="Helvetica" pitchFamily="34" charset="0"/>
                </a:rPr>
                <a:t>C</a:t>
              </a:r>
              <a:endParaRPr lang="en-US" sz="2400" baseline="-25000" dirty="0">
                <a:latin typeface="Helvetica" pitchFamily="34" charset="0"/>
                <a:cs typeface="Helvetica" pitchFamily="34" charset="0"/>
              </a:endParaRPr>
            </a:p>
          </p:txBody>
        </p:sp>
        <p:sp>
          <p:nvSpPr>
            <p:cNvPr id="62" name="TextBox 61"/>
            <p:cNvSpPr txBox="1"/>
            <p:nvPr/>
          </p:nvSpPr>
          <p:spPr bwMode="auto">
            <a:xfrm>
              <a:off x="4613030" y="4191000"/>
              <a:ext cx="571500" cy="461665"/>
            </a:xfrm>
            <a:prstGeom prst="rect">
              <a:avLst/>
            </a:prstGeom>
            <a:noFill/>
            <a:ln w="9525">
              <a:noFill/>
              <a:miter lim="800000"/>
              <a:headEnd/>
              <a:tailEnd/>
            </a:ln>
          </p:spPr>
          <p:txBody>
            <a:bodyPr wrap="square" rtlCol="0">
              <a:spAutoFit/>
            </a:bodyPr>
            <a:lstStyle/>
            <a:p>
              <a:pPr algn="ctr"/>
              <a:r>
                <a:rPr lang="en-US" sz="2400" dirty="0" smtClean="0">
                  <a:latin typeface="Helvetica" pitchFamily="34" charset="0"/>
                  <a:cs typeface="Helvetica" pitchFamily="34" charset="0"/>
                </a:rPr>
                <a:t>4</a:t>
              </a:r>
              <a:r>
                <a:rPr lang="en-US" sz="2400" baseline="-25000" dirty="0" smtClean="0">
                  <a:latin typeface="Helvetica" pitchFamily="34" charset="0"/>
                  <a:cs typeface="Helvetica" pitchFamily="34" charset="0"/>
                </a:rPr>
                <a:t>C</a:t>
              </a:r>
              <a:endParaRPr lang="en-US" sz="2400" baseline="-25000" dirty="0">
                <a:latin typeface="Helvetica" pitchFamily="34" charset="0"/>
                <a:cs typeface="Helvetica" pitchFamily="34" charset="0"/>
              </a:endParaRPr>
            </a:p>
          </p:txBody>
        </p:sp>
        <p:sp>
          <p:nvSpPr>
            <p:cNvPr id="63" name="TextBox 62"/>
            <p:cNvSpPr txBox="1"/>
            <p:nvPr/>
          </p:nvSpPr>
          <p:spPr bwMode="auto">
            <a:xfrm>
              <a:off x="4613030" y="4914900"/>
              <a:ext cx="571500" cy="461665"/>
            </a:xfrm>
            <a:prstGeom prst="rect">
              <a:avLst/>
            </a:prstGeom>
            <a:noFill/>
            <a:ln w="9525">
              <a:noFill/>
              <a:miter lim="800000"/>
              <a:headEnd/>
              <a:tailEnd/>
            </a:ln>
          </p:spPr>
          <p:txBody>
            <a:bodyPr wrap="square" rtlCol="0">
              <a:spAutoFit/>
            </a:bodyPr>
            <a:lstStyle/>
            <a:p>
              <a:pPr algn="ctr"/>
              <a:r>
                <a:rPr lang="en-US" sz="2400" dirty="0" smtClean="0">
                  <a:latin typeface="Helvetica" pitchFamily="34" charset="0"/>
                  <a:cs typeface="Helvetica" pitchFamily="34" charset="0"/>
                </a:rPr>
                <a:t>4</a:t>
              </a:r>
              <a:r>
                <a:rPr lang="en-US" sz="2400" baseline="-25000" dirty="0" smtClean="0">
                  <a:latin typeface="Helvetica" pitchFamily="34" charset="0"/>
                  <a:cs typeface="Helvetica" pitchFamily="34" charset="0"/>
                </a:rPr>
                <a:t>C</a:t>
              </a:r>
              <a:endParaRPr lang="en-US" sz="2400" baseline="-25000" dirty="0">
                <a:latin typeface="Helvetica" pitchFamily="34" charset="0"/>
                <a:cs typeface="Helvetica" pitchFamily="34" charset="0"/>
              </a:endParaRPr>
            </a:p>
          </p:txBody>
        </p:sp>
        <p:sp>
          <p:nvSpPr>
            <p:cNvPr id="64" name="TextBox 63"/>
            <p:cNvSpPr txBox="1"/>
            <p:nvPr/>
          </p:nvSpPr>
          <p:spPr bwMode="auto">
            <a:xfrm>
              <a:off x="7543800" y="4914900"/>
              <a:ext cx="571500" cy="461665"/>
            </a:xfrm>
            <a:prstGeom prst="rect">
              <a:avLst/>
            </a:prstGeom>
            <a:noFill/>
            <a:ln w="9525">
              <a:noFill/>
              <a:miter lim="800000"/>
              <a:headEnd/>
              <a:tailEnd/>
            </a:ln>
          </p:spPr>
          <p:txBody>
            <a:bodyPr wrap="square" rtlCol="0">
              <a:spAutoFit/>
            </a:bodyPr>
            <a:lstStyle/>
            <a:p>
              <a:pPr algn="ctr"/>
              <a:r>
                <a:rPr lang="en-US" sz="2400" dirty="0" smtClean="0">
                  <a:latin typeface="Helvetica" pitchFamily="34" charset="0"/>
                  <a:cs typeface="Helvetica" pitchFamily="34" charset="0"/>
                </a:rPr>
                <a:t>4</a:t>
              </a:r>
              <a:r>
                <a:rPr lang="en-US" sz="2400" baseline="-25000" dirty="0" smtClean="0">
                  <a:latin typeface="Helvetica" pitchFamily="34" charset="0"/>
                  <a:cs typeface="Helvetica" pitchFamily="34" charset="0"/>
                </a:rPr>
                <a:t>C</a:t>
              </a:r>
              <a:endParaRPr lang="en-US" sz="2400" baseline="-25000" dirty="0">
                <a:latin typeface="Helvetica" pitchFamily="34" charset="0"/>
                <a:cs typeface="Helvetica" pitchFamily="34" charset="0"/>
              </a:endParaRPr>
            </a:p>
          </p:txBody>
        </p:sp>
      </p:grpSp>
      <p:sp>
        <p:nvSpPr>
          <p:cNvPr id="65" name="TextBox 64"/>
          <p:cNvSpPr txBox="1"/>
          <p:nvPr/>
        </p:nvSpPr>
        <p:spPr bwMode="auto">
          <a:xfrm>
            <a:off x="2670810" y="3411528"/>
            <a:ext cx="571500" cy="461665"/>
          </a:xfrm>
          <a:prstGeom prst="rect">
            <a:avLst/>
          </a:prstGeom>
          <a:noFill/>
          <a:ln w="9525">
            <a:noFill/>
            <a:miter lim="800000"/>
            <a:headEnd/>
            <a:tailEnd/>
          </a:ln>
        </p:spPr>
        <p:txBody>
          <a:bodyPr wrap="square" rtlCol="0">
            <a:spAutoFit/>
          </a:bodyPr>
          <a:lstStyle/>
          <a:p>
            <a:pPr algn="ctr"/>
            <a:r>
              <a:rPr lang="en-US" sz="2400" dirty="0" smtClean="0">
                <a:latin typeface="Helvetica" pitchFamily="34" charset="0"/>
                <a:cs typeface="Helvetica" pitchFamily="34" charset="0"/>
              </a:rPr>
              <a:t>4</a:t>
            </a:r>
            <a:r>
              <a:rPr lang="en-US" sz="2400" baseline="-25000" dirty="0" smtClean="0">
                <a:latin typeface="Helvetica" pitchFamily="34" charset="0"/>
                <a:cs typeface="Helvetica" pitchFamily="34" charset="0"/>
              </a:rPr>
              <a:t>H</a:t>
            </a:r>
            <a:endParaRPr lang="en-US" sz="2400" baseline="-25000" dirty="0">
              <a:latin typeface="Helvetica" pitchFamily="34" charset="0"/>
              <a:cs typeface="Helvetica" pitchFamily="34" charset="0"/>
            </a:endParaRPr>
          </a:p>
        </p:txBody>
      </p:sp>
      <p:sp>
        <p:nvSpPr>
          <p:cNvPr id="66" name="TextBox 65"/>
          <p:cNvSpPr txBox="1"/>
          <p:nvPr/>
        </p:nvSpPr>
        <p:spPr bwMode="auto">
          <a:xfrm>
            <a:off x="1009064" y="3411528"/>
            <a:ext cx="542192" cy="461665"/>
          </a:xfrm>
          <a:prstGeom prst="rect">
            <a:avLst/>
          </a:prstGeom>
          <a:noFill/>
          <a:ln w="9525">
            <a:noFill/>
            <a:miter lim="800000"/>
            <a:headEnd/>
            <a:tailEnd/>
          </a:ln>
        </p:spPr>
        <p:txBody>
          <a:bodyPr wrap="square" rtlCol="0">
            <a:spAutoFit/>
          </a:bodyPr>
          <a:lstStyle/>
          <a:p>
            <a:pPr algn="ctr"/>
            <a:r>
              <a:rPr lang="en-US" sz="2400" dirty="0" smtClean="0">
                <a:latin typeface="Helvetica" pitchFamily="34" charset="0"/>
                <a:cs typeface="Helvetica" pitchFamily="34" charset="0"/>
              </a:rPr>
              <a:t>4</a:t>
            </a:r>
            <a:r>
              <a:rPr lang="en-US" sz="2400" baseline="-25000" dirty="0" smtClean="0">
                <a:latin typeface="Helvetica" pitchFamily="34" charset="0"/>
                <a:cs typeface="Helvetica" pitchFamily="34" charset="0"/>
              </a:rPr>
              <a:t>C</a:t>
            </a:r>
            <a:endParaRPr lang="en-US" sz="2400" baseline="-25000" dirty="0">
              <a:latin typeface="Helvetica" pitchFamily="34" charset="0"/>
              <a:cs typeface="Helvetica" pitchFamily="34" charset="0"/>
            </a:endParaRPr>
          </a:p>
        </p:txBody>
      </p:sp>
      <p:sp>
        <p:nvSpPr>
          <p:cNvPr id="67" name="TextBox 66"/>
          <p:cNvSpPr txBox="1"/>
          <p:nvPr/>
        </p:nvSpPr>
        <p:spPr bwMode="auto">
          <a:xfrm>
            <a:off x="2804160" y="1762185"/>
            <a:ext cx="304800" cy="461665"/>
          </a:xfrm>
          <a:prstGeom prst="rect">
            <a:avLst/>
          </a:prstGeom>
          <a:noFill/>
          <a:ln w="9525">
            <a:noFill/>
            <a:miter lim="800000"/>
            <a:headEnd/>
            <a:tailEnd/>
          </a:ln>
        </p:spPr>
        <p:txBody>
          <a:bodyPr wrap="square" rtlCol="0">
            <a:spAutoFit/>
          </a:bodyPr>
          <a:lstStyle/>
          <a:p>
            <a:r>
              <a:rPr lang="en-US" sz="2400" dirty="0" smtClean="0">
                <a:latin typeface="Helvetica" pitchFamily="34" charset="0"/>
                <a:cs typeface="Helvetica" pitchFamily="34" charset="0"/>
              </a:rPr>
              <a:t>3</a:t>
            </a:r>
            <a:endParaRPr lang="en-US" sz="2400" dirty="0">
              <a:latin typeface="Helvetica" pitchFamily="34" charset="0"/>
              <a:cs typeface="Helvetica" pitchFamily="34" charset="0"/>
            </a:endParaRPr>
          </a:p>
        </p:txBody>
      </p:sp>
      <p:sp>
        <p:nvSpPr>
          <p:cNvPr id="68" name="TextBox 67"/>
          <p:cNvSpPr txBox="1"/>
          <p:nvPr/>
        </p:nvSpPr>
        <p:spPr bwMode="auto">
          <a:xfrm>
            <a:off x="1102066" y="5011728"/>
            <a:ext cx="356188" cy="461665"/>
          </a:xfrm>
          <a:prstGeom prst="rect">
            <a:avLst/>
          </a:prstGeom>
          <a:noFill/>
          <a:ln w="9525">
            <a:noFill/>
            <a:miter lim="800000"/>
            <a:headEnd/>
            <a:tailEnd/>
          </a:ln>
        </p:spPr>
        <p:txBody>
          <a:bodyPr wrap="none" rtlCol="0">
            <a:spAutoFit/>
          </a:bodyPr>
          <a:lstStyle/>
          <a:p>
            <a:r>
              <a:rPr lang="en-US" sz="2400" dirty="0" smtClean="0">
                <a:latin typeface="Helvetica" pitchFamily="34" charset="0"/>
                <a:cs typeface="Helvetica" pitchFamily="34" charset="0"/>
              </a:rPr>
              <a:t>5</a:t>
            </a:r>
            <a:endParaRPr lang="en-US" sz="2400" dirty="0">
              <a:latin typeface="Helvetica" pitchFamily="34" charset="0"/>
              <a:cs typeface="Helvetica" pitchFamily="34" charset="0"/>
            </a:endParaRPr>
          </a:p>
        </p:txBody>
      </p:sp>
      <p:sp>
        <p:nvSpPr>
          <p:cNvPr id="3" name="Title 2"/>
          <p:cNvSpPr>
            <a:spLocks noGrp="1"/>
          </p:cNvSpPr>
          <p:nvPr>
            <p:ph type="title"/>
          </p:nvPr>
        </p:nvSpPr>
        <p:spPr>
          <a:xfrm>
            <a:off x="381000" y="230188"/>
            <a:ext cx="8382000" cy="1052596"/>
          </a:xfrm>
        </p:spPr>
        <p:txBody>
          <a:bodyPr/>
          <a:lstStyle/>
          <a:p>
            <a:r>
              <a:rPr lang="en-US" dirty="0" smtClean="0"/>
              <a:t>Dictionary</a:t>
            </a:r>
            <a:br>
              <a:rPr lang="en-US" dirty="0" smtClean="0"/>
            </a:br>
            <a:r>
              <a:rPr lang="en-US" sz="2800" dirty="0" smtClean="0"/>
              <a:t>shapes</a:t>
            </a:r>
            <a:endParaRPr lang="en-US" sz="2800" dirty="0"/>
          </a:p>
        </p:txBody>
      </p:sp>
    </p:spTree>
    <p:extLst>
      <p:ext uri="{BB962C8B-B14F-4D97-AF65-F5344CB8AC3E}">
        <p14:creationId xmlns:p14="http://schemas.microsoft.com/office/powerpoint/2010/main" val="39845486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46"/>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nodeType="afterEffect">
                                  <p:stCondLst>
                                    <p:cond delay="500"/>
                                  </p:stCondLst>
                                  <p:childTnLst>
                                    <p:set>
                                      <p:cBhvr>
                                        <p:cTn id="9" dur="1" fill="hold">
                                          <p:stCondLst>
                                            <p:cond delay="0"/>
                                          </p:stCondLst>
                                        </p:cTn>
                                        <p:tgtEl>
                                          <p:spTgt spid="69"/>
                                        </p:tgtEl>
                                        <p:attrNameLst>
                                          <p:attrName>style.visibility</p:attrName>
                                        </p:attrNameLst>
                                      </p:cBhvr>
                                      <p:to>
                                        <p:strVal val="visible"/>
                                      </p:to>
                                    </p:set>
                                  </p:childTnLst>
                                </p:cTn>
                              </p:par>
                            </p:childTnLst>
                          </p:cTn>
                        </p:par>
                        <p:par>
                          <p:cTn id="10" fill="hold">
                            <p:stCondLst>
                              <p:cond delay="500"/>
                            </p:stCondLst>
                            <p:childTnLst>
                              <p:par>
                                <p:cTn id="11" presetID="1" presetClass="entr" presetSubtype="0" fill="hold" nodeType="afterEffect">
                                  <p:stCondLst>
                                    <p:cond delay="500"/>
                                  </p:stCondLst>
                                  <p:childTnLst>
                                    <p:set>
                                      <p:cBhvr>
                                        <p:cTn id="12" dur="1" fill="hold">
                                          <p:stCondLst>
                                            <p:cond delay="0"/>
                                          </p:stCondLst>
                                        </p:cTn>
                                        <p:tgtEl>
                                          <p:spTgt spid="71"/>
                                        </p:tgtEl>
                                        <p:attrNameLst>
                                          <p:attrName>style.visibility</p:attrName>
                                        </p:attrNameLst>
                                      </p:cBhvr>
                                      <p:to>
                                        <p:strVal val="visible"/>
                                      </p:to>
                                    </p:set>
                                  </p:childTnLst>
                                </p:cTn>
                              </p:par>
                            </p:childTnLst>
                          </p:cTn>
                        </p:par>
                        <p:par>
                          <p:cTn id="13" fill="hold">
                            <p:stCondLst>
                              <p:cond delay="1000"/>
                            </p:stCondLst>
                            <p:childTnLst>
                              <p:par>
                                <p:cTn id="14" presetID="1" presetClass="entr" presetSubtype="0" fill="hold" nodeType="afterEffect">
                                  <p:stCondLst>
                                    <p:cond delay="500"/>
                                  </p:stCondLst>
                                  <p:childTnLst>
                                    <p:set>
                                      <p:cBhvr>
                                        <p:cTn id="15" dur="1" fill="hold">
                                          <p:stCondLst>
                                            <p:cond delay="0"/>
                                          </p:stCondLst>
                                        </p:cTn>
                                        <p:tgtEl>
                                          <p:spTgt spid="70"/>
                                        </p:tgtEl>
                                        <p:attrNameLst>
                                          <p:attrName>style.visibility</p:attrName>
                                        </p:attrNameLst>
                                      </p:cBhvr>
                                      <p:to>
                                        <p:strVal val="visible"/>
                                      </p:to>
                                    </p:set>
                                  </p:childTnLst>
                                </p:cTn>
                              </p:par>
                            </p:childTnLst>
                          </p:cTn>
                        </p:par>
                        <p:par>
                          <p:cTn id="16" fill="hold">
                            <p:stCondLst>
                              <p:cond delay="1500"/>
                            </p:stCondLst>
                            <p:childTnLst>
                              <p:par>
                                <p:cTn id="17" presetID="1" presetClass="entr" presetSubtype="0" fill="hold" nodeType="afterEffect">
                                  <p:stCondLst>
                                    <p:cond delay="500"/>
                                  </p:stCondLst>
                                  <p:childTnLst>
                                    <p:set>
                                      <p:cBhvr>
                                        <p:cTn id="18" dur="1" fill="hold">
                                          <p:stCondLst>
                                            <p:cond delay="0"/>
                                          </p:stCondLst>
                                        </p:cTn>
                                        <p:tgtEl>
                                          <p:spTgt spid="72"/>
                                        </p:tgtEl>
                                        <p:attrNameLst>
                                          <p:attrName>style.visibility</p:attrName>
                                        </p:attrNameLst>
                                      </p:cBhvr>
                                      <p:to>
                                        <p:strVal val="visible"/>
                                      </p:to>
                                    </p:set>
                                  </p:childTnLst>
                                </p:cTn>
                              </p:par>
                            </p:childTnLst>
                          </p:cTn>
                        </p:par>
                        <p:par>
                          <p:cTn id="19" fill="hold">
                            <p:stCondLst>
                              <p:cond delay="2000"/>
                            </p:stCondLst>
                            <p:childTnLst>
                              <p:par>
                                <p:cTn id="20" presetID="1" presetClass="entr" presetSubtype="0" fill="hold" nodeType="afterEffect">
                                  <p:stCondLst>
                                    <p:cond delay="500"/>
                                  </p:stCondLst>
                                  <p:childTnLst>
                                    <p:set>
                                      <p:cBhvr>
                                        <p:cTn id="21" dur="1" fill="hold">
                                          <p:stCondLst>
                                            <p:cond delay="0"/>
                                          </p:stCondLst>
                                        </p:cTn>
                                        <p:tgtEl>
                                          <p:spTgt spid="51"/>
                                        </p:tgtEl>
                                        <p:attrNameLst>
                                          <p:attrName>style.visibility</p:attrName>
                                        </p:attrNameLst>
                                      </p:cBhvr>
                                      <p:to>
                                        <p:strVal val="visible"/>
                                      </p:to>
                                    </p:set>
                                  </p:childTnLst>
                                </p:cTn>
                              </p:par>
                            </p:childTnLst>
                          </p:cTn>
                        </p:par>
                      </p:childTnLst>
                    </p:cTn>
                  </p:par>
                  <p:par>
                    <p:cTn id="22" fill="hold">
                      <p:stCondLst>
                        <p:cond delay="indefinite"/>
                      </p:stCondLst>
                      <p:childTnLst>
                        <p:par>
                          <p:cTn id="23" fill="hold">
                            <p:stCondLst>
                              <p:cond delay="0"/>
                            </p:stCondLst>
                            <p:childTnLst>
                              <p:par>
                                <p:cTn id="24" presetID="1" presetClass="entr" presetSubtype="0" fill="hold" nodeType="clickEffect">
                                  <p:stCondLst>
                                    <p:cond delay="0"/>
                                  </p:stCondLst>
                                  <p:childTnLst>
                                    <p:set>
                                      <p:cBhvr>
                                        <p:cTn id="25" dur="1" fill="hold">
                                          <p:stCondLst>
                                            <p:cond delay="0"/>
                                          </p:stCondLst>
                                        </p:cTn>
                                        <p:tgtEl>
                                          <p:spTgt spid="21"/>
                                        </p:tgtEl>
                                        <p:attrNameLst>
                                          <p:attrName>style.visibility</p:attrName>
                                        </p:attrNameLst>
                                      </p:cBhvr>
                                      <p:to>
                                        <p:strVal val="visible"/>
                                      </p:to>
                                    </p:set>
                                  </p:childTnLst>
                                </p:cTn>
                              </p:par>
                            </p:childTnLst>
                          </p:cTn>
                        </p:par>
                      </p:childTnLst>
                    </p:cTn>
                  </p:par>
                  <p:par>
                    <p:cTn id="26" fill="hold">
                      <p:stCondLst>
                        <p:cond delay="indefinite"/>
                      </p:stCondLst>
                      <p:childTnLst>
                        <p:par>
                          <p:cTn id="27" fill="hold">
                            <p:stCondLst>
                              <p:cond delay="0"/>
                            </p:stCondLst>
                            <p:childTnLst>
                              <p:par>
                                <p:cTn id="28" presetID="1" presetClass="entr" presetSubtype="0" fill="hold" grpId="0" nodeType="clickEffect">
                                  <p:stCondLst>
                                    <p:cond delay="0"/>
                                  </p:stCondLst>
                                  <p:childTnLst>
                                    <p:set>
                                      <p:cBhvr>
                                        <p:cTn id="29" dur="1" fill="hold">
                                          <p:stCondLst>
                                            <p:cond delay="0"/>
                                          </p:stCondLst>
                                        </p:cTn>
                                        <p:tgtEl>
                                          <p:spTgt spid="67"/>
                                        </p:tgtEl>
                                        <p:attrNameLst>
                                          <p:attrName>style.visibility</p:attrName>
                                        </p:attrNameLst>
                                      </p:cBhvr>
                                      <p:to>
                                        <p:strVal val="visible"/>
                                      </p:to>
                                    </p:set>
                                  </p:childTnLst>
                                </p:cTn>
                              </p:par>
                            </p:childTnLst>
                          </p:cTn>
                        </p:par>
                      </p:childTnLst>
                    </p:cTn>
                  </p:par>
                  <p:par>
                    <p:cTn id="30" fill="hold">
                      <p:stCondLst>
                        <p:cond delay="indefinite"/>
                      </p:stCondLst>
                      <p:childTnLst>
                        <p:par>
                          <p:cTn id="31" fill="hold">
                            <p:stCondLst>
                              <p:cond delay="0"/>
                            </p:stCondLst>
                            <p:childTnLst>
                              <p:par>
                                <p:cTn id="32" presetID="1" presetClass="entr" presetSubtype="0" fill="hold" nodeType="clickEffect">
                                  <p:stCondLst>
                                    <p:cond delay="0"/>
                                  </p:stCondLst>
                                  <p:childTnLst>
                                    <p:set>
                                      <p:cBhvr>
                                        <p:cTn id="33" dur="1" fill="hold">
                                          <p:stCondLst>
                                            <p:cond delay="0"/>
                                          </p:stCondLst>
                                        </p:cTn>
                                        <p:tgtEl>
                                          <p:spTgt spid="73"/>
                                        </p:tgtEl>
                                        <p:attrNameLst>
                                          <p:attrName>style.visibility</p:attrName>
                                        </p:attrNameLst>
                                      </p:cBhvr>
                                      <p:to>
                                        <p:strVal val="visible"/>
                                      </p:to>
                                    </p:set>
                                  </p:childTnLst>
                                </p:cTn>
                              </p:par>
                            </p:childTnLst>
                          </p:cTn>
                        </p:par>
                      </p:childTnLst>
                    </p:cTn>
                  </p:par>
                  <p:par>
                    <p:cTn id="34" fill="hold">
                      <p:stCondLst>
                        <p:cond delay="indefinite"/>
                      </p:stCondLst>
                      <p:childTnLst>
                        <p:par>
                          <p:cTn id="35" fill="hold">
                            <p:stCondLst>
                              <p:cond delay="0"/>
                            </p:stCondLst>
                            <p:childTnLst>
                              <p:par>
                                <p:cTn id="36" presetID="1" presetClass="entr" presetSubtype="0" fill="hold" grpId="0" nodeType="clickEffect">
                                  <p:stCondLst>
                                    <p:cond delay="0"/>
                                  </p:stCondLst>
                                  <p:childTnLst>
                                    <p:set>
                                      <p:cBhvr>
                                        <p:cTn id="37" dur="1" fill="hold">
                                          <p:stCondLst>
                                            <p:cond delay="0"/>
                                          </p:stCondLst>
                                        </p:cTn>
                                        <p:tgtEl>
                                          <p:spTgt spid="66"/>
                                        </p:tgtEl>
                                        <p:attrNameLst>
                                          <p:attrName>style.visibility</p:attrName>
                                        </p:attrNameLst>
                                      </p:cBhvr>
                                      <p:to>
                                        <p:strVal val="visible"/>
                                      </p:to>
                                    </p:set>
                                  </p:childTnLst>
                                </p:cTn>
                              </p:par>
                            </p:childTnLst>
                          </p:cTn>
                        </p:par>
                      </p:childTnLst>
                    </p:cTn>
                  </p:par>
                  <p:par>
                    <p:cTn id="38" fill="hold">
                      <p:stCondLst>
                        <p:cond delay="indefinite"/>
                      </p:stCondLst>
                      <p:childTnLst>
                        <p:par>
                          <p:cTn id="39" fill="hold">
                            <p:stCondLst>
                              <p:cond delay="0"/>
                            </p:stCondLst>
                            <p:childTnLst>
                              <p:par>
                                <p:cTn id="40" presetID="1" presetClass="entr" presetSubtype="0" fill="hold" nodeType="clickEffect">
                                  <p:stCondLst>
                                    <p:cond delay="0"/>
                                  </p:stCondLst>
                                  <p:childTnLst>
                                    <p:set>
                                      <p:cBhvr>
                                        <p:cTn id="41" dur="1" fill="hold">
                                          <p:stCondLst>
                                            <p:cond delay="0"/>
                                          </p:stCondLst>
                                        </p:cTn>
                                        <p:tgtEl>
                                          <p:spTgt spid="75"/>
                                        </p:tgtEl>
                                        <p:attrNameLst>
                                          <p:attrName>style.visibility</p:attrName>
                                        </p:attrNameLst>
                                      </p:cBhvr>
                                      <p:to>
                                        <p:strVal val="visible"/>
                                      </p:to>
                                    </p:set>
                                  </p:childTnLst>
                                </p:cTn>
                              </p:par>
                            </p:childTnLst>
                          </p:cTn>
                        </p:par>
                      </p:childTnLst>
                    </p:cTn>
                  </p:par>
                  <p:par>
                    <p:cTn id="42" fill="hold">
                      <p:stCondLst>
                        <p:cond delay="indefinite"/>
                      </p:stCondLst>
                      <p:childTnLst>
                        <p:par>
                          <p:cTn id="43" fill="hold">
                            <p:stCondLst>
                              <p:cond delay="0"/>
                            </p:stCondLst>
                            <p:childTnLst>
                              <p:par>
                                <p:cTn id="44" presetID="1" presetClass="entr" presetSubtype="0" fill="hold" grpId="0" nodeType="clickEffect">
                                  <p:stCondLst>
                                    <p:cond delay="0"/>
                                  </p:stCondLst>
                                  <p:childTnLst>
                                    <p:set>
                                      <p:cBhvr>
                                        <p:cTn id="45" dur="1" fill="hold">
                                          <p:stCondLst>
                                            <p:cond delay="0"/>
                                          </p:stCondLst>
                                        </p:cTn>
                                        <p:tgtEl>
                                          <p:spTgt spid="65"/>
                                        </p:tgtEl>
                                        <p:attrNameLst>
                                          <p:attrName>style.visibility</p:attrName>
                                        </p:attrNameLst>
                                      </p:cBhvr>
                                      <p:to>
                                        <p:strVal val="visible"/>
                                      </p:to>
                                    </p:set>
                                  </p:childTnLst>
                                </p:cTn>
                              </p:par>
                            </p:childTnLst>
                          </p:cTn>
                        </p:par>
                      </p:childTnLst>
                    </p:cTn>
                  </p:par>
                  <p:par>
                    <p:cTn id="46" fill="hold">
                      <p:stCondLst>
                        <p:cond delay="indefinite"/>
                      </p:stCondLst>
                      <p:childTnLst>
                        <p:par>
                          <p:cTn id="47" fill="hold">
                            <p:stCondLst>
                              <p:cond delay="0"/>
                            </p:stCondLst>
                            <p:childTnLst>
                              <p:par>
                                <p:cTn id="48" presetID="1" presetClass="entr" presetSubtype="0" fill="hold" nodeType="clickEffect">
                                  <p:stCondLst>
                                    <p:cond delay="0"/>
                                  </p:stCondLst>
                                  <p:childTnLst>
                                    <p:set>
                                      <p:cBhvr>
                                        <p:cTn id="49" dur="1" fill="hold">
                                          <p:stCondLst>
                                            <p:cond delay="0"/>
                                          </p:stCondLst>
                                        </p:cTn>
                                        <p:tgtEl>
                                          <p:spTgt spid="74"/>
                                        </p:tgtEl>
                                        <p:attrNameLst>
                                          <p:attrName>style.visibility</p:attrName>
                                        </p:attrNameLst>
                                      </p:cBhvr>
                                      <p:to>
                                        <p:strVal val="visible"/>
                                      </p:to>
                                    </p:set>
                                  </p:childTnLst>
                                </p:cTn>
                              </p:par>
                            </p:childTnLst>
                          </p:cTn>
                        </p:par>
                      </p:childTnLst>
                    </p:cTn>
                  </p:par>
                  <p:par>
                    <p:cTn id="50" fill="hold">
                      <p:stCondLst>
                        <p:cond delay="indefinite"/>
                      </p:stCondLst>
                      <p:childTnLst>
                        <p:par>
                          <p:cTn id="51" fill="hold">
                            <p:stCondLst>
                              <p:cond delay="0"/>
                            </p:stCondLst>
                            <p:childTnLst>
                              <p:par>
                                <p:cTn id="52" presetID="1" presetClass="entr" presetSubtype="0" fill="hold" grpId="0" nodeType="clickEffect">
                                  <p:stCondLst>
                                    <p:cond delay="0"/>
                                  </p:stCondLst>
                                  <p:childTnLst>
                                    <p:set>
                                      <p:cBhvr>
                                        <p:cTn id="53" dur="1" fill="hold">
                                          <p:stCondLst>
                                            <p:cond delay="0"/>
                                          </p:stCondLst>
                                        </p:cTn>
                                        <p:tgtEl>
                                          <p:spTgt spid="68"/>
                                        </p:tgtEl>
                                        <p:attrNameLst>
                                          <p:attrName>style.visibility</p:attrName>
                                        </p:attrNameLst>
                                      </p:cBhvr>
                                      <p:to>
                                        <p:strVal val="visible"/>
                                      </p:to>
                                    </p:set>
                                  </p:childTnLst>
                                </p:cTn>
                              </p:par>
                              <p:par>
                                <p:cTn id="54" presetID="1" presetClass="entr" presetSubtype="0" fill="hold" grpId="0" nodeType="withEffect">
                                  <p:stCondLst>
                                    <p:cond delay="0"/>
                                  </p:stCondLst>
                                  <p:childTnLst>
                                    <p:set>
                                      <p:cBhvr>
                                        <p:cTn id="55" dur="1" fill="hold">
                                          <p:stCondLst>
                                            <p:cond delay="0"/>
                                          </p:stCondLst>
                                        </p:cTn>
                                        <p:tgtEl>
                                          <p:spTgt spid="2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65" grpId="0"/>
      <p:bldP spid="66" grpId="0"/>
      <p:bldP spid="67" grpId="0"/>
      <p:bldP spid="68"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extBox 24"/>
          <p:cNvSpPr txBox="1"/>
          <p:nvPr/>
        </p:nvSpPr>
        <p:spPr bwMode="auto">
          <a:xfrm>
            <a:off x="3906593" y="5634335"/>
            <a:ext cx="1330814" cy="461665"/>
          </a:xfrm>
          <a:prstGeom prst="rect">
            <a:avLst/>
          </a:prstGeom>
          <a:noFill/>
          <a:ln w="9525">
            <a:noFill/>
            <a:miter lim="800000"/>
            <a:headEnd/>
            <a:tailEnd/>
          </a:ln>
        </p:spPr>
        <p:txBody>
          <a:bodyPr wrap="none" rtlCol="0">
            <a:spAutoFit/>
          </a:bodyPr>
          <a:lstStyle/>
          <a:p>
            <a:r>
              <a:rPr lang="en-US" sz="2400" dirty="0" smtClean="0">
                <a:latin typeface="Helvetica" pitchFamily="34" charset="0"/>
                <a:cs typeface="Helvetica" pitchFamily="34" charset="0"/>
              </a:rPr>
              <a:t>l</a:t>
            </a:r>
            <a:r>
              <a:rPr lang="en-US" sz="2400" baseline="-25000" dirty="0" smtClean="0">
                <a:latin typeface="Helvetica" pitchFamily="34" charset="0"/>
                <a:cs typeface="Helvetica" pitchFamily="34" charset="0"/>
              </a:rPr>
              <a:t>ind</a:t>
            </a:r>
            <a:r>
              <a:rPr lang="en-US" sz="2400" dirty="0" smtClean="0">
                <a:latin typeface="Helvetica" pitchFamily="34" charset="0"/>
                <a:cs typeface="Helvetica" pitchFamily="34" charset="0"/>
              </a:rPr>
              <a:t> = F l</a:t>
            </a:r>
            <a:r>
              <a:rPr lang="en-US" sz="2400" baseline="-25000" dirty="0" smtClean="0">
                <a:latin typeface="Helvetica" pitchFamily="34" charset="0"/>
                <a:cs typeface="Helvetica" pitchFamily="34" charset="0"/>
              </a:rPr>
              <a:t>d</a:t>
            </a:r>
            <a:endParaRPr lang="en-US" sz="2400" baseline="-25000" dirty="0">
              <a:latin typeface="Helvetica" pitchFamily="34" charset="0"/>
              <a:cs typeface="Helvetica" pitchFamily="34" charset="0"/>
            </a:endParaRPr>
          </a:p>
        </p:txBody>
      </p:sp>
      <p:grpSp>
        <p:nvGrpSpPr>
          <p:cNvPr id="20" name="Group 19"/>
          <p:cNvGrpSpPr/>
          <p:nvPr/>
        </p:nvGrpSpPr>
        <p:grpSpPr>
          <a:xfrm>
            <a:off x="1799878" y="1714500"/>
            <a:ext cx="1011585" cy="3429000"/>
            <a:chOff x="1799878" y="1714500"/>
            <a:chExt cx="1011585" cy="3429000"/>
          </a:xfrm>
        </p:grpSpPr>
        <p:grpSp>
          <p:nvGrpSpPr>
            <p:cNvPr id="13" name="Group 12"/>
            <p:cNvGrpSpPr/>
            <p:nvPr/>
          </p:nvGrpSpPr>
          <p:grpSpPr>
            <a:xfrm>
              <a:off x="1799878" y="1714500"/>
              <a:ext cx="647382" cy="3429000"/>
              <a:chOff x="648939" y="1600200"/>
              <a:chExt cx="647382" cy="3429000"/>
            </a:xfrm>
          </p:grpSpPr>
          <p:sp>
            <p:nvSpPr>
              <p:cNvPr id="4" name="Left Bracket 3"/>
              <p:cNvSpPr/>
              <p:nvPr/>
            </p:nvSpPr>
            <p:spPr>
              <a:xfrm>
                <a:off x="648939" y="1600200"/>
                <a:ext cx="197485" cy="3429000"/>
              </a:xfrm>
              <a:prstGeom prst="leftBracket">
                <a:avLst>
                  <a:gd name="adj" fmla="val 0"/>
                </a:avLst>
              </a:prstGeom>
              <a:ln w="50800">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 name="Left Bracket 4"/>
              <p:cNvSpPr/>
              <p:nvPr/>
            </p:nvSpPr>
            <p:spPr>
              <a:xfrm flipH="1">
                <a:off x="1097279" y="1600200"/>
                <a:ext cx="199042" cy="3429000"/>
              </a:xfrm>
              <a:prstGeom prst="leftBracket">
                <a:avLst>
                  <a:gd name="adj" fmla="val 0"/>
                </a:avLst>
              </a:prstGeom>
              <a:ln w="50800">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sp>
          <p:nvSpPr>
            <p:cNvPr id="15" name="TextBox 14"/>
            <p:cNvSpPr txBox="1"/>
            <p:nvPr/>
          </p:nvSpPr>
          <p:spPr bwMode="auto">
            <a:xfrm>
              <a:off x="2447261" y="3236268"/>
              <a:ext cx="364202" cy="461665"/>
            </a:xfrm>
            <a:prstGeom prst="rect">
              <a:avLst/>
            </a:prstGeom>
            <a:noFill/>
            <a:ln w="9525">
              <a:noFill/>
              <a:miter lim="800000"/>
              <a:headEnd/>
              <a:tailEnd/>
            </a:ln>
          </p:spPr>
          <p:txBody>
            <a:bodyPr wrap="none" rtlCol="0">
              <a:spAutoFit/>
            </a:bodyPr>
            <a:lstStyle/>
            <a:p>
              <a:r>
                <a:rPr lang="en-US" sz="2400" dirty="0" smtClean="0">
                  <a:latin typeface="Helvetica" pitchFamily="34" charset="0"/>
                  <a:cs typeface="Helvetica" pitchFamily="34" charset="0"/>
                </a:rPr>
                <a:t>=</a:t>
              </a:r>
              <a:endParaRPr lang="en-US" sz="2400" dirty="0">
                <a:latin typeface="Helvetica" pitchFamily="34" charset="0"/>
                <a:cs typeface="Helvetica" pitchFamily="34" charset="0"/>
              </a:endParaRPr>
            </a:p>
          </p:txBody>
        </p:sp>
        <p:sp>
          <p:nvSpPr>
            <p:cNvPr id="26" name="TextBox 25"/>
            <p:cNvSpPr txBox="1"/>
            <p:nvPr/>
          </p:nvSpPr>
          <p:spPr bwMode="auto">
            <a:xfrm>
              <a:off x="1850274" y="3198168"/>
              <a:ext cx="526106" cy="461665"/>
            </a:xfrm>
            <a:prstGeom prst="rect">
              <a:avLst/>
            </a:prstGeom>
            <a:noFill/>
            <a:ln w="9525">
              <a:noFill/>
              <a:miter lim="800000"/>
              <a:headEnd/>
              <a:tailEnd/>
            </a:ln>
          </p:spPr>
          <p:txBody>
            <a:bodyPr wrap="none" rtlCol="0">
              <a:spAutoFit/>
            </a:bodyPr>
            <a:lstStyle/>
            <a:p>
              <a:r>
                <a:rPr lang="en-US" sz="2400" dirty="0" smtClean="0">
                  <a:latin typeface="Helvetica" pitchFamily="34" charset="0"/>
                  <a:cs typeface="Helvetica" pitchFamily="34" charset="0"/>
                </a:rPr>
                <a:t>l</a:t>
              </a:r>
              <a:r>
                <a:rPr lang="en-US" sz="2400" baseline="-25000" dirty="0" smtClean="0">
                  <a:latin typeface="Helvetica" pitchFamily="34" charset="0"/>
                  <a:cs typeface="Helvetica" pitchFamily="34" charset="0"/>
                </a:rPr>
                <a:t>ind</a:t>
              </a:r>
              <a:endParaRPr lang="en-US" sz="2400" baseline="-25000" dirty="0">
                <a:latin typeface="Helvetica" pitchFamily="34" charset="0"/>
                <a:cs typeface="Helvetica" pitchFamily="34" charset="0"/>
              </a:endParaRPr>
            </a:p>
          </p:txBody>
        </p:sp>
      </p:grpSp>
      <p:grpSp>
        <p:nvGrpSpPr>
          <p:cNvPr id="19" name="Group 18"/>
          <p:cNvGrpSpPr/>
          <p:nvPr/>
        </p:nvGrpSpPr>
        <p:grpSpPr>
          <a:xfrm>
            <a:off x="2895600" y="1714500"/>
            <a:ext cx="3657600" cy="3429000"/>
            <a:chOff x="2895600" y="1714500"/>
            <a:chExt cx="3657600" cy="3429000"/>
          </a:xfrm>
        </p:grpSpPr>
        <p:grpSp>
          <p:nvGrpSpPr>
            <p:cNvPr id="14" name="Group 13"/>
            <p:cNvGrpSpPr/>
            <p:nvPr/>
          </p:nvGrpSpPr>
          <p:grpSpPr>
            <a:xfrm>
              <a:off x="2895600" y="1714500"/>
              <a:ext cx="3657600" cy="3429000"/>
              <a:chOff x="1608137" y="1600200"/>
              <a:chExt cx="3657600" cy="3429000"/>
            </a:xfrm>
          </p:grpSpPr>
          <p:sp>
            <p:nvSpPr>
              <p:cNvPr id="8" name="Left Bracket 7"/>
              <p:cNvSpPr/>
              <p:nvPr/>
            </p:nvSpPr>
            <p:spPr>
              <a:xfrm>
                <a:off x="1608137" y="1600200"/>
                <a:ext cx="237382" cy="3429000"/>
              </a:xfrm>
              <a:prstGeom prst="leftBracket">
                <a:avLst>
                  <a:gd name="adj" fmla="val 0"/>
                </a:avLst>
              </a:prstGeom>
              <a:ln w="50800">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9" name="Left Bracket 8"/>
              <p:cNvSpPr/>
              <p:nvPr/>
            </p:nvSpPr>
            <p:spPr>
              <a:xfrm flipH="1">
                <a:off x="4960937" y="1600200"/>
                <a:ext cx="304800" cy="3429000"/>
              </a:xfrm>
              <a:prstGeom prst="leftBracket">
                <a:avLst>
                  <a:gd name="adj" fmla="val 0"/>
                </a:avLst>
              </a:prstGeom>
              <a:ln w="50800">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sp>
          <p:nvSpPr>
            <p:cNvPr id="27" name="TextBox 26"/>
            <p:cNvSpPr txBox="1"/>
            <p:nvPr/>
          </p:nvSpPr>
          <p:spPr bwMode="auto">
            <a:xfrm>
              <a:off x="4580782" y="3198168"/>
              <a:ext cx="372218" cy="461665"/>
            </a:xfrm>
            <a:prstGeom prst="rect">
              <a:avLst/>
            </a:prstGeom>
            <a:noFill/>
            <a:ln w="9525">
              <a:noFill/>
              <a:miter lim="800000"/>
              <a:headEnd/>
              <a:tailEnd/>
            </a:ln>
          </p:spPr>
          <p:txBody>
            <a:bodyPr wrap="none" rtlCol="0">
              <a:spAutoFit/>
            </a:bodyPr>
            <a:lstStyle/>
            <a:p>
              <a:r>
                <a:rPr lang="en-US" sz="2400" dirty="0" smtClean="0">
                  <a:latin typeface="Helvetica" pitchFamily="34" charset="0"/>
                  <a:cs typeface="Helvetica" pitchFamily="34" charset="0"/>
                </a:rPr>
                <a:t>F</a:t>
              </a:r>
              <a:endParaRPr lang="en-US" sz="2400" dirty="0">
                <a:latin typeface="Helvetica" pitchFamily="34" charset="0"/>
                <a:cs typeface="Helvetica" pitchFamily="34" charset="0"/>
              </a:endParaRPr>
            </a:p>
          </p:txBody>
        </p:sp>
      </p:grpSp>
      <p:grpSp>
        <p:nvGrpSpPr>
          <p:cNvPr id="18" name="Group 17"/>
          <p:cNvGrpSpPr/>
          <p:nvPr/>
        </p:nvGrpSpPr>
        <p:grpSpPr>
          <a:xfrm>
            <a:off x="6744018" y="1714500"/>
            <a:ext cx="723581" cy="3429000"/>
            <a:chOff x="6744018" y="1714500"/>
            <a:chExt cx="723581" cy="3429000"/>
          </a:xfrm>
        </p:grpSpPr>
        <p:grpSp>
          <p:nvGrpSpPr>
            <p:cNvPr id="12" name="Group 11"/>
            <p:cNvGrpSpPr/>
            <p:nvPr/>
          </p:nvGrpSpPr>
          <p:grpSpPr>
            <a:xfrm>
              <a:off x="6744018" y="1714500"/>
              <a:ext cx="723581" cy="3429000"/>
              <a:chOff x="5333999" y="1676400"/>
              <a:chExt cx="723581" cy="3429000"/>
            </a:xfrm>
          </p:grpSpPr>
          <p:sp>
            <p:nvSpPr>
              <p:cNvPr id="10" name="Left Bracket 9"/>
              <p:cNvSpPr/>
              <p:nvPr/>
            </p:nvSpPr>
            <p:spPr>
              <a:xfrm>
                <a:off x="5333999" y="1676400"/>
                <a:ext cx="190182" cy="3429000"/>
              </a:xfrm>
              <a:prstGeom prst="leftBracket">
                <a:avLst>
                  <a:gd name="adj" fmla="val 0"/>
                </a:avLst>
              </a:prstGeom>
              <a:ln w="50800">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1" name="Left Bracket 10"/>
              <p:cNvSpPr/>
              <p:nvPr/>
            </p:nvSpPr>
            <p:spPr>
              <a:xfrm flipH="1">
                <a:off x="5867399" y="1676400"/>
                <a:ext cx="190181" cy="3429000"/>
              </a:xfrm>
              <a:prstGeom prst="leftBracket">
                <a:avLst>
                  <a:gd name="adj" fmla="val 0"/>
                </a:avLst>
              </a:prstGeom>
              <a:ln w="50800">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sp>
          <p:nvSpPr>
            <p:cNvPr id="28" name="TextBox 27"/>
            <p:cNvSpPr txBox="1"/>
            <p:nvPr/>
          </p:nvSpPr>
          <p:spPr bwMode="auto">
            <a:xfrm>
              <a:off x="6934200" y="3198168"/>
              <a:ext cx="367408" cy="461665"/>
            </a:xfrm>
            <a:prstGeom prst="rect">
              <a:avLst/>
            </a:prstGeom>
            <a:noFill/>
            <a:ln w="9525">
              <a:noFill/>
              <a:miter lim="800000"/>
              <a:headEnd/>
              <a:tailEnd/>
            </a:ln>
          </p:spPr>
          <p:txBody>
            <a:bodyPr wrap="none" rtlCol="0">
              <a:spAutoFit/>
            </a:bodyPr>
            <a:lstStyle/>
            <a:p>
              <a:r>
                <a:rPr lang="en-US" sz="2400" dirty="0" smtClean="0">
                  <a:latin typeface="Helvetica" pitchFamily="34" charset="0"/>
                  <a:cs typeface="Helvetica" pitchFamily="34" charset="0"/>
                </a:rPr>
                <a:t>l</a:t>
              </a:r>
              <a:r>
                <a:rPr lang="en-US" sz="2400" baseline="-25000" dirty="0" smtClean="0">
                  <a:latin typeface="Helvetica" pitchFamily="34" charset="0"/>
                  <a:cs typeface="Helvetica" pitchFamily="34" charset="0"/>
                </a:rPr>
                <a:t>d</a:t>
              </a:r>
              <a:endParaRPr lang="en-US" sz="2400" baseline="-25000" dirty="0">
                <a:latin typeface="Helvetica" pitchFamily="34" charset="0"/>
                <a:cs typeface="Helvetica" pitchFamily="34" charset="0"/>
              </a:endParaRPr>
            </a:p>
          </p:txBody>
        </p:sp>
      </p:grpSp>
      <p:sp>
        <p:nvSpPr>
          <p:cNvPr id="2" name="Title 1"/>
          <p:cNvSpPr>
            <a:spLocks noGrp="1"/>
          </p:cNvSpPr>
          <p:nvPr>
            <p:ph type="title"/>
          </p:nvPr>
        </p:nvSpPr>
        <p:spPr>
          <a:xfrm>
            <a:off x="381000" y="230188"/>
            <a:ext cx="8382000" cy="1052596"/>
          </a:xfrm>
        </p:spPr>
        <p:txBody>
          <a:bodyPr/>
          <a:lstStyle/>
          <a:p>
            <a:r>
              <a:rPr lang="en-US" dirty="0" smtClean="0"/>
              <a:t>Dictionary</a:t>
            </a:r>
            <a:br>
              <a:rPr lang="en-US" dirty="0" smtClean="0"/>
            </a:br>
            <a:r>
              <a:rPr lang="en-US" sz="2800" dirty="0" smtClean="0"/>
              <a:t>direct to indirect transfer</a:t>
            </a:r>
            <a:endParaRPr lang="en-US" sz="2800" dirty="0"/>
          </a:p>
        </p:txBody>
      </p:sp>
    </p:spTree>
    <p:extLst>
      <p:ext uri="{BB962C8B-B14F-4D97-AF65-F5344CB8AC3E}">
        <p14:creationId xmlns:p14="http://schemas.microsoft.com/office/powerpoint/2010/main" val="243908952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13"/>
          <p:cNvGrpSpPr/>
          <p:nvPr/>
        </p:nvGrpSpPr>
        <p:grpSpPr>
          <a:xfrm>
            <a:off x="1600199" y="2362200"/>
            <a:ext cx="2057401" cy="2012674"/>
            <a:chOff x="1752598" y="1600200"/>
            <a:chExt cx="3505202" cy="3429000"/>
          </a:xfrm>
        </p:grpSpPr>
        <p:sp>
          <p:nvSpPr>
            <p:cNvPr id="8" name="Left Bracket 7"/>
            <p:cNvSpPr/>
            <p:nvPr/>
          </p:nvSpPr>
          <p:spPr>
            <a:xfrm>
              <a:off x="1752598" y="1600200"/>
              <a:ext cx="203979" cy="3429000"/>
            </a:xfrm>
            <a:prstGeom prst="leftBracket">
              <a:avLst>
                <a:gd name="adj" fmla="val 0"/>
              </a:avLst>
            </a:prstGeom>
            <a:ln w="50800">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9" name="Left Bracket 8"/>
            <p:cNvSpPr/>
            <p:nvPr/>
          </p:nvSpPr>
          <p:spPr>
            <a:xfrm flipH="1">
              <a:off x="5051778" y="1600200"/>
              <a:ext cx="206022" cy="3429000"/>
            </a:xfrm>
            <a:prstGeom prst="leftBracket">
              <a:avLst>
                <a:gd name="adj" fmla="val 0"/>
              </a:avLst>
            </a:prstGeom>
            <a:ln w="50800">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sp>
        <p:nvSpPr>
          <p:cNvPr id="4" name="Left Bracket 3"/>
          <p:cNvSpPr/>
          <p:nvPr/>
        </p:nvSpPr>
        <p:spPr>
          <a:xfrm>
            <a:off x="542089" y="2358887"/>
            <a:ext cx="143711" cy="2019300"/>
          </a:xfrm>
          <a:prstGeom prst="leftBracket">
            <a:avLst>
              <a:gd name="adj" fmla="val 0"/>
            </a:avLst>
          </a:prstGeom>
          <a:ln w="50800">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 name="Left Bracket 4"/>
          <p:cNvSpPr/>
          <p:nvPr/>
        </p:nvSpPr>
        <p:spPr>
          <a:xfrm flipH="1">
            <a:off x="882926" y="2358887"/>
            <a:ext cx="132238" cy="2019300"/>
          </a:xfrm>
          <a:prstGeom prst="leftBracket">
            <a:avLst>
              <a:gd name="adj" fmla="val 0"/>
            </a:avLst>
          </a:prstGeom>
          <a:ln w="50800">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5" name="TextBox 14"/>
          <p:cNvSpPr txBox="1"/>
          <p:nvPr/>
        </p:nvSpPr>
        <p:spPr bwMode="auto">
          <a:xfrm>
            <a:off x="1143000" y="3137705"/>
            <a:ext cx="364202" cy="461665"/>
          </a:xfrm>
          <a:prstGeom prst="rect">
            <a:avLst/>
          </a:prstGeom>
          <a:noFill/>
          <a:ln w="9525">
            <a:noFill/>
            <a:miter lim="800000"/>
            <a:headEnd/>
            <a:tailEnd/>
          </a:ln>
        </p:spPr>
        <p:txBody>
          <a:bodyPr wrap="none" rtlCol="0">
            <a:spAutoFit/>
          </a:bodyPr>
          <a:lstStyle/>
          <a:p>
            <a:r>
              <a:rPr lang="en-US" sz="2400" dirty="0" smtClean="0">
                <a:latin typeface="Helvetica" pitchFamily="34" charset="0"/>
                <a:cs typeface="Helvetica" pitchFamily="34" charset="0"/>
              </a:rPr>
              <a:t>=</a:t>
            </a:r>
            <a:endParaRPr lang="en-US" sz="2400" dirty="0">
              <a:latin typeface="Helvetica" pitchFamily="34" charset="0"/>
              <a:cs typeface="Helvetica" pitchFamily="34" charset="0"/>
            </a:endParaRPr>
          </a:p>
        </p:txBody>
      </p:sp>
      <p:sp>
        <p:nvSpPr>
          <p:cNvPr id="26" name="TextBox 25"/>
          <p:cNvSpPr txBox="1"/>
          <p:nvPr/>
        </p:nvSpPr>
        <p:spPr bwMode="auto">
          <a:xfrm>
            <a:off x="523874" y="3137705"/>
            <a:ext cx="526106" cy="461665"/>
          </a:xfrm>
          <a:prstGeom prst="rect">
            <a:avLst/>
          </a:prstGeom>
          <a:noFill/>
          <a:ln w="9525">
            <a:noFill/>
            <a:miter lim="800000"/>
            <a:headEnd/>
            <a:tailEnd/>
          </a:ln>
        </p:spPr>
        <p:txBody>
          <a:bodyPr wrap="none" rtlCol="0">
            <a:spAutoFit/>
          </a:bodyPr>
          <a:lstStyle/>
          <a:p>
            <a:r>
              <a:rPr lang="en-US" sz="2400" dirty="0" smtClean="0">
                <a:latin typeface="Helvetica" pitchFamily="34" charset="0"/>
                <a:cs typeface="Helvetica" pitchFamily="34" charset="0"/>
              </a:rPr>
              <a:t>l</a:t>
            </a:r>
            <a:r>
              <a:rPr lang="en-US" sz="2400" baseline="-25000" dirty="0" smtClean="0">
                <a:latin typeface="Helvetica" pitchFamily="34" charset="0"/>
                <a:cs typeface="Helvetica" pitchFamily="34" charset="0"/>
              </a:rPr>
              <a:t>ind</a:t>
            </a:r>
            <a:endParaRPr lang="en-US" sz="2400" baseline="-25000" dirty="0">
              <a:latin typeface="Helvetica" pitchFamily="34" charset="0"/>
              <a:cs typeface="Helvetica" pitchFamily="34" charset="0"/>
            </a:endParaRPr>
          </a:p>
        </p:txBody>
      </p:sp>
      <p:sp>
        <p:nvSpPr>
          <p:cNvPr id="10" name="Left Bracket 9"/>
          <p:cNvSpPr/>
          <p:nvPr/>
        </p:nvSpPr>
        <p:spPr>
          <a:xfrm>
            <a:off x="8366125" y="2362200"/>
            <a:ext cx="168275" cy="2012674"/>
          </a:xfrm>
          <a:prstGeom prst="leftBracket">
            <a:avLst>
              <a:gd name="adj" fmla="val 0"/>
            </a:avLst>
          </a:prstGeom>
          <a:ln w="50800">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1" name="Left Bracket 10"/>
          <p:cNvSpPr/>
          <p:nvPr/>
        </p:nvSpPr>
        <p:spPr>
          <a:xfrm flipH="1">
            <a:off x="8686800" y="2362200"/>
            <a:ext cx="152400" cy="2012674"/>
          </a:xfrm>
          <a:prstGeom prst="leftBracket">
            <a:avLst>
              <a:gd name="adj" fmla="val 0"/>
            </a:avLst>
          </a:prstGeom>
          <a:ln w="50800">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8" name="TextBox 27"/>
          <p:cNvSpPr txBox="1"/>
          <p:nvPr/>
        </p:nvSpPr>
        <p:spPr bwMode="auto">
          <a:xfrm>
            <a:off x="8450262" y="3137705"/>
            <a:ext cx="367408" cy="461665"/>
          </a:xfrm>
          <a:prstGeom prst="rect">
            <a:avLst/>
          </a:prstGeom>
          <a:noFill/>
          <a:ln w="9525">
            <a:noFill/>
            <a:miter lim="800000"/>
            <a:headEnd/>
            <a:tailEnd/>
          </a:ln>
        </p:spPr>
        <p:txBody>
          <a:bodyPr wrap="none" rtlCol="0">
            <a:spAutoFit/>
          </a:bodyPr>
          <a:lstStyle/>
          <a:p>
            <a:r>
              <a:rPr lang="en-US" sz="2400" dirty="0" smtClean="0">
                <a:latin typeface="Helvetica" pitchFamily="34" charset="0"/>
                <a:cs typeface="Helvetica" pitchFamily="34" charset="0"/>
              </a:rPr>
              <a:t>l</a:t>
            </a:r>
            <a:r>
              <a:rPr lang="en-US" sz="2400" baseline="-25000" dirty="0" smtClean="0">
                <a:latin typeface="Helvetica" pitchFamily="34" charset="0"/>
                <a:cs typeface="Helvetica" pitchFamily="34" charset="0"/>
              </a:rPr>
              <a:t>d</a:t>
            </a:r>
            <a:endParaRPr lang="en-US" sz="2400" baseline="-25000" dirty="0">
              <a:latin typeface="Helvetica" pitchFamily="34" charset="0"/>
              <a:cs typeface="Helvetica" pitchFamily="34" charset="0"/>
            </a:endParaRPr>
          </a:p>
        </p:txBody>
      </p:sp>
      <p:grpSp>
        <p:nvGrpSpPr>
          <p:cNvPr id="42" name="Group 13"/>
          <p:cNvGrpSpPr/>
          <p:nvPr/>
        </p:nvGrpSpPr>
        <p:grpSpPr>
          <a:xfrm>
            <a:off x="3886199" y="2362200"/>
            <a:ext cx="2057401" cy="2012674"/>
            <a:chOff x="1752598" y="1600200"/>
            <a:chExt cx="3505202" cy="3429000"/>
          </a:xfrm>
        </p:grpSpPr>
        <p:sp>
          <p:nvSpPr>
            <p:cNvPr id="43" name="Left Bracket 42"/>
            <p:cNvSpPr/>
            <p:nvPr/>
          </p:nvSpPr>
          <p:spPr>
            <a:xfrm>
              <a:off x="1752598" y="1600200"/>
              <a:ext cx="195277" cy="3429000"/>
            </a:xfrm>
            <a:prstGeom prst="leftBracket">
              <a:avLst>
                <a:gd name="adj" fmla="val 0"/>
              </a:avLst>
            </a:prstGeom>
            <a:ln w="50800">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4" name="Left Bracket 43"/>
            <p:cNvSpPr/>
            <p:nvPr/>
          </p:nvSpPr>
          <p:spPr>
            <a:xfrm flipH="1">
              <a:off x="5035479" y="1600200"/>
              <a:ext cx="222321" cy="3429000"/>
            </a:xfrm>
            <a:prstGeom prst="leftBracket">
              <a:avLst>
                <a:gd name="adj" fmla="val 0"/>
              </a:avLst>
            </a:prstGeom>
            <a:ln w="50800">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grpSp>
        <p:nvGrpSpPr>
          <p:cNvPr id="45" name="Group 13"/>
          <p:cNvGrpSpPr/>
          <p:nvPr/>
        </p:nvGrpSpPr>
        <p:grpSpPr>
          <a:xfrm>
            <a:off x="6156325" y="2362200"/>
            <a:ext cx="2057400" cy="2012674"/>
            <a:chOff x="1752600" y="1600200"/>
            <a:chExt cx="3505200" cy="3429000"/>
          </a:xfrm>
        </p:grpSpPr>
        <p:sp>
          <p:nvSpPr>
            <p:cNvPr id="46" name="Left Bracket 45"/>
            <p:cNvSpPr/>
            <p:nvPr/>
          </p:nvSpPr>
          <p:spPr>
            <a:xfrm>
              <a:off x="1752600" y="1600200"/>
              <a:ext cx="222323" cy="3429000"/>
            </a:xfrm>
            <a:prstGeom prst="leftBracket">
              <a:avLst>
                <a:gd name="adj" fmla="val 0"/>
              </a:avLst>
            </a:prstGeom>
            <a:ln w="50800">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7" name="Left Bracket 46"/>
            <p:cNvSpPr/>
            <p:nvPr/>
          </p:nvSpPr>
          <p:spPr>
            <a:xfrm flipH="1">
              <a:off x="5025202" y="1600200"/>
              <a:ext cx="232598" cy="3429000"/>
            </a:xfrm>
            <a:prstGeom prst="leftBracket">
              <a:avLst>
                <a:gd name="adj" fmla="val 0"/>
              </a:avLst>
            </a:prstGeom>
            <a:ln w="50800">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sp>
        <p:nvSpPr>
          <p:cNvPr id="48" name="TextBox 47"/>
          <p:cNvSpPr txBox="1"/>
          <p:nvPr/>
        </p:nvSpPr>
        <p:spPr bwMode="auto">
          <a:xfrm>
            <a:off x="2411916" y="3137705"/>
            <a:ext cx="407484" cy="461665"/>
          </a:xfrm>
          <a:prstGeom prst="rect">
            <a:avLst/>
          </a:prstGeom>
          <a:noFill/>
          <a:ln w="9525">
            <a:noFill/>
            <a:miter lim="800000"/>
            <a:headEnd/>
            <a:tailEnd/>
          </a:ln>
        </p:spPr>
        <p:txBody>
          <a:bodyPr wrap="none" rtlCol="0">
            <a:spAutoFit/>
          </a:bodyPr>
          <a:lstStyle/>
          <a:p>
            <a:r>
              <a:rPr lang="en-US" sz="2400" dirty="0" smtClean="0">
                <a:latin typeface="Helvetica" pitchFamily="34" charset="0"/>
                <a:cs typeface="Helvetica" pitchFamily="34" charset="0"/>
              </a:rPr>
              <a:t>U</a:t>
            </a:r>
            <a:endParaRPr lang="en-US" sz="2400" dirty="0">
              <a:latin typeface="Helvetica" pitchFamily="34" charset="0"/>
              <a:cs typeface="Helvetica" pitchFamily="34" charset="0"/>
            </a:endParaRPr>
          </a:p>
        </p:txBody>
      </p:sp>
      <p:sp>
        <p:nvSpPr>
          <p:cNvPr id="49" name="TextBox 48"/>
          <p:cNvSpPr txBox="1"/>
          <p:nvPr/>
        </p:nvSpPr>
        <p:spPr bwMode="auto">
          <a:xfrm>
            <a:off x="4806176" y="3137705"/>
            <a:ext cx="375424" cy="461665"/>
          </a:xfrm>
          <a:prstGeom prst="rect">
            <a:avLst/>
          </a:prstGeom>
          <a:noFill/>
          <a:ln w="9525">
            <a:noFill/>
            <a:miter lim="800000"/>
            <a:headEnd/>
            <a:tailEnd/>
          </a:ln>
        </p:spPr>
        <p:txBody>
          <a:bodyPr wrap="none" rtlCol="0">
            <a:spAutoFit/>
          </a:bodyPr>
          <a:lstStyle/>
          <a:p>
            <a:r>
              <a:rPr lang="el-GR" sz="2400" dirty="0" smtClean="0">
                <a:latin typeface="Helvetica" pitchFamily="34" charset="0"/>
                <a:cs typeface="Helvetica" pitchFamily="34" charset="0"/>
              </a:rPr>
              <a:t>Σ</a:t>
            </a:r>
            <a:endParaRPr lang="en-US" sz="2400" dirty="0">
              <a:latin typeface="Helvetica" pitchFamily="34" charset="0"/>
              <a:cs typeface="Helvetica" pitchFamily="34" charset="0"/>
            </a:endParaRPr>
          </a:p>
        </p:txBody>
      </p:sp>
      <p:sp>
        <p:nvSpPr>
          <p:cNvPr id="50" name="TextBox 49"/>
          <p:cNvSpPr txBox="1"/>
          <p:nvPr/>
        </p:nvSpPr>
        <p:spPr bwMode="auto">
          <a:xfrm>
            <a:off x="6952715" y="3137705"/>
            <a:ext cx="514885" cy="461665"/>
          </a:xfrm>
          <a:prstGeom prst="rect">
            <a:avLst/>
          </a:prstGeom>
          <a:noFill/>
          <a:ln w="9525">
            <a:noFill/>
            <a:miter lim="800000"/>
            <a:headEnd/>
            <a:tailEnd/>
          </a:ln>
        </p:spPr>
        <p:txBody>
          <a:bodyPr wrap="none" rtlCol="0">
            <a:spAutoFit/>
          </a:bodyPr>
          <a:lstStyle/>
          <a:p>
            <a:r>
              <a:rPr lang="en-US" sz="2400" dirty="0" smtClean="0">
                <a:latin typeface="Helvetica" pitchFamily="34" charset="0"/>
                <a:cs typeface="Helvetica" pitchFamily="34" charset="0"/>
              </a:rPr>
              <a:t>V</a:t>
            </a:r>
            <a:r>
              <a:rPr lang="en-US" sz="2400" baseline="30000" dirty="0" smtClean="0">
                <a:latin typeface="Helvetica" pitchFamily="34" charset="0"/>
                <a:cs typeface="Helvetica" pitchFamily="34" charset="0"/>
              </a:rPr>
              <a:t>T</a:t>
            </a:r>
            <a:endParaRPr lang="en-US" sz="2400" baseline="30000" dirty="0">
              <a:latin typeface="Helvetica" pitchFamily="34" charset="0"/>
              <a:cs typeface="Helvetica" pitchFamily="34" charset="0"/>
            </a:endParaRPr>
          </a:p>
        </p:txBody>
      </p:sp>
      <p:sp>
        <p:nvSpPr>
          <p:cNvPr id="24" name="TextBox 23"/>
          <p:cNvSpPr txBox="1"/>
          <p:nvPr/>
        </p:nvSpPr>
        <p:spPr bwMode="auto">
          <a:xfrm>
            <a:off x="2976898" y="5634335"/>
            <a:ext cx="3190204" cy="461665"/>
          </a:xfrm>
          <a:prstGeom prst="rect">
            <a:avLst/>
          </a:prstGeom>
          <a:noFill/>
          <a:ln w="9525">
            <a:noFill/>
            <a:miter lim="800000"/>
            <a:headEnd/>
            <a:tailEnd/>
          </a:ln>
        </p:spPr>
        <p:txBody>
          <a:bodyPr wrap="square" rtlCol="0">
            <a:spAutoFit/>
          </a:bodyPr>
          <a:lstStyle/>
          <a:p>
            <a:pPr algn="ctr"/>
            <a:r>
              <a:rPr lang="en-US" sz="2400" dirty="0" smtClean="0">
                <a:latin typeface="Helvetica" pitchFamily="34" charset="0"/>
                <a:cs typeface="Helvetica" pitchFamily="34" charset="0"/>
              </a:rPr>
              <a:t>l</a:t>
            </a:r>
            <a:r>
              <a:rPr lang="en-US" sz="2400" baseline="-25000" dirty="0" smtClean="0">
                <a:latin typeface="Helvetica" pitchFamily="34" charset="0"/>
                <a:cs typeface="Helvetica" pitchFamily="34" charset="0"/>
              </a:rPr>
              <a:t>ind</a:t>
            </a:r>
            <a:r>
              <a:rPr lang="en-US" sz="2400" dirty="0" smtClean="0">
                <a:latin typeface="Helvetica" pitchFamily="34" charset="0"/>
                <a:cs typeface="Helvetica" pitchFamily="34" charset="0"/>
              </a:rPr>
              <a:t> = F l</a:t>
            </a:r>
            <a:r>
              <a:rPr lang="en-US" sz="2400" baseline="-25000" dirty="0" smtClean="0">
                <a:latin typeface="Helvetica" pitchFamily="34" charset="0"/>
                <a:cs typeface="Helvetica" pitchFamily="34" charset="0"/>
              </a:rPr>
              <a:t>d</a:t>
            </a:r>
            <a:r>
              <a:rPr lang="en-US" sz="2400" dirty="0" smtClean="0">
                <a:latin typeface="Helvetica" pitchFamily="34" charset="0"/>
                <a:cs typeface="Helvetica" pitchFamily="34" charset="0"/>
              </a:rPr>
              <a:t> = U </a:t>
            </a:r>
            <a:r>
              <a:rPr lang="el-GR" sz="2400" dirty="0" smtClean="0">
                <a:latin typeface="Helvetica" pitchFamily="34" charset="0"/>
                <a:cs typeface="Helvetica" pitchFamily="34" charset="0"/>
              </a:rPr>
              <a:t>Σ</a:t>
            </a:r>
            <a:r>
              <a:rPr lang="en-US" sz="2400" dirty="0" smtClean="0">
                <a:latin typeface="Helvetica" pitchFamily="34" charset="0"/>
                <a:cs typeface="Helvetica" pitchFamily="34" charset="0"/>
              </a:rPr>
              <a:t> V</a:t>
            </a:r>
            <a:r>
              <a:rPr lang="en-US" sz="2400" baseline="30000" dirty="0" smtClean="0">
                <a:latin typeface="Helvetica" pitchFamily="34" charset="0"/>
                <a:cs typeface="Helvetica" pitchFamily="34" charset="0"/>
              </a:rPr>
              <a:t>T</a:t>
            </a:r>
            <a:r>
              <a:rPr lang="en-US" sz="2400" dirty="0" smtClean="0">
                <a:latin typeface="Helvetica" pitchFamily="34" charset="0"/>
                <a:cs typeface="Helvetica" pitchFamily="34" charset="0"/>
              </a:rPr>
              <a:t> l</a:t>
            </a:r>
            <a:r>
              <a:rPr lang="en-US" sz="2400" baseline="-25000" dirty="0" smtClean="0">
                <a:latin typeface="Helvetica" pitchFamily="34" charset="0"/>
                <a:cs typeface="Helvetica" pitchFamily="34" charset="0"/>
              </a:rPr>
              <a:t>d</a:t>
            </a:r>
            <a:endParaRPr lang="en-US" sz="2400" baseline="-25000" dirty="0">
              <a:latin typeface="Helvetica" pitchFamily="34" charset="0"/>
              <a:cs typeface="Helvetica" pitchFamily="34" charset="0"/>
            </a:endParaRPr>
          </a:p>
        </p:txBody>
      </p:sp>
      <p:sp>
        <p:nvSpPr>
          <p:cNvPr id="3" name="Title 2"/>
          <p:cNvSpPr>
            <a:spLocks noGrp="1"/>
          </p:cNvSpPr>
          <p:nvPr>
            <p:ph type="title"/>
          </p:nvPr>
        </p:nvSpPr>
        <p:spPr>
          <a:xfrm>
            <a:off x="381000" y="230188"/>
            <a:ext cx="8382000" cy="1052596"/>
          </a:xfrm>
        </p:spPr>
        <p:txBody>
          <a:bodyPr/>
          <a:lstStyle/>
          <a:p>
            <a:r>
              <a:rPr lang="en-US" dirty="0" smtClean="0"/>
              <a:t>Dictionary</a:t>
            </a:r>
            <a:br>
              <a:rPr lang="en-US" dirty="0" smtClean="0"/>
            </a:br>
            <a:r>
              <a:rPr lang="en-US" sz="2800" dirty="0" smtClean="0"/>
              <a:t>direct to indirect lighting (</a:t>
            </a:r>
            <a:r>
              <a:rPr lang="en-US" sz="2800" dirty="0" err="1" smtClean="0"/>
              <a:t>svd</a:t>
            </a:r>
            <a:r>
              <a:rPr lang="en-US" sz="2800" dirty="0" smtClean="0"/>
              <a:t>)</a:t>
            </a:r>
            <a:endParaRPr lang="en-US" sz="2800" dirty="0"/>
          </a:p>
        </p:txBody>
      </p:sp>
    </p:spTree>
    <p:extLst>
      <p:ext uri="{BB962C8B-B14F-4D97-AF65-F5344CB8AC3E}">
        <p14:creationId xmlns:p14="http://schemas.microsoft.com/office/powerpoint/2010/main" val="3763593535"/>
      </p:ext>
    </p:extLst>
  </p:cSld>
  <p:clrMapOvr>
    <a:masterClrMapping/>
  </p:clrMapOvr>
  <p:transition>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Title 1"/>
          <p:cNvSpPr>
            <a:spLocks noGrp="1"/>
          </p:cNvSpPr>
          <p:nvPr>
            <p:ph type="title"/>
          </p:nvPr>
        </p:nvSpPr>
        <p:spPr>
          <a:xfrm>
            <a:off x="384048" y="228600"/>
            <a:ext cx="8153400" cy="1052596"/>
          </a:xfrm>
        </p:spPr>
        <p:txBody>
          <a:bodyPr/>
          <a:lstStyle/>
          <a:p>
            <a:pPr eaLnBrk="1" hangingPunct="1"/>
            <a:r>
              <a:rPr lang="en-US" dirty="0" smtClean="0"/>
              <a:t>Motivation</a:t>
            </a:r>
            <a:r>
              <a:rPr lang="en-US" dirty="0"/>
              <a:t/>
            </a:r>
            <a:br>
              <a:rPr lang="en-US" dirty="0"/>
            </a:br>
            <a:r>
              <a:rPr lang="en-US" sz="2800" dirty="0" smtClean="0"/>
              <a:t>Example Images</a:t>
            </a:r>
          </a:p>
        </p:txBody>
      </p:sp>
      <p:pic>
        <p:nvPicPr>
          <p:cNvPr id="1026" name="Picture 2" descr="http://www.siliconera.com/wordpress/wp-content/uploads/2012/03/fox_eng.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429000" y="754898"/>
            <a:ext cx="5321427" cy="3997316"/>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p:cNvPicPr>
            <a:picLocks noChangeAspect="1"/>
          </p:cNvPicPr>
          <p:nvPr/>
        </p:nvPicPr>
        <p:blipFill>
          <a:blip r:embed="rId4"/>
          <a:stretch>
            <a:fillRect/>
          </a:stretch>
        </p:blipFill>
        <p:spPr>
          <a:xfrm>
            <a:off x="362092" y="1793287"/>
            <a:ext cx="7579889" cy="3862613"/>
          </a:xfrm>
          <a:prstGeom prst="rect">
            <a:avLst/>
          </a:prstGeom>
        </p:spPr>
      </p:pic>
      <p:pic>
        <p:nvPicPr>
          <p:cNvPr id="1028" name="Picture 4" descr="http://image.noelshack.com/fichiers/2014/13/1395704601-assassins-creed-unity-ballroom.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60072" y="2209800"/>
            <a:ext cx="7586132" cy="42672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54861138"/>
      </p:ext>
    </p:extLst>
  </p:cSld>
  <p:clrMapOvr>
    <a:masterClrMapping/>
  </p:clrMapOvr>
  <p:transition advTm="1655"/>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Box 14"/>
          <p:cNvSpPr txBox="1"/>
          <p:nvPr/>
        </p:nvSpPr>
        <p:spPr bwMode="auto">
          <a:xfrm>
            <a:off x="1143000" y="3137705"/>
            <a:ext cx="364202" cy="461665"/>
          </a:xfrm>
          <a:prstGeom prst="rect">
            <a:avLst/>
          </a:prstGeom>
          <a:noFill/>
          <a:ln w="9525">
            <a:noFill/>
            <a:miter lim="800000"/>
            <a:headEnd/>
            <a:tailEnd/>
          </a:ln>
        </p:spPr>
        <p:txBody>
          <a:bodyPr wrap="none" rtlCol="0">
            <a:spAutoFit/>
          </a:bodyPr>
          <a:lstStyle/>
          <a:p>
            <a:r>
              <a:rPr lang="en-US" sz="2400" dirty="0" smtClean="0">
                <a:latin typeface="Helvetica" pitchFamily="34" charset="0"/>
                <a:cs typeface="Helvetica" pitchFamily="34" charset="0"/>
              </a:rPr>
              <a:t>=</a:t>
            </a:r>
            <a:endParaRPr lang="en-US" sz="2400" dirty="0">
              <a:latin typeface="Helvetica" pitchFamily="34" charset="0"/>
              <a:cs typeface="Helvetica" pitchFamily="34" charset="0"/>
            </a:endParaRPr>
          </a:p>
        </p:txBody>
      </p:sp>
      <p:sp>
        <p:nvSpPr>
          <p:cNvPr id="26" name="TextBox 25"/>
          <p:cNvSpPr txBox="1"/>
          <p:nvPr/>
        </p:nvSpPr>
        <p:spPr bwMode="auto">
          <a:xfrm>
            <a:off x="533400" y="3137705"/>
            <a:ext cx="526106" cy="461665"/>
          </a:xfrm>
          <a:prstGeom prst="rect">
            <a:avLst/>
          </a:prstGeom>
          <a:noFill/>
          <a:ln w="9525">
            <a:noFill/>
            <a:miter lim="800000"/>
            <a:headEnd/>
            <a:tailEnd/>
          </a:ln>
        </p:spPr>
        <p:txBody>
          <a:bodyPr wrap="none" rtlCol="0">
            <a:spAutoFit/>
          </a:bodyPr>
          <a:lstStyle/>
          <a:p>
            <a:r>
              <a:rPr lang="en-US" sz="2400" dirty="0" smtClean="0">
                <a:latin typeface="Helvetica" pitchFamily="34" charset="0"/>
                <a:cs typeface="Helvetica" pitchFamily="34" charset="0"/>
              </a:rPr>
              <a:t>l</a:t>
            </a:r>
            <a:r>
              <a:rPr lang="en-US" sz="2400" baseline="-25000" dirty="0" smtClean="0">
                <a:latin typeface="Helvetica" pitchFamily="34" charset="0"/>
                <a:cs typeface="Helvetica" pitchFamily="34" charset="0"/>
              </a:rPr>
              <a:t>ind</a:t>
            </a:r>
            <a:endParaRPr lang="en-US" sz="2400" baseline="-25000" dirty="0">
              <a:latin typeface="Helvetica" pitchFamily="34" charset="0"/>
              <a:cs typeface="Helvetica" pitchFamily="34" charset="0"/>
            </a:endParaRPr>
          </a:p>
        </p:txBody>
      </p:sp>
      <p:sp>
        <p:nvSpPr>
          <p:cNvPr id="28" name="TextBox 27"/>
          <p:cNvSpPr txBox="1"/>
          <p:nvPr/>
        </p:nvSpPr>
        <p:spPr bwMode="auto">
          <a:xfrm>
            <a:off x="8450262" y="3137705"/>
            <a:ext cx="367408" cy="461665"/>
          </a:xfrm>
          <a:prstGeom prst="rect">
            <a:avLst/>
          </a:prstGeom>
          <a:noFill/>
          <a:ln w="9525">
            <a:noFill/>
            <a:miter lim="800000"/>
            <a:headEnd/>
            <a:tailEnd/>
          </a:ln>
        </p:spPr>
        <p:txBody>
          <a:bodyPr wrap="none" rtlCol="0">
            <a:spAutoFit/>
          </a:bodyPr>
          <a:lstStyle/>
          <a:p>
            <a:r>
              <a:rPr lang="en-US" sz="2400" dirty="0" smtClean="0">
                <a:latin typeface="Helvetica" pitchFamily="34" charset="0"/>
                <a:cs typeface="Helvetica" pitchFamily="34" charset="0"/>
              </a:rPr>
              <a:t>l</a:t>
            </a:r>
            <a:r>
              <a:rPr lang="en-US" sz="2400" baseline="-25000" dirty="0" smtClean="0">
                <a:latin typeface="Helvetica" pitchFamily="34" charset="0"/>
                <a:cs typeface="Helvetica" pitchFamily="34" charset="0"/>
              </a:rPr>
              <a:t>d</a:t>
            </a:r>
            <a:endParaRPr lang="en-US" sz="2400" baseline="-25000" dirty="0">
              <a:latin typeface="Helvetica" pitchFamily="34" charset="0"/>
              <a:cs typeface="Helvetica" pitchFamily="34" charset="0"/>
            </a:endParaRPr>
          </a:p>
        </p:txBody>
      </p:sp>
      <p:sp>
        <p:nvSpPr>
          <p:cNvPr id="23" name="Rectangle 22"/>
          <p:cNvSpPr/>
          <p:nvPr/>
        </p:nvSpPr>
        <p:spPr>
          <a:xfrm>
            <a:off x="1785852" y="2471652"/>
            <a:ext cx="76200" cy="1828800"/>
          </a:xfrm>
          <a:prstGeom prst="rect">
            <a:avLst/>
          </a:prstGeom>
          <a:solidFill>
            <a:srgbClr val="FF000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4" name="Rectangle 23"/>
          <p:cNvSpPr/>
          <p:nvPr/>
        </p:nvSpPr>
        <p:spPr>
          <a:xfrm>
            <a:off x="2055554" y="2471652"/>
            <a:ext cx="76200" cy="1828800"/>
          </a:xfrm>
          <a:prstGeom prst="rect">
            <a:avLst/>
          </a:prstGeom>
          <a:solidFill>
            <a:srgbClr val="FFC00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7" name="Rectangle 26"/>
          <p:cNvSpPr/>
          <p:nvPr/>
        </p:nvSpPr>
        <p:spPr>
          <a:xfrm>
            <a:off x="2325256" y="2471652"/>
            <a:ext cx="76200" cy="1828800"/>
          </a:xfrm>
          <a:prstGeom prst="rect">
            <a:avLst/>
          </a:prstGeom>
          <a:solidFill>
            <a:srgbClr val="FFFF0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9" name="Rectangle 28"/>
          <p:cNvSpPr/>
          <p:nvPr/>
        </p:nvSpPr>
        <p:spPr>
          <a:xfrm>
            <a:off x="2594958" y="2471652"/>
            <a:ext cx="76200" cy="1828800"/>
          </a:xfrm>
          <a:prstGeom prst="rect">
            <a:avLst/>
          </a:prstGeom>
          <a:solidFill>
            <a:srgbClr val="92D05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0" name="Rectangle 29"/>
          <p:cNvSpPr/>
          <p:nvPr/>
        </p:nvSpPr>
        <p:spPr>
          <a:xfrm>
            <a:off x="2864659" y="2471652"/>
            <a:ext cx="76200" cy="1828800"/>
          </a:xfrm>
          <a:prstGeom prst="rect">
            <a:avLst/>
          </a:prstGeom>
          <a:solidFill>
            <a:srgbClr val="00B05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1" name="Rectangle 30"/>
          <p:cNvSpPr/>
          <p:nvPr/>
        </p:nvSpPr>
        <p:spPr>
          <a:xfrm>
            <a:off x="3134360" y="2471652"/>
            <a:ext cx="76200" cy="1828800"/>
          </a:xfrm>
          <a:prstGeom prst="rect">
            <a:avLst/>
          </a:prstGeom>
          <a:solidFill>
            <a:srgbClr val="00B0F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2" name="Rectangle 31"/>
          <p:cNvSpPr/>
          <p:nvPr/>
        </p:nvSpPr>
        <p:spPr>
          <a:xfrm>
            <a:off x="3404061" y="2471652"/>
            <a:ext cx="76200" cy="1828800"/>
          </a:xfrm>
          <a:prstGeom prst="rect">
            <a:avLst/>
          </a:prstGeom>
          <a:solidFill>
            <a:srgbClr val="7030A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3" name="Rectangle 32"/>
          <p:cNvSpPr/>
          <p:nvPr/>
        </p:nvSpPr>
        <p:spPr>
          <a:xfrm>
            <a:off x="6248400" y="2441448"/>
            <a:ext cx="1828800" cy="73152"/>
          </a:xfrm>
          <a:prstGeom prst="rect">
            <a:avLst/>
          </a:prstGeom>
          <a:solidFill>
            <a:srgbClr val="FF000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4" name="Rectangle 33"/>
          <p:cNvSpPr/>
          <p:nvPr/>
        </p:nvSpPr>
        <p:spPr>
          <a:xfrm>
            <a:off x="6248400" y="2737197"/>
            <a:ext cx="1828800" cy="73152"/>
          </a:xfrm>
          <a:prstGeom prst="rect">
            <a:avLst/>
          </a:prstGeom>
          <a:solidFill>
            <a:srgbClr val="FFC00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5" name="Rectangle 34"/>
          <p:cNvSpPr/>
          <p:nvPr/>
        </p:nvSpPr>
        <p:spPr>
          <a:xfrm>
            <a:off x="6248400" y="3032946"/>
            <a:ext cx="1828800" cy="73152"/>
          </a:xfrm>
          <a:prstGeom prst="rect">
            <a:avLst/>
          </a:prstGeom>
          <a:solidFill>
            <a:srgbClr val="FFFF0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6" name="Rectangle 35"/>
          <p:cNvSpPr/>
          <p:nvPr/>
        </p:nvSpPr>
        <p:spPr>
          <a:xfrm>
            <a:off x="6248400" y="3328694"/>
            <a:ext cx="1828800" cy="73152"/>
          </a:xfrm>
          <a:prstGeom prst="rect">
            <a:avLst/>
          </a:prstGeom>
          <a:solidFill>
            <a:srgbClr val="92D05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7" name="Rectangle 36"/>
          <p:cNvSpPr/>
          <p:nvPr/>
        </p:nvSpPr>
        <p:spPr>
          <a:xfrm>
            <a:off x="6248400" y="3624442"/>
            <a:ext cx="1828800" cy="73152"/>
          </a:xfrm>
          <a:prstGeom prst="rect">
            <a:avLst/>
          </a:prstGeom>
          <a:solidFill>
            <a:srgbClr val="00B05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8" name="Rectangle 37"/>
          <p:cNvSpPr/>
          <p:nvPr/>
        </p:nvSpPr>
        <p:spPr>
          <a:xfrm>
            <a:off x="6248400" y="3920190"/>
            <a:ext cx="1828800" cy="73152"/>
          </a:xfrm>
          <a:prstGeom prst="rect">
            <a:avLst/>
          </a:prstGeom>
          <a:solidFill>
            <a:srgbClr val="00B0F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9" name="Rectangle 38"/>
          <p:cNvSpPr/>
          <p:nvPr/>
        </p:nvSpPr>
        <p:spPr>
          <a:xfrm>
            <a:off x="6248400" y="4215939"/>
            <a:ext cx="1828800" cy="73152"/>
          </a:xfrm>
          <a:prstGeom prst="rect">
            <a:avLst/>
          </a:prstGeom>
          <a:solidFill>
            <a:srgbClr val="7030A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0" name="Rectangle 39"/>
          <p:cNvSpPr/>
          <p:nvPr/>
        </p:nvSpPr>
        <p:spPr>
          <a:xfrm>
            <a:off x="4038600" y="2449760"/>
            <a:ext cx="73152" cy="73152"/>
          </a:xfrm>
          <a:prstGeom prst="rect">
            <a:avLst/>
          </a:prstGeom>
          <a:solidFill>
            <a:srgbClr val="FF000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1" name="Rectangle 40"/>
          <p:cNvSpPr/>
          <p:nvPr/>
        </p:nvSpPr>
        <p:spPr>
          <a:xfrm>
            <a:off x="4318000" y="2745510"/>
            <a:ext cx="73152" cy="73152"/>
          </a:xfrm>
          <a:prstGeom prst="rect">
            <a:avLst/>
          </a:prstGeom>
          <a:solidFill>
            <a:srgbClr val="FFC00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2" name="Rectangle 41"/>
          <p:cNvSpPr/>
          <p:nvPr/>
        </p:nvSpPr>
        <p:spPr>
          <a:xfrm>
            <a:off x="4597400" y="3041258"/>
            <a:ext cx="73152" cy="73152"/>
          </a:xfrm>
          <a:prstGeom prst="rect">
            <a:avLst/>
          </a:prstGeom>
          <a:solidFill>
            <a:srgbClr val="FFFF0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5" name="Rectangle 44"/>
          <p:cNvSpPr/>
          <p:nvPr/>
        </p:nvSpPr>
        <p:spPr>
          <a:xfrm>
            <a:off x="4876800" y="3337006"/>
            <a:ext cx="73152" cy="73152"/>
          </a:xfrm>
          <a:prstGeom prst="rect">
            <a:avLst/>
          </a:prstGeom>
          <a:solidFill>
            <a:srgbClr val="92D05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1" name="Rectangle 50"/>
          <p:cNvSpPr/>
          <p:nvPr/>
        </p:nvSpPr>
        <p:spPr>
          <a:xfrm>
            <a:off x="5156200" y="3632754"/>
            <a:ext cx="73152" cy="73152"/>
          </a:xfrm>
          <a:prstGeom prst="rect">
            <a:avLst/>
          </a:prstGeom>
          <a:solidFill>
            <a:srgbClr val="00B05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2" name="Rectangle 51"/>
          <p:cNvSpPr/>
          <p:nvPr/>
        </p:nvSpPr>
        <p:spPr>
          <a:xfrm>
            <a:off x="5435600" y="3928503"/>
            <a:ext cx="73152" cy="73152"/>
          </a:xfrm>
          <a:prstGeom prst="rect">
            <a:avLst/>
          </a:prstGeom>
          <a:solidFill>
            <a:srgbClr val="00B0F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3" name="Rectangle 52"/>
          <p:cNvSpPr/>
          <p:nvPr/>
        </p:nvSpPr>
        <p:spPr>
          <a:xfrm>
            <a:off x="5715000" y="4224252"/>
            <a:ext cx="73152" cy="73152"/>
          </a:xfrm>
          <a:prstGeom prst="rect">
            <a:avLst/>
          </a:prstGeom>
          <a:solidFill>
            <a:srgbClr val="7030A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9" name="TextBox 48"/>
          <p:cNvSpPr txBox="1"/>
          <p:nvPr/>
        </p:nvSpPr>
        <p:spPr bwMode="auto">
          <a:xfrm>
            <a:off x="2976898" y="5634335"/>
            <a:ext cx="3190204" cy="461665"/>
          </a:xfrm>
          <a:prstGeom prst="rect">
            <a:avLst/>
          </a:prstGeom>
          <a:noFill/>
          <a:ln w="9525">
            <a:noFill/>
            <a:miter lim="800000"/>
            <a:headEnd/>
            <a:tailEnd/>
          </a:ln>
        </p:spPr>
        <p:txBody>
          <a:bodyPr wrap="square" rtlCol="0">
            <a:spAutoFit/>
          </a:bodyPr>
          <a:lstStyle/>
          <a:p>
            <a:pPr algn="ctr"/>
            <a:r>
              <a:rPr lang="en-US" sz="2400" dirty="0" smtClean="0">
                <a:latin typeface="Helvetica" pitchFamily="34" charset="0"/>
                <a:cs typeface="Helvetica" pitchFamily="34" charset="0"/>
              </a:rPr>
              <a:t>l</a:t>
            </a:r>
            <a:r>
              <a:rPr lang="en-US" sz="2400" baseline="-25000" dirty="0" smtClean="0">
                <a:latin typeface="Helvetica" pitchFamily="34" charset="0"/>
                <a:cs typeface="Helvetica" pitchFamily="34" charset="0"/>
              </a:rPr>
              <a:t>ind</a:t>
            </a:r>
            <a:r>
              <a:rPr lang="en-US" sz="2400" dirty="0" smtClean="0">
                <a:latin typeface="Helvetica" pitchFamily="34" charset="0"/>
                <a:cs typeface="Helvetica" pitchFamily="34" charset="0"/>
              </a:rPr>
              <a:t> = F l</a:t>
            </a:r>
            <a:r>
              <a:rPr lang="en-US" sz="2400" baseline="-25000" dirty="0" smtClean="0">
                <a:latin typeface="Helvetica" pitchFamily="34" charset="0"/>
                <a:cs typeface="Helvetica" pitchFamily="34" charset="0"/>
              </a:rPr>
              <a:t>d</a:t>
            </a:r>
            <a:r>
              <a:rPr lang="en-US" sz="2400" dirty="0" smtClean="0">
                <a:latin typeface="Helvetica" pitchFamily="34" charset="0"/>
                <a:cs typeface="Helvetica" pitchFamily="34" charset="0"/>
              </a:rPr>
              <a:t> = U </a:t>
            </a:r>
            <a:r>
              <a:rPr lang="el-GR" sz="2400" dirty="0" smtClean="0">
                <a:latin typeface="Helvetica" pitchFamily="34" charset="0"/>
                <a:cs typeface="Helvetica" pitchFamily="34" charset="0"/>
              </a:rPr>
              <a:t>Σ</a:t>
            </a:r>
            <a:r>
              <a:rPr lang="en-US" sz="2400" dirty="0" smtClean="0">
                <a:latin typeface="Helvetica" pitchFamily="34" charset="0"/>
                <a:cs typeface="Helvetica" pitchFamily="34" charset="0"/>
              </a:rPr>
              <a:t> V</a:t>
            </a:r>
            <a:r>
              <a:rPr lang="en-US" sz="2400" baseline="30000" dirty="0" smtClean="0">
                <a:latin typeface="Helvetica" pitchFamily="34" charset="0"/>
                <a:cs typeface="Helvetica" pitchFamily="34" charset="0"/>
              </a:rPr>
              <a:t>T</a:t>
            </a:r>
            <a:r>
              <a:rPr lang="en-US" sz="2400" dirty="0" smtClean="0">
                <a:latin typeface="Helvetica" pitchFamily="34" charset="0"/>
                <a:cs typeface="Helvetica" pitchFamily="34" charset="0"/>
              </a:rPr>
              <a:t> l</a:t>
            </a:r>
            <a:r>
              <a:rPr lang="en-US" sz="2400" baseline="-25000" dirty="0" smtClean="0">
                <a:latin typeface="Helvetica" pitchFamily="34" charset="0"/>
                <a:cs typeface="Helvetica" pitchFamily="34" charset="0"/>
              </a:rPr>
              <a:t>d</a:t>
            </a:r>
            <a:endParaRPr lang="en-US" sz="2400" baseline="-25000" dirty="0">
              <a:latin typeface="Helvetica" pitchFamily="34" charset="0"/>
              <a:cs typeface="Helvetica" pitchFamily="34" charset="0"/>
            </a:endParaRPr>
          </a:p>
        </p:txBody>
      </p:sp>
      <p:sp>
        <p:nvSpPr>
          <p:cNvPr id="50" name="Rounded Rectangle 49"/>
          <p:cNvSpPr/>
          <p:nvPr/>
        </p:nvSpPr>
        <p:spPr>
          <a:xfrm>
            <a:off x="1711125" y="2362200"/>
            <a:ext cx="221847" cy="2057400"/>
          </a:xfrm>
          <a:prstGeom prst="roundRect">
            <a:avLst/>
          </a:prstGeom>
          <a:noFill/>
          <a:ln w="25400">
            <a:solidFill>
              <a:schemeClr val="tx1"/>
            </a:solidFill>
            <a:prstDash val="sysDot"/>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5" name="Rounded Rectangle 54"/>
          <p:cNvSpPr/>
          <p:nvPr/>
        </p:nvSpPr>
        <p:spPr>
          <a:xfrm>
            <a:off x="3973976" y="2367025"/>
            <a:ext cx="204486" cy="225704"/>
          </a:xfrm>
          <a:prstGeom prst="roundRect">
            <a:avLst/>
          </a:prstGeom>
          <a:noFill/>
          <a:ln w="25400">
            <a:solidFill>
              <a:schemeClr val="tx1"/>
            </a:solidFill>
            <a:prstDash val="sysDot"/>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6" name="Rounded Rectangle 55"/>
          <p:cNvSpPr/>
          <p:nvPr/>
        </p:nvSpPr>
        <p:spPr>
          <a:xfrm>
            <a:off x="6213674" y="2362199"/>
            <a:ext cx="1911753" cy="230529"/>
          </a:xfrm>
          <a:prstGeom prst="roundRect">
            <a:avLst/>
          </a:prstGeom>
          <a:noFill/>
          <a:ln w="25400">
            <a:solidFill>
              <a:schemeClr val="tx1"/>
            </a:solidFill>
            <a:prstDash val="sysDot"/>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2" name="Title 11"/>
          <p:cNvSpPr>
            <a:spLocks noGrp="1"/>
          </p:cNvSpPr>
          <p:nvPr>
            <p:ph type="title"/>
          </p:nvPr>
        </p:nvSpPr>
        <p:spPr>
          <a:xfrm>
            <a:off x="381000" y="230188"/>
            <a:ext cx="8382000" cy="1052596"/>
          </a:xfrm>
        </p:spPr>
        <p:txBody>
          <a:bodyPr/>
          <a:lstStyle/>
          <a:p>
            <a:r>
              <a:rPr lang="en-US" dirty="0" smtClean="0"/>
              <a:t>Dictionary</a:t>
            </a:r>
            <a:br>
              <a:rPr lang="en-US" dirty="0" smtClean="0"/>
            </a:br>
            <a:r>
              <a:rPr lang="en-US" sz="2800" dirty="0" smtClean="0"/>
              <a:t>direct to indirect lighting (</a:t>
            </a:r>
            <a:r>
              <a:rPr lang="en-US" sz="2800" dirty="0" err="1" smtClean="0"/>
              <a:t>svd</a:t>
            </a:r>
            <a:r>
              <a:rPr lang="en-US" sz="2800" dirty="0" smtClean="0"/>
              <a:t>)</a:t>
            </a:r>
            <a:endParaRPr lang="en-US" sz="2800" dirty="0"/>
          </a:p>
        </p:txBody>
      </p:sp>
      <p:grpSp>
        <p:nvGrpSpPr>
          <p:cNvPr id="48" name="Group 13"/>
          <p:cNvGrpSpPr/>
          <p:nvPr/>
        </p:nvGrpSpPr>
        <p:grpSpPr>
          <a:xfrm>
            <a:off x="1600199" y="2362200"/>
            <a:ext cx="2057401" cy="2012674"/>
            <a:chOff x="1752598" y="1600200"/>
            <a:chExt cx="3505202" cy="3429000"/>
          </a:xfrm>
        </p:grpSpPr>
        <p:sp>
          <p:nvSpPr>
            <p:cNvPr id="54" name="Left Bracket 53"/>
            <p:cNvSpPr/>
            <p:nvPr/>
          </p:nvSpPr>
          <p:spPr>
            <a:xfrm>
              <a:off x="1752598" y="1600200"/>
              <a:ext cx="203979" cy="3429000"/>
            </a:xfrm>
            <a:prstGeom prst="leftBracket">
              <a:avLst>
                <a:gd name="adj" fmla="val 0"/>
              </a:avLst>
            </a:prstGeom>
            <a:ln w="50800">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7" name="Left Bracket 56"/>
            <p:cNvSpPr/>
            <p:nvPr/>
          </p:nvSpPr>
          <p:spPr>
            <a:xfrm flipH="1">
              <a:off x="5051778" y="1600200"/>
              <a:ext cx="206022" cy="3429000"/>
            </a:xfrm>
            <a:prstGeom prst="leftBracket">
              <a:avLst>
                <a:gd name="adj" fmla="val 0"/>
              </a:avLst>
            </a:prstGeom>
            <a:ln w="50800">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sp>
        <p:nvSpPr>
          <p:cNvPr id="58" name="Left Bracket 57"/>
          <p:cNvSpPr/>
          <p:nvPr/>
        </p:nvSpPr>
        <p:spPr>
          <a:xfrm>
            <a:off x="542089" y="2358887"/>
            <a:ext cx="143711" cy="2019300"/>
          </a:xfrm>
          <a:prstGeom prst="leftBracket">
            <a:avLst>
              <a:gd name="adj" fmla="val 0"/>
            </a:avLst>
          </a:prstGeom>
          <a:ln w="50800">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9" name="Left Bracket 58"/>
          <p:cNvSpPr/>
          <p:nvPr/>
        </p:nvSpPr>
        <p:spPr>
          <a:xfrm flipH="1">
            <a:off x="882926" y="2358887"/>
            <a:ext cx="132238" cy="2019300"/>
          </a:xfrm>
          <a:prstGeom prst="leftBracket">
            <a:avLst>
              <a:gd name="adj" fmla="val 0"/>
            </a:avLst>
          </a:prstGeom>
          <a:ln w="50800">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60" name="Left Bracket 59"/>
          <p:cNvSpPr/>
          <p:nvPr/>
        </p:nvSpPr>
        <p:spPr>
          <a:xfrm>
            <a:off x="8366125" y="2362200"/>
            <a:ext cx="168275" cy="2012674"/>
          </a:xfrm>
          <a:prstGeom prst="leftBracket">
            <a:avLst>
              <a:gd name="adj" fmla="val 0"/>
            </a:avLst>
          </a:prstGeom>
          <a:ln w="50800">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61" name="Left Bracket 60"/>
          <p:cNvSpPr/>
          <p:nvPr/>
        </p:nvSpPr>
        <p:spPr>
          <a:xfrm flipH="1">
            <a:off x="8686800" y="2362200"/>
            <a:ext cx="152400" cy="2012674"/>
          </a:xfrm>
          <a:prstGeom prst="leftBracket">
            <a:avLst>
              <a:gd name="adj" fmla="val 0"/>
            </a:avLst>
          </a:prstGeom>
          <a:ln w="50800">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nvGrpSpPr>
          <p:cNvPr id="62" name="Group 13"/>
          <p:cNvGrpSpPr/>
          <p:nvPr/>
        </p:nvGrpSpPr>
        <p:grpSpPr>
          <a:xfrm>
            <a:off x="3886199" y="2362200"/>
            <a:ext cx="2057401" cy="2012674"/>
            <a:chOff x="1752598" y="1600200"/>
            <a:chExt cx="3505202" cy="3429000"/>
          </a:xfrm>
        </p:grpSpPr>
        <p:sp>
          <p:nvSpPr>
            <p:cNvPr id="63" name="Left Bracket 62"/>
            <p:cNvSpPr/>
            <p:nvPr/>
          </p:nvSpPr>
          <p:spPr>
            <a:xfrm>
              <a:off x="1752598" y="1600200"/>
              <a:ext cx="195277" cy="3429000"/>
            </a:xfrm>
            <a:prstGeom prst="leftBracket">
              <a:avLst>
                <a:gd name="adj" fmla="val 0"/>
              </a:avLst>
            </a:prstGeom>
            <a:ln w="50800">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64" name="Left Bracket 63"/>
            <p:cNvSpPr/>
            <p:nvPr/>
          </p:nvSpPr>
          <p:spPr>
            <a:xfrm flipH="1">
              <a:off x="5035479" y="1600200"/>
              <a:ext cx="222321" cy="3429000"/>
            </a:xfrm>
            <a:prstGeom prst="leftBracket">
              <a:avLst>
                <a:gd name="adj" fmla="val 0"/>
              </a:avLst>
            </a:prstGeom>
            <a:ln w="50800">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grpSp>
        <p:nvGrpSpPr>
          <p:cNvPr id="65" name="Group 13"/>
          <p:cNvGrpSpPr/>
          <p:nvPr/>
        </p:nvGrpSpPr>
        <p:grpSpPr>
          <a:xfrm>
            <a:off x="6156325" y="2362200"/>
            <a:ext cx="2057400" cy="2012674"/>
            <a:chOff x="1752600" y="1600200"/>
            <a:chExt cx="3505200" cy="3429000"/>
          </a:xfrm>
        </p:grpSpPr>
        <p:sp>
          <p:nvSpPr>
            <p:cNvPr id="66" name="Left Bracket 65"/>
            <p:cNvSpPr/>
            <p:nvPr/>
          </p:nvSpPr>
          <p:spPr>
            <a:xfrm>
              <a:off x="1752600" y="1600200"/>
              <a:ext cx="222323" cy="3429000"/>
            </a:xfrm>
            <a:prstGeom prst="leftBracket">
              <a:avLst>
                <a:gd name="adj" fmla="val 0"/>
              </a:avLst>
            </a:prstGeom>
            <a:ln w="50800">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67" name="Left Bracket 66"/>
            <p:cNvSpPr/>
            <p:nvPr/>
          </p:nvSpPr>
          <p:spPr>
            <a:xfrm flipH="1">
              <a:off x="5025202" y="1600200"/>
              <a:ext cx="232598" cy="3429000"/>
            </a:xfrm>
            <a:prstGeom prst="leftBracket">
              <a:avLst>
                <a:gd name="adj" fmla="val 0"/>
              </a:avLst>
            </a:prstGeom>
            <a:ln w="50800">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spTree>
    <p:extLst>
      <p:ext uri="{BB962C8B-B14F-4D97-AF65-F5344CB8AC3E}">
        <p14:creationId xmlns:p14="http://schemas.microsoft.com/office/powerpoint/2010/main" val="413673728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6"/>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5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animBg="1"/>
      <p:bldP spid="55" grpId="0" animBg="1"/>
      <p:bldP spid="56" grpId="0" animBg="1"/>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6" name="Group 13"/>
          <p:cNvGrpSpPr/>
          <p:nvPr/>
        </p:nvGrpSpPr>
        <p:grpSpPr>
          <a:xfrm>
            <a:off x="6156325" y="2362200"/>
            <a:ext cx="2057400" cy="2012674"/>
            <a:chOff x="1752600" y="1600200"/>
            <a:chExt cx="3505200" cy="3429000"/>
          </a:xfrm>
        </p:grpSpPr>
        <p:sp>
          <p:nvSpPr>
            <p:cNvPr id="87" name="Left Bracket 86"/>
            <p:cNvSpPr/>
            <p:nvPr/>
          </p:nvSpPr>
          <p:spPr>
            <a:xfrm>
              <a:off x="1752600" y="1600200"/>
              <a:ext cx="222323" cy="3429000"/>
            </a:xfrm>
            <a:prstGeom prst="leftBracket">
              <a:avLst>
                <a:gd name="adj" fmla="val 0"/>
              </a:avLst>
            </a:prstGeom>
            <a:ln w="50800">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88" name="Left Bracket 87"/>
            <p:cNvSpPr/>
            <p:nvPr/>
          </p:nvSpPr>
          <p:spPr>
            <a:xfrm flipH="1">
              <a:off x="5025202" y="1600200"/>
              <a:ext cx="232598" cy="3429000"/>
            </a:xfrm>
            <a:prstGeom prst="leftBracket">
              <a:avLst>
                <a:gd name="adj" fmla="val 0"/>
              </a:avLst>
            </a:prstGeom>
            <a:ln w="50800">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grpSp>
        <p:nvGrpSpPr>
          <p:cNvPr id="60" name="Group 13"/>
          <p:cNvGrpSpPr/>
          <p:nvPr/>
        </p:nvGrpSpPr>
        <p:grpSpPr>
          <a:xfrm>
            <a:off x="1600199" y="2362200"/>
            <a:ext cx="2057401" cy="2012674"/>
            <a:chOff x="1752598" y="1600200"/>
            <a:chExt cx="3505202" cy="3429000"/>
          </a:xfrm>
        </p:grpSpPr>
        <p:sp>
          <p:nvSpPr>
            <p:cNvPr id="65" name="Left Bracket 64"/>
            <p:cNvSpPr/>
            <p:nvPr/>
          </p:nvSpPr>
          <p:spPr>
            <a:xfrm>
              <a:off x="1752598" y="1600200"/>
              <a:ext cx="203979" cy="3429000"/>
            </a:xfrm>
            <a:prstGeom prst="leftBracket">
              <a:avLst>
                <a:gd name="adj" fmla="val 0"/>
              </a:avLst>
            </a:prstGeom>
            <a:ln w="50800">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76" name="Left Bracket 75"/>
            <p:cNvSpPr/>
            <p:nvPr/>
          </p:nvSpPr>
          <p:spPr>
            <a:xfrm flipH="1">
              <a:off x="5051778" y="1600200"/>
              <a:ext cx="206022" cy="3429000"/>
            </a:xfrm>
            <a:prstGeom prst="leftBracket">
              <a:avLst>
                <a:gd name="adj" fmla="val 0"/>
              </a:avLst>
            </a:prstGeom>
            <a:ln w="50800">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sp>
        <p:nvSpPr>
          <p:cNvPr id="15" name="TextBox 14"/>
          <p:cNvSpPr txBox="1"/>
          <p:nvPr/>
        </p:nvSpPr>
        <p:spPr bwMode="auto">
          <a:xfrm>
            <a:off x="1143000" y="3137705"/>
            <a:ext cx="364202" cy="461665"/>
          </a:xfrm>
          <a:prstGeom prst="rect">
            <a:avLst/>
          </a:prstGeom>
          <a:noFill/>
          <a:ln w="9525">
            <a:noFill/>
            <a:miter lim="800000"/>
            <a:headEnd/>
            <a:tailEnd/>
          </a:ln>
        </p:spPr>
        <p:txBody>
          <a:bodyPr wrap="none" rtlCol="0">
            <a:spAutoFit/>
          </a:bodyPr>
          <a:lstStyle/>
          <a:p>
            <a:r>
              <a:rPr lang="en-US" sz="2400" dirty="0" smtClean="0">
                <a:latin typeface="Helvetica" pitchFamily="34" charset="0"/>
                <a:cs typeface="Helvetica" pitchFamily="34" charset="0"/>
              </a:rPr>
              <a:t>=</a:t>
            </a:r>
            <a:endParaRPr lang="en-US" sz="2400" dirty="0">
              <a:latin typeface="Helvetica" pitchFamily="34" charset="0"/>
              <a:cs typeface="Helvetica" pitchFamily="34" charset="0"/>
            </a:endParaRPr>
          </a:p>
        </p:txBody>
      </p:sp>
      <p:sp>
        <p:nvSpPr>
          <p:cNvPr id="26" name="TextBox 25"/>
          <p:cNvSpPr txBox="1"/>
          <p:nvPr/>
        </p:nvSpPr>
        <p:spPr bwMode="auto">
          <a:xfrm>
            <a:off x="533400" y="3137705"/>
            <a:ext cx="526106" cy="461665"/>
          </a:xfrm>
          <a:prstGeom prst="rect">
            <a:avLst/>
          </a:prstGeom>
          <a:noFill/>
          <a:ln w="9525">
            <a:noFill/>
            <a:miter lim="800000"/>
            <a:headEnd/>
            <a:tailEnd/>
          </a:ln>
        </p:spPr>
        <p:txBody>
          <a:bodyPr wrap="none" rtlCol="0">
            <a:spAutoFit/>
          </a:bodyPr>
          <a:lstStyle/>
          <a:p>
            <a:r>
              <a:rPr lang="en-US" sz="2400" dirty="0" smtClean="0">
                <a:latin typeface="Helvetica" pitchFamily="34" charset="0"/>
                <a:cs typeface="Helvetica" pitchFamily="34" charset="0"/>
              </a:rPr>
              <a:t>l</a:t>
            </a:r>
            <a:r>
              <a:rPr lang="en-US" sz="2400" baseline="-25000" dirty="0" smtClean="0">
                <a:latin typeface="Helvetica" pitchFamily="34" charset="0"/>
                <a:cs typeface="Helvetica" pitchFamily="34" charset="0"/>
              </a:rPr>
              <a:t>ind</a:t>
            </a:r>
            <a:endParaRPr lang="en-US" sz="2400" baseline="-25000" dirty="0">
              <a:latin typeface="Helvetica" pitchFamily="34" charset="0"/>
              <a:cs typeface="Helvetica" pitchFamily="34" charset="0"/>
            </a:endParaRPr>
          </a:p>
        </p:txBody>
      </p:sp>
      <p:sp>
        <p:nvSpPr>
          <p:cNvPr id="28" name="TextBox 27"/>
          <p:cNvSpPr txBox="1"/>
          <p:nvPr/>
        </p:nvSpPr>
        <p:spPr bwMode="auto">
          <a:xfrm>
            <a:off x="8450262" y="3137705"/>
            <a:ext cx="367408" cy="461665"/>
          </a:xfrm>
          <a:prstGeom prst="rect">
            <a:avLst/>
          </a:prstGeom>
          <a:noFill/>
          <a:ln w="9525">
            <a:noFill/>
            <a:miter lim="800000"/>
            <a:headEnd/>
            <a:tailEnd/>
          </a:ln>
        </p:spPr>
        <p:txBody>
          <a:bodyPr wrap="none" rtlCol="0">
            <a:spAutoFit/>
          </a:bodyPr>
          <a:lstStyle/>
          <a:p>
            <a:r>
              <a:rPr lang="en-US" sz="2400" dirty="0" smtClean="0">
                <a:latin typeface="Helvetica" pitchFamily="34" charset="0"/>
                <a:cs typeface="Helvetica" pitchFamily="34" charset="0"/>
              </a:rPr>
              <a:t>l</a:t>
            </a:r>
            <a:r>
              <a:rPr lang="en-US" sz="2400" baseline="-25000" dirty="0" smtClean="0">
                <a:latin typeface="Helvetica" pitchFamily="34" charset="0"/>
                <a:cs typeface="Helvetica" pitchFamily="34" charset="0"/>
              </a:rPr>
              <a:t>d</a:t>
            </a:r>
            <a:endParaRPr lang="en-US" sz="2400" baseline="-25000" dirty="0">
              <a:latin typeface="Helvetica" pitchFamily="34" charset="0"/>
              <a:cs typeface="Helvetica" pitchFamily="34" charset="0"/>
            </a:endParaRPr>
          </a:p>
        </p:txBody>
      </p:sp>
      <p:sp>
        <p:nvSpPr>
          <p:cNvPr id="23" name="Rectangle 22"/>
          <p:cNvSpPr/>
          <p:nvPr/>
        </p:nvSpPr>
        <p:spPr>
          <a:xfrm>
            <a:off x="1785852" y="2471652"/>
            <a:ext cx="76200" cy="1828800"/>
          </a:xfrm>
          <a:prstGeom prst="rect">
            <a:avLst/>
          </a:prstGeom>
          <a:solidFill>
            <a:srgbClr val="FF000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4" name="Rectangle 23"/>
          <p:cNvSpPr/>
          <p:nvPr/>
        </p:nvSpPr>
        <p:spPr>
          <a:xfrm>
            <a:off x="2055554" y="2471652"/>
            <a:ext cx="76200" cy="1828800"/>
          </a:xfrm>
          <a:prstGeom prst="rect">
            <a:avLst/>
          </a:prstGeom>
          <a:solidFill>
            <a:srgbClr val="FFC00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7" name="Rectangle 26"/>
          <p:cNvSpPr/>
          <p:nvPr/>
        </p:nvSpPr>
        <p:spPr>
          <a:xfrm>
            <a:off x="2325256" y="2471652"/>
            <a:ext cx="76200" cy="1828800"/>
          </a:xfrm>
          <a:prstGeom prst="rect">
            <a:avLst/>
          </a:prstGeom>
          <a:solidFill>
            <a:srgbClr val="FFFF0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9" name="Rectangle 28"/>
          <p:cNvSpPr/>
          <p:nvPr/>
        </p:nvSpPr>
        <p:spPr>
          <a:xfrm>
            <a:off x="2594958" y="2471652"/>
            <a:ext cx="76200" cy="1828800"/>
          </a:xfrm>
          <a:prstGeom prst="rect">
            <a:avLst/>
          </a:prstGeom>
          <a:solidFill>
            <a:srgbClr val="92D05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0" name="Rectangle 29"/>
          <p:cNvSpPr/>
          <p:nvPr/>
        </p:nvSpPr>
        <p:spPr>
          <a:xfrm>
            <a:off x="2864659" y="2471652"/>
            <a:ext cx="76200" cy="1828800"/>
          </a:xfrm>
          <a:prstGeom prst="rect">
            <a:avLst/>
          </a:prstGeom>
          <a:solidFill>
            <a:schemeClr val="bg1">
              <a:lumMod val="65000"/>
              <a:lumOff val="3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1" name="Rectangle 30"/>
          <p:cNvSpPr/>
          <p:nvPr/>
        </p:nvSpPr>
        <p:spPr>
          <a:xfrm>
            <a:off x="3134360" y="2471652"/>
            <a:ext cx="76200" cy="1828800"/>
          </a:xfrm>
          <a:prstGeom prst="rect">
            <a:avLst/>
          </a:prstGeom>
          <a:solidFill>
            <a:schemeClr val="bg1">
              <a:lumMod val="65000"/>
              <a:lumOff val="3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2" name="Rectangle 31"/>
          <p:cNvSpPr/>
          <p:nvPr/>
        </p:nvSpPr>
        <p:spPr>
          <a:xfrm>
            <a:off x="3404061" y="2471652"/>
            <a:ext cx="76200" cy="1828800"/>
          </a:xfrm>
          <a:prstGeom prst="rect">
            <a:avLst/>
          </a:prstGeom>
          <a:solidFill>
            <a:schemeClr val="bg1">
              <a:lumMod val="65000"/>
              <a:lumOff val="3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3" name="Rectangle 32"/>
          <p:cNvSpPr/>
          <p:nvPr/>
        </p:nvSpPr>
        <p:spPr>
          <a:xfrm>
            <a:off x="6248400" y="2441448"/>
            <a:ext cx="1828800" cy="73152"/>
          </a:xfrm>
          <a:prstGeom prst="rect">
            <a:avLst/>
          </a:prstGeom>
          <a:solidFill>
            <a:srgbClr val="FF000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4" name="Rectangle 33"/>
          <p:cNvSpPr/>
          <p:nvPr/>
        </p:nvSpPr>
        <p:spPr>
          <a:xfrm>
            <a:off x="6248400" y="2737197"/>
            <a:ext cx="1828800" cy="73152"/>
          </a:xfrm>
          <a:prstGeom prst="rect">
            <a:avLst/>
          </a:prstGeom>
          <a:solidFill>
            <a:srgbClr val="FFC00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5" name="Rectangle 34"/>
          <p:cNvSpPr/>
          <p:nvPr/>
        </p:nvSpPr>
        <p:spPr>
          <a:xfrm>
            <a:off x="6248400" y="3032946"/>
            <a:ext cx="1828800" cy="73152"/>
          </a:xfrm>
          <a:prstGeom prst="rect">
            <a:avLst/>
          </a:prstGeom>
          <a:solidFill>
            <a:srgbClr val="FFFF0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6" name="Rectangle 35"/>
          <p:cNvSpPr/>
          <p:nvPr/>
        </p:nvSpPr>
        <p:spPr>
          <a:xfrm>
            <a:off x="6248400" y="3328694"/>
            <a:ext cx="1828800" cy="73152"/>
          </a:xfrm>
          <a:prstGeom prst="rect">
            <a:avLst/>
          </a:prstGeom>
          <a:solidFill>
            <a:srgbClr val="92D05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7" name="Rectangle 36"/>
          <p:cNvSpPr/>
          <p:nvPr/>
        </p:nvSpPr>
        <p:spPr>
          <a:xfrm>
            <a:off x="6248400" y="3624442"/>
            <a:ext cx="1828800" cy="73152"/>
          </a:xfrm>
          <a:prstGeom prst="rect">
            <a:avLst/>
          </a:prstGeom>
          <a:solidFill>
            <a:schemeClr val="bg1">
              <a:lumMod val="65000"/>
              <a:lumOff val="3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8" name="Rectangle 37"/>
          <p:cNvSpPr/>
          <p:nvPr/>
        </p:nvSpPr>
        <p:spPr>
          <a:xfrm>
            <a:off x="6248400" y="3920190"/>
            <a:ext cx="1828800" cy="73152"/>
          </a:xfrm>
          <a:prstGeom prst="rect">
            <a:avLst/>
          </a:prstGeom>
          <a:solidFill>
            <a:schemeClr val="bg1">
              <a:lumMod val="65000"/>
              <a:lumOff val="3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9" name="Rectangle 38"/>
          <p:cNvSpPr/>
          <p:nvPr/>
        </p:nvSpPr>
        <p:spPr>
          <a:xfrm>
            <a:off x="6248400" y="4215939"/>
            <a:ext cx="1828800" cy="73152"/>
          </a:xfrm>
          <a:prstGeom prst="rect">
            <a:avLst/>
          </a:prstGeom>
          <a:solidFill>
            <a:schemeClr val="bg1">
              <a:lumMod val="65000"/>
              <a:lumOff val="3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0" name="Rectangle 39"/>
          <p:cNvSpPr/>
          <p:nvPr/>
        </p:nvSpPr>
        <p:spPr>
          <a:xfrm>
            <a:off x="4038600" y="2449760"/>
            <a:ext cx="73152" cy="73152"/>
          </a:xfrm>
          <a:prstGeom prst="rect">
            <a:avLst/>
          </a:prstGeom>
          <a:solidFill>
            <a:srgbClr val="FF000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1" name="Rectangle 40"/>
          <p:cNvSpPr/>
          <p:nvPr/>
        </p:nvSpPr>
        <p:spPr>
          <a:xfrm>
            <a:off x="4318000" y="2745510"/>
            <a:ext cx="73152" cy="73152"/>
          </a:xfrm>
          <a:prstGeom prst="rect">
            <a:avLst/>
          </a:prstGeom>
          <a:solidFill>
            <a:srgbClr val="FFC00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2" name="Rectangle 41"/>
          <p:cNvSpPr/>
          <p:nvPr/>
        </p:nvSpPr>
        <p:spPr>
          <a:xfrm>
            <a:off x="4597400" y="3041258"/>
            <a:ext cx="73152" cy="73152"/>
          </a:xfrm>
          <a:prstGeom prst="rect">
            <a:avLst/>
          </a:prstGeom>
          <a:solidFill>
            <a:srgbClr val="FFFF0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5" name="Rectangle 44"/>
          <p:cNvSpPr/>
          <p:nvPr/>
        </p:nvSpPr>
        <p:spPr>
          <a:xfrm>
            <a:off x="4876800" y="3337006"/>
            <a:ext cx="73152" cy="73152"/>
          </a:xfrm>
          <a:prstGeom prst="rect">
            <a:avLst/>
          </a:prstGeom>
          <a:solidFill>
            <a:srgbClr val="92D05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1" name="Rectangle 50"/>
          <p:cNvSpPr/>
          <p:nvPr/>
        </p:nvSpPr>
        <p:spPr>
          <a:xfrm>
            <a:off x="5156200" y="3632754"/>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2" name="Rectangle 51"/>
          <p:cNvSpPr/>
          <p:nvPr/>
        </p:nvSpPr>
        <p:spPr>
          <a:xfrm>
            <a:off x="5435600" y="3928503"/>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3" name="Rectangle 52"/>
          <p:cNvSpPr/>
          <p:nvPr/>
        </p:nvSpPr>
        <p:spPr>
          <a:xfrm>
            <a:off x="5715000" y="4224252"/>
            <a:ext cx="73152" cy="73152"/>
          </a:xfrm>
          <a:prstGeom prst="rect">
            <a:avLst/>
          </a:prstGeom>
          <a:solidFill>
            <a:schemeClr val="tx1">
              <a:lumMod val="75000"/>
              <a:lumOff val="2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8" name="TextBox 57"/>
          <p:cNvSpPr txBox="1"/>
          <p:nvPr/>
        </p:nvSpPr>
        <p:spPr bwMode="auto">
          <a:xfrm>
            <a:off x="2976898" y="5634335"/>
            <a:ext cx="3190204" cy="461665"/>
          </a:xfrm>
          <a:prstGeom prst="rect">
            <a:avLst/>
          </a:prstGeom>
          <a:noFill/>
          <a:ln w="9525">
            <a:noFill/>
            <a:miter lim="800000"/>
            <a:headEnd/>
            <a:tailEnd/>
          </a:ln>
        </p:spPr>
        <p:txBody>
          <a:bodyPr wrap="square" rtlCol="0">
            <a:spAutoFit/>
          </a:bodyPr>
          <a:lstStyle/>
          <a:p>
            <a:pPr algn="ctr"/>
            <a:r>
              <a:rPr lang="en-US" sz="2400" dirty="0" smtClean="0">
                <a:latin typeface="Helvetica" pitchFamily="34" charset="0"/>
                <a:cs typeface="Helvetica" pitchFamily="34" charset="0"/>
              </a:rPr>
              <a:t>l</a:t>
            </a:r>
            <a:r>
              <a:rPr lang="en-US" sz="2400" baseline="-25000" dirty="0" smtClean="0">
                <a:latin typeface="Helvetica" pitchFamily="34" charset="0"/>
                <a:cs typeface="Helvetica" pitchFamily="34" charset="0"/>
              </a:rPr>
              <a:t>ind</a:t>
            </a:r>
            <a:r>
              <a:rPr lang="en-US" sz="2400" dirty="0" smtClean="0">
                <a:latin typeface="Helvetica" pitchFamily="34" charset="0"/>
                <a:cs typeface="Helvetica" pitchFamily="34" charset="0"/>
              </a:rPr>
              <a:t> = F l</a:t>
            </a:r>
            <a:r>
              <a:rPr lang="en-US" sz="2400" baseline="-25000" dirty="0" smtClean="0">
                <a:latin typeface="Helvetica" pitchFamily="34" charset="0"/>
                <a:cs typeface="Helvetica" pitchFamily="34" charset="0"/>
              </a:rPr>
              <a:t>d</a:t>
            </a:r>
            <a:r>
              <a:rPr lang="en-US" sz="2400" dirty="0" smtClean="0">
                <a:latin typeface="Helvetica" pitchFamily="34" charset="0"/>
                <a:cs typeface="Helvetica" pitchFamily="34" charset="0"/>
              </a:rPr>
              <a:t> = U </a:t>
            </a:r>
            <a:r>
              <a:rPr lang="el-GR" sz="2400" dirty="0" smtClean="0">
                <a:latin typeface="Helvetica" pitchFamily="34" charset="0"/>
                <a:cs typeface="Helvetica" pitchFamily="34" charset="0"/>
              </a:rPr>
              <a:t>Σ</a:t>
            </a:r>
            <a:r>
              <a:rPr lang="en-US" sz="2400" dirty="0" smtClean="0">
                <a:latin typeface="Helvetica" pitchFamily="34" charset="0"/>
                <a:cs typeface="Helvetica" pitchFamily="34" charset="0"/>
              </a:rPr>
              <a:t> V</a:t>
            </a:r>
            <a:r>
              <a:rPr lang="en-US" sz="2400" baseline="30000" dirty="0" smtClean="0">
                <a:latin typeface="Helvetica" pitchFamily="34" charset="0"/>
                <a:cs typeface="Helvetica" pitchFamily="34" charset="0"/>
              </a:rPr>
              <a:t>T</a:t>
            </a:r>
            <a:r>
              <a:rPr lang="en-US" sz="2400" dirty="0" smtClean="0">
                <a:latin typeface="Helvetica" pitchFamily="34" charset="0"/>
                <a:cs typeface="Helvetica" pitchFamily="34" charset="0"/>
              </a:rPr>
              <a:t> l</a:t>
            </a:r>
            <a:r>
              <a:rPr lang="en-US" sz="2400" baseline="-25000" dirty="0" smtClean="0">
                <a:latin typeface="Helvetica" pitchFamily="34" charset="0"/>
                <a:cs typeface="Helvetica" pitchFamily="34" charset="0"/>
              </a:rPr>
              <a:t>d</a:t>
            </a:r>
            <a:endParaRPr lang="en-US" sz="2400" baseline="-25000" dirty="0">
              <a:latin typeface="Helvetica" pitchFamily="34" charset="0"/>
              <a:cs typeface="Helvetica" pitchFamily="34" charset="0"/>
            </a:endParaRPr>
          </a:p>
        </p:txBody>
      </p:sp>
      <p:grpSp>
        <p:nvGrpSpPr>
          <p:cNvPr id="74" name="Group 73"/>
          <p:cNvGrpSpPr/>
          <p:nvPr/>
        </p:nvGrpSpPr>
        <p:grpSpPr>
          <a:xfrm>
            <a:off x="1711125" y="2362199"/>
            <a:ext cx="6414302" cy="2057401"/>
            <a:chOff x="1711125" y="2362199"/>
            <a:chExt cx="6414302" cy="2057401"/>
          </a:xfrm>
        </p:grpSpPr>
        <p:sp>
          <p:nvSpPr>
            <p:cNvPr id="64" name="Rounded Rectangle 63"/>
            <p:cNvSpPr/>
            <p:nvPr/>
          </p:nvSpPr>
          <p:spPr>
            <a:xfrm>
              <a:off x="1711125" y="2362200"/>
              <a:ext cx="221847" cy="2057400"/>
            </a:xfrm>
            <a:prstGeom prst="roundRect">
              <a:avLst/>
            </a:prstGeom>
            <a:noFill/>
            <a:ln w="25400">
              <a:solidFill>
                <a:schemeClr val="tx1"/>
              </a:solidFill>
              <a:prstDash val="sysDot"/>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68" name="Rounded Rectangle 67"/>
            <p:cNvSpPr/>
            <p:nvPr/>
          </p:nvSpPr>
          <p:spPr>
            <a:xfrm>
              <a:off x="3973976" y="2367025"/>
              <a:ext cx="204486" cy="225704"/>
            </a:xfrm>
            <a:prstGeom prst="roundRect">
              <a:avLst/>
            </a:prstGeom>
            <a:noFill/>
            <a:ln w="25400">
              <a:solidFill>
                <a:schemeClr val="tx1"/>
              </a:solidFill>
              <a:prstDash val="sysDot"/>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71" name="Rounded Rectangle 70"/>
            <p:cNvSpPr/>
            <p:nvPr/>
          </p:nvSpPr>
          <p:spPr>
            <a:xfrm>
              <a:off x="6213674" y="2362199"/>
              <a:ext cx="1911753" cy="230529"/>
            </a:xfrm>
            <a:prstGeom prst="roundRect">
              <a:avLst/>
            </a:prstGeom>
            <a:noFill/>
            <a:ln w="25400">
              <a:solidFill>
                <a:schemeClr val="tx1"/>
              </a:solidFill>
              <a:prstDash val="sysDot"/>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grpSp>
        <p:nvGrpSpPr>
          <p:cNvPr id="75" name="Group 74"/>
          <p:cNvGrpSpPr/>
          <p:nvPr/>
        </p:nvGrpSpPr>
        <p:grpSpPr>
          <a:xfrm>
            <a:off x="1981200" y="2362200"/>
            <a:ext cx="6144228" cy="2057400"/>
            <a:chOff x="1981200" y="2362200"/>
            <a:chExt cx="6144228" cy="2057400"/>
          </a:xfrm>
        </p:grpSpPr>
        <p:sp>
          <p:nvSpPr>
            <p:cNvPr id="66" name="Rounded Rectangle 65"/>
            <p:cNvSpPr/>
            <p:nvPr/>
          </p:nvSpPr>
          <p:spPr>
            <a:xfrm>
              <a:off x="1981200" y="2362200"/>
              <a:ext cx="221847" cy="2057400"/>
            </a:xfrm>
            <a:prstGeom prst="roundRect">
              <a:avLst/>
            </a:prstGeom>
            <a:noFill/>
            <a:ln w="25400">
              <a:solidFill>
                <a:schemeClr val="tx1"/>
              </a:solidFill>
              <a:prstDash val="sysDot"/>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69" name="Rounded Rectangle 68"/>
            <p:cNvSpPr/>
            <p:nvPr/>
          </p:nvSpPr>
          <p:spPr>
            <a:xfrm>
              <a:off x="4255625" y="2667000"/>
              <a:ext cx="204486" cy="225704"/>
            </a:xfrm>
            <a:prstGeom prst="roundRect">
              <a:avLst/>
            </a:prstGeom>
            <a:noFill/>
            <a:ln w="25400">
              <a:solidFill>
                <a:schemeClr val="tx1"/>
              </a:solidFill>
              <a:prstDash val="sysDot"/>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72" name="Rounded Rectangle 71"/>
            <p:cNvSpPr/>
            <p:nvPr/>
          </p:nvSpPr>
          <p:spPr>
            <a:xfrm>
              <a:off x="6213675" y="2667000"/>
              <a:ext cx="1911753" cy="230529"/>
            </a:xfrm>
            <a:prstGeom prst="roundRect">
              <a:avLst/>
            </a:prstGeom>
            <a:noFill/>
            <a:ln w="25400">
              <a:solidFill>
                <a:schemeClr val="tx1"/>
              </a:solidFill>
              <a:prstDash val="sysDot"/>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grpSp>
        <p:nvGrpSpPr>
          <p:cNvPr id="62" name="Group 61"/>
          <p:cNvGrpSpPr/>
          <p:nvPr/>
        </p:nvGrpSpPr>
        <p:grpSpPr>
          <a:xfrm>
            <a:off x="2244525" y="2362200"/>
            <a:ext cx="5880903" cy="2057400"/>
            <a:chOff x="2244525" y="2362200"/>
            <a:chExt cx="5880903" cy="2057400"/>
          </a:xfrm>
        </p:grpSpPr>
        <p:sp>
          <p:nvSpPr>
            <p:cNvPr id="67" name="Rounded Rectangle 66"/>
            <p:cNvSpPr/>
            <p:nvPr/>
          </p:nvSpPr>
          <p:spPr>
            <a:xfrm>
              <a:off x="2244525" y="2362200"/>
              <a:ext cx="221847" cy="2057400"/>
            </a:xfrm>
            <a:prstGeom prst="roundRect">
              <a:avLst/>
            </a:prstGeom>
            <a:noFill/>
            <a:ln w="25400">
              <a:solidFill>
                <a:schemeClr val="tx1"/>
              </a:solidFill>
              <a:prstDash val="sysDot"/>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70" name="Rounded Rectangle 69"/>
            <p:cNvSpPr/>
            <p:nvPr/>
          </p:nvSpPr>
          <p:spPr>
            <a:xfrm>
              <a:off x="4537275" y="2960225"/>
              <a:ext cx="204486" cy="225704"/>
            </a:xfrm>
            <a:prstGeom prst="roundRect">
              <a:avLst/>
            </a:prstGeom>
            <a:noFill/>
            <a:ln w="25400">
              <a:solidFill>
                <a:schemeClr val="tx1"/>
              </a:solidFill>
              <a:prstDash val="sysDot"/>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73" name="Rounded Rectangle 72"/>
            <p:cNvSpPr/>
            <p:nvPr/>
          </p:nvSpPr>
          <p:spPr>
            <a:xfrm>
              <a:off x="6213675" y="2948650"/>
              <a:ext cx="1911753" cy="230529"/>
            </a:xfrm>
            <a:prstGeom prst="roundRect">
              <a:avLst/>
            </a:prstGeom>
            <a:noFill/>
            <a:ln w="25400">
              <a:solidFill>
                <a:schemeClr val="tx1"/>
              </a:solidFill>
              <a:prstDash val="sysDot"/>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sp>
        <p:nvSpPr>
          <p:cNvPr id="77" name="Right Brace 76"/>
          <p:cNvSpPr/>
          <p:nvPr/>
        </p:nvSpPr>
        <p:spPr>
          <a:xfrm rot="19066222">
            <a:off x="4527091" y="2050752"/>
            <a:ext cx="312422" cy="1232493"/>
          </a:xfrm>
          <a:prstGeom prst="rightBrace">
            <a:avLst/>
          </a:prstGeom>
          <a:ln w="25400">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78" name="TextBox 77"/>
          <p:cNvSpPr txBox="1"/>
          <p:nvPr/>
        </p:nvSpPr>
        <p:spPr bwMode="auto">
          <a:xfrm>
            <a:off x="4800600" y="2209800"/>
            <a:ext cx="304800" cy="461665"/>
          </a:xfrm>
          <a:prstGeom prst="rect">
            <a:avLst/>
          </a:prstGeom>
          <a:noFill/>
          <a:ln w="9525">
            <a:noFill/>
            <a:miter lim="800000"/>
            <a:headEnd/>
            <a:tailEnd/>
          </a:ln>
        </p:spPr>
        <p:txBody>
          <a:bodyPr wrap="square" rtlCol="0">
            <a:spAutoFit/>
          </a:bodyPr>
          <a:lstStyle/>
          <a:p>
            <a:r>
              <a:rPr lang="en-US" sz="2400" dirty="0" smtClean="0">
                <a:latin typeface="Helvetica" pitchFamily="34" charset="0"/>
                <a:cs typeface="Helvetica" pitchFamily="34" charset="0"/>
              </a:rPr>
              <a:t>k</a:t>
            </a:r>
            <a:endParaRPr lang="en-US" sz="2400" dirty="0">
              <a:latin typeface="Helvetica" pitchFamily="34" charset="0"/>
              <a:cs typeface="Helvetica" pitchFamily="34" charset="0"/>
            </a:endParaRPr>
          </a:p>
        </p:txBody>
      </p:sp>
      <p:grpSp>
        <p:nvGrpSpPr>
          <p:cNvPr id="63" name="Group 62"/>
          <p:cNvGrpSpPr/>
          <p:nvPr/>
        </p:nvGrpSpPr>
        <p:grpSpPr>
          <a:xfrm>
            <a:off x="2521353" y="2362200"/>
            <a:ext cx="5599389" cy="2057400"/>
            <a:chOff x="2521353" y="2362200"/>
            <a:chExt cx="5599389" cy="2057400"/>
          </a:xfrm>
        </p:grpSpPr>
        <p:sp>
          <p:nvSpPr>
            <p:cNvPr id="56" name="Rounded Rectangle 55"/>
            <p:cNvSpPr/>
            <p:nvPr/>
          </p:nvSpPr>
          <p:spPr>
            <a:xfrm>
              <a:off x="2521353" y="2362200"/>
              <a:ext cx="221847" cy="2057400"/>
            </a:xfrm>
            <a:prstGeom prst="roundRect">
              <a:avLst/>
            </a:prstGeom>
            <a:noFill/>
            <a:ln w="25400">
              <a:solidFill>
                <a:schemeClr val="tx1"/>
              </a:solidFill>
              <a:prstDash val="sysDot"/>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9" name="Rounded Rectangle 58"/>
            <p:cNvSpPr/>
            <p:nvPr/>
          </p:nvSpPr>
          <p:spPr>
            <a:xfrm>
              <a:off x="6208989" y="3252899"/>
              <a:ext cx="1911753" cy="230529"/>
            </a:xfrm>
            <a:prstGeom prst="roundRect">
              <a:avLst/>
            </a:prstGeom>
            <a:noFill/>
            <a:ln w="25400">
              <a:solidFill>
                <a:schemeClr val="tx1"/>
              </a:solidFill>
              <a:prstDash val="sysDot"/>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61" name="Rounded Rectangle 60"/>
            <p:cNvSpPr/>
            <p:nvPr/>
          </p:nvSpPr>
          <p:spPr>
            <a:xfrm>
              <a:off x="4811486" y="3268610"/>
              <a:ext cx="204486" cy="225704"/>
            </a:xfrm>
            <a:prstGeom prst="roundRect">
              <a:avLst/>
            </a:prstGeom>
            <a:noFill/>
            <a:ln w="25400">
              <a:solidFill>
                <a:schemeClr val="tx1"/>
              </a:solidFill>
              <a:prstDash val="sysDot"/>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sp>
        <p:nvSpPr>
          <p:cNvPr id="7" name="Title 6"/>
          <p:cNvSpPr>
            <a:spLocks noGrp="1"/>
          </p:cNvSpPr>
          <p:nvPr>
            <p:ph type="title"/>
          </p:nvPr>
        </p:nvSpPr>
        <p:spPr>
          <a:xfrm>
            <a:off x="381000" y="230188"/>
            <a:ext cx="8382000" cy="1052596"/>
          </a:xfrm>
        </p:spPr>
        <p:txBody>
          <a:bodyPr/>
          <a:lstStyle/>
          <a:p>
            <a:r>
              <a:rPr lang="en-US" dirty="0" smtClean="0"/>
              <a:t>Dictionary</a:t>
            </a:r>
            <a:br>
              <a:rPr lang="en-US" dirty="0" smtClean="0"/>
            </a:br>
            <a:r>
              <a:rPr lang="en-US" sz="2800" dirty="0" smtClean="0"/>
              <a:t>indirect to indirect lighting (</a:t>
            </a:r>
            <a:r>
              <a:rPr lang="en-US" sz="2800" dirty="0" err="1" smtClean="0"/>
              <a:t>svd</a:t>
            </a:r>
            <a:r>
              <a:rPr lang="en-US" sz="2800" dirty="0" smtClean="0"/>
              <a:t>)</a:t>
            </a:r>
            <a:endParaRPr lang="en-US" sz="2800" dirty="0"/>
          </a:p>
        </p:txBody>
      </p:sp>
      <p:sp>
        <p:nvSpPr>
          <p:cNvPr id="79" name="Left Bracket 78"/>
          <p:cNvSpPr/>
          <p:nvPr/>
        </p:nvSpPr>
        <p:spPr>
          <a:xfrm>
            <a:off x="542089" y="2358887"/>
            <a:ext cx="143711" cy="2019300"/>
          </a:xfrm>
          <a:prstGeom prst="leftBracket">
            <a:avLst>
              <a:gd name="adj" fmla="val 0"/>
            </a:avLst>
          </a:prstGeom>
          <a:ln w="50800">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80" name="Left Bracket 79"/>
          <p:cNvSpPr/>
          <p:nvPr/>
        </p:nvSpPr>
        <p:spPr>
          <a:xfrm flipH="1">
            <a:off x="882926" y="2358887"/>
            <a:ext cx="132238" cy="2019300"/>
          </a:xfrm>
          <a:prstGeom prst="leftBracket">
            <a:avLst>
              <a:gd name="adj" fmla="val 0"/>
            </a:avLst>
          </a:prstGeom>
          <a:ln w="50800">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81" name="Left Bracket 80"/>
          <p:cNvSpPr/>
          <p:nvPr/>
        </p:nvSpPr>
        <p:spPr>
          <a:xfrm>
            <a:off x="8366125" y="2362200"/>
            <a:ext cx="168275" cy="2012674"/>
          </a:xfrm>
          <a:prstGeom prst="leftBracket">
            <a:avLst>
              <a:gd name="adj" fmla="val 0"/>
            </a:avLst>
          </a:prstGeom>
          <a:ln w="50800">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82" name="Left Bracket 81"/>
          <p:cNvSpPr/>
          <p:nvPr/>
        </p:nvSpPr>
        <p:spPr>
          <a:xfrm flipH="1">
            <a:off x="8686800" y="2362200"/>
            <a:ext cx="152400" cy="2012674"/>
          </a:xfrm>
          <a:prstGeom prst="leftBracket">
            <a:avLst>
              <a:gd name="adj" fmla="val 0"/>
            </a:avLst>
          </a:prstGeom>
          <a:ln w="50800">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nvGrpSpPr>
          <p:cNvPr id="83" name="Group 13"/>
          <p:cNvGrpSpPr/>
          <p:nvPr/>
        </p:nvGrpSpPr>
        <p:grpSpPr>
          <a:xfrm>
            <a:off x="3886199" y="2362200"/>
            <a:ext cx="2057401" cy="2012674"/>
            <a:chOff x="1752598" y="1600200"/>
            <a:chExt cx="3505202" cy="3429000"/>
          </a:xfrm>
        </p:grpSpPr>
        <p:sp>
          <p:nvSpPr>
            <p:cNvPr id="84" name="Left Bracket 83"/>
            <p:cNvSpPr/>
            <p:nvPr/>
          </p:nvSpPr>
          <p:spPr>
            <a:xfrm>
              <a:off x="1752598" y="1600200"/>
              <a:ext cx="195277" cy="3429000"/>
            </a:xfrm>
            <a:prstGeom prst="leftBracket">
              <a:avLst>
                <a:gd name="adj" fmla="val 0"/>
              </a:avLst>
            </a:prstGeom>
            <a:ln w="50800">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85" name="Left Bracket 84"/>
            <p:cNvSpPr/>
            <p:nvPr/>
          </p:nvSpPr>
          <p:spPr>
            <a:xfrm flipH="1">
              <a:off x="5035479" y="1600200"/>
              <a:ext cx="222321" cy="3429000"/>
            </a:xfrm>
            <a:prstGeom prst="leftBracket">
              <a:avLst>
                <a:gd name="adj" fmla="val 0"/>
              </a:avLst>
            </a:prstGeom>
            <a:ln w="50800">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spTree>
    <p:extLst>
      <p:ext uri="{BB962C8B-B14F-4D97-AF65-F5344CB8AC3E}">
        <p14:creationId xmlns:p14="http://schemas.microsoft.com/office/powerpoint/2010/main" val="319872422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300"/>
                                  </p:stCondLst>
                                  <p:childTnLst>
                                    <p:set>
                                      <p:cBhvr>
                                        <p:cTn id="6" dur="1" fill="hold">
                                          <p:stCondLst>
                                            <p:cond delay="0"/>
                                          </p:stCondLst>
                                        </p:cTn>
                                        <p:tgtEl>
                                          <p:spTgt spid="74"/>
                                        </p:tgtEl>
                                        <p:attrNameLst>
                                          <p:attrName>style.visibility</p:attrName>
                                        </p:attrNameLst>
                                      </p:cBhvr>
                                      <p:to>
                                        <p:strVal val="visible"/>
                                      </p:to>
                                    </p:set>
                                  </p:childTnLst>
                                </p:cTn>
                              </p:par>
                            </p:childTnLst>
                          </p:cTn>
                        </p:par>
                        <p:par>
                          <p:cTn id="7" fill="hold">
                            <p:stCondLst>
                              <p:cond delay="300"/>
                            </p:stCondLst>
                            <p:childTnLst>
                              <p:par>
                                <p:cTn id="8" presetID="1" presetClass="entr" presetSubtype="0" fill="hold" nodeType="afterEffect">
                                  <p:stCondLst>
                                    <p:cond delay="300"/>
                                  </p:stCondLst>
                                  <p:childTnLst>
                                    <p:set>
                                      <p:cBhvr>
                                        <p:cTn id="9" dur="1" fill="hold">
                                          <p:stCondLst>
                                            <p:cond delay="0"/>
                                          </p:stCondLst>
                                        </p:cTn>
                                        <p:tgtEl>
                                          <p:spTgt spid="75"/>
                                        </p:tgtEl>
                                        <p:attrNameLst>
                                          <p:attrName>style.visibility</p:attrName>
                                        </p:attrNameLst>
                                      </p:cBhvr>
                                      <p:to>
                                        <p:strVal val="visible"/>
                                      </p:to>
                                    </p:set>
                                  </p:childTnLst>
                                </p:cTn>
                              </p:par>
                            </p:childTnLst>
                          </p:cTn>
                        </p:par>
                        <p:par>
                          <p:cTn id="10" fill="hold">
                            <p:stCondLst>
                              <p:cond delay="600"/>
                            </p:stCondLst>
                            <p:childTnLst>
                              <p:par>
                                <p:cTn id="11" presetID="1" presetClass="entr" presetSubtype="0" fill="hold" nodeType="afterEffect">
                                  <p:stCondLst>
                                    <p:cond delay="300"/>
                                  </p:stCondLst>
                                  <p:childTnLst>
                                    <p:set>
                                      <p:cBhvr>
                                        <p:cTn id="12" dur="1" fill="hold">
                                          <p:stCondLst>
                                            <p:cond delay="0"/>
                                          </p:stCondLst>
                                        </p:cTn>
                                        <p:tgtEl>
                                          <p:spTgt spid="62"/>
                                        </p:tgtEl>
                                        <p:attrNameLst>
                                          <p:attrName>style.visibility</p:attrName>
                                        </p:attrNameLst>
                                      </p:cBhvr>
                                      <p:to>
                                        <p:strVal val="visible"/>
                                      </p:to>
                                    </p:set>
                                  </p:childTnLst>
                                </p:cTn>
                              </p:par>
                            </p:childTnLst>
                          </p:cTn>
                        </p:par>
                        <p:par>
                          <p:cTn id="13" fill="hold">
                            <p:stCondLst>
                              <p:cond delay="900"/>
                            </p:stCondLst>
                            <p:childTnLst>
                              <p:par>
                                <p:cTn id="14" presetID="1" presetClass="entr" presetSubtype="0" fill="hold" nodeType="afterEffect">
                                  <p:stCondLst>
                                    <p:cond delay="300"/>
                                  </p:stCondLst>
                                  <p:childTnLst>
                                    <p:set>
                                      <p:cBhvr>
                                        <p:cTn id="15" dur="1" fill="hold">
                                          <p:stCondLst>
                                            <p:cond delay="0"/>
                                          </p:stCondLst>
                                        </p:cTn>
                                        <p:tgtEl>
                                          <p:spTgt spid="6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5" name="Group 44"/>
          <p:cNvGrpSpPr/>
          <p:nvPr/>
        </p:nvGrpSpPr>
        <p:grpSpPr>
          <a:xfrm>
            <a:off x="1600200" y="2362200"/>
            <a:ext cx="1197430" cy="2012674"/>
            <a:chOff x="1600200" y="2362200"/>
            <a:chExt cx="1197430" cy="2012674"/>
          </a:xfrm>
        </p:grpSpPr>
        <p:sp>
          <p:nvSpPr>
            <p:cNvPr id="8" name="Left Bracket 7"/>
            <p:cNvSpPr/>
            <p:nvPr/>
          </p:nvSpPr>
          <p:spPr>
            <a:xfrm>
              <a:off x="1600200" y="2362200"/>
              <a:ext cx="118472" cy="2012674"/>
            </a:xfrm>
            <a:prstGeom prst="leftBracket">
              <a:avLst>
                <a:gd name="adj" fmla="val 0"/>
              </a:avLst>
            </a:prstGeom>
            <a:ln w="50800">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9" name="Left Bracket 8"/>
            <p:cNvSpPr/>
            <p:nvPr/>
          </p:nvSpPr>
          <p:spPr>
            <a:xfrm flipH="1">
              <a:off x="2685851" y="2362200"/>
              <a:ext cx="111779" cy="2012674"/>
            </a:xfrm>
            <a:prstGeom prst="leftBracket">
              <a:avLst>
                <a:gd name="adj" fmla="val 0"/>
              </a:avLst>
            </a:prstGeom>
            <a:ln w="50800">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sp>
        <p:nvSpPr>
          <p:cNvPr id="4" name="Left Bracket 3"/>
          <p:cNvSpPr/>
          <p:nvPr/>
        </p:nvSpPr>
        <p:spPr>
          <a:xfrm>
            <a:off x="542089" y="2358887"/>
            <a:ext cx="144893" cy="2019300"/>
          </a:xfrm>
          <a:prstGeom prst="leftBracket">
            <a:avLst>
              <a:gd name="adj" fmla="val 0"/>
            </a:avLst>
          </a:prstGeom>
          <a:ln w="50800">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 name="Left Bracket 4"/>
          <p:cNvSpPr/>
          <p:nvPr/>
        </p:nvSpPr>
        <p:spPr>
          <a:xfrm flipH="1">
            <a:off x="872634" y="2358887"/>
            <a:ext cx="142530" cy="2019300"/>
          </a:xfrm>
          <a:prstGeom prst="leftBracket">
            <a:avLst>
              <a:gd name="adj" fmla="val 0"/>
            </a:avLst>
          </a:prstGeom>
          <a:ln w="50800">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5" name="TextBox 14"/>
          <p:cNvSpPr txBox="1"/>
          <p:nvPr/>
        </p:nvSpPr>
        <p:spPr bwMode="auto">
          <a:xfrm>
            <a:off x="1143000" y="3137705"/>
            <a:ext cx="364202" cy="461665"/>
          </a:xfrm>
          <a:prstGeom prst="rect">
            <a:avLst/>
          </a:prstGeom>
          <a:noFill/>
          <a:ln w="9525">
            <a:noFill/>
            <a:miter lim="800000"/>
            <a:headEnd/>
            <a:tailEnd/>
          </a:ln>
        </p:spPr>
        <p:txBody>
          <a:bodyPr wrap="none" rtlCol="0">
            <a:spAutoFit/>
          </a:bodyPr>
          <a:lstStyle/>
          <a:p>
            <a:r>
              <a:rPr lang="en-US" sz="2400" dirty="0" smtClean="0">
                <a:latin typeface="Helvetica" pitchFamily="34" charset="0"/>
                <a:cs typeface="Helvetica" pitchFamily="34" charset="0"/>
              </a:rPr>
              <a:t>=</a:t>
            </a:r>
            <a:endParaRPr lang="en-US" sz="2400" dirty="0">
              <a:latin typeface="Helvetica" pitchFamily="34" charset="0"/>
              <a:cs typeface="Helvetica" pitchFamily="34" charset="0"/>
            </a:endParaRPr>
          </a:p>
        </p:txBody>
      </p:sp>
      <p:sp>
        <p:nvSpPr>
          <p:cNvPr id="26" name="TextBox 25"/>
          <p:cNvSpPr txBox="1"/>
          <p:nvPr/>
        </p:nvSpPr>
        <p:spPr bwMode="auto">
          <a:xfrm>
            <a:off x="520700" y="3137705"/>
            <a:ext cx="526106" cy="461665"/>
          </a:xfrm>
          <a:prstGeom prst="rect">
            <a:avLst/>
          </a:prstGeom>
          <a:noFill/>
          <a:ln w="9525">
            <a:noFill/>
            <a:miter lim="800000"/>
            <a:headEnd/>
            <a:tailEnd/>
          </a:ln>
        </p:spPr>
        <p:txBody>
          <a:bodyPr wrap="none" rtlCol="0">
            <a:spAutoFit/>
          </a:bodyPr>
          <a:lstStyle/>
          <a:p>
            <a:r>
              <a:rPr lang="en-US" sz="2400" dirty="0" smtClean="0">
                <a:latin typeface="Helvetica" pitchFamily="34" charset="0"/>
                <a:cs typeface="Helvetica" pitchFamily="34" charset="0"/>
              </a:rPr>
              <a:t>l</a:t>
            </a:r>
            <a:r>
              <a:rPr lang="en-US" sz="2400" baseline="-25000" dirty="0" smtClean="0">
                <a:latin typeface="Helvetica" pitchFamily="34" charset="0"/>
                <a:cs typeface="Helvetica" pitchFamily="34" charset="0"/>
              </a:rPr>
              <a:t>ind</a:t>
            </a:r>
            <a:endParaRPr lang="en-US" sz="2400" baseline="-25000" dirty="0">
              <a:latin typeface="Helvetica" pitchFamily="34" charset="0"/>
              <a:cs typeface="Helvetica" pitchFamily="34" charset="0"/>
            </a:endParaRPr>
          </a:p>
        </p:txBody>
      </p:sp>
      <p:sp>
        <p:nvSpPr>
          <p:cNvPr id="10" name="Left Bracket 9"/>
          <p:cNvSpPr/>
          <p:nvPr/>
        </p:nvSpPr>
        <p:spPr>
          <a:xfrm>
            <a:off x="8366125" y="2377937"/>
            <a:ext cx="168275" cy="1981200"/>
          </a:xfrm>
          <a:prstGeom prst="leftBracket">
            <a:avLst>
              <a:gd name="adj" fmla="val 0"/>
            </a:avLst>
          </a:prstGeom>
          <a:ln w="50800">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1" name="Left Bracket 10"/>
          <p:cNvSpPr/>
          <p:nvPr/>
        </p:nvSpPr>
        <p:spPr>
          <a:xfrm flipH="1">
            <a:off x="8697688" y="2377937"/>
            <a:ext cx="141512" cy="1981200"/>
          </a:xfrm>
          <a:prstGeom prst="leftBracket">
            <a:avLst>
              <a:gd name="adj" fmla="val 0"/>
            </a:avLst>
          </a:prstGeom>
          <a:ln w="50800">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8" name="TextBox 27"/>
          <p:cNvSpPr txBox="1"/>
          <p:nvPr/>
        </p:nvSpPr>
        <p:spPr bwMode="auto">
          <a:xfrm>
            <a:off x="8450262" y="3137705"/>
            <a:ext cx="367408" cy="461665"/>
          </a:xfrm>
          <a:prstGeom prst="rect">
            <a:avLst/>
          </a:prstGeom>
          <a:noFill/>
          <a:ln w="9525">
            <a:noFill/>
            <a:miter lim="800000"/>
            <a:headEnd/>
            <a:tailEnd/>
          </a:ln>
        </p:spPr>
        <p:txBody>
          <a:bodyPr wrap="none" rtlCol="0">
            <a:spAutoFit/>
          </a:bodyPr>
          <a:lstStyle/>
          <a:p>
            <a:r>
              <a:rPr lang="en-US" sz="2400" dirty="0" smtClean="0">
                <a:latin typeface="Helvetica" pitchFamily="34" charset="0"/>
                <a:cs typeface="Helvetica" pitchFamily="34" charset="0"/>
              </a:rPr>
              <a:t>l</a:t>
            </a:r>
            <a:r>
              <a:rPr lang="en-US" sz="2400" baseline="-25000" dirty="0" smtClean="0">
                <a:latin typeface="Helvetica" pitchFamily="34" charset="0"/>
                <a:cs typeface="Helvetica" pitchFamily="34" charset="0"/>
              </a:rPr>
              <a:t>d</a:t>
            </a:r>
            <a:endParaRPr lang="en-US" sz="2400" baseline="-25000" dirty="0">
              <a:latin typeface="Helvetica" pitchFamily="34" charset="0"/>
              <a:cs typeface="Helvetica" pitchFamily="34" charset="0"/>
            </a:endParaRPr>
          </a:p>
        </p:txBody>
      </p:sp>
      <p:grpSp>
        <p:nvGrpSpPr>
          <p:cNvPr id="48" name="Group 47"/>
          <p:cNvGrpSpPr/>
          <p:nvPr/>
        </p:nvGrpSpPr>
        <p:grpSpPr>
          <a:xfrm>
            <a:off x="3886200" y="2362200"/>
            <a:ext cx="1208314" cy="1143000"/>
            <a:chOff x="3886200" y="2362200"/>
            <a:chExt cx="1208314" cy="1143000"/>
          </a:xfrm>
        </p:grpSpPr>
        <p:sp>
          <p:nvSpPr>
            <p:cNvPr id="43" name="Left Bracket 42"/>
            <p:cNvSpPr/>
            <p:nvPr/>
          </p:nvSpPr>
          <p:spPr>
            <a:xfrm>
              <a:off x="3886200" y="2362200"/>
              <a:ext cx="77382" cy="1143000"/>
            </a:xfrm>
            <a:prstGeom prst="leftBracket">
              <a:avLst>
                <a:gd name="adj" fmla="val 0"/>
              </a:avLst>
            </a:prstGeom>
            <a:ln w="50800">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4" name="Left Bracket 43"/>
            <p:cNvSpPr/>
            <p:nvPr/>
          </p:nvSpPr>
          <p:spPr>
            <a:xfrm flipH="1">
              <a:off x="5017132" y="2362200"/>
              <a:ext cx="77382" cy="1143000"/>
            </a:xfrm>
            <a:prstGeom prst="leftBracket">
              <a:avLst>
                <a:gd name="adj" fmla="val 0"/>
              </a:avLst>
            </a:prstGeom>
            <a:ln w="50800">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grpSp>
        <p:nvGrpSpPr>
          <p:cNvPr id="49" name="Group 48"/>
          <p:cNvGrpSpPr/>
          <p:nvPr/>
        </p:nvGrpSpPr>
        <p:grpSpPr>
          <a:xfrm>
            <a:off x="6156325" y="2362200"/>
            <a:ext cx="2046512" cy="1143000"/>
            <a:chOff x="6156325" y="2362200"/>
            <a:chExt cx="2046512" cy="1143000"/>
          </a:xfrm>
        </p:grpSpPr>
        <p:sp>
          <p:nvSpPr>
            <p:cNvPr id="46" name="Left Bracket 45"/>
            <p:cNvSpPr/>
            <p:nvPr/>
          </p:nvSpPr>
          <p:spPr>
            <a:xfrm>
              <a:off x="6156325" y="2362200"/>
              <a:ext cx="77382" cy="1143000"/>
            </a:xfrm>
            <a:prstGeom prst="leftBracket">
              <a:avLst>
                <a:gd name="adj" fmla="val 0"/>
              </a:avLst>
            </a:prstGeom>
            <a:ln w="50800">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7" name="Left Bracket 46"/>
            <p:cNvSpPr/>
            <p:nvPr/>
          </p:nvSpPr>
          <p:spPr>
            <a:xfrm flipH="1">
              <a:off x="8125455" y="2362200"/>
              <a:ext cx="77382" cy="1143000"/>
            </a:xfrm>
            <a:prstGeom prst="leftBracket">
              <a:avLst>
                <a:gd name="adj" fmla="val 0"/>
              </a:avLst>
            </a:prstGeom>
            <a:ln w="50800">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sp>
        <p:nvSpPr>
          <p:cNvPr id="23" name="Rectangle 22"/>
          <p:cNvSpPr/>
          <p:nvPr/>
        </p:nvSpPr>
        <p:spPr>
          <a:xfrm>
            <a:off x="1785852" y="2471652"/>
            <a:ext cx="76200" cy="1828800"/>
          </a:xfrm>
          <a:prstGeom prst="rect">
            <a:avLst/>
          </a:prstGeom>
          <a:solidFill>
            <a:srgbClr val="FF000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4" name="Rectangle 23"/>
          <p:cNvSpPr/>
          <p:nvPr/>
        </p:nvSpPr>
        <p:spPr>
          <a:xfrm>
            <a:off x="2055554" y="2471652"/>
            <a:ext cx="76200" cy="1828800"/>
          </a:xfrm>
          <a:prstGeom prst="rect">
            <a:avLst/>
          </a:prstGeom>
          <a:solidFill>
            <a:srgbClr val="FFC00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7" name="Rectangle 26"/>
          <p:cNvSpPr/>
          <p:nvPr/>
        </p:nvSpPr>
        <p:spPr>
          <a:xfrm>
            <a:off x="2325256" y="2471652"/>
            <a:ext cx="76200" cy="1828800"/>
          </a:xfrm>
          <a:prstGeom prst="rect">
            <a:avLst/>
          </a:prstGeom>
          <a:solidFill>
            <a:srgbClr val="FFFF0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3" name="Rectangle 32"/>
          <p:cNvSpPr/>
          <p:nvPr/>
        </p:nvSpPr>
        <p:spPr>
          <a:xfrm>
            <a:off x="6248400" y="2441448"/>
            <a:ext cx="1828800" cy="73152"/>
          </a:xfrm>
          <a:prstGeom prst="rect">
            <a:avLst/>
          </a:prstGeom>
          <a:solidFill>
            <a:srgbClr val="FF000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4" name="Rectangle 33"/>
          <p:cNvSpPr/>
          <p:nvPr/>
        </p:nvSpPr>
        <p:spPr>
          <a:xfrm>
            <a:off x="6248400" y="2737197"/>
            <a:ext cx="1828800" cy="73152"/>
          </a:xfrm>
          <a:prstGeom prst="rect">
            <a:avLst/>
          </a:prstGeom>
          <a:solidFill>
            <a:srgbClr val="FFC00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5" name="Rectangle 34"/>
          <p:cNvSpPr/>
          <p:nvPr/>
        </p:nvSpPr>
        <p:spPr>
          <a:xfrm>
            <a:off x="6248400" y="3032946"/>
            <a:ext cx="1828800" cy="73152"/>
          </a:xfrm>
          <a:prstGeom prst="rect">
            <a:avLst/>
          </a:prstGeom>
          <a:solidFill>
            <a:srgbClr val="FFFF0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0" name="Rectangle 39"/>
          <p:cNvSpPr/>
          <p:nvPr/>
        </p:nvSpPr>
        <p:spPr>
          <a:xfrm>
            <a:off x="4038600" y="2449760"/>
            <a:ext cx="73152" cy="73152"/>
          </a:xfrm>
          <a:prstGeom prst="rect">
            <a:avLst/>
          </a:prstGeom>
          <a:solidFill>
            <a:srgbClr val="FF000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1" name="Rectangle 40"/>
          <p:cNvSpPr/>
          <p:nvPr/>
        </p:nvSpPr>
        <p:spPr>
          <a:xfrm>
            <a:off x="4318000" y="2745510"/>
            <a:ext cx="73152" cy="73152"/>
          </a:xfrm>
          <a:prstGeom prst="rect">
            <a:avLst/>
          </a:prstGeom>
          <a:solidFill>
            <a:srgbClr val="FFC00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2" name="Rectangle 41"/>
          <p:cNvSpPr/>
          <p:nvPr/>
        </p:nvSpPr>
        <p:spPr>
          <a:xfrm>
            <a:off x="4597400" y="3041258"/>
            <a:ext cx="73152" cy="73152"/>
          </a:xfrm>
          <a:prstGeom prst="rect">
            <a:avLst/>
          </a:prstGeom>
          <a:solidFill>
            <a:srgbClr val="FFFF0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nvGrpSpPr>
          <p:cNvPr id="7" name="Group 56"/>
          <p:cNvGrpSpPr/>
          <p:nvPr/>
        </p:nvGrpSpPr>
        <p:grpSpPr>
          <a:xfrm>
            <a:off x="2976898" y="5430088"/>
            <a:ext cx="3190204" cy="677487"/>
            <a:chOff x="2976898" y="5418513"/>
            <a:chExt cx="3190204" cy="677487"/>
          </a:xfrm>
        </p:grpSpPr>
        <p:sp>
          <p:nvSpPr>
            <p:cNvPr id="58" name="TextBox 57"/>
            <p:cNvSpPr txBox="1"/>
            <p:nvPr/>
          </p:nvSpPr>
          <p:spPr bwMode="auto">
            <a:xfrm>
              <a:off x="2976898" y="5634335"/>
              <a:ext cx="3190204" cy="461665"/>
            </a:xfrm>
            <a:prstGeom prst="rect">
              <a:avLst/>
            </a:prstGeom>
            <a:noFill/>
            <a:ln w="9525">
              <a:noFill/>
              <a:miter lim="800000"/>
              <a:headEnd/>
              <a:tailEnd/>
            </a:ln>
          </p:spPr>
          <p:txBody>
            <a:bodyPr wrap="square" rtlCol="0">
              <a:spAutoFit/>
            </a:bodyPr>
            <a:lstStyle/>
            <a:p>
              <a:pPr algn="ctr"/>
              <a:r>
                <a:rPr lang="en-US" sz="2400" dirty="0" smtClean="0">
                  <a:latin typeface="Helvetica" pitchFamily="34" charset="0"/>
                  <a:cs typeface="Helvetica" pitchFamily="34" charset="0"/>
                </a:rPr>
                <a:t>l</a:t>
              </a:r>
              <a:r>
                <a:rPr lang="en-US" sz="2400" baseline="-25000" dirty="0" smtClean="0">
                  <a:latin typeface="Helvetica" pitchFamily="34" charset="0"/>
                  <a:cs typeface="Helvetica" pitchFamily="34" charset="0"/>
                </a:rPr>
                <a:t>ind</a:t>
              </a:r>
              <a:r>
                <a:rPr lang="en-US" sz="2400" dirty="0" smtClean="0">
                  <a:latin typeface="Helvetica" pitchFamily="34" charset="0"/>
                  <a:cs typeface="Helvetica" pitchFamily="34" charset="0"/>
                </a:rPr>
                <a:t> = F l</a:t>
              </a:r>
              <a:r>
                <a:rPr lang="en-US" sz="2400" baseline="-25000" dirty="0" smtClean="0">
                  <a:latin typeface="Helvetica" pitchFamily="34" charset="0"/>
                  <a:cs typeface="Helvetica" pitchFamily="34" charset="0"/>
                </a:rPr>
                <a:t>d</a:t>
              </a:r>
              <a:r>
                <a:rPr lang="en-US" sz="2400" dirty="0" smtClean="0">
                  <a:latin typeface="Helvetica" pitchFamily="34" charset="0"/>
                  <a:cs typeface="Helvetica" pitchFamily="34" charset="0"/>
                </a:rPr>
                <a:t> </a:t>
              </a:r>
              <a:r>
                <a:rPr lang="en-US" sz="2400" dirty="0" smtClean="0">
                  <a:latin typeface="Times New Roman"/>
                  <a:cs typeface="Times New Roman"/>
                </a:rPr>
                <a:t>≈</a:t>
              </a:r>
              <a:r>
                <a:rPr lang="en-US" sz="2400" dirty="0" smtClean="0">
                  <a:latin typeface="Helvetica" pitchFamily="34" charset="0"/>
                  <a:cs typeface="Helvetica" pitchFamily="34" charset="0"/>
                </a:rPr>
                <a:t> U </a:t>
              </a:r>
              <a:r>
                <a:rPr lang="el-GR" sz="2400" dirty="0" smtClean="0">
                  <a:latin typeface="Helvetica" pitchFamily="34" charset="0"/>
                  <a:cs typeface="Helvetica" pitchFamily="34" charset="0"/>
                </a:rPr>
                <a:t>Σ</a:t>
              </a:r>
              <a:r>
                <a:rPr lang="en-US" sz="2400" dirty="0" smtClean="0">
                  <a:latin typeface="Helvetica" pitchFamily="34" charset="0"/>
                  <a:cs typeface="Helvetica" pitchFamily="34" charset="0"/>
                </a:rPr>
                <a:t> V</a:t>
              </a:r>
              <a:r>
                <a:rPr lang="en-US" sz="2400" baseline="30000" dirty="0" smtClean="0">
                  <a:latin typeface="Helvetica" pitchFamily="34" charset="0"/>
                  <a:cs typeface="Helvetica" pitchFamily="34" charset="0"/>
                </a:rPr>
                <a:t>T</a:t>
              </a:r>
              <a:r>
                <a:rPr lang="en-US" sz="2400" dirty="0" smtClean="0">
                  <a:latin typeface="Helvetica" pitchFamily="34" charset="0"/>
                  <a:cs typeface="Helvetica" pitchFamily="34" charset="0"/>
                </a:rPr>
                <a:t> l</a:t>
              </a:r>
              <a:r>
                <a:rPr lang="en-US" sz="2400" baseline="-25000" dirty="0" smtClean="0">
                  <a:latin typeface="Helvetica" pitchFamily="34" charset="0"/>
                  <a:cs typeface="Helvetica" pitchFamily="34" charset="0"/>
                </a:rPr>
                <a:t>d</a:t>
              </a:r>
              <a:endParaRPr lang="en-US" sz="2400" baseline="-25000" dirty="0">
                <a:latin typeface="Helvetica" pitchFamily="34" charset="0"/>
                <a:cs typeface="Helvetica" pitchFamily="34" charset="0"/>
              </a:endParaRPr>
            </a:p>
          </p:txBody>
        </p:sp>
        <p:sp>
          <p:nvSpPr>
            <p:cNvPr id="61" name="TextBox 60"/>
            <p:cNvSpPr txBox="1"/>
            <p:nvPr/>
          </p:nvSpPr>
          <p:spPr bwMode="auto">
            <a:xfrm>
              <a:off x="4643165" y="5418513"/>
              <a:ext cx="364202" cy="461665"/>
            </a:xfrm>
            <a:prstGeom prst="rect">
              <a:avLst/>
            </a:prstGeom>
            <a:noFill/>
            <a:ln w="9525">
              <a:noFill/>
              <a:miter lim="800000"/>
              <a:headEnd/>
              <a:tailEnd/>
            </a:ln>
          </p:spPr>
          <p:txBody>
            <a:bodyPr wrap="none" rtlCol="0">
              <a:spAutoFit/>
            </a:bodyPr>
            <a:lstStyle/>
            <a:p>
              <a:r>
                <a:rPr lang="en-US" sz="2400" dirty="0" smtClean="0">
                  <a:latin typeface="Helvetica" pitchFamily="34" charset="0"/>
                  <a:cs typeface="Helvetica" pitchFamily="34" charset="0"/>
                </a:rPr>
                <a:t>~</a:t>
              </a:r>
              <a:endParaRPr lang="en-US" sz="2400" dirty="0">
                <a:latin typeface="Helvetica" pitchFamily="34" charset="0"/>
                <a:cs typeface="Helvetica" pitchFamily="34" charset="0"/>
              </a:endParaRPr>
            </a:p>
          </p:txBody>
        </p:sp>
        <p:sp>
          <p:nvSpPr>
            <p:cNvPr id="62" name="TextBox 61"/>
            <p:cNvSpPr txBox="1"/>
            <p:nvPr/>
          </p:nvSpPr>
          <p:spPr bwMode="auto">
            <a:xfrm>
              <a:off x="4923026" y="5418513"/>
              <a:ext cx="364202" cy="461665"/>
            </a:xfrm>
            <a:prstGeom prst="rect">
              <a:avLst/>
            </a:prstGeom>
            <a:noFill/>
            <a:ln w="9525">
              <a:noFill/>
              <a:miter lim="800000"/>
              <a:headEnd/>
              <a:tailEnd/>
            </a:ln>
          </p:spPr>
          <p:txBody>
            <a:bodyPr wrap="none" rtlCol="0">
              <a:spAutoFit/>
            </a:bodyPr>
            <a:lstStyle/>
            <a:p>
              <a:r>
                <a:rPr lang="en-US" sz="2400" dirty="0" smtClean="0">
                  <a:latin typeface="Helvetica" pitchFamily="34" charset="0"/>
                  <a:cs typeface="Helvetica" pitchFamily="34" charset="0"/>
                </a:rPr>
                <a:t>~</a:t>
              </a:r>
              <a:endParaRPr lang="en-US" sz="2400" dirty="0">
                <a:latin typeface="Helvetica" pitchFamily="34" charset="0"/>
                <a:cs typeface="Helvetica" pitchFamily="34" charset="0"/>
              </a:endParaRPr>
            </a:p>
          </p:txBody>
        </p:sp>
        <p:sp>
          <p:nvSpPr>
            <p:cNvPr id="63" name="TextBox 62"/>
            <p:cNvSpPr txBox="1"/>
            <p:nvPr/>
          </p:nvSpPr>
          <p:spPr bwMode="auto">
            <a:xfrm>
              <a:off x="5219513" y="5418513"/>
              <a:ext cx="364202" cy="461665"/>
            </a:xfrm>
            <a:prstGeom prst="rect">
              <a:avLst/>
            </a:prstGeom>
            <a:noFill/>
            <a:ln w="9525">
              <a:noFill/>
              <a:miter lim="800000"/>
              <a:headEnd/>
              <a:tailEnd/>
            </a:ln>
          </p:spPr>
          <p:txBody>
            <a:bodyPr wrap="none" rtlCol="0">
              <a:spAutoFit/>
            </a:bodyPr>
            <a:lstStyle/>
            <a:p>
              <a:r>
                <a:rPr lang="en-US" sz="2400" dirty="0" smtClean="0">
                  <a:latin typeface="Helvetica" pitchFamily="34" charset="0"/>
                  <a:cs typeface="Helvetica" pitchFamily="34" charset="0"/>
                </a:rPr>
                <a:t>~</a:t>
              </a:r>
              <a:endParaRPr lang="en-US" sz="2400" dirty="0">
                <a:latin typeface="Helvetica" pitchFamily="34" charset="0"/>
                <a:cs typeface="Helvetica" pitchFamily="34" charset="0"/>
              </a:endParaRPr>
            </a:p>
          </p:txBody>
        </p:sp>
      </p:grpSp>
      <p:sp>
        <p:nvSpPr>
          <p:cNvPr id="36" name="Rectangle 35"/>
          <p:cNvSpPr/>
          <p:nvPr/>
        </p:nvSpPr>
        <p:spPr>
          <a:xfrm>
            <a:off x="2594958" y="2471652"/>
            <a:ext cx="76200" cy="1828800"/>
          </a:xfrm>
          <a:prstGeom prst="rect">
            <a:avLst/>
          </a:prstGeom>
          <a:solidFill>
            <a:srgbClr val="92D05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7" name="Rectangle 36"/>
          <p:cNvSpPr/>
          <p:nvPr/>
        </p:nvSpPr>
        <p:spPr>
          <a:xfrm>
            <a:off x="6248400" y="3328694"/>
            <a:ext cx="1828800" cy="73152"/>
          </a:xfrm>
          <a:prstGeom prst="rect">
            <a:avLst/>
          </a:prstGeom>
          <a:solidFill>
            <a:srgbClr val="92D05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9" name="Rectangle 38"/>
          <p:cNvSpPr/>
          <p:nvPr/>
        </p:nvSpPr>
        <p:spPr>
          <a:xfrm>
            <a:off x="4876800" y="3337006"/>
            <a:ext cx="73152" cy="73152"/>
          </a:xfrm>
          <a:prstGeom prst="rect">
            <a:avLst/>
          </a:prstGeom>
          <a:solidFill>
            <a:srgbClr val="92D05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 name="Title 1"/>
          <p:cNvSpPr>
            <a:spLocks noGrp="1"/>
          </p:cNvSpPr>
          <p:nvPr>
            <p:ph type="title"/>
          </p:nvPr>
        </p:nvSpPr>
        <p:spPr>
          <a:xfrm>
            <a:off x="381000" y="230188"/>
            <a:ext cx="8382000" cy="1052596"/>
          </a:xfrm>
        </p:spPr>
        <p:txBody>
          <a:bodyPr/>
          <a:lstStyle/>
          <a:p>
            <a:r>
              <a:rPr lang="en-US" dirty="0" smtClean="0"/>
              <a:t>Dictionary</a:t>
            </a:r>
            <a:br>
              <a:rPr lang="en-US" dirty="0" smtClean="0"/>
            </a:br>
            <a:r>
              <a:rPr lang="en-US" sz="2800" dirty="0" smtClean="0"/>
              <a:t>direct to indirect lighting (</a:t>
            </a:r>
            <a:r>
              <a:rPr lang="en-US" sz="2800" dirty="0" err="1" smtClean="0"/>
              <a:t>svd</a:t>
            </a:r>
            <a:r>
              <a:rPr lang="en-US" sz="2800" dirty="0" smtClean="0"/>
              <a:t>)</a:t>
            </a:r>
            <a:endParaRPr lang="en-US" sz="2800" dirty="0"/>
          </a:p>
        </p:txBody>
      </p:sp>
    </p:spTree>
    <p:extLst>
      <p:ext uri="{BB962C8B-B14F-4D97-AF65-F5344CB8AC3E}">
        <p14:creationId xmlns:p14="http://schemas.microsoft.com/office/powerpoint/2010/main" val="3541339841"/>
      </p:ext>
    </p:extLst>
  </p:cSld>
  <p:clrMapOvr>
    <a:masterClrMapping/>
  </p:clrMapOvr>
  <p:transition>
    <p:fade/>
  </p:transition>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 name="Table 9"/>
          <p:cNvGraphicFramePr>
            <a:graphicFrameLocks noGrp="1"/>
          </p:cNvGraphicFramePr>
          <p:nvPr/>
        </p:nvGraphicFramePr>
        <p:xfrm>
          <a:off x="1257301" y="2687320"/>
          <a:ext cx="6629399" cy="741680"/>
        </p:xfrm>
        <a:graphic>
          <a:graphicData uri="http://schemas.openxmlformats.org/drawingml/2006/table">
            <a:tbl>
              <a:tblPr firstRow="1" bandRow="1">
                <a:tableStyleId>{073A0DAA-6AF3-43AB-8588-CEC1D06C72B9}</a:tableStyleId>
              </a:tblPr>
              <a:tblGrid>
                <a:gridCol w="3893735"/>
                <a:gridCol w="911888"/>
                <a:gridCol w="911888"/>
                <a:gridCol w="911888"/>
              </a:tblGrid>
              <a:tr h="370840">
                <a:tc>
                  <a:txBody>
                    <a:bodyPr/>
                    <a:lstStyle/>
                    <a:p>
                      <a:r>
                        <a:rPr lang="en-US" dirty="0" smtClean="0">
                          <a:solidFill>
                            <a:srgbClr val="FFFF00"/>
                          </a:solidFill>
                        </a:rPr>
                        <a:t>Matrix</a:t>
                      </a:r>
                      <a:endParaRPr lang="en-US" dirty="0">
                        <a:solidFill>
                          <a:srgbClr val="FFFF00"/>
                        </a:solidFill>
                      </a:endParaRPr>
                    </a:p>
                  </a:txBody>
                  <a:tcPr anchor="ctr"/>
                </a:tc>
                <a:tc>
                  <a:txBody>
                    <a:bodyPr/>
                    <a:lstStyle/>
                    <a:p>
                      <a:pPr algn="ctr"/>
                      <a:r>
                        <a:rPr lang="en-US" dirty="0" smtClean="0">
                          <a:solidFill>
                            <a:srgbClr val="FFFF00"/>
                          </a:solidFill>
                        </a:rPr>
                        <a:t>80%</a:t>
                      </a:r>
                      <a:endParaRPr lang="en-US" dirty="0">
                        <a:solidFill>
                          <a:srgbClr val="FFFF00"/>
                        </a:solidFill>
                      </a:endParaRPr>
                    </a:p>
                  </a:txBody>
                  <a:tcPr anchor="ctr"/>
                </a:tc>
                <a:tc>
                  <a:txBody>
                    <a:bodyPr/>
                    <a:lstStyle/>
                    <a:p>
                      <a:pPr algn="ctr"/>
                      <a:r>
                        <a:rPr lang="en-US" dirty="0" smtClean="0">
                          <a:solidFill>
                            <a:srgbClr val="FFFF00"/>
                          </a:solidFill>
                        </a:rPr>
                        <a:t>90%</a:t>
                      </a:r>
                      <a:endParaRPr lang="en-US" dirty="0">
                        <a:solidFill>
                          <a:srgbClr val="FFFF00"/>
                        </a:solidFill>
                      </a:endParaRPr>
                    </a:p>
                  </a:txBody>
                  <a:tcPr anchor="ctr"/>
                </a:tc>
                <a:tc>
                  <a:txBody>
                    <a:bodyPr/>
                    <a:lstStyle/>
                    <a:p>
                      <a:pPr algn="ctr"/>
                      <a:r>
                        <a:rPr lang="en-US" dirty="0" smtClean="0">
                          <a:solidFill>
                            <a:srgbClr val="FFFF00"/>
                          </a:solidFill>
                        </a:rPr>
                        <a:t>95%</a:t>
                      </a:r>
                      <a:endParaRPr lang="en-US" dirty="0">
                        <a:solidFill>
                          <a:srgbClr val="FFFF00"/>
                        </a:solidFill>
                      </a:endParaRPr>
                    </a:p>
                  </a:txBody>
                  <a:tcPr anchor="ctr"/>
                </a:tc>
              </a:tr>
              <a:tr h="370840">
                <a:tc>
                  <a:txBody>
                    <a:bodyPr/>
                    <a:lstStyle/>
                    <a:p>
                      <a:r>
                        <a:rPr lang="en-US" dirty="0" smtClean="0"/>
                        <a:t>Direct</a:t>
                      </a:r>
                      <a:r>
                        <a:rPr lang="en-US" baseline="0" dirty="0" smtClean="0"/>
                        <a:t> to Indirect Transfer:</a:t>
                      </a:r>
                      <a:r>
                        <a:rPr lang="en-US" dirty="0" smtClean="0"/>
                        <a:t> SVD(F)</a:t>
                      </a:r>
                      <a:endParaRPr lang="en-US" dirty="0"/>
                    </a:p>
                  </a:txBody>
                  <a:tcPr anchor="ctr"/>
                </a:tc>
                <a:tc>
                  <a:txBody>
                    <a:bodyPr/>
                    <a:lstStyle/>
                    <a:p>
                      <a:pPr algn="ctr"/>
                      <a:r>
                        <a:rPr lang="en-US" dirty="0" smtClean="0"/>
                        <a:t>164</a:t>
                      </a:r>
                      <a:endParaRPr lang="en-US" dirty="0"/>
                    </a:p>
                  </a:txBody>
                  <a:tcPr anchor="ctr"/>
                </a:tc>
                <a:tc>
                  <a:txBody>
                    <a:bodyPr/>
                    <a:lstStyle/>
                    <a:p>
                      <a:pPr algn="ctr"/>
                      <a:r>
                        <a:rPr lang="en-US" dirty="0" smtClean="0"/>
                        <a:t>240</a:t>
                      </a:r>
                      <a:endParaRPr lang="en-US" dirty="0"/>
                    </a:p>
                  </a:txBody>
                  <a:tcPr anchor="ctr"/>
                </a:tc>
                <a:tc>
                  <a:txBody>
                    <a:bodyPr/>
                    <a:lstStyle/>
                    <a:p>
                      <a:pPr algn="ctr"/>
                      <a:r>
                        <a:rPr lang="en-US" dirty="0" smtClean="0"/>
                        <a:t>313</a:t>
                      </a:r>
                      <a:endParaRPr lang="en-US" dirty="0"/>
                    </a:p>
                  </a:txBody>
                  <a:tcPr anchor="ctr"/>
                </a:tc>
              </a:tr>
            </a:tbl>
          </a:graphicData>
        </a:graphic>
      </p:graphicFrame>
      <p:grpSp>
        <p:nvGrpSpPr>
          <p:cNvPr id="22" name="Group 56"/>
          <p:cNvGrpSpPr/>
          <p:nvPr/>
        </p:nvGrpSpPr>
        <p:grpSpPr>
          <a:xfrm>
            <a:off x="2976898" y="5430088"/>
            <a:ext cx="3190204" cy="677487"/>
            <a:chOff x="2976898" y="5418513"/>
            <a:chExt cx="3190204" cy="677487"/>
          </a:xfrm>
        </p:grpSpPr>
        <p:sp>
          <p:nvSpPr>
            <p:cNvPr id="23" name="TextBox 22"/>
            <p:cNvSpPr txBox="1"/>
            <p:nvPr/>
          </p:nvSpPr>
          <p:spPr bwMode="auto">
            <a:xfrm>
              <a:off x="2976898" y="5634335"/>
              <a:ext cx="3190204" cy="461665"/>
            </a:xfrm>
            <a:prstGeom prst="rect">
              <a:avLst/>
            </a:prstGeom>
            <a:noFill/>
            <a:ln w="9525">
              <a:noFill/>
              <a:miter lim="800000"/>
              <a:headEnd/>
              <a:tailEnd/>
            </a:ln>
          </p:spPr>
          <p:txBody>
            <a:bodyPr wrap="square" rtlCol="0">
              <a:spAutoFit/>
            </a:bodyPr>
            <a:lstStyle/>
            <a:p>
              <a:pPr algn="ctr"/>
              <a:r>
                <a:rPr lang="en-US" sz="2400" dirty="0" smtClean="0">
                  <a:latin typeface="Helvetica" pitchFamily="34" charset="0"/>
                  <a:cs typeface="Helvetica" pitchFamily="34" charset="0"/>
                </a:rPr>
                <a:t>l</a:t>
              </a:r>
              <a:r>
                <a:rPr lang="en-US" sz="2400" baseline="-25000" dirty="0" smtClean="0">
                  <a:latin typeface="Helvetica" pitchFamily="34" charset="0"/>
                  <a:cs typeface="Helvetica" pitchFamily="34" charset="0"/>
                </a:rPr>
                <a:t>ind</a:t>
              </a:r>
              <a:r>
                <a:rPr lang="en-US" sz="2400" dirty="0" smtClean="0">
                  <a:latin typeface="Helvetica" pitchFamily="34" charset="0"/>
                  <a:cs typeface="Helvetica" pitchFamily="34" charset="0"/>
                </a:rPr>
                <a:t> = F l</a:t>
              </a:r>
              <a:r>
                <a:rPr lang="en-US" sz="2400" baseline="-25000" dirty="0" smtClean="0">
                  <a:latin typeface="Helvetica" pitchFamily="34" charset="0"/>
                  <a:cs typeface="Helvetica" pitchFamily="34" charset="0"/>
                </a:rPr>
                <a:t>d</a:t>
              </a:r>
              <a:r>
                <a:rPr lang="en-US" sz="2400" dirty="0" smtClean="0">
                  <a:latin typeface="Helvetica" pitchFamily="34" charset="0"/>
                  <a:cs typeface="Helvetica" pitchFamily="34" charset="0"/>
                </a:rPr>
                <a:t> </a:t>
              </a:r>
              <a:r>
                <a:rPr lang="en-US" sz="2400" dirty="0" smtClean="0">
                  <a:latin typeface="Times New Roman"/>
                  <a:cs typeface="Times New Roman"/>
                </a:rPr>
                <a:t>≈</a:t>
              </a:r>
              <a:r>
                <a:rPr lang="en-US" sz="2400" dirty="0" smtClean="0">
                  <a:latin typeface="Helvetica" pitchFamily="34" charset="0"/>
                  <a:cs typeface="Helvetica" pitchFamily="34" charset="0"/>
                </a:rPr>
                <a:t> U </a:t>
              </a:r>
              <a:r>
                <a:rPr lang="el-GR" sz="2400" dirty="0" smtClean="0">
                  <a:latin typeface="Helvetica" pitchFamily="34" charset="0"/>
                  <a:cs typeface="Helvetica" pitchFamily="34" charset="0"/>
                </a:rPr>
                <a:t>Σ</a:t>
              </a:r>
              <a:r>
                <a:rPr lang="en-US" sz="2400" dirty="0" smtClean="0">
                  <a:latin typeface="Helvetica" pitchFamily="34" charset="0"/>
                  <a:cs typeface="Helvetica" pitchFamily="34" charset="0"/>
                </a:rPr>
                <a:t> V</a:t>
              </a:r>
              <a:r>
                <a:rPr lang="en-US" sz="2400" baseline="30000" dirty="0" smtClean="0">
                  <a:latin typeface="Helvetica" pitchFamily="34" charset="0"/>
                  <a:cs typeface="Helvetica" pitchFamily="34" charset="0"/>
                </a:rPr>
                <a:t>T</a:t>
              </a:r>
              <a:r>
                <a:rPr lang="en-US" sz="2400" dirty="0" smtClean="0">
                  <a:latin typeface="Helvetica" pitchFamily="34" charset="0"/>
                  <a:cs typeface="Helvetica" pitchFamily="34" charset="0"/>
                </a:rPr>
                <a:t> l</a:t>
              </a:r>
              <a:r>
                <a:rPr lang="en-US" sz="2400" baseline="-25000" dirty="0" smtClean="0">
                  <a:latin typeface="Helvetica" pitchFamily="34" charset="0"/>
                  <a:cs typeface="Helvetica" pitchFamily="34" charset="0"/>
                </a:rPr>
                <a:t>d</a:t>
              </a:r>
              <a:endParaRPr lang="en-US" sz="2400" baseline="-25000" dirty="0">
                <a:latin typeface="Helvetica" pitchFamily="34" charset="0"/>
                <a:cs typeface="Helvetica" pitchFamily="34" charset="0"/>
              </a:endParaRPr>
            </a:p>
          </p:txBody>
        </p:sp>
        <p:sp>
          <p:nvSpPr>
            <p:cNvPr id="24" name="TextBox 23"/>
            <p:cNvSpPr txBox="1"/>
            <p:nvPr/>
          </p:nvSpPr>
          <p:spPr bwMode="auto">
            <a:xfrm>
              <a:off x="4643165" y="5418513"/>
              <a:ext cx="364202" cy="461665"/>
            </a:xfrm>
            <a:prstGeom prst="rect">
              <a:avLst/>
            </a:prstGeom>
            <a:noFill/>
            <a:ln w="9525">
              <a:noFill/>
              <a:miter lim="800000"/>
              <a:headEnd/>
              <a:tailEnd/>
            </a:ln>
          </p:spPr>
          <p:txBody>
            <a:bodyPr wrap="none" rtlCol="0">
              <a:spAutoFit/>
            </a:bodyPr>
            <a:lstStyle/>
            <a:p>
              <a:r>
                <a:rPr lang="en-US" sz="2400" dirty="0" smtClean="0">
                  <a:latin typeface="Helvetica" pitchFamily="34" charset="0"/>
                  <a:cs typeface="Helvetica" pitchFamily="34" charset="0"/>
                </a:rPr>
                <a:t>~</a:t>
              </a:r>
              <a:endParaRPr lang="en-US" sz="2400" dirty="0">
                <a:latin typeface="Helvetica" pitchFamily="34" charset="0"/>
                <a:cs typeface="Helvetica" pitchFamily="34" charset="0"/>
              </a:endParaRPr>
            </a:p>
          </p:txBody>
        </p:sp>
        <p:sp>
          <p:nvSpPr>
            <p:cNvPr id="25" name="TextBox 24"/>
            <p:cNvSpPr txBox="1"/>
            <p:nvPr/>
          </p:nvSpPr>
          <p:spPr bwMode="auto">
            <a:xfrm>
              <a:off x="4923026" y="5418513"/>
              <a:ext cx="364202" cy="461665"/>
            </a:xfrm>
            <a:prstGeom prst="rect">
              <a:avLst/>
            </a:prstGeom>
            <a:noFill/>
            <a:ln w="9525">
              <a:noFill/>
              <a:miter lim="800000"/>
              <a:headEnd/>
              <a:tailEnd/>
            </a:ln>
          </p:spPr>
          <p:txBody>
            <a:bodyPr wrap="none" rtlCol="0">
              <a:spAutoFit/>
            </a:bodyPr>
            <a:lstStyle/>
            <a:p>
              <a:r>
                <a:rPr lang="en-US" sz="2400" dirty="0" smtClean="0">
                  <a:latin typeface="Helvetica" pitchFamily="34" charset="0"/>
                  <a:cs typeface="Helvetica" pitchFamily="34" charset="0"/>
                </a:rPr>
                <a:t>~</a:t>
              </a:r>
              <a:endParaRPr lang="en-US" sz="2400" dirty="0">
                <a:latin typeface="Helvetica" pitchFamily="34" charset="0"/>
                <a:cs typeface="Helvetica" pitchFamily="34" charset="0"/>
              </a:endParaRPr>
            </a:p>
          </p:txBody>
        </p:sp>
        <p:sp>
          <p:nvSpPr>
            <p:cNvPr id="26" name="TextBox 25"/>
            <p:cNvSpPr txBox="1"/>
            <p:nvPr/>
          </p:nvSpPr>
          <p:spPr bwMode="auto">
            <a:xfrm>
              <a:off x="5219513" y="5418513"/>
              <a:ext cx="364202" cy="461665"/>
            </a:xfrm>
            <a:prstGeom prst="rect">
              <a:avLst/>
            </a:prstGeom>
            <a:noFill/>
            <a:ln w="9525">
              <a:noFill/>
              <a:miter lim="800000"/>
              <a:headEnd/>
              <a:tailEnd/>
            </a:ln>
          </p:spPr>
          <p:txBody>
            <a:bodyPr wrap="none" rtlCol="0">
              <a:spAutoFit/>
            </a:bodyPr>
            <a:lstStyle/>
            <a:p>
              <a:r>
                <a:rPr lang="en-US" sz="2400" dirty="0" smtClean="0">
                  <a:latin typeface="Helvetica" pitchFamily="34" charset="0"/>
                  <a:cs typeface="Helvetica" pitchFamily="34" charset="0"/>
                </a:rPr>
                <a:t>~</a:t>
              </a:r>
              <a:endParaRPr lang="en-US" sz="2400" dirty="0">
                <a:latin typeface="Helvetica" pitchFamily="34" charset="0"/>
                <a:cs typeface="Helvetica" pitchFamily="34" charset="0"/>
              </a:endParaRPr>
            </a:p>
          </p:txBody>
        </p:sp>
      </p:grpSp>
      <p:sp>
        <p:nvSpPr>
          <p:cNvPr id="3" name="Title 2"/>
          <p:cNvSpPr>
            <a:spLocks noGrp="1"/>
          </p:cNvSpPr>
          <p:nvPr>
            <p:ph type="title"/>
          </p:nvPr>
        </p:nvSpPr>
        <p:spPr>
          <a:xfrm>
            <a:off x="381000" y="230188"/>
            <a:ext cx="8382000" cy="1052596"/>
          </a:xfrm>
        </p:spPr>
        <p:txBody>
          <a:bodyPr/>
          <a:lstStyle/>
          <a:p>
            <a:r>
              <a:rPr lang="en-US" dirty="0" smtClean="0"/>
              <a:t>Dictionary</a:t>
            </a:r>
            <a:br>
              <a:rPr lang="en-US" dirty="0" smtClean="0"/>
            </a:br>
            <a:r>
              <a:rPr lang="en-US" sz="2800" dirty="0" smtClean="0"/>
              <a:t>direct to indirect lighting (</a:t>
            </a:r>
            <a:r>
              <a:rPr lang="en-US" sz="2800" dirty="0" err="1" smtClean="0"/>
              <a:t>svd</a:t>
            </a:r>
            <a:r>
              <a:rPr lang="en-US" sz="2800" dirty="0" smtClean="0"/>
              <a:t>)</a:t>
            </a:r>
            <a:endParaRPr lang="en-US" sz="2800" dirty="0"/>
          </a:p>
        </p:txBody>
      </p:sp>
    </p:spTree>
    <p:extLst>
      <p:ext uri="{BB962C8B-B14F-4D97-AF65-F5344CB8AC3E}">
        <p14:creationId xmlns:p14="http://schemas.microsoft.com/office/powerpoint/2010/main" val="139767752"/>
      </p:ext>
    </p:extLst>
  </p:cSld>
  <p:clrMapOvr>
    <a:masterClrMapping/>
  </p:clrMapOvr>
  <p:transition>
    <p:fade/>
  </p:transition>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38" descr="cube-scambled.png"/>
          <p:cNvPicPr>
            <a:picLocks noChangeAspect="1"/>
          </p:cNvPicPr>
          <p:nvPr/>
        </p:nvPicPr>
        <p:blipFill>
          <a:blip r:embed="rId3" cstate="print"/>
          <a:stretch>
            <a:fillRect/>
          </a:stretch>
        </p:blipFill>
        <p:spPr bwMode="auto">
          <a:xfrm>
            <a:off x="228600" y="1600200"/>
            <a:ext cx="4114800" cy="4114800"/>
          </a:xfrm>
          <a:prstGeom prst="rect">
            <a:avLst/>
          </a:prstGeom>
          <a:noFill/>
          <a:ln w="9525">
            <a:noFill/>
            <a:miter lim="800000"/>
            <a:headEnd/>
            <a:tailEnd/>
          </a:ln>
        </p:spPr>
      </p:pic>
      <p:pic>
        <p:nvPicPr>
          <p:cNvPr id="4" name="Picture 37" descr="cube-nearest.png"/>
          <p:cNvPicPr>
            <a:picLocks noChangeAspect="1"/>
          </p:cNvPicPr>
          <p:nvPr/>
        </p:nvPicPr>
        <p:blipFill>
          <a:blip r:embed="rId4" cstate="print"/>
          <a:stretch>
            <a:fillRect/>
          </a:stretch>
        </p:blipFill>
        <p:spPr bwMode="auto">
          <a:xfrm>
            <a:off x="4724400" y="1600200"/>
            <a:ext cx="4114800" cy="4114800"/>
          </a:xfrm>
          <a:prstGeom prst="rect">
            <a:avLst/>
          </a:prstGeom>
          <a:noFill/>
          <a:ln w="9525">
            <a:noFill/>
            <a:miter lim="800000"/>
            <a:headEnd/>
            <a:tailEnd/>
          </a:ln>
        </p:spPr>
      </p:pic>
      <p:sp>
        <p:nvSpPr>
          <p:cNvPr id="2" name="Title 1"/>
          <p:cNvSpPr>
            <a:spLocks noGrp="1"/>
          </p:cNvSpPr>
          <p:nvPr>
            <p:ph type="title"/>
          </p:nvPr>
        </p:nvSpPr>
        <p:spPr>
          <a:xfrm>
            <a:off x="381000" y="230188"/>
            <a:ext cx="8382000" cy="1052596"/>
          </a:xfrm>
        </p:spPr>
        <p:txBody>
          <a:bodyPr/>
          <a:lstStyle/>
          <a:p>
            <a:r>
              <a:rPr lang="en-US" dirty="0" smtClean="0"/>
              <a:t>Dictionary</a:t>
            </a:r>
            <a:br>
              <a:rPr lang="en-US" dirty="0" smtClean="0"/>
            </a:br>
            <a:r>
              <a:rPr lang="en-US" sz="2800" dirty="0" smtClean="0"/>
              <a:t>lighting prior (</a:t>
            </a:r>
            <a:r>
              <a:rPr lang="en-US" sz="2800" dirty="0" err="1" smtClean="0"/>
              <a:t>L</a:t>
            </a:r>
            <a:r>
              <a:rPr lang="en-US" sz="2800" baseline="-25000" dirty="0" err="1" smtClean="0"/>
              <a:t>d</a:t>
            </a:r>
            <a:r>
              <a:rPr lang="en-US" sz="2800" dirty="0" smtClean="0"/>
              <a:t>)</a:t>
            </a:r>
            <a:endParaRPr lang="en-US" sz="2800" dirty="0"/>
          </a:p>
        </p:txBody>
      </p:sp>
    </p:spTree>
    <p:extLst>
      <p:ext uri="{BB962C8B-B14F-4D97-AF65-F5344CB8AC3E}">
        <p14:creationId xmlns:p14="http://schemas.microsoft.com/office/powerpoint/2010/main" val="387033431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38" descr="prior-bottom-left.bmp"/>
          <p:cNvPicPr>
            <a:picLocks noChangeAspect="1"/>
          </p:cNvPicPr>
          <p:nvPr/>
        </p:nvPicPr>
        <p:blipFill>
          <a:blip r:embed="rId3" cstate="print"/>
          <a:srcRect/>
          <a:stretch>
            <a:fillRect/>
          </a:stretch>
        </p:blipFill>
        <p:spPr bwMode="auto">
          <a:xfrm>
            <a:off x="4572000" y="1447800"/>
            <a:ext cx="1371600" cy="1371600"/>
          </a:xfrm>
          <a:prstGeom prst="rect">
            <a:avLst/>
          </a:prstGeom>
          <a:noFill/>
          <a:ln w="9525">
            <a:noFill/>
            <a:miter lim="800000"/>
            <a:headEnd/>
            <a:tailEnd/>
          </a:ln>
        </p:spPr>
      </p:pic>
      <p:pic>
        <p:nvPicPr>
          <p:cNvPr id="4" name="Picture 39" descr="prior-bottom-right.bmp"/>
          <p:cNvPicPr>
            <a:picLocks noChangeAspect="1"/>
          </p:cNvPicPr>
          <p:nvPr/>
        </p:nvPicPr>
        <p:blipFill>
          <a:blip r:embed="rId4" cstate="print"/>
          <a:srcRect/>
          <a:stretch>
            <a:fillRect/>
          </a:stretch>
        </p:blipFill>
        <p:spPr bwMode="auto">
          <a:xfrm>
            <a:off x="6172200" y="1447800"/>
            <a:ext cx="1371600" cy="1371600"/>
          </a:xfrm>
          <a:prstGeom prst="rect">
            <a:avLst/>
          </a:prstGeom>
          <a:noFill/>
          <a:ln w="9525">
            <a:noFill/>
            <a:miter lim="800000"/>
            <a:headEnd/>
            <a:tailEnd/>
          </a:ln>
        </p:spPr>
      </p:pic>
      <p:pic>
        <p:nvPicPr>
          <p:cNvPr id="5" name="Picture 40" descr="prior-front-bottom-left.bmp"/>
          <p:cNvPicPr>
            <a:picLocks noChangeAspect="1"/>
          </p:cNvPicPr>
          <p:nvPr/>
        </p:nvPicPr>
        <p:blipFill>
          <a:blip r:embed="rId5" cstate="print"/>
          <a:srcRect/>
          <a:stretch>
            <a:fillRect/>
          </a:stretch>
        </p:blipFill>
        <p:spPr bwMode="auto">
          <a:xfrm>
            <a:off x="4572000" y="2971800"/>
            <a:ext cx="1371600" cy="1371600"/>
          </a:xfrm>
          <a:prstGeom prst="rect">
            <a:avLst/>
          </a:prstGeom>
          <a:noFill/>
          <a:ln w="9525">
            <a:noFill/>
            <a:miter lim="800000"/>
            <a:headEnd/>
            <a:tailEnd/>
          </a:ln>
        </p:spPr>
      </p:pic>
      <p:pic>
        <p:nvPicPr>
          <p:cNvPr id="6" name="Picture 41" descr="prior-front-bottom-right.bmp"/>
          <p:cNvPicPr>
            <a:picLocks noChangeAspect="1"/>
          </p:cNvPicPr>
          <p:nvPr/>
        </p:nvPicPr>
        <p:blipFill>
          <a:blip r:embed="rId6" cstate="print"/>
          <a:srcRect/>
          <a:stretch>
            <a:fillRect/>
          </a:stretch>
        </p:blipFill>
        <p:spPr bwMode="auto">
          <a:xfrm>
            <a:off x="6172200" y="2971800"/>
            <a:ext cx="1371600" cy="1371600"/>
          </a:xfrm>
          <a:prstGeom prst="rect">
            <a:avLst/>
          </a:prstGeom>
          <a:noFill/>
          <a:ln w="9525">
            <a:noFill/>
            <a:miter lim="800000"/>
            <a:headEnd/>
            <a:tailEnd/>
          </a:ln>
        </p:spPr>
      </p:pic>
      <p:pic>
        <p:nvPicPr>
          <p:cNvPr id="7" name="Picture 42" descr="prior-front-top-left.bmp"/>
          <p:cNvPicPr>
            <a:picLocks noChangeAspect="1"/>
          </p:cNvPicPr>
          <p:nvPr/>
        </p:nvPicPr>
        <p:blipFill>
          <a:blip r:embed="rId7" cstate="print"/>
          <a:srcRect/>
          <a:stretch>
            <a:fillRect/>
          </a:stretch>
        </p:blipFill>
        <p:spPr bwMode="auto">
          <a:xfrm>
            <a:off x="1371600" y="2971800"/>
            <a:ext cx="1371600" cy="1371600"/>
          </a:xfrm>
          <a:prstGeom prst="rect">
            <a:avLst/>
          </a:prstGeom>
          <a:noFill/>
          <a:ln w="9525">
            <a:noFill/>
            <a:miter lim="800000"/>
            <a:headEnd/>
            <a:tailEnd/>
          </a:ln>
        </p:spPr>
      </p:pic>
      <p:pic>
        <p:nvPicPr>
          <p:cNvPr id="8" name="Picture 43" descr="prior-front-top-right.bmp"/>
          <p:cNvPicPr>
            <a:picLocks noChangeAspect="1"/>
          </p:cNvPicPr>
          <p:nvPr/>
        </p:nvPicPr>
        <p:blipFill>
          <a:blip r:embed="rId8" cstate="print"/>
          <a:srcRect/>
          <a:stretch>
            <a:fillRect/>
          </a:stretch>
        </p:blipFill>
        <p:spPr bwMode="auto">
          <a:xfrm>
            <a:off x="2971800" y="2971800"/>
            <a:ext cx="1371600" cy="1371600"/>
          </a:xfrm>
          <a:prstGeom prst="rect">
            <a:avLst/>
          </a:prstGeom>
          <a:noFill/>
          <a:ln w="9525">
            <a:noFill/>
            <a:miter lim="800000"/>
            <a:headEnd/>
            <a:tailEnd/>
          </a:ln>
        </p:spPr>
      </p:pic>
      <p:pic>
        <p:nvPicPr>
          <p:cNvPr id="9" name="Picture 44" descr="prior-top-left.bmp"/>
          <p:cNvPicPr>
            <a:picLocks noChangeAspect="1"/>
          </p:cNvPicPr>
          <p:nvPr/>
        </p:nvPicPr>
        <p:blipFill>
          <a:blip r:embed="rId9" cstate="print"/>
          <a:srcRect/>
          <a:stretch>
            <a:fillRect/>
          </a:stretch>
        </p:blipFill>
        <p:spPr bwMode="auto">
          <a:xfrm>
            <a:off x="1371600" y="1447800"/>
            <a:ext cx="1371600" cy="1371600"/>
          </a:xfrm>
          <a:prstGeom prst="rect">
            <a:avLst/>
          </a:prstGeom>
          <a:noFill/>
          <a:ln w="9525">
            <a:noFill/>
            <a:miter lim="800000"/>
            <a:headEnd/>
            <a:tailEnd/>
          </a:ln>
        </p:spPr>
      </p:pic>
      <p:pic>
        <p:nvPicPr>
          <p:cNvPr id="10" name="Picture 45" descr="prior-top-right.bmp"/>
          <p:cNvPicPr>
            <a:picLocks noChangeAspect="1"/>
          </p:cNvPicPr>
          <p:nvPr/>
        </p:nvPicPr>
        <p:blipFill>
          <a:blip r:embed="rId10" cstate="print"/>
          <a:srcRect/>
          <a:stretch>
            <a:fillRect/>
          </a:stretch>
        </p:blipFill>
        <p:spPr bwMode="auto">
          <a:xfrm>
            <a:off x="2971800" y="1447800"/>
            <a:ext cx="1371600" cy="1371600"/>
          </a:xfrm>
          <a:prstGeom prst="rect">
            <a:avLst/>
          </a:prstGeom>
          <a:noFill/>
          <a:ln w="9525">
            <a:noFill/>
            <a:miter lim="800000"/>
            <a:headEnd/>
            <a:tailEnd/>
          </a:ln>
        </p:spPr>
      </p:pic>
      <p:sp>
        <p:nvSpPr>
          <p:cNvPr id="14" name="Title 1"/>
          <p:cNvSpPr>
            <a:spLocks noGrp="1"/>
          </p:cNvSpPr>
          <p:nvPr>
            <p:ph type="title"/>
          </p:nvPr>
        </p:nvSpPr>
        <p:spPr/>
        <p:txBody>
          <a:bodyPr/>
          <a:lstStyle/>
          <a:p>
            <a:r>
              <a:rPr lang="en-US" dirty="0" smtClean="0"/>
              <a:t>Dictionary</a:t>
            </a:r>
            <a:br>
              <a:rPr lang="en-US" dirty="0" smtClean="0"/>
            </a:br>
            <a:r>
              <a:rPr lang="en-US" sz="2800" dirty="0" smtClean="0"/>
              <a:t>lighting prior (</a:t>
            </a:r>
            <a:r>
              <a:rPr lang="en-US" sz="2800" dirty="0" err="1" smtClean="0"/>
              <a:t>L</a:t>
            </a:r>
            <a:r>
              <a:rPr lang="en-US" sz="2800" baseline="-25000" dirty="0" err="1" smtClean="0"/>
              <a:t>d</a:t>
            </a:r>
            <a:r>
              <a:rPr lang="en-US" sz="2800" dirty="0" smtClean="0"/>
              <a:t>)</a:t>
            </a:r>
            <a:endParaRPr lang="en-US" sz="2800" dirty="0"/>
          </a:p>
        </p:txBody>
      </p:sp>
    </p:spTree>
    <p:extLst>
      <p:ext uri="{BB962C8B-B14F-4D97-AF65-F5344CB8AC3E}">
        <p14:creationId xmlns:p14="http://schemas.microsoft.com/office/powerpoint/2010/main" val="358240076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500"/>
                                  </p:stCondLst>
                                  <p:childTnLst>
                                    <p:set>
                                      <p:cBhvr>
                                        <p:cTn id="6" dur="1" fill="hold">
                                          <p:stCondLst>
                                            <p:cond delay="0"/>
                                          </p:stCondLst>
                                        </p:cTn>
                                        <p:tgtEl>
                                          <p:spTgt spid="9"/>
                                        </p:tgtEl>
                                        <p:attrNameLst>
                                          <p:attrName>style.visibility</p:attrName>
                                        </p:attrNameLst>
                                      </p:cBhvr>
                                      <p:to>
                                        <p:strVal val="visible"/>
                                      </p:to>
                                    </p:set>
                                  </p:childTnLst>
                                </p:cTn>
                              </p:par>
                            </p:childTnLst>
                          </p:cTn>
                        </p:par>
                        <p:par>
                          <p:cTn id="7" fill="hold">
                            <p:stCondLst>
                              <p:cond delay="500"/>
                            </p:stCondLst>
                            <p:childTnLst>
                              <p:par>
                                <p:cTn id="8" presetID="1" presetClass="entr" presetSubtype="0" fill="hold" nodeType="afterEffect">
                                  <p:stCondLst>
                                    <p:cond delay="500"/>
                                  </p:stCondLst>
                                  <p:childTnLst>
                                    <p:set>
                                      <p:cBhvr>
                                        <p:cTn id="9" dur="1" fill="hold">
                                          <p:stCondLst>
                                            <p:cond delay="0"/>
                                          </p:stCondLst>
                                        </p:cTn>
                                        <p:tgtEl>
                                          <p:spTgt spid="10"/>
                                        </p:tgtEl>
                                        <p:attrNameLst>
                                          <p:attrName>style.visibility</p:attrName>
                                        </p:attrNameLst>
                                      </p:cBhvr>
                                      <p:to>
                                        <p:strVal val="visible"/>
                                      </p:to>
                                    </p:set>
                                  </p:childTnLst>
                                </p:cTn>
                              </p:par>
                            </p:childTnLst>
                          </p:cTn>
                        </p:par>
                        <p:par>
                          <p:cTn id="10" fill="hold">
                            <p:stCondLst>
                              <p:cond delay="1000"/>
                            </p:stCondLst>
                            <p:childTnLst>
                              <p:par>
                                <p:cTn id="11" presetID="1" presetClass="entr" presetSubtype="0" fill="hold" nodeType="afterEffect">
                                  <p:stCondLst>
                                    <p:cond delay="500"/>
                                  </p:stCondLst>
                                  <p:childTnLst>
                                    <p:set>
                                      <p:cBhvr>
                                        <p:cTn id="12" dur="1" fill="hold">
                                          <p:stCondLst>
                                            <p:cond delay="0"/>
                                          </p:stCondLst>
                                        </p:cTn>
                                        <p:tgtEl>
                                          <p:spTgt spid="3"/>
                                        </p:tgtEl>
                                        <p:attrNameLst>
                                          <p:attrName>style.visibility</p:attrName>
                                        </p:attrNameLst>
                                      </p:cBhvr>
                                      <p:to>
                                        <p:strVal val="visible"/>
                                      </p:to>
                                    </p:set>
                                  </p:childTnLst>
                                </p:cTn>
                              </p:par>
                            </p:childTnLst>
                          </p:cTn>
                        </p:par>
                        <p:par>
                          <p:cTn id="13" fill="hold">
                            <p:stCondLst>
                              <p:cond delay="1500"/>
                            </p:stCondLst>
                            <p:childTnLst>
                              <p:par>
                                <p:cTn id="14" presetID="1" presetClass="entr" presetSubtype="0" fill="hold" nodeType="afterEffect">
                                  <p:stCondLst>
                                    <p:cond delay="500"/>
                                  </p:stCondLst>
                                  <p:childTnLst>
                                    <p:set>
                                      <p:cBhvr>
                                        <p:cTn id="15" dur="1" fill="hold">
                                          <p:stCondLst>
                                            <p:cond delay="0"/>
                                          </p:stCondLst>
                                        </p:cTn>
                                        <p:tgtEl>
                                          <p:spTgt spid="4"/>
                                        </p:tgtEl>
                                        <p:attrNameLst>
                                          <p:attrName>style.visibility</p:attrName>
                                        </p:attrNameLst>
                                      </p:cBhvr>
                                      <p:to>
                                        <p:strVal val="visible"/>
                                      </p:to>
                                    </p:set>
                                  </p:childTnLst>
                                </p:cTn>
                              </p:par>
                            </p:childTnLst>
                          </p:cTn>
                        </p:par>
                        <p:par>
                          <p:cTn id="16" fill="hold">
                            <p:stCondLst>
                              <p:cond delay="2000"/>
                            </p:stCondLst>
                            <p:childTnLst>
                              <p:par>
                                <p:cTn id="17" presetID="1" presetClass="entr" presetSubtype="0" fill="hold" nodeType="afterEffect">
                                  <p:stCondLst>
                                    <p:cond delay="500"/>
                                  </p:stCondLst>
                                  <p:childTnLst>
                                    <p:set>
                                      <p:cBhvr>
                                        <p:cTn id="18" dur="1" fill="hold">
                                          <p:stCondLst>
                                            <p:cond delay="0"/>
                                          </p:stCondLst>
                                        </p:cTn>
                                        <p:tgtEl>
                                          <p:spTgt spid="7"/>
                                        </p:tgtEl>
                                        <p:attrNameLst>
                                          <p:attrName>style.visibility</p:attrName>
                                        </p:attrNameLst>
                                      </p:cBhvr>
                                      <p:to>
                                        <p:strVal val="visible"/>
                                      </p:to>
                                    </p:set>
                                  </p:childTnLst>
                                </p:cTn>
                              </p:par>
                            </p:childTnLst>
                          </p:cTn>
                        </p:par>
                        <p:par>
                          <p:cTn id="19" fill="hold">
                            <p:stCondLst>
                              <p:cond delay="2500"/>
                            </p:stCondLst>
                            <p:childTnLst>
                              <p:par>
                                <p:cTn id="20" presetID="1" presetClass="entr" presetSubtype="0" fill="hold" nodeType="afterEffect">
                                  <p:stCondLst>
                                    <p:cond delay="500"/>
                                  </p:stCondLst>
                                  <p:childTnLst>
                                    <p:set>
                                      <p:cBhvr>
                                        <p:cTn id="21" dur="1" fill="hold">
                                          <p:stCondLst>
                                            <p:cond delay="0"/>
                                          </p:stCondLst>
                                        </p:cTn>
                                        <p:tgtEl>
                                          <p:spTgt spid="8"/>
                                        </p:tgtEl>
                                        <p:attrNameLst>
                                          <p:attrName>style.visibility</p:attrName>
                                        </p:attrNameLst>
                                      </p:cBhvr>
                                      <p:to>
                                        <p:strVal val="visible"/>
                                      </p:to>
                                    </p:set>
                                  </p:childTnLst>
                                </p:cTn>
                              </p:par>
                            </p:childTnLst>
                          </p:cTn>
                        </p:par>
                        <p:par>
                          <p:cTn id="22" fill="hold">
                            <p:stCondLst>
                              <p:cond delay="3000"/>
                            </p:stCondLst>
                            <p:childTnLst>
                              <p:par>
                                <p:cTn id="23" presetID="1" presetClass="entr" presetSubtype="0" fill="hold" nodeType="afterEffect">
                                  <p:stCondLst>
                                    <p:cond delay="500"/>
                                  </p:stCondLst>
                                  <p:childTnLst>
                                    <p:set>
                                      <p:cBhvr>
                                        <p:cTn id="24" dur="1" fill="hold">
                                          <p:stCondLst>
                                            <p:cond delay="0"/>
                                          </p:stCondLst>
                                        </p:cTn>
                                        <p:tgtEl>
                                          <p:spTgt spid="5"/>
                                        </p:tgtEl>
                                        <p:attrNameLst>
                                          <p:attrName>style.visibility</p:attrName>
                                        </p:attrNameLst>
                                      </p:cBhvr>
                                      <p:to>
                                        <p:strVal val="visible"/>
                                      </p:to>
                                    </p:set>
                                  </p:childTnLst>
                                </p:cTn>
                              </p:par>
                            </p:childTnLst>
                          </p:cTn>
                        </p:par>
                        <p:par>
                          <p:cTn id="25" fill="hold">
                            <p:stCondLst>
                              <p:cond delay="3500"/>
                            </p:stCondLst>
                            <p:childTnLst>
                              <p:par>
                                <p:cTn id="26" presetID="1" presetClass="entr" presetSubtype="0" fill="hold" nodeType="afterEffect">
                                  <p:stCondLst>
                                    <p:cond delay="500"/>
                                  </p:stCondLst>
                                  <p:childTnLst>
                                    <p:set>
                                      <p:cBhvr>
                                        <p:cTn id="27"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38" descr="prior-bottom-left.bmp"/>
          <p:cNvPicPr>
            <a:picLocks noChangeAspect="1"/>
          </p:cNvPicPr>
          <p:nvPr/>
        </p:nvPicPr>
        <p:blipFill>
          <a:blip r:embed="rId3" cstate="print"/>
          <a:srcRect/>
          <a:stretch>
            <a:fillRect/>
          </a:stretch>
        </p:blipFill>
        <p:spPr bwMode="auto">
          <a:xfrm>
            <a:off x="4572000" y="1447800"/>
            <a:ext cx="1371600" cy="1371600"/>
          </a:xfrm>
          <a:prstGeom prst="rect">
            <a:avLst/>
          </a:prstGeom>
          <a:noFill/>
          <a:ln w="9525">
            <a:noFill/>
            <a:miter lim="800000"/>
            <a:headEnd/>
            <a:tailEnd/>
          </a:ln>
        </p:spPr>
      </p:pic>
      <p:pic>
        <p:nvPicPr>
          <p:cNvPr id="4" name="Picture 39" descr="prior-bottom-right.bmp"/>
          <p:cNvPicPr>
            <a:picLocks noChangeAspect="1"/>
          </p:cNvPicPr>
          <p:nvPr/>
        </p:nvPicPr>
        <p:blipFill>
          <a:blip r:embed="rId4" cstate="print"/>
          <a:srcRect/>
          <a:stretch>
            <a:fillRect/>
          </a:stretch>
        </p:blipFill>
        <p:spPr bwMode="auto">
          <a:xfrm>
            <a:off x="6172200" y="1447800"/>
            <a:ext cx="1371600" cy="1371600"/>
          </a:xfrm>
          <a:prstGeom prst="rect">
            <a:avLst/>
          </a:prstGeom>
          <a:noFill/>
          <a:ln w="9525">
            <a:noFill/>
            <a:miter lim="800000"/>
            <a:headEnd/>
            <a:tailEnd/>
          </a:ln>
        </p:spPr>
      </p:pic>
      <p:pic>
        <p:nvPicPr>
          <p:cNvPr id="5" name="Picture 40" descr="prior-front-bottom-left.bmp"/>
          <p:cNvPicPr>
            <a:picLocks noChangeAspect="1"/>
          </p:cNvPicPr>
          <p:nvPr/>
        </p:nvPicPr>
        <p:blipFill>
          <a:blip r:embed="rId5" cstate="print"/>
          <a:srcRect/>
          <a:stretch>
            <a:fillRect/>
          </a:stretch>
        </p:blipFill>
        <p:spPr bwMode="auto">
          <a:xfrm>
            <a:off x="4572000" y="2971800"/>
            <a:ext cx="1371600" cy="1371600"/>
          </a:xfrm>
          <a:prstGeom prst="rect">
            <a:avLst/>
          </a:prstGeom>
          <a:noFill/>
          <a:ln w="9525">
            <a:noFill/>
            <a:miter lim="800000"/>
            <a:headEnd/>
            <a:tailEnd/>
          </a:ln>
        </p:spPr>
      </p:pic>
      <p:pic>
        <p:nvPicPr>
          <p:cNvPr id="6" name="Picture 41" descr="prior-front-bottom-right.bmp"/>
          <p:cNvPicPr>
            <a:picLocks noChangeAspect="1"/>
          </p:cNvPicPr>
          <p:nvPr/>
        </p:nvPicPr>
        <p:blipFill>
          <a:blip r:embed="rId6" cstate="print"/>
          <a:srcRect/>
          <a:stretch>
            <a:fillRect/>
          </a:stretch>
        </p:blipFill>
        <p:spPr bwMode="auto">
          <a:xfrm>
            <a:off x="6172200" y="2971800"/>
            <a:ext cx="1371600" cy="1371600"/>
          </a:xfrm>
          <a:prstGeom prst="rect">
            <a:avLst/>
          </a:prstGeom>
          <a:noFill/>
          <a:ln w="9525">
            <a:noFill/>
            <a:miter lim="800000"/>
            <a:headEnd/>
            <a:tailEnd/>
          </a:ln>
        </p:spPr>
      </p:pic>
      <p:pic>
        <p:nvPicPr>
          <p:cNvPr id="7" name="Picture 42" descr="prior-front-top-left.bmp"/>
          <p:cNvPicPr>
            <a:picLocks noChangeAspect="1"/>
          </p:cNvPicPr>
          <p:nvPr/>
        </p:nvPicPr>
        <p:blipFill>
          <a:blip r:embed="rId7" cstate="print"/>
          <a:srcRect/>
          <a:stretch>
            <a:fillRect/>
          </a:stretch>
        </p:blipFill>
        <p:spPr bwMode="auto">
          <a:xfrm>
            <a:off x="1371600" y="2971800"/>
            <a:ext cx="1371600" cy="1371600"/>
          </a:xfrm>
          <a:prstGeom prst="rect">
            <a:avLst/>
          </a:prstGeom>
          <a:noFill/>
          <a:ln w="9525">
            <a:noFill/>
            <a:miter lim="800000"/>
            <a:headEnd/>
            <a:tailEnd/>
          </a:ln>
        </p:spPr>
      </p:pic>
      <p:pic>
        <p:nvPicPr>
          <p:cNvPr id="8" name="Picture 43" descr="prior-front-top-right.bmp"/>
          <p:cNvPicPr>
            <a:picLocks noChangeAspect="1"/>
          </p:cNvPicPr>
          <p:nvPr/>
        </p:nvPicPr>
        <p:blipFill>
          <a:blip r:embed="rId8" cstate="print"/>
          <a:srcRect/>
          <a:stretch>
            <a:fillRect/>
          </a:stretch>
        </p:blipFill>
        <p:spPr bwMode="auto">
          <a:xfrm>
            <a:off x="2971800" y="2971800"/>
            <a:ext cx="1371600" cy="1371600"/>
          </a:xfrm>
          <a:prstGeom prst="rect">
            <a:avLst/>
          </a:prstGeom>
          <a:noFill/>
          <a:ln w="9525">
            <a:noFill/>
            <a:miter lim="800000"/>
            <a:headEnd/>
            <a:tailEnd/>
          </a:ln>
        </p:spPr>
      </p:pic>
      <p:pic>
        <p:nvPicPr>
          <p:cNvPr id="9" name="Picture 44" descr="prior-top-left.bmp"/>
          <p:cNvPicPr>
            <a:picLocks noChangeAspect="1"/>
          </p:cNvPicPr>
          <p:nvPr/>
        </p:nvPicPr>
        <p:blipFill>
          <a:blip r:embed="rId9" cstate="print"/>
          <a:srcRect/>
          <a:stretch>
            <a:fillRect/>
          </a:stretch>
        </p:blipFill>
        <p:spPr bwMode="auto">
          <a:xfrm>
            <a:off x="1371600" y="1447800"/>
            <a:ext cx="1371600" cy="1371600"/>
          </a:xfrm>
          <a:prstGeom prst="rect">
            <a:avLst/>
          </a:prstGeom>
          <a:noFill/>
          <a:ln w="9525">
            <a:noFill/>
            <a:miter lim="800000"/>
            <a:headEnd/>
            <a:tailEnd/>
          </a:ln>
        </p:spPr>
      </p:pic>
      <p:pic>
        <p:nvPicPr>
          <p:cNvPr id="10" name="Picture 45" descr="prior-top-right.bmp"/>
          <p:cNvPicPr>
            <a:picLocks noChangeAspect="1"/>
          </p:cNvPicPr>
          <p:nvPr/>
        </p:nvPicPr>
        <p:blipFill>
          <a:blip r:embed="rId10" cstate="print"/>
          <a:srcRect/>
          <a:stretch>
            <a:fillRect/>
          </a:stretch>
        </p:blipFill>
        <p:spPr bwMode="auto">
          <a:xfrm>
            <a:off x="2971800" y="1447800"/>
            <a:ext cx="1371600" cy="1371600"/>
          </a:xfrm>
          <a:prstGeom prst="rect">
            <a:avLst/>
          </a:prstGeom>
          <a:noFill/>
          <a:ln w="9525">
            <a:noFill/>
            <a:miter lim="800000"/>
            <a:headEnd/>
            <a:tailEnd/>
          </a:ln>
        </p:spPr>
      </p:pic>
      <p:pic>
        <p:nvPicPr>
          <p:cNvPr id="11" name="Picture 38" descr="prior-bottom-left.bmp"/>
          <p:cNvPicPr>
            <a:picLocks noChangeAspect="1"/>
          </p:cNvPicPr>
          <p:nvPr/>
        </p:nvPicPr>
        <p:blipFill>
          <a:blip r:embed="rId3" cstate="print"/>
          <a:srcRect/>
          <a:stretch>
            <a:fillRect/>
          </a:stretch>
        </p:blipFill>
        <p:spPr bwMode="auto">
          <a:xfrm>
            <a:off x="4572000" y="1447800"/>
            <a:ext cx="1371600" cy="1371600"/>
          </a:xfrm>
          <a:prstGeom prst="rect">
            <a:avLst/>
          </a:prstGeom>
          <a:noFill/>
          <a:ln w="9525">
            <a:noFill/>
            <a:miter lim="800000"/>
            <a:headEnd/>
            <a:tailEnd/>
          </a:ln>
        </p:spPr>
      </p:pic>
      <p:pic>
        <p:nvPicPr>
          <p:cNvPr id="12" name="Picture 39" descr="prior-bottom-right.bmp"/>
          <p:cNvPicPr>
            <a:picLocks noChangeAspect="1"/>
          </p:cNvPicPr>
          <p:nvPr/>
        </p:nvPicPr>
        <p:blipFill>
          <a:blip r:embed="rId11" cstate="print"/>
          <a:srcRect/>
          <a:stretch>
            <a:fillRect/>
          </a:stretch>
        </p:blipFill>
        <p:spPr bwMode="auto">
          <a:xfrm>
            <a:off x="6172200" y="1447800"/>
            <a:ext cx="1371600" cy="1371600"/>
          </a:xfrm>
          <a:prstGeom prst="rect">
            <a:avLst/>
          </a:prstGeom>
          <a:noFill/>
          <a:ln w="9525">
            <a:noFill/>
            <a:miter lim="800000"/>
            <a:headEnd/>
            <a:tailEnd/>
          </a:ln>
        </p:spPr>
      </p:pic>
      <p:pic>
        <p:nvPicPr>
          <p:cNvPr id="13" name="Picture 40" descr="prior-front-bottom-left.bmp"/>
          <p:cNvPicPr>
            <a:picLocks noChangeAspect="1"/>
          </p:cNvPicPr>
          <p:nvPr/>
        </p:nvPicPr>
        <p:blipFill>
          <a:blip r:embed="rId12" cstate="print"/>
          <a:srcRect/>
          <a:stretch>
            <a:fillRect/>
          </a:stretch>
        </p:blipFill>
        <p:spPr bwMode="auto">
          <a:xfrm>
            <a:off x="4572000" y="2971800"/>
            <a:ext cx="1371600" cy="1371600"/>
          </a:xfrm>
          <a:prstGeom prst="rect">
            <a:avLst/>
          </a:prstGeom>
          <a:noFill/>
          <a:ln w="9525">
            <a:noFill/>
            <a:miter lim="800000"/>
            <a:headEnd/>
            <a:tailEnd/>
          </a:ln>
        </p:spPr>
      </p:pic>
      <p:pic>
        <p:nvPicPr>
          <p:cNvPr id="14" name="Picture 41" descr="prior-front-bottom-right.bmp"/>
          <p:cNvPicPr>
            <a:picLocks noChangeAspect="1"/>
          </p:cNvPicPr>
          <p:nvPr/>
        </p:nvPicPr>
        <p:blipFill>
          <a:blip r:embed="rId13" cstate="print"/>
          <a:srcRect/>
          <a:stretch>
            <a:fillRect/>
          </a:stretch>
        </p:blipFill>
        <p:spPr bwMode="auto">
          <a:xfrm>
            <a:off x="6172200" y="2971800"/>
            <a:ext cx="1371600" cy="1371600"/>
          </a:xfrm>
          <a:prstGeom prst="rect">
            <a:avLst/>
          </a:prstGeom>
          <a:noFill/>
          <a:ln w="9525">
            <a:noFill/>
            <a:miter lim="800000"/>
            <a:headEnd/>
            <a:tailEnd/>
          </a:ln>
        </p:spPr>
      </p:pic>
      <p:pic>
        <p:nvPicPr>
          <p:cNvPr id="15" name="Picture 42" descr="prior-front-top-left.bmp"/>
          <p:cNvPicPr>
            <a:picLocks noChangeAspect="1"/>
          </p:cNvPicPr>
          <p:nvPr/>
        </p:nvPicPr>
        <p:blipFill>
          <a:blip r:embed="rId14" cstate="print"/>
          <a:srcRect/>
          <a:stretch>
            <a:fillRect/>
          </a:stretch>
        </p:blipFill>
        <p:spPr bwMode="auto">
          <a:xfrm>
            <a:off x="1371600" y="2971800"/>
            <a:ext cx="1371600" cy="1371600"/>
          </a:xfrm>
          <a:prstGeom prst="rect">
            <a:avLst/>
          </a:prstGeom>
          <a:noFill/>
          <a:ln w="9525">
            <a:noFill/>
            <a:miter lim="800000"/>
            <a:headEnd/>
            <a:tailEnd/>
          </a:ln>
        </p:spPr>
      </p:pic>
      <p:pic>
        <p:nvPicPr>
          <p:cNvPr id="16" name="Picture 43" descr="prior-front-top-right.bmp"/>
          <p:cNvPicPr>
            <a:picLocks noChangeAspect="1"/>
          </p:cNvPicPr>
          <p:nvPr/>
        </p:nvPicPr>
        <p:blipFill>
          <a:blip r:embed="rId15" cstate="print"/>
          <a:srcRect/>
          <a:stretch>
            <a:fillRect/>
          </a:stretch>
        </p:blipFill>
        <p:spPr bwMode="auto">
          <a:xfrm>
            <a:off x="2971800" y="2971800"/>
            <a:ext cx="1371600" cy="1371600"/>
          </a:xfrm>
          <a:prstGeom prst="rect">
            <a:avLst/>
          </a:prstGeom>
          <a:noFill/>
          <a:ln w="9525">
            <a:noFill/>
            <a:miter lim="800000"/>
            <a:headEnd/>
            <a:tailEnd/>
          </a:ln>
        </p:spPr>
      </p:pic>
      <p:pic>
        <p:nvPicPr>
          <p:cNvPr id="17" name="Picture 44" descr="prior-top-left.bmp"/>
          <p:cNvPicPr>
            <a:picLocks noChangeAspect="1"/>
          </p:cNvPicPr>
          <p:nvPr/>
        </p:nvPicPr>
        <p:blipFill>
          <a:blip r:embed="rId16" cstate="print"/>
          <a:srcRect/>
          <a:stretch>
            <a:fillRect/>
          </a:stretch>
        </p:blipFill>
        <p:spPr bwMode="auto">
          <a:xfrm>
            <a:off x="1371600" y="1447800"/>
            <a:ext cx="1371600" cy="1371600"/>
          </a:xfrm>
          <a:prstGeom prst="rect">
            <a:avLst/>
          </a:prstGeom>
          <a:noFill/>
          <a:ln w="9525">
            <a:noFill/>
            <a:miter lim="800000"/>
            <a:headEnd/>
            <a:tailEnd/>
          </a:ln>
        </p:spPr>
      </p:pic>
      <p:pic>
        <p:nvPicPr>
          <p:cNvPr id="18" name="Picture 45" descr="prior-top-right.bmp"/>
          <p:cNvPicPr>
            <a:picLocks noChangeAspect="1"/>
          </p:cNvPicPr>
          <p:nvPr/>
        </p:nvPicPr>
        <p:blipFill>
          <a:blip r:embed="rId10" cstate="print"/>
          <a:srcRect/>
          <a:stretch>
            <a:fillRect/>
          </a:stretch>
        </p:blipFill>
        <p:spPr bwMode="auto">
          <a:xfrm>
            <a:off x="2971800" y="1447800"/>
            <a:ext cx="1371600" cy="1371600"/>
          </a:xfrm>
          <a:prstGeom prst="rect">
            <a:avLst/>
          </a:prstGeom>
          <a:noFill/>
          <a:ln w="9525">
            <a:noFill/>
            <a:miter lim="800000"/>
            <a:headEnd/>
            <a:tailEnd/>
          </a:ln>
        </p:spPr>
      </p:pic>
      <p:sp>
        <p:nvSpPr>
          <p:cNvPr id="19" name="Left Bracket 18"/>
          <p:cNvSpPr/>
          <p:nvPr/>
        </p:nvSpPr>
        <p:spPr>
          <a:xfrm>
            <a:off x="3886200" y="4648200"/>
            <a:ext cx="152400" cy="1371600"/>
          </a:xfrm>
          <a:prstGeom prst="leftBracket">
            <a:avLst>
              <a:gd name="adj" fmla="val 0"/>
            </a:avLst>
          </a:prstGeom>
          <a:ln w="50800">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1" name="Left Bracket 20"/>
          <p:cNvSpPr/>
          <p:nvPr/>
        </p:nvSpPr>
        <p:spPr>
          <a:xfrm flipH="1">
            <a:off x="5239791" y="4648200"/>
            <a:ext cx="170409" cy="1371600"/>
          </a:xfrm>
          <a:prstGeom prst="leftBracket">
            <a:avLst>
              <a:gd name="adj" fmla="val 0"/>
            </a:avLst>
          </a:prstGeom>
          <a:ln w="50800">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2" name="TextBox 21"/>
          <p:cNvSpPr txBox="1"/>
          <p:nvPr/>
        </p:nvSpPr>
        <p:spPr bwMode="auto">
          <a:xfrm>
            <a:off x="5562600" y="4953000"/>
            <a:ext cx="1103187" cy="707886"/>
          </a:xfrm>
          <a:prstGeom prst="rect">
            <a:avLst/>
          </a:prstGeom>
          <a:noFill/>
          <a:ln w="9525">
            <a:noFill/>
            <a:miter lim="800000"/>
            <a:headEnd/>
            <a:tailEnd/>
          </a:ln>
        </p:spPr>
        <p:txBody>
          <a:bodyPr wrap="none" rtlCol="0">
            <a:spAutoFit/>
          </a:bodyPr>
          <a:lstStyle/>
          <a:p>
            <a:r>
              <a:rPr lang="en-US" sz="4000" dirty="0" smtClean="0">
                <a:latin typeface="Helvetica" pitchFamily="34" charset="0"/>
                <a:cs typeface="Helvetica" pitchFamily="34" charset="0"/>
              </a:rPr>
              <a:t>= L</a:t>
            </a:r>
            <a:r>
              <a:rPr lang="en-US" sz="4000" baseline="-25000" dirty="0" smtClean="0">
                <a:latin typeface="Helvetica" pitchFamily="34" charset="0"/>
                <a:cs typeface="Helvetica" pitchFamily="34" charset="0"/>
              </a:rPr>
              <a:t>d</a:t>
            </a:r>
            <a:endParaRPr lang="en-US" sz="4000" baseline="-25000" dirty="0">
              <a:latin typeface="Helvetica" pitchFamily="34" charset="0"/>
              <a:cs typeface="Helvetica" pitchFamily="34" charset="0"/>
            </a:endParaRPr>
          </a:p>
        </p:txBody>
      </p:sp>
      <p:sp>
        <p:nvSpPr>
          <p:cNvPr id="24" name="Title 1"/>
          <p:cNvSpPr>
            <a:spLocks noGrp="1"/>
          </p:cNvSpPr>
          <p:nvPr>
            <p:ph type="title"/>
          </p:nvPr>
        </p:nvSpPr>
        <p:spPr/>
        <p:txBody>
          <a:bodyPr/>
          <a:lstStyle/>
          <a:p>
            <a:r>
              <a:rPr lang="en-US" dirty="0" smtClean="0"/>
              <a:t>Dictionary</a:t>
            </a:r>
            <a:br>
              <a:rPr lang="en-US" dirty="0" smtClean="0"/>
            </a:br>
            <a:r>
              <a:rPr lang="en-US" sz="2800" dirty="0" smtClean="0"/>
              <a:t>lighting prior (</a:t>
            </a:r>
            <a:r>
              <a:rPr lang="en-US" sz="2800" dirty="0" err="1" smtClean="0"/>
              <a:t>L</a:t>
            </a:r>
            <a:r>
              <a:rPr lang="en-US" sz="2800" baseline="-25000" dirty="0" err="1" smtClean="0"/>
              <a:t>d</a:t>
            </a:r>
            <a:r>
              <a:rPr lang="en-US" sz="2800" dirty="0" smtClean="0"/>
              <a:t>)</a:t>
            </a:r>
            <a:endParaRPr lang="en-US" sz="2800" dirty="0"/>
          </a:p>
        </p:txBody>
      </p:sp>
    </p:spTree>
    <p:extLst>
      <p:ext uri="{BB962C8B-B14F-4D97-AF65-F5344CB8AC3E}">
        <p14:creationId xmlns:p14="http://schemas.microsoft.com/office/powerpoint/2010/main" val="207775400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17"/>
                                        </p:tgtEl>
                                        <p:attrNameLst>
                                          <p:attrName>style.visibility</p:attrName>
                                        </p:attrNameLst>
                                      </p:cBhvr>
                                      <p:to>
                                        <p:strVal val="visible"/>
                                      </p:to>
                                    </p:set>
                                  </p:childTnLst>
                                </p:cTn>
                              </p:par>
                              <p:par>
                                <p:cTn id="7" presetID="6" presetClass="emph" presetSubtype="0" fill="hold" nodeType="withEffect">
                                  <p:stCondLst>
                                    <p:cond delay="0"/>
                                  </p:stCondLst>
                                  <p:childTnLst>
                                    <p:animScale>
                                      <p:cBhvr>
                                        <p:cTn id="8" dur="500" fill="hold"/>
                                        <p:tgtEl>
                                          <p:spTgt spid="17"/>
                                        </p:tgtEl>
                                      </p:cBhvr>
                                      <p:by x="5000" y="100000"/>
                                    </p:animScale>
                                  </p:childTnLst>
                                </p:cTn>
                              </p:par>
                              <p:par>
                                <p:cTn id="9" presetID="49" presetClass="path" presetSubtype="0" accel="50000" decel="50000" fill="hold" nodeType="withEffect">
                                  <p:stCondLst>
                                    <p:cond delay="0"/>
                                  </p:stCondLst>
                                  <p:childTnLst>
                                    <p:animMotion origin="layout" path="M -3.33333E-6 -1.11111E-6 L 0.225 0.46667 " pathEditMode="relative" rAng="0" ptsTypes="AA">
                                      <p:cBhvr>
                                        <p:cTn id="10" dur="500" fill="hold"/>
                                        <p:tgtEl>
                                          <p:spTgt spid="17"/>
                                        </p:tgtEl>
                                        <p:attrNameLst>
                                          <p:attrName>ppt_x</p:attrName>
                                          <p:attrName>ppt_y</p:attrName>
                                        </p:attrNameLst>
                                      </p:cBhvr>
                                      <p:rCtr x="11200" y="23300"/>
                                    </p:animMotion>
                                  </p:childTnLst>
                                </p:cTn>
                              </p:par>
                              <p:par>
                                <p:cTn id="11" presetID="1" presetClass="entr" presetSubtype="0" fill="hold" nodeType="withEffect">
                                  <p:stCondLst>
                                    <p:cond delay="0"/>
                                  </p:stCondLst>
                                  <p:childTnLst>
                                    <p:set>
                                      <p:cBhvr>
                                        <p:cTn id="12" dur="1" fill="hold">
                                          <p:stCondLst>
                                            <p:cond delay="0"/>
                                          </p:stCondLst>
                                        </p:cTn>
                                        <p:tgtEl>
                                          <p:spTgt spid="18"/>
                                        </p:tgtEl>
                                        <p:attrNameLst>
                                          <p:attrName>style.visibility</p:attrName>
                                        </p:attrNameLst>
                                      </p:cBhvr>
                                      <p:to>
                                        <p:strVal val="visible"/>
                                      </p:to>
                                    </p:set>
                                  </p:childTnLst>
                                </p:cTn>
                              </p:par>
                            </p:childTnLst>
                          </p:cTn>
                        </p:par>
                        <p:par>
                          <p:cTn id="13" fill="hold">
                            <p:stCondLst>
                              <p:cond delay="500"/>
                            </p:stCondLst>
                            <p:childTnLst>
                              <p:par>
                                <p:cTn id="14" presetID="6" presetClass="emph" presetSubtype="0" fill="hold" nodeType="afterEffect">
                                  <p:stCondLst>
                                    <p:cond delay="0"/>
                                  </p:stCondLst>
                                  <p:childTnLst>
                                    <p:animScale>
                                      <p:cBhvr>
                                        <p:cTn id="15" dur="250" fill="hold"/>
                                        <p:tgtEl>
                                          <p:spTgt spid="18"/>
                                        </p:tgtEl>
                                      </p:cBhvr>
                                      <p:by x="5000" y="100000"/>
                                    </p:animScale>
                                  </p:childTnLst>
                                </p:cTn>
                              </p:par>
                              <p:par>
                                <p:cTn id="16" presetID="49" presetClass="path" presetSubtype="0" accel="50000" decel="50000" fill="hold" nodeType="withEffect">
                                  <p:stCondLst>
                                    <p:cond delay="0"/>
                                  </p:stCondLst>
                                  <p:childTnLst>
                                    <p:animMotion origin="layout" path="M -3.33333E-6 -1.11111E-6 L 0.06667 0.46667 " pathEditMode="relative" rAng="0" ptsTypes="AA">
                                      <p:cBhvr>
                                        <p:cTn id="17" dur="500" fill="hold"/>
                                        <p:tgtEl>
                                          <p:spTgt spid="18"/>
                                        </p:tgtEl>
                                        <p:attrNameLst>
                                          <p:attrName>ppt_x</p:attrName>
                                          <p:attrName>ppt_y</p:attrName>
                                        </p:attrNameLst>
                                      </p:cBhvr>
                                      <p:rCtr x="3300" y="23300"/>
                                    </p:animMotion>
                                  </p:childTnLst>
                                </p:cTn>
                              </p:par>
                              <p:par>
                                <p:cTn id="18" presetID="1" presetClass="entr" presetSubtype="0" fill="hold" nodeType="withEffect">
                                  <p:stCondLst>
                                    <p:cond delay="0"/>
                                  </p:stCondLst>
                                  <p:childTnLst>
                                    <p:set>
                                      <p:cBhvr>
                                        <p:cTn id="19" dur="1" fill="hold">
                                          <p:stCondLst>
                                            <p:cond delay="0"/>
                                          </p:stCondLst>
                                        </p:cTn>
                                        <p:tgtEl>
                                          <p:spTgt spid="11"/>
                                        </p:tgtEl>
                                        <p:attrNameLst>
                                          <p:attrName>style.visibility</p:attrName>
                                        </p:attrNameLst>
                                      </p:cBhvr>
                                      <p:to>
                                        <p:strVal val="visible"/>
                                      </p:to>
                                    </p:set>
                                  </p:childTnLst>
                                </p:cTn>
                              </p:par>
                            </p:childTnLst>
                          </p:cTn>
                        </p:par>
                        <p:par>
                          <p:cTn id="20" fill="hold">
                            <p:stCondLst>
                              <p:cond delay="1000"/>
                            </p:stCondLst>
                            <p:childTnLst>
                              <p:par>
                                <p:cTn id="21" presetID="6" presetClass="emph" presetSubtype="0" fill="hold" nodeType="afterEffect">
                                  <p:stCondLst>
                                    <p:cond delay="0"/>
                                  </p:stCondLst>
                                  <p:childTnLst>
                                    <p:animScale>
                                      <p:cBhvr>
                                        <p:cTn id="22" dur="250" fill="hold"/>
                                        <p:tgtEl>
                                          <p:spTgt spid="11"/>
                                        </p:tgtEl>
                                      </p:cBhvr>
                                      <p:by x="5000" y="100000"/>
                                    </p:animScale>
                                  </p:childTnLst>
                                </p:cTn>
                              </p:par>
                              <p:par>
                                <p:cTn id="23" presetID="49" presetClass="path" presetSubtype="0" accel="50000" decel="50000" fill="hold" nodeType="withEffect">
                                  <p:stCondLst>
                                    <p:cond delay="0"/>
                                  </p:stCondLst>
                                  <p:childTnLst>
                                    <p:animMotion origin="layout" path="M -3.33333E-6 -1.11111E-6 L -0.09166 0.46667 " pathEditMode="relative" rAng="0" ptsTypes="AA">
                                      <p:cBhvr>
                                        <p:cTn id="24" dur="500" fill="hold"/>
                                        <p:tgtEl>
                                          <p:spTgt spid="11"/>
                                        </p:tgtEl>
                                        <p:attrNameLst>
                                          <p:attrName>ppt_x</p:attrName>
                                          <p:attrName>ppt_y</p:attrName>
                                        </p:attrNameLst>
                                      </p:cBhvr>
                                      <p:rCtr x="-4600" y="23300"/>
                                    </p:animMotion>
                                  </p:childTnLst>
                                </p:cTn>
                              </p:par>
                              <p:par>
                                <p:cTn id="25" presetID="1" presetClass="entr" presetSubtype="0" fill="hold" nodeType="withEffect">
                                  <p:stCondLst>
                                    <p:cond delay="0"/>
                                  </p:stCondLst>
                                  <p:childTnLst>
                                    <p:set>
                                      <p:cBhvr>
                                        <p:cTn id="26" dur="1" fill="hold">
                                          <p:stCondLst>
                                            <p:cond delay="0"/>
                                          </p:stCondLst>
                                        </p:cTn>
                                        <p:tgtEl>
                                          <p:spTgt spid="12"/>
                                        </p:tgtEl>
                                        <p:attrNameLst>
                                          <p:attrName>style.visibility</p:attrName>
                                        </p:attrNameLst>
                                      </p:cBhvr>
                                      <p:to>
                                        <p:strVal val="visible"/>
                                      </p:to>
                                    </p:set>
                                  </p:childTnLst>
                                </p:cTn>
                              </p:par>
                            </p:childTnLst>
                          </p:cTn>
                        </p:par>
                        <p:par>
                          <p:cTn id="27" fill="hold">
                            <p:stCondLst>
                              <p:cond delay="1500"/>
                            </p:stCondLst>
                            <p:childTnLst>
                              <p:par>
                                <p:cTn id="28" presetID="6" presetClass="emph" presetSubtype="0" fill="hold" nodeType="afterEffect">
                                  <p:stCondLst>
                                    <p:cond delay="0"/>
                                  </p:stCondLst>
                                  <p:childTnLst>
                                    <p:animScale>
                                      <p:cBhvr>
                                        <p:cTn id="29" dur="250" fill="hold"/>
                                        <p:tgtEl>
                                          <p:spTgt spid="12"/>
                                        </p:tgtEl>
                                      </p:cBhvr>
                                      <p:by x="5000" y="100000"/>
                                    </p:animScale>
                                  </p:childTnLst>
                                </p:cTn>
                              </p:par>
                              <p:par>
                                <p:cTn id="30" presetID="49" presetClass="path" presetSubtype="0" accel="50000" decel="50000" fill="hold" nodeType="withEffect">
                                  <p:stCondLst>
                                    <p:cond delay="0"/>
                                  </p:stCondLst>
                                  <p:childTnLst>
                                    <p:animMotion origin="layout" path="M -3.33333E-6 -1.11111E-6 L -0.25 0.46667 " pathEditMode="relative" rAng="0" ptsTypes="AA">
                                      <p:cBhvr>
                                        <p:cTn id="31" dur="500" fill="hold"/>
                                        <p:tgtEl>
                                          <p:spTgt spid="12"/>
                                        </p:tgtEl>
                                        <p:attrNameLst>
                                          <p:attrName>ppt_x</p:attrName>
                                          <p:attrName>ppt_y</p:attrName>
                                        </p:attrNameLst>
                                      </p:cBhvr>
                                      <p:rCtr x="-12500" y="23300"/>
                                    </p:animMotion>
                                  </p:childTnLst>
                                </p:cTn>
                              </p:par>
                              <p:par>
                                <p:cTn id="32" presetID="1" presetClass="entr" presetSubtype="0" fill="hold" nodeType="withEffect">
                                  <p:stCondLst>
                                    <p:cond delay="0"/>
                                  </p:stCondLst>
                                  <p:childTnLst>
                                    <p:set>
                                      <p:cBhvr>
                                        <p:cTn id="33" dur="1" fill="hold">
                                          <p:stCondLst>
                                            <p:cond delay="0"/>
                                          </p:stCondLst>
                                        </p:cTn>
                                        <p:tgtEl>
                                          <p:spTgt spid="15"/>
                                        </p:tgtEl>
                                        <p:attrNameLst>
                                          <p:attrName>style.visibility</p:attrName>
                                        </p:attrNameLst>
                                      </p:cBhvr>
                                      <p:to>
                                        <p:strVal val="visible"/>
                                      </p:to>
                                    </p:set>
                                  </p:childTnLst>
                                </p:cTn>
                              </p:par>
                            </p:childTnLst>
                          </p:cTn>
                        </p:par>
                        <p:par>
                          <p:cTn id="34" fill="hold">
                            <p:stCondLst>
                              <p:cond delay="2000"/>
                            </p:stCondLst>
                            <p:childTnLst>
                              <p:par>
                                <p:cTn id="35" presetID="6" presetClass="emph" presetSubtype="0" fill="hold" nodeType="afterEffect">
                                  <p:stCondLst>
                                    <p:cond delay="0"/>
                                  </p:stCondLst>
                                  <p:childTnLst>
                                    <p:animScale>
                                      <p:cBhvr>
                                        <p:cTn id="36" dur="250" fill="hold"/>
                                        <p:tgtEl>
                                          <p:spTgt spid="15"/>
                                        </p:tgtEl>
                                      </p:cBhvr>
                                      <p:by x="5000" y="100000"/>
                                    </p:animScale>
                                  </p:childTnLst>
                                </p:cTn>
                              </p:par>
                              <p:par>
                                <p:cTn id="37" presetID="49" presetClass="path" presetSubtype="0" accel="50000" decel="50000" fill="hold" nodeType="withEffect">
                                  <p:stCondLst>
                                    <p:cond delay="0"/>
                                  </p:stCondLst>
                                  <p:childTnLst>
                                    <p:animMotion origin="layout" path="M -3.33333E-6 -3.33333E-6 L 0.29167 0.24445 " pathEditMode="relative" rAng="0" ptsTypes="AA">
                                      <p:cBhvr>
                                        <p:cTn id="38" dur="500" fill="hold"/>
                                        <p:tgtEl>
                                          <p:spTgt spid="15"/>
                                        </p:tgtEl>
                                        <p:attrNameLst>
                                          <p:attrName>ppt_x</p:attrName>
                                          <p:attrName>ppt_y</p:attrName>
                                        </p:attrNameLst>
                                      </p:cBhvr>
                                      <p:rCtr x="14600" y="12200"/>
                                    </p:animMotion>
                                  </p:childTnLst>
                                </p:cTn>
                              </p:par>
                              <p:par>
                                <p:cTn id="39" presetID="1" presetClass="entr" presetSubtype="0" fill="hold" nodeType="withEffect">
                                  <p:stCondLst>
                                    <p:cond delay="0"/>
                                  </p:stCondLst>
                                  <p:childTnLst>
                                    <p:set>
                                      <p:cBhvr>
                                        <p:cTn id="40" dur="1" fill="hold">
                                          <p:stCondLst>
                                            <p:cond delay="0"/>
                                          </p:stCondLst>
                                        </p:cTn>
                                        <p:tgtEl>
                                          <p:spTgt spid="16"/>
                                        </p:tgtEl>
                                        <p:attrNameLst>
                                          <p:attrName>style.visibility</p:attrName>
                                        </p:attrNameLst>
                                      </p:cBhvr>
                                      <p:to>
                                        <p:strVal val="visible"/>
                                      </p:to>
                                    </p:set>
                                  </p:childTnLst>
                                </p:cTn>
                              </p:par>
                            </p:childTnLst>
                          </p:cTn>
                        </p:par>
                        <p:par>
                          <p:cTn id="41" fill="hold">
                            <p:stCondLst>
                              <p:cond delay="2500"/>
                            </p:stCondLst>
                            <p:childTnLst>
                              <p:par>
                                <p:cTn id="42" presetID="6" presetClass="emph" presetSubtype="0" fill="hold" nodeType="afterEffect">
                                  <p:stCondLst>
                                    <p:cond delay="0"/>
                                  </p:stCondLst>
                                  <p:childTnLst>
                                    <p:animScale>
                                      <p:cBhvr>
                                        <p:cTn id="43" dur="250" fill="hold"/>
                                        <p:tgtEl>
                                          <p:spTgt spid="16"/>
                                        </p:tgtEl>
                                      </p:cBhvr>
                                      <p:by x="5000" y="100000"/>
                                    </p:animScale>
                                  </p:childTnLst>
                                </p:cTn>
                              </p:par>
                              <p:par>
                                <p:cTn id="44" presetID="49" presetClass="path" presetSubtype="0" accel="50000" decel="50000" fill="hold" nodeType="withEffect">
                                  <p:stCondLst>
                                    <p:cond delay="0"/>
                                  </p:stCondLst>
                                  <p:childTnLst>
                                    <p:animMotion origin="layout" path="M -3.33333E-6 -3.33333E-6 L 0.13334 0.24445 " pathEditMode="relative" rAng="0" ptsTypes="AA">
                                      <p:cBhvr>
                                        <p:cTn id="45" dur="500" fill="hold"/>
                                        <p:tgtEl>
                                          <p:spTgt spid="16"/>
                                        </p:tgtEl>
                                        <p:attrNameLst>
                                          <p:attrName>ppt_x</p:attrName>
                                          <p:attrName>ppt_y</p:attrName>
                                        </p:attrNameLst>
                                      </p:cBhvr>
                                      <p:rCtr x="6700" y="12200"/>
                                    </p:animMotion>
                                  </p:childTnLst>
                                </p:cTn>
                              </p:par>
                              <p:par>
                                <p:cTn id="46" presetID="1" presetClass="entr" presetSubtype="0" fill="hold" nodeType="withEffect">
                                  <p:stCondLst>
                                    <p:cond delay="0"/>
                                  </p:stCondLst>
                                  <p:childTnLst>
                                    <p:set>
                                      <p:cBhvr>
                                        <p:cTn id="47" dur="1" fill="hold">
                                          <p:stCondLst>
                                            <p:cond delay="0"/>
                                          </p:stCondLst>
                                        </p:cTn>
                                        <p:tgtEl>
                                          <p:spTgt spid="13"/>
                                        </p:tgtEl>
                                        <p:attrNameLst>
                                          <p:attrName>style.visibility</p:attrName>
                                        </p:attrNameLst>
                                      </p:cBhvr>
                                      <p:to>
                                        <p:strVal val="visible"/>
                                      </p:to>
                                    </p:set>
                                  </p:childTnLst>
                                </p:cTn>
                              </p:par>
                            </p:childTnLst>
                          </p:cTn>
                        </p:par>
                        <p:par>
                          <p:cTn id="48" fill="hold">
                            <p:stCondLst>
                              <p:cond delay="3000"/>
                            </p:stCondLst>
                            <p:childTnLst>
                              <p:par>
                                <p:cTn id="49" presetID="6" presetClass="emph" presetSubtype="0" fill="hold" nodeType="afterEffect">
                                  <p:stCondLst>
                                    <p:cond delay="0"/>
                                  </p:stCondLst>
                                  <p:childTnLst>
                                    <p:animScale>
                                      <p:cBhvr>
                                        <p:cTn id="50" dur="250" fill="hold"/>
                                        <p:tgtEl>
                                          <p:spTgt spid="13"/>
                                        </p:tgtEl>
                                      </p:cBhvr>
                                      <p:by x="5000" y="100000"/>
                                    </p:animScale>
                                  </p:childTnLst>
                                </p:cTn>
                              </p:par>
                              <p:par>
                                <p:cTn id="51" presetID="49" presetClass="path" presetSubtype="0" accel="50000" decel="50000" fill="hold" nodeType="withEffect">
                                  <p:stCondLst>
                                    <p:cond delay="0"/>
                                  </p:stCondLst>
                                  <p:childTnLst>
                                    <p:animMotion origin="layout" path="M -3.33333E-6 -3.33333E-6 L -0.025 0.24445 " pathEditMode="relative" rAng="0" ptsTypes="AA">
                                      <p:cBhvr>
                                        <p:cTn id="52" dur="500" fill="hold"/>
                                        <p:tgtEl>
                                          <p:spTgt spid="13"/>
                                        </p:tgtEl>
                                        <p:attrNameLst>
                                          <p:attrName>ppt_x</p:attrName>
                                          <p:attrName>ppt_y</p:attrName>
                                        </p:attrNameLst>
                                      </p:cBhvr>
                                      <p:rCtr x="-1300" y="12200"/>
                                    </p:animMotion>
                                  </p:childTnLst>
                                </p:cTn>
                              </p:par>
                              <p:par>
                                <p:cTn id="53" presetID="1" presetClass="entr" presetSubtype="0" fill="hold" nodeType="withEffect">
                                  <p:stCondLst>
                                    <p:cond delay="0"/>
                                  </p:stCondLst>
                                  <p:childTnLst>
                                    <p:set>
                                      <p:cBhvr>
                                        <p:cTn id="54" dur="1" fill="hold">
                                          <p:stCondLst>
                                            <p:cond delay="0"/>
                                          </p:stCondLst>
                                        </p:cTn>
                                        <p:tgtEl>
                                          <p:spTgt spid="14"/>
                                        </p:tgtEl>
                                        <p:attrNameLst>
                                          <p:attrName>style.visibility</p:attrName>
                                        </p:attrNameLst>
                                      </p:cBhvr>
                                      <p:to>
                                        <p:strVal val="visible"/>
                                      </p:to>
                                    </p:set>
                                  </p:childTnLst>
                                </p:cTn>
                              </p:par>
                            </p:childTnLst>
                          </p:cTn>
                        </p:par>
                        <p:par>
                          <p:cTn id="55" fill="hold">
                            <p:stCondLst>
                              <p:cond delay="3500"/>
                            </p:stCondLst>
                            <p:childTnLst>
                              <p:par>
                                <p:cTn id="56" presetID="6" presetClass="emph" presetSubtype="0" fill="hold" nodeType="afterEffect">
                                  <p:stCondLst>
                                    <p:cond delay="0"/>
                                  </p:stCondLst>
                                  <p:childTnLst>
                                    <p:animScale>
                                      <p:cBhvr>
                                        <p:cTn id="57" dur="250" fill="hold"/>
                                        <p:tgtEl>
                                          <p:spTgt spid="14"/>
                                        </p:tgtEl>
                                      </p:cBhvr>
                                      <p:by x="5000" y="100000"/>
                                    </p:animScale>
                                  </p:childTnLst>
                                </p:cTn>
                              </p:par>
                              <p:par>
                                <p:cTn id="58" presetID="49" presetClass="path" presetSubtype="0" accel="50000" decel="50000" fill="hold" nodeType="withEffect">
                                  <p:stCondLst>
                                    <p:cond delay="0"/>
                                  </p:stCondLst>
                                  <p:childTnLst>
                                    <p:animMotion origin="layout" path="M -3.33333E-6 -3.33333E-6 L -0.18333 0.24445 " pathEditMode="relative" rAng="0" ptsTypes="AA">
                                      <p:cBhvr>
                                        <p:cTn id="59" dur="500" fill="hold"/>
                                        <p:tgtEl>
                                          <p:spTgt spid="14"/>
                                        </p:tgtEl>
                                        <p:attrNameLst>
                                          <p:attrName>ppt_x</p:attrName>
                                          <p:attrName>ppt_y</p:attrName>
                                        </p:attrNameLst>
                                      </p:cBhvr>
                                      <p:rCtr x="-9200" y="12200"/>
                                    </p:animMotion>
                                  </p:childTnLst>
                                </p:cTn>
                              </p:par>
                            </p:childTnLst>
                          </p:cTn>
                        </p:par>
                        <p:par>
                          <p:cTn id="60" fill="hold">
                            <p:stCondLst>
                              <p:cond delay="4000"/>
                            </p:stCondLst>
                            <p:childTnLst>
                              <p:par>
                                <p:cTn id="61" presetID="1" presetClass="entr" presetSubtype="0" fill="hold" grpId="0" nodeType="afterEffect">
                                  <p:stCondLst>
                                    <p:cond delay="300"/>
                                  </p:stCondLst>
                                  <p:childTnLst>
                                    <p:set>
                                      <p:cBhvr>
                                        <p:cTn id="62" dur="1" fill="hold">
                                          <p:stCondLst>
                                            <p:cond delay="0"/>
                                          </p:stCondLst>
                                        </p:cTn>
                                        <p:tgtEl>
                                          <p:spTgt spid="2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Box 16"/>
          <p:cNvSpPr txBox="1"/>
          <p:nvPr/>
        </p:nvSpPr>
        <p:spPr bwMode="auto">
          <a:xfrm>
            <a:off x="1628740" y="1824335"/>
            <a:ext cx="5886521" cy="461665"/>
          </a:xfrm>
          <a:prstGeom prst="rect">
            <a:avLst/>
          </a:prstGeom>
          <a:noFill/>
          <a:ln w="9525">
            <a:noFill/>
            <a:miter lim="800000"/>
            <a:headEnd/>
            <a:tailEnd/>
          </a:ln>
        </p:spPr>
        <p:txBody>
          <a:bodyPr wrap="square" rtlCol="0">
            <a:spAutoFit/>
          </a:bodyPr>
          <a:lstStyle/>
          <a:p>
            <a:pPr algn="ctr"/>
            <a:r>
              <a:rPr lang="en-US" sz="2400" dirty="0" smtClean="0">
                <a:latin typeface="Helvetica" pitchFamily="34" charset="0"/>
                <a:cs typeface="Helvetica" pitchFamily="34" charset="0"/>
              </a:rPr>
              <a:t>SVD(L</a:t>
            </a:r>
            <a:r>
              <a:rPr lang="en-US" sz="2400" baseline="-25000" dirty="0" smtClean="0">
                <a:latin typeface="Helvetica" pitchFamily="34" charset="0"/>
                <a:cs typeface="Helvetica" pitchFamily="34" charset="0"/>
              </a:rPr>
              <a:t>d</a:t>
            </a:r>
            <a:r>
              <a:rPr lang="en-US" sz="2400" dirty="0" smtClean="0">
                <a:latin typeface="Helvetica" pitchFamily="34" charset="0"/>
                <a:cs typeface="Helvetica" pitchFamily="34" charset="0"/>
              </a:rPr>
              <a:t>) = U</a:t>
            </a:r>
            <a:r>
              <a:rPr lang="en-US" sz="2400" baseline="-25000" dirty="0" smtClean="0">
                <a:latin typeface="Helvetica" pitchFamily="34" charset="0"/>
                <a:cs typeface="Helvetica" pitchFamily="34" charset="0"/>
              </a:rPr>
              <a:t>d</a:t>
            </a:r>
            <a:r>
              <a:rPr lang="en-US" sz="2400" dirty="0" smtClean="0">
                <a:latin typeface="Helvetica" pitchFamily="34" charset="0"/>
                <a:cs typeface="Helvetica" pitchFamily="34" charset="0"/>
              </a:rPr>
              <a:t> </a:t>
            </a:r>
            <a:r>
              <a:rPr lang="el-GR" sz="2400" dirty="0" smtClean="0">
                <a:latin typeface="Helvetica" pitchFamily="34" charset="0"/>
                <a:cs typeface="Helvetica" pitchFamily="34" charset="0"/>
              </a:rPr>
              <a:t>Σ</a:t>
            </a:r>
            <a:r>
              <a:rPr lang="en-US" sz="2400" baseline="-25000" dirty="0" smtClean="0">
                <a:latin typeface="Helvetica" pitchFamily="34" charset="0"/>
                <a:cs typeface="Helvetica" pitchFamily="34" charset="0"/>
              </a:rPr>
              <a:t>d</a:t>
            </a:r>
            <a:r>
              <a:rPr lang="en-US" sz="2400" dirty="0" smtClean="0">
                <a:latin typeface="Helvetica" pitchFamily="34" charset="0"/>
                <a:cs typeface="Helvetica" pitchFamily="34" charset="0"/>
              </a:rPr>
              <a:t> V</a:t>
            </a:r>
            <a:r>
              <a:rPr lang="en-US" sz="2400" baseline="30000" dirty="0" smtClean="0">
                <a:latin typeface="Helvetica" pitchFamily="34" charset="0"/>
                <a:cs typeface="Helvetica" pitchFamily="34" charset="0"/>
              </a:rPr>
              <a:t>T</a:t>
            </a:r>
            <a:r>
              <a:rPr lang="en-US" sz="2400" baseline="-25000" dirty="0" smtClean="0">
                <a:latin typeface="Helvetica" pitchFamily="34" charset="0"/>
                <a:cs typeface="Helvetica" pitchFamily="34" charset="0"/>
              </a:rPr>
              <a:t>d</a:t>
            </a:r>
            <a:endParaRPr lang="en-US" sz="2400" baseline="-25000" dirty="0">
              <a:latin typeface="Helvetica" pitchFamily="34" charset="0"/>
              <a:cs typeface="Helvetica" pitchFamily="34" charset="0"/>
            </a:endParaRPr>
          </a:p>
        </p:txBody>
      </p:sp>
      <p:grpSp>
        <p:nvGrpSpPr>
          <p:cNvPr id="54" name="Group 53"/>
          <p:cNvGrpSpPr/>
          <p:nvPr/>
        </p:nvGrpSpPr>
        <p:grpSpPr>
          <a:xfrm>
            <a:off x="549275" y="3092726"/>
            <a:ext cx="7985125" cy="2012674"/>
            <a:chOff x="228600" y="2362200"/>
            <a:chExt cx="7985125" cy="2012674"/>
          </a:xfrm>
        </p:grpSpPr>
        <p:grpSp>
          <p:nvGrpSpPr>
            <p:cNvPr id="23" name="Group 13"/>
            <p:cNvGrpSpPr/>
            <p:nvPr/>
          </p:nvGrpSpPr>
          <p:grpSpPr>
            <a:xfrm>
              <a:off x="1600199" y="2362200"/>
              <a:ext cx="2063033" cy="2012674"/>
              <a:chOff x="1752598" y="1600200"/>
              <a:chExt cx="3514800" cy="3429000"/>
            </a:xfrm>
          </p:grpSpPr>
          <p:sp>
            <p:nvSpPr>
              <p:cNvPr id="24" name="Left Bracket 23"/>
              <p:cNvSpPr/>
              <p:nvPr/>
            </p:nvSpPr>
            <p:spPr>
              <a:xfrm>
                <a:off x="1752598" y="1600200"/>
                <a:ext cx="235627" cy="3429000"/>
              </a:xfrm>
              <a:prstGeom prst="leftBracket">
                <a:avLst>
                  <a:gd name="adj" fmla="val 0"/>
                </a:avLst>
              </a:prstGeom>
              <a:ln w="50800">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5" name="Left Bracket 24"/>
              <p:cNvSpPr/>
              <p:nvPr/>
            </p:nvSpPr>
            <p:spPr>
              <a:xfrm flipH="1">
                <a:off x="5038798" y="1600200"/>
                <a:ext cx="228600" cy="3429000"/>
              </a:xfrm>
              <a:prstGeom prst="leftBracket">
                <a:avLst>
                  <a:gd name="adj" fmla="val 0"/>
                </a:avLst>
              </a:prstGeom>
              <a:ln w="50800">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grpSp>
          <p:nvGrpSpPr>
            <p:cNvPr id="26" name="Group 13"/>
            <p:cNvGrpSpPr/>
            <p:nvPr/>
          </p:nvGrpSpPr>
          <p:grpSpPr>
            <a:xfrm>
              <a:off x="3886200" y="2362200"/>
              <a:ext cx="2057400" cy="2012674"/>
              <a:chOff x="1752600" y="1600200"/>
              <a:chExt cx="3505200" cy="3429000"/>
            </a:xfrm>
          </p:grpSpPr>
          <p:sp>
            <p:nvSpPr>
              <p:cNvPr id="27" name="Left Bracket 26"/>
              <p:cNvSpPr/>
              <p:nvPr/>
            </p:nvSpPr>
            <p:spPr>
              <a:xfrm>
                <a:off x="1752600" y="1600200"/>
                <a:ext cx="259644" cy="3429000"/>
              </a:xfrm>
              <a:prstGeom prst="leftBracket">
                <a:avLst>
                  <a:gd name="adj" fmla="val 0"/>
                </a:avLst>
              </a:prstGeom>
              <a:ln w="50800">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8" name="Left Bracket 27"/>
              <p:cNvSpPr/>
              <p:nvPr/>
            </p:nvSpPr>
            <p:spPr>
              <a:xfrm flipH="1">
                <a:off x="5019576" y="1600200"/>
                <a:ext cx="238224" cy="3429000"/>
              </a:xfrm>
              <a:prstGeom prst="leftBracket">
                <a:avLst>
                  <a:gd name="adj" fmla="val 0"/>
                </a:avLst>
              </a:prstGeom>
              <a:ln w="50800">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grpSp>
          <p:nvGrpSpPr>
            <p:cNvPr id="29" name="Group 13"/>
            <p:cNvGrpSpPr/>
            <p:nvPr/>
          </p:nvGrpSpPr>
          <p:grpSpPr>
            <a:xfrm>
              <a:off x="6097419" y="2362200"/>
              <a:ext cx="2116306" cy="2012674"/>
              <a:chOff x="1652241" y="1600200"/>
              <a:chExt cx="3605559" cy="3429000"/>
            </a:xfrm>
          </p:grpSpPr>
          <p:sp>
            <p:nvSpPr>
              <p:cNvPr id="30" name="Left Bracket 29"/>
              <p:cNvSpPr/>
              <p:nvPr/>
            </p:nvSpPr>
            <p:spPr>
              <a:xfrm>
                <a:off x="1652241" y="1600200"/>
                <a:ext cx="232344" cy="3429000"/>
              </a:xfrm>
              <a:prstGeom prst="leftBracket">
                <a:avLst>
                  <a:gd name="adj" fmla="val 0"/>
                </a:avLst>
              </a:prstGeom>
              <a:ln w="50800">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1" name="Left Bracket 30"/>
              <p:cNvSpPr/>
              <p:nvPr/>
            </p:nvSpPr>
            <p:spPr>
              <a:xfrm flipH="1">
                <a:off x="5052248" y="1600200"/>
                <a:ext cx="205552" cy="3429000"/>
              </a:xfrm>
              <a:prstGeom prst="leftBracket">
                <a:avLst>
                  <a:gd name="adj" fmla="val 0"/>
                </a:avLst>
              </a:prstGeom>
              <a:ln w="50800">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sp>
          <p:nvSpPr>
            <p:cNvPr id="32" name="Rectangle 31"/>
            <p:cNvSpPr/>
            <p:nvPr/>
          </p:nvSpPr>
          <p:spPr>
            <a:xfrm>
              <a:off x="1785852" y="2471652"/>
              <a:ext cx="76200" cy="1828800"/>
            </a:xfrm>
            <a:prstGeom prst="rect">
              <a:avLst/>
            </a:prstGeom>
            <a:solidFill>
              <a:srgbClr val="FF000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3" name="Rectangle 32"/>
            <p:cNvSpPr/>
            <p:nvPr/>
          </p:nvSpPr>
          <p:spPr>
            <a:xfrm>
              <a:off x="2055554" y="2471652"/>
              <a:ext cx="76200" cy="1828800"/>
            </a:xfrm>
            <a:prstGeom prst="rect">
              <a:avLst/>
            </a:prstGeom>
            <a:solidFill>
              <a:srgbClr val="FFC00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4" name="Rectangle 33"/>
            <p:cNvSpPr/>
            <p:nvPr/>
          </p:nvSpPr>
          <p:spPr>
            <a:xfrm>
              <a:off x="2325256" y="2471652"/>
              <a:ext cx="76200" cy="1828800"/>
            </a:xfrm>
            <a:prstGeom prst="rect">
              <a:avLst/>
            </a:prstGeom>
            <a:solidFill>
              <a:srgbClr val="FFFF0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5" name="Rectangle 34"/>
            <p:cNvSpPr/>
            <p:nvPr/>
          </p:nvSpPr>
          <p:spPr>
            <a:xfrm>
              <a:off x="2594958" y="2471652"/>
              <a:ext cx="76200" cy="1828800"/>
            </a:xfrm>
            <a:prstGeom prst="rect">
              <a:avLst/>
            </a:prstGeom>
            <a:solidFill>
              <a:srgbClr val="92D05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6" name="Rectangle 35"/>
            <p:cNvSpPr/>
            <p:nvPr/>
          </p:nvSpPr>
          <p:spPr>
            <a:xfrm>
              <a:off x="2864659" y="2471652"/>
              <a:ext cx="76200" cy="1828800"/>
            </a:xfrm>
            <a:prstGeom prst="rect">
              <a:avLst/>
            </a:prstGeom>
            <a:solidFill>
              <a:srgbClr val="00B05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7" name="Rectangle 36"/>
            <p:cNvSpPr/>
            <p:nvPr/>
          </p:nvSpPr>
          <p:spPr>
            <a:xfrm>
              <a:off x="3134360" y="2471652"/>
              <a:ext cx="76200" cy="1828800"/>
            </a:xfrm>
            <a:prstGeom prst="rect">
              <a:avLst/>
            </a:prstGeom>
            <a:solidFill>
              <a:srgbClr val="00B0F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8" name="Rectangle 37"/>
            <p:cNvSpPr/>
            <p:nvPr/>
          </p:nvSpPr>
          <p:spPr>
            <a:xfrm>
              <a:off x="3404061" y="2471652"/>
              <a:ext cx="76200" cy="1828800"/>
            </a:xfrm>
            <a:prstGeom prst="rect">
              <a:avLst/>
            </a:prstGeom>
            <a:solidFill>
              <a:srgbClr val="7030A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9" name="Rectangle 38"/>
            <p:cNvSpPr/>
            <p:nvPr/>
          </p:nvSpPr>
          <p:spPr>
            <a:xfrm>
              <a:off x="6248400" y="2441448"/>
              <a:ext cx="1828800" cy="73152"/>
            </a:xfrm>
            <a:prstGeom prst="rect">
              <a:avLst/>
            </a:prstGeom>
            <a:solidFill>
              <a:srgbClr val="FF000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0" name="Rectangle 39"/>
            <p:cNvSpPr/>
            <p:nvPr/>
          </p:nvSpPr>
          <p:spPr>
            <a:xfrm>
              <a:off x="6248400" y="2737197"/>
              <a:ext cx="1828800" cy="73152"/>
            </a:xfrm>
            <a:prstGeom prst="rect">
              <a:avLst/>
            </a:prstGeom>
            <a:solidFill>
              <a:srgbClr val="FFC00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1" name="Rectangle 40"/>
            <p:cNvSpPr/>
            <p:nvPr/>
          </p:nvSpPr>
          <p:spPr>
            <a:xfrm>
              <a:off x="6248400" y="3032946"/>
              <a:ext cx="1828800" cy="73152"/>
            </a:xfrm>
            <a:prstGeom prst="rect">
              <a:avLst/>
            </a:prstGeom>
            <a:solidFill>
              <a:srgbClr val="FFFF0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2" name="Rectangle 41"/>
            <p:cNvSpPr/>
            <p:nvPr/>
          </p:nvSpPr>
          <p:spPr>
            <a:xfrm>
              <a:off x="6248400" y="3328694"/>
              <a:ext cx="1828800" cy="73152"/>
            </a:xfrm>
            <a:prstGeom prst="rect">
              <a:avLst/>
            </a:prstGeom>
            <a:solidFill>
              <a:srgbClr val="92D05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3" name="Rectangle 42"/>
            <p:cNvSpPr/>
            <p:nvPr/>
          </p:nvSpPr>
          <p:spPr>
            <a:xfrm>
              <a:off x="6248400" y="3624442"/>
              <a:ext cx="1828800" cy="73152"/>
            </a:xfrm>
            <a:prstGeom prst="rect">
              <a:avLst/>
            </a:prstGeom>
            <a:solidFill>
              <a:srgbClr val="00B05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4" name="Rectangle 43"/>
            <p:cNvSpPr/>
            <p:nvPr/>
          </p:nvSpPr>
          <p:spPr>
            <a:xfrm>
              <a:off x="6248400" y="3920190"/>
              <a:ext cx="1828800" cy="73152"/>
            </a:xfrm>
            <a:prstGeom prst="rect">
              <a:avLst/>
            </a:prstGeom>
            <a:solidFill>
              <a:srgbClr val="00B0F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5" name="Rectangle 44"/>
            <p:cNvSpPr/>
            <p:nvPr/>
          </p:nvSpPr>
          <p:spPr>
            <a:xfrm>
              <a:off x="6248400" y="4215939"/>
              <a:ext cx="1828800" cy="73152"/>
            </a:xfrm>
            <a:prstGeom prst="rect">
              <a:avLst/>
            </a:prstGeom>
            <a:solidFill>
              <a:srgbClr val="7030A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6" name="Rectangle 45"/>
            <p:cNvSpPr/>
            <p:nvPr/>
          </p:nvSpPr>
          <p:spPr>
            <a:xfrm>
              <a:off x="4038600" y="2449760"/>
              <a:ext cx="73152" cy="73152"/>
            </a:xfrm>
            <a:prstGeom prst="rect">
              <a:avLst/>
            </a:prstGeom>
            <a:solidFill>
              <a:srgbClr val="FF000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7" name="Rectangle 46"/>
            <p:cNvSpPr/>
            <p:nvPr/>
          </p:nvSpPr>
          <p:spPr>
            <a:xfrm>
              <a:off x="4318000" y="2745510"/>
              <a:ext cx="73152" cy="73152"/>
            </a:xfrm>
            <a:prstGeom prst="rect">
              <a:avLst/>
            </a:prstGeom>
            <a:solidFill>
              <a:srgbClr val="FFC00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8" name="Rectangle 47"/>
            <p:cNvSpPr/>
            <p:nvPr/>
          </p:nvSpPr>
          <p:spPr>
            <a:xfrm>
              <a:off x="4597400" y="3041258"/>
              <a:ext cx="73152" cy="73152"/>
            </a:xfrm>
            <a:prstGeom prst="rect">
              <a:avLst/>
            </a:prstGeom>
            <a:solidFill>
              <a:srgbClr val="FFFF0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9" name="Rectangle 48"/>
            <p:cNvSpPr/>
            <p:nvPr/>
          </p:nvSpPr>
          <p:spPr>
            <a:xfrm>
              <a:off x="4876800" y="3337006"/>
              <a:ext cx="73152" cy="73152"/>
            </a:xfrm>
            <a:prstGeom prst="rect">
              <a:avLst/>
            </a:prstGeom>
            <a:solidFill>
              <a:srgbClr val="92D05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0" name="Rectangle 49"/>
            <p:cNvSpPr/>
            <p:nvPr/>
          </p:nvSpPr>
          <p:spPr>
            <a:xfrm>
              <a:off x="5156200" y="3632754"/>
              <a:ext cx="73152" cy="73152"/>
            </a:xfrm>
            <a:prstGeom prst="rect">
              <a:avLst/>
            </a:prstGeom>
            <a:solidFill>
              <a:srgbClr val="00B05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1" name="Rectangle 50"/>
            <p:cNvSpPr/>
            <p:nvPr/>
          </p:nvSpPr>
          <p:spPr>
            <a:xfrm>
              <a:off x="5435600" y="3928503"/>
              <a:ext cx="73152" cy="73152"/>
            </a:xfrm>
            <a:prstGeom prst="rect">
              <a:avLst/>
            </a:prstGeom>
            <a:solidFill>
              <a:srgbClr val="00B0F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2" name="Rectangle 51"/>
            <p:cNvSpPr/>
            <p:nvPr/>
          </p:nvSpPr>
          <p:spPr>
            <a:xfrm>
              <a:off x="5715000" y="4224252"/>
              <a:ext cx="73152" cy="73152"/>
            </a:xfrm>
            <a:prstGeom prst="rect">
              <a:avLst/>
            </a:prstGeom>
            <a:solidFill>
              <a:srgbClr val="7030A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3" name="TextBox 52"/>
            <p:cNvSpPr txBox="1"/>
            <p:nvPr/>
          </p:nvSpPr>
          <p:spPr bwMode="auto">
            <a:xfrm>
              <a:off x="228600" y="2971800"/>
              <a:ext cx="1245854" cy="707886"/>
            </a:xfrm>
            <a:prstGeom prst="rect">
              <a:avLst/>
            </a:prstGeom>
            <a:noFill/>
            <a:ln w="9525">
              <a:noFill/>
              <a:miter lim="800000"/>
              <a:headEnd/>
              <a:tailEnd/>
            </a:ln>
          </p:spPr>
          <p:txBody>
            <a:bodyPr wrap="none" rtlCol="0">
              <a:spAutoFit/>
            </a:bodyPr>
            <a:lstStyle/>
            <a:p>
              <a:r>
                <a:rPr lang="en-US" sz="4000" dirty="0" smtClean="0">
                  <a:latin typeface="Helvetica" pitchFamily="34" charset="0"/>
                  <a:cs typeface="Helvetica" pitchFamily="34" charset="0"/>
                </a:rPr>
                <a:t>L</a:t>
              </a:r>
              <a:r>
                <a:rPr lang="en-US" sz="4000" baseline="-25000" dirty="0" smtClean="0">
                  <a:latin typeface="Helvetica" pitchFamily="34" charset="0"/>
                  <a:cs typeface="Helvetica" pitchFamily="34" charset="0"/>
                </a:rPr>
                <a:t>d</a:t>
              </a:r>
              <a:r>
                <a:rPr lang="en-US" sz="4000" dirty="0" smtClean="0">
                  <a:latin typeface="Helvetica" pitchFamily="34" charset="0"/>
                  <a:cs typeface="Helvetica" pitchFamily="34" charset="0"/>
                </a:rPr>
                <a:t> = </a:t>
              </a:r>
              <a:endParaRPr lang="en-US" sz="4000" dirty="0">
                <a:latin typeface="Helvetica" pitchFamily="34" charset="0"/>
                <a:cs typeface="Helvetica" pitchFamily="34" charset="0"/>
              </a:endParaRPr>
            </a:p>
          </p:txBody>
        </p:sp>
      </p:grpSp>
      <p:sp>
        <p:nvSpPr>
          <p:cNvPr id="55" name="TextBox 54"/>
          <p:cNvSpPr txBox="1"/>
          <p:nvPr/>
        </p:nvSpPr>
        <p:spPr bwMode="auto">
          <a:xfrm>
            <a:off x="2848811" y="5255568"/>
            <a:ext cx="521297" cy="461665"/>
          </a:xfrm>
          <a:prstGeom prst="rect">
            <a:avLst/>
          </a:prstGeom>
          <a:noFill/>
          <a:ln w="9525">
            <a:noFill/>
            <a:miter lim="800000"/>
            <a:headEnd/>
            <a:tailEnd/>
          </a:ln>
        </p:spPr>
        <p:txBody>
          <a:bodyPr wrap="none" rtlCol="0">
            <a:spAutoFit/>
          </a:bodyPr>
          <a:lstStyle/>
          <a:p>
            <a:r>
              <a:rPr lang="en-US" sz="2400" dirty="0" smtClean="0">
                <a:latin typeface="Helvetica" pitchFamily="34" charset="0"/>
                <a:cs typeface="Helvetica" pitchFamily="34" charset="0"/>
              </a:rPr>
              <a:t>U</a:t>
            </a:r>
            <a:r>
              <a:rPr lang="en-US" sz="2400" baseline="-25000" dirty="0" smtClean="0">
                <a:latin typeface="Helvetica" pitchFamily="34" charset="0"/>
                <a:cs typeface="Helvetica" pitchFamily="34" charset="0"/>
              </a:rPr>
              <a:t>d</a:t>
            </a:r>
            <a:endParaRPr lang="en-US" sz="2400" baseline="-25000" dirty="0">
              <a:latin typeface="Helvetica" pitchFamily="34" charset="0"/>
              <a:cs typeface="Helvetica" pitchFamily="34" charset="0"/>
            </a:endParaRPr>
          </a:p>
        </p:txBody>
      </p:sp>
      <p:sp>
        <p:nvSpPr>
          <p:cNvPr id="56" name="TextBox 55"/>
          <p:cNvSpPr txBox="1"/>
          <p:nvPr/>
        </p:nvSpPr>
        <p:spPr bwMode="auto">
          <a:xfrm>
            <a:off x="4967001" y="5255568"/>
            <a:ext cx="489236" cy="461665"/>
          </a:xfrm>
          <a:prstGeom prst="rect">
            <a:avLst/>
          </a:prstGeom>
          <a:noFill/>
          <a:ln w="9525">
            <a:noFill/>
            <a:miter lim="800000"/>
            <a:headEnd/>
            <a:tailEnd/>
          </a:ln>
        </p:spPr>
        <p:txBody>
          <a:bodyPr wrap="none" rtlCol="0">
            <a:spAutoFit/>
          </a:bodyPr>
          <a:lstStyle/>
          <a:p>
            <a:r>
              <a:rPr lang="el-GR" sz="2400" dirty="0" smtClean="0">
                <a:latin typeface="Helvetica" pitchFamily="34" charset="0"/>
                <a:cs typeface="Helvetica" pitchFamily="34" charset="0"/>
              </a:rPr>
              <a:t>Σ</a:t>
            </a:r>
            <a:r>
              <a:rPr lang="en-US" sz="2400" baseline="-25000" dirty="0" smtClean="0">
                <a:latin typeface="Helvetica" pitchFamily="34" charset="0"/>
                <a:cs typeface="Helvetica" pitchFamily="34" charset="0"/>
              </a:rPr>
              <a:t>d</a:t>
            </a:r>
            <a:endParaRPr lang="en-US" sz="2400" baseline="-25000" dirty="0">
              <a:latin typeface="Helvetica" pitchFamily="34" charset="0"/>
              <a:cs typeface="Helvetica" pitchFamily="34" charset="0"/>
            </a:endParaRPr>
          </a:p>
        </p:txBody>
      </p:sp>
      <p:sp>
        <p:nvSpPr>
          <p:cNvPr id="57" name="TextBox 56"/>
          <p:cNvSpPr txBox="1"/>
          <p:nvPr/>
        </p:nvSpPr>
        <p:spPr bwMode="auto">
          <a:xfrm>
            <a:off x="7208837" y="5255568"/>
            <a:ext cx="628698" cy="461665"/>
          </a:xfrm>
          <a:prstGeom prst="rect">
            <a:avLst/>
          </a:prstGeom>
          <a:noFill/>
          <a:ln w="9525">
            <a:noFill/>
            <a:miter lim="800000"/>
            <a:headEnd/>
            <a:tailEnd/>
          </a:ln>
        </p:spPr>
        <p:txBody>
          <a:bodyPr wrap="none" rtlCol="0">
            <a:spAutoFit/>
          </a:bodyPr>
          <a:lstStyle/>
          <a:p>
            <a:r>
              <a:rPr lang="en-US" sz="2400" dirty="0" smtClean="0">
                <a:latin typeface="Helvetica" pitchFamily="34" charset="0"/>
                <a:cs typeface="Helvetica" pitchFamily="34" charset="0"/>
              </a:rPr>
              <a:t>V</a:t>
            </a:r>
            <a:r>
              <a:rPr lang="en-US" sz="2400" baseline="30000" dirty="0" smtClean="0">
                <a:latin typeface="Helvetica" pitchFamily="34" charset="0"/>
                <a:cs typeface="Helvetica" pitchFamily="34" charset="0"/>
              </a:rPr>
              <a:t>T</a:t>
            </a:r>
            <a:r>
              <a:rPr lang="en-US" sz="2400" baseline="-25000" dirty="0" smtClean="0">
                <a:latin typeface="Helvetica" pitchFamily="34" charset="0"/>
                <a:cs typeface="Helvetica" pitchFamily="34" charset="0"/>
              </a:rPr>
              <a:t>d</a:t>
            </a:r>
            <a:endParaRPr lang="en-US" sz="2400" baseline="-25000" dirty="0">
              <a:latin typeface="Helvetica" pitchFamily="34" charset="0"/>
              <a:cs typeface="Helvetica" pitchFamily="34" charset="0"/>
            </a:endParaRPr>
          </a:p>
        </p:txBody>
      </p:sp>
      <p:sp>
        <p:nvSpPr>
          <p:cNvPr id="58" name="Title 1"/>
          <p:cNvSpPr>
            <a:spLocks noGrp="1"/>
          </p:cNvSpPr>
          <p:nvPr>
            <p:ph type="title"/>
          </p:nvPr>
        </p:nvSpPr>
        <p:spPr/>
        <p:txBody>
          <a:bodyPr/>
          <a:lstStyle/>
          <a:p>
            <a:r>
              <a:rPr lang="en-US" dirty="0" smtClean="0"/>
              <a:t>Dictionary</a:t>
            </a:r>
            <a:br>
              <a:rPr lang="en-US" dirty="0" smtClean="0"/>
            </a:br>
            <a:r>
              <a:rPr lang="en-US" sz="2800" dirty="0" smtClean="0"/>
              <a:t>lighting prior (</a:t>
            </a:r>
            <a:r>
              <a:rPr lang="en-US" sz="2800" dirty="0" err="1" smtClean="0"/>
              <a:t>L</a:t>
            </a:r>
            <a:r>
              <a:rPr lang="en-US" sz="2800" baseline="-25000" dirty="0" err="1" smtClean="0"/>
              <a:t>d</a:t>
            </a:r>
            <a:r>
              <a:rPr lang="en-US" sz="2800" dirty="0" smtClean="0"/>
              <a:t>)</a:t>
            </a:r>
            <a:endParaRPr lang="en-US" sz="2800" dirty="0"/>
          </a:p>
        </p:txBody>
      </p:sp>
    </p:spTree>
    <p:extLst>
      <p:ext uri="{BB962C8B-B14F-4D97-AF65-F5344CB8AC3E}">
        <p14:creationId xmlns:p14="http://schemas.microsoft.com/office/powerpoint/2010/main" val="1355053833"/>
      </p:ext>
    </p:extLst>
  </p:cSld>
  <p:clrMapOvr>
    <a:masterClrMapping/>
  </p:clrMapOvr>
  <p:transition>
    <p:fade/>
  </p:transition>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1"/>
          <p:cNvGrpSpPr/>
          <p:nvPr/>
        </p:nvGrpSpPr>
        <p:grpSpPr>
          <a:xfrm>
            <a:off x="1628740" y="1607896"/>
            <a:ext cx="5886521" cy="678104"/>
            <a:chOff x="1504879" y="1383761"/>
            <a:chExt cx="5886521" cy="678104"/>
          </a:xfrm>
        </p:grpSpPr>
        <p:sp>
          <p:nvSpPr>
            <p:cNvPr id="17" name="TextBox 16"/>
            <p:cNvSpPr txBox="1"/>
            <p:nvPr/>
          </p:nvSpPr>
          <p:spPr bwMode="auto">
            <a:xfrm>
              <a:off x="1504879" y="1600200"/>
              <a:ext cx="5886521" cy="461665"/>
            </a:xfrm>
            <a:prstGeom prst="rect">
              <a:avLst/>
            </a:prstGeom>
            <a:noFill/>
            <a:ln w="9525">
              <a:noFill/>
              <a:miter lim="800000"/>
              <a:headEnd/>
              <a:tailEnd/>
            </a:ln>
          </p:spPr>
          <p:txBody>
            <a:bodyPr wrap="square" rtlCol="0">
              <a:spAutoFit/>
            </a:bodyPr>
            <a:lstStyle/>
            <a:p>
              <a:pPr algn="ctr"/>
              <a:r>
                <a:rPr lang="en-US" sz="2400" dirty="0" smtClean="0">
                  <a:latin typeface="Helvetica" pitchFamily="34" charset="0"/>
                  <a:cs typeface="Helvetica" pitchFamily="34" charset="0"/>
                </a:rPr>
                <a:t>SVD(L</a:t>
              </a:r>
              <a:r>
                <a:rPr lang="en-US" sz="2400" baseline="-25000" dirty="0" smtClean="0">
                  <a:latin typeface="Helvetica" pitchFamily="34" charset="0"/>
                  <a:cs typeface="Helvetica" pitchFamily="34" charset="0"/>
                </a:rPr>
                <a:t>d</a:t>
              </a:r>
              <a:r>
                <a:rPr lang="en-US" sz="2400" dirty="0" smtClean="0">
                  <a:latin typeface="Helvetica" pitchFamily="34" charset="0"/>
                  <a:cs typeface="Helvetica" pitchFamily="34" charset="0"/>
                </a:rPr>
                <a:t>) = U</a:t>
              </a:r>
              <a:r>
                <a:rPr lang="en-US" sz="2400" baseline="-25000" dirty="0" smtClean="0">
                  <a:latin typeface="Helvetica" pitchFamily="34" charset="0"/>
                  <a:cs typeface="Helvetica" pitchFamily="34" charset="0"/>
                </a:rPr>
                <a:t>d</a:t>
              </a:r>
              <a:r>
                <a:rPr lang="en-US" sz="2400" dirty="0" smtClean="0">
                  <a:latin typeface="Helvetica" pitchFamily="34" charset="0"/>
                  <a:cs typeface="Helvetica" pitchFamily="34" charset="0"/>
                </a:rPr>
                <a:t> </a:t>
              </a:r>
              <a:r>
                <a:rPr lang="el-GR" sz="2400" dirty="0" smtClean="0">
                  <a:latin typeface="Helvetica" pitchFamily="34" charset="0"/>
                  <a:cs typeface="Helvetica" pitchFamily="34" charset="0"/>
                </a:rPr>
                <a:t>Σ</a:t>
              </a:r>
              <a:r>
                <a:rPr lang="en-US" sz="2400" baseline="-25000" dirty="0" smtClean="0">
                  <a:latin typeface="Helvetica" pitchFamily="34" charset="0"/>
                  <a:cs typeface="Helvetica" pitchFamily="34" charset="0"/>
                </a:rPr>
                <a:t>d</a:t>
              </a:r>
              <a:r>
                <a:rPr lang="en-US" sz="2400" dirty="0" smtClean="0">
                  <a:latin typeface="Helvetica" pitchFamily="34" charset="0"/>
                  <a:cs typeface="Helvetica" pitchFamily="34" charset="0"/>
                </a:rPr>
                <a:t> V</a:t>
              </a:r>
              <a:r>
                <a:rPr lang="en-US" sz="2400" baseline="30000" dirty="0" smtClean="0">
                  <a:latin typeface="Helvetica" pitchFamily="34" charset="0"/>
                  <a:cs typeface="Helvetica" pitchFamily="34" charset="0"/>
                </a:rPr>
                <a:t>T</a:t>
              </a:r>
              <a:r>
                <a:rPr lang="en-US" sz="2400" baseline="-25000" dirty="0" smtClean="0">
                  <a:latin typeface="Helvetica" pitchFamily="34" charset="0"/>
                  <a:cs typeface="Helvetica" pitchFamily="34" charset="0"/>
                </a:rPr>
                <a:t>d</a:t>
              </a:r>
              <a:r>
                <a:rPr lang="en-US" sz="2400" dirty="0" smtClean="0">
                  <a:latin typeface="Helvetica" pitchFamily="34" charset="0"/>
                  <a:cs typeface="Helvetica" pitchFamily="34" charset="0"/>
                </a:rPr>
                <a:t> </a:t>
              </a:r>
              <a:r>
                <a:rPr lang="en-US" sz="2400" dirty="0" smtClean="0">
                  <a:latin typeface="Times New Roman"/>
                  <a:cs typeface="Times New Roman"/>
                </a:rPr>
                <a:t>≈ </a:t>
              </a:r>
              <a:r>
                <a:rPr lang="en-US" sz="2400" dirty="0" smtClean="0">
                  <a:latin typeface="Helvetica" pitchFamily="34" charset="0"/>
                  <a:cs typeface="Helvetica" pitchFamily="34" charset="0"/>
                </a:rPr>
                <a:t>U</a:t>
              </a:r>
              <a:r>
                <a:rPr lang="en-US" sz="2400" baseline="-25000" dirty="0" smtClean="0">
                  <a:latin typeface="Helvetica" pitchFamily="34" charset="0"/>
                  <a:cs typeface="Helvetica" pitchFamily="34" charset="0"/>
                </a:rPr>
                <a:t>d</a:t>
              </a:r>
              <a:r>
                <a:rPr lang="en-US" sz="2400" dirty="0" smtClean="0">
                  <a:latin typeface="Helvetica" pitchFamily="34" charset="0"/>
                  <a:cs typeface="Helvetica" pitchFamily="34" charset="0"/>
                </a:rPr>
                <a:t> </a:t>
              </a:r>
              <a:r>
                <a:rPr lang="el-GR" sz="2400" dirty="0" smtClean="0">
                  <a:latin typeface="Helvetica" pitchFamily="34" charset="0"/>
                  <a:cs typeface="Helvetica" pitchFamily="34" charset="0"/>
                </a:rPr>
                <a:t>Σ</a:t>
              </a:r>
              <a:r>
                <a:rPr lang="en-US" sz="2400" baseline="-25000" dirty="0" smtClean="0">
                  <a:latin typeface="Helvetica" pitchFamily="34" charset="0"/>
                  <a:cs typeface="Helvetica" pitchFamily="34" charset="0"/>
                </a:rPr>
                <a:t>d</a:t>
              </a:r>
              <a:r>
                <a:rPr lang="en-US" sz="2400" dirty="0" smtClean="0">
                  <a:latin typeface="Helvetica" pitchFamily="34" charset="0"/>
                  <a:cs typeface="Helvetica" pitchFamily="34" charset="0"/>
                </a:rPr>
                <a:t> V</a:t>
              </a:r>
              <a:r>
                <a:rPr lang="en-US" sz="2400" baseline="30000" dirty="0" smtClean="0">
                  <a:latin typeface="Helvetica" pitchFamily="34" charset="0"/>
                  <a:cs typeface="Helvetica" pitchFamily="34" charset="0"/>
                </a:rPr>
                <a:t>T</a:t>
              </a:r>
              <a:r>
                <a:rPr lang="en-US" sz="2400" baseline="-25000" dirty="0" smtClean="0">
                  <a:latin typeface="Helvetica" pitchFamily="34" charset="0"/>
                  <a:cs typeface="Helvetica" pitchFamily="34" charset="0"/>
                </a:rPr>
                <a:t>d</a:t>
              </a:r>
              <a:endParaRPr lang="en-US" sz="2400" baseline="-25000" dirty="0">
                <a:latin typeface="Helvetica" pitchFamily="34" charset="0"/>
                <a:cs typeface="Helvetica" pitchFamily="34" charset="0"/>
              </a:endParaRPr>
            </a:p>
          </p:txBody>
        </p:sp>
        <p:sp>
          <p:nvSpPr>
            <p:cNvPr id="18" name="TextBox 17"/>
            <p:cNvSpPr txBox="1"/>
            <p:nvPr/>
          </p:nvSpPr>
          <p:spPr bwMode="auto">
            <a:xfrm>
              <a:off x="5251876" y="1383761"/>
              <a:ext cx="364202" cy="461665"/>
            </a:xfrm>
            <a:prstGeom prst="rect">
              <a:avLst/>
            </a:prstGeom>
            <a:noFill/>
            <a:ln w="9525">
              <a:noFill/>
              <a:miter lim="800000"/>
              <a:headEnd/>
              <a:tailEnd/>
            </a:ln>
          </p:spPr>
          <p:txBody>
            <a:bodyPr wrap="none" rtlCol="0">
              <a:spAutoFit/>
            </a:bodyPr>
            <a:lstStyle/>
            <a:p>
              <a:r>
                <a:rPr lang="en-US" sz="2400" dirty="0" smtClean="0">
                  <a:latin typeface="Helvetica" pitchFamily="34" charset="0"/>
                  <a:cs typeface="Helvetica" pitchFamily="34" charset="0"/>
                </a:rPr>
                <a:t>~</a:t>
              </a:r>
              <a:endParaRPr lang="en-US" sz="2400" dirty="0">
                <a:latin typeface="Helvetica" pitchFamily="34" charset="0"/>
                <a:cs typeface="Helvetica" pitchFamily="34" charset="0"/>
              </a:endParaRPr>
            </a:p>
          </p:txBody>
        </p:sp>
        <p:sp>
          <p:nvSpPr>
            <p:cNvPr id="19" name="TextBox 18"/>
            <p:cNvSpPr txBox="1"/>
            <p:nvPr/>
          </p:nvSpPr>
          <p:spPr bwMode="auto">
            <a:xfrm>
              <a:off x="5650713" y="1383761"/>
              <a:ext cx="364202" cy="461665"/>
            </a:xfrm>
            <a:prstGeom prst="rect">
              <a:avLst/>
            </a:prstGeom>
            <a:noFill/>
            <a:ln w="9525">
              <a:noFill/>
              <a:miter lim="800000"/>
              <a:headEnd/>
              <a:tailEnd/>
            </a:ln>
          </p:spPr>
          <p:txBody>
            <a:bodyPr wrap="none" rtlCol="0">
              <a:spAutoFit/>
            </a:bodyPr>
            <a:lstStyle/>
            <a:p>
              <a:r>
                <a:rPr lang="en-US" sz="2400" dirty="0" smtClean="0">
                  <a:latin typeface="Helvetica" pitchFamily="34" charset="0"/>
                  <a:cs typeface="Helvetica" pitchFamily="34" charset="0"/>
                </a:rPr>
                <a:t>~</a:t>
              </a:r>
              <a:endParaRPr lang="en-US" sz="2400" dirty="0">
                <a:latin typeface="Helvetica" pitchFamily="34" charset="0"/>
                <a:cs typeface="Helvetica" pitchFamily="34" charset="0"/>
              </a:endParaRPr>
            </a:p>
          </p:txBody>
        </p:sp>
        <p:sp>
          <p:nvSpPr>
            <p:cNvPr id="20" name="TextBox 19"/>
            <p:cNvSpPr txBox="1"/>
            <p:nvPr/>
          </p:nvSpPr>
          <p:spPr bwMode="auto">
            <a:xfrm>
              <a:off x="6040198" y="1383761"/>
              <a:ext cx="364202" cy="461665"/>
            </a:xfrm>
            <a:prstGeom prst="rect">
              <a:avLst/>
            </a:prstGeom>
            <a:noFill/>
            <a:ln w="9525">
              <a:noFill/>
              <a:miter lim="800000"/>
              <a:headEnd/>
              <a:tailEnd/>
            </a:ln>
          </p:spPr>
          <p:txBody>
            <a:bodyPr wrap="none" rtlCol="0">
              <a:spAutoFit/>
            </a:bodyPr>
            <a:lstStyle/>
            <a:p>
              <a:r>
                <a:rPr lang="en-US" sz="2400" dirty="0" smtClean="0">
                  <a:latin typeface="Helvetica" pitchFamily="34" charset="0"/>
                  <a:cs typeface="Helvetica" pitchFamily="34" charset="0"/>
                </a:rPr>
                <a:t>~</a:t>
              </a:r>
              <a:endParaRPr lang="en-US" sz="2400" dirty="0">
                <a:latin typeface="Helvetica" pitchFamily="34" charset="0"/>
                <a:cs typeface="Helvetica" pitchFamily="34" charset="0"/>
              </a:endParaRPr>
            </a:p>
          </p:txBody>
        </p:sp>
      </p:grpSp>
      <p:sp>
        <p:nvSpPr>
          <p:cNvPr id="53" name="TextBox 52"/>
          <p:cNvSpPr txBox="1"/>
          <p:nvPr/>
        </p:nvSpPr>
        <p:spPr bwMode="auto">
          <a:xfrm>
            <a:off x="2840874" y="5255568"/>
            <a:ext cx="521297" cy="461665"/>
          </a:xfrm>
          <a:prstGeom prst="rect">
            <a:avLst/>
          </a:prstGeom>
          <a:noFill/>
          <a:ln w="9525">
            <a:noFill/>
            <a:miter lim="800000"/>
            <a:headEnd/>
            <a:tailEnd/>
          </a:ln>
        </p:spPr>
        <p:txBody>
          <a:bodyPr wrap="none" rtlCol="0">
            <a:spAutoFit/>
          </a:bodyPr>
          <a:lstStyle/>
          <a:p>
            <a:r>
              <a:rPr lang="en-US" sz="2400" dirty="0" smtClean="0">
                <a:latin typeface="Helvetica" pitchFamily="34" charset="0"/>
                <a:cs typeface="Helvetica" pitchFamily="34" charset="0"/>
              </a:rPr>
              <a:t>U</a:t>
            </a:r>
            <a:r>
              <a:rPr lang="en-US" sz="2400" baseline="-25000" dirty="0" smtClean="0">
                <a:latin typeface="Helvetica" pitchFamily="34" charset="0"/>
                <a:cs typeface="Helvetica" pitchFamily="34" charset="0"/>
              </a:rPr>
              <a:t>d</a:t>
            </a:r>
            <a:endParaRPr lang="en-US" sz="2400" baseline="-25000" dirty="0">
              <a:latin typeface="Helvetica" pitchFamily="34" charset="0"/>
              <a:cs typeface="Helvetica" pitchFamily="34" charset="0"/>
            </a:endParaRPr>
          </a:p>
        </p:txBody>
      </p:sp>
      <p:sp>
        <p:nvSpPr>
          <p:cNvPr id="54" name="TextBox 53"/>
          <p:cNvSpPr txBox="1"/>
          <p:nvPr/>
        </p:nvSpPr>
        <p:spPr bwMode="auto">
          <a:xfrm>
            <a:off x="4959064" y="5255568"/>
            <a:ext cx="489236" cy="461665"/>
          </a:xfrm>
          <a:prstGeom prst="rect">
            <a:avLst/>
          </a:prstGeom>
          <a:noFill/>
          <a:ln w="9525">
            <a:noFill/>
            <a:miter lim="800000"/>
            <a:headEnd/>
            <a:tailEnd/>
          </a:ln>
        </p:spPr>
        <p:txBody>
          <a:bodyPr wrap="none" rtlCol="0">
            <a:spAutoFit/>
          </a:bodyPr>
          <a:lstStyle/>
          <a:p>
            <a:r>
              <a:rPr lang="el-GR" sz="2400" dirty="0" smtClean="0">
                <a:latin typeface="Helvetica" pitchFamily="34" charset="0"/>
                <a:cs typeface="Helvetica" pitchFamily="34" charset="0"/>
              </a:rPr>
              <a:t>Σ</a:t>
            </a:r>
            <a:r>
              <a:rPr lang="en-US" sz="2400" baseline="-25000" dirty="0" smtClean="0">
                <a:latin typeface="Helvetica" pitchFamily="34" charset="0"/>
                <a:cs typeface="Helvetica" pitchFamily="34" charset="0"/>
              </a:rPr>
              <a:t>d</a:t>
            </a:r>
            <a:endParaRPr lang="en-US" sz="2400" baseline="-25000" dirty="0">
              <a:latin typeface="Helvetica" pitchFamily="34" charset="0"/>
              <a:cs typeface="Helvetica" pitchFamily="34" charset="0"/>
            </a:endParaRPr>
          </a:p>
        </p:txBody>
      </p:sp>
      <p:sp>
        <p:nvSpPr>
          <p:cNvPr id="55" name="TextBox 54"/>
          <p:cNvSpPr txBox="1"/>
          <p:nvPr/>
        </p:nvSpPr>
        <p:spPr bwMode="auto">
          <a:xfrm>
            <a:off x="7200900" y="5255568"/>
            <a:ext cx="628698" cy="461665"/>
          </a:xfrm>
          <a:prstGeom prst="rect">
            <a:avLst/>
          </a:prstGeom>
          <a:noFill/>
          <a:ln w="9525">
            <a:noFill/>
            <a:miter lim="800000"/>
            <a:headEnd/>
            <a:tailEnd/>
          </a:ln>
        </p:spPr>
        <p:txBody>
          <a:bodyPr wrap="none" rtlCol="0">
            <a:spAutoFit/>
          </a:bodyPr>
          <a:lstStyle/>
          <a:p>
            <a:r>
              <a:rPr lang="en-US" sz="2400" dirty="0" smtClean="0">
                <a:latin typeface="Helvetica" pitchFamily="34" charset="0"/>
                <a:cs typeface="Helvetica" pitchFamily="34" charset="0"/>
              </a:rPr>
              <a:t>V</a:t>
            </a:r>
            <a:r>
              <a:rPr lang="en-US" sz="2400" baseline="30000" dirty="0" smtClean="0">
                <a:latin typeface="Helvetica" pitchFamily="34" charset="0"/>
                <a:cs typeface="Helvetica" pitchFamily="34" charset="0"/>
              </a:rPr>
              <a:t>T</a:t>
            </a:r>
            <a:r>
              <a:rPr lang="en-US" sz="2400" baseline="-25000" dirty="0" smtClean="0">
                <a:latin typeface="Helvetica" pitchFamily="34" charset="0"/>
                <a:cs typeface="Helvetica" pitchFamily="34" charset="0"/>
              </a:rPr>
              <a:t>d</a:t>
            </a:r>
            <a:endParaRPr lang="en-US" sz="2400" baseline="-25000" dirty="0">
              <a:latin typeface="Helvetica" pitchFamily="34" charset="0"/>
              <a:cs typeface="Helvetica" pitchFamily="34" charset="0"/>
            </a:endParaRPr>
          </a:p>
        </p:txBody>
      </p:sp>
      <p:sp>
        <p:nvSpPr>
          <p:cNvPr id="91" name="TextBox 90"/>
          <p:cNvSpPr txBox="1"/>
          <p:nvPr/>
        </p:nvSpPr>
        <p:spPr bwMode="auto">
          <a:xfrm>
            <a:off x="2857500" y="5029200"/>
            <a:ext cx="364202" cy="461665"/>
          </a:xfrm>
          <a:prstGeom prst="rect">
            <a:avLst/>
          </a:prstGeom>
          <a:noFill/>
          <a:ln w="9525">
            <a:noFill/>
            <a:miter lim="800000"/>
            <a:headEnd/>
            <a:tailEnd/>
          </a:ln>
        </p:spPr>
        <p:txBody>
          <a:bodyPr wrap="none" rtlCol="0">
            <a:spAutoFit/>
          </a:bodyPr>
          <a:lstStyle/>
          <a:p>
            <a:r>
              <a:rPr lang="en-US" sz="2400" dirty="0" smtClean="0">
                <a:latin typeface="Helvetica" pitchFamily="34" charset="0"/>
                <a:cs typeface="Helvetica" pitchFamily="34" charset="0"/>
              </a:rPr>
              <a:t>~</a:t>
            </a:r>
            <a:endParaRPr lang="en-US" sz="2400" dirty="0">
              <a:latin typeface="Helvetica" pitchFamily="34" charset="0"/>
              <a:cs typeface="Helvetica" pitchFamily="34" charset="0"/>
            </a:endParaRPr>
          </a:p>
        </p:txBody>
      </p:sp>
      <p:sp>
        <p:nvSpPr>
          <p:cNvPr id="92" name="TextBox 91"/>
          <p:cNvSpPr txBox="1"/>
          <p:nvPr/>
        </p:nvSpPr>
        <p:spPr bwMode="auto">
          <a:xfrm>
            <a:off x="4964950" y="5029200"/>
            <a:ext cx="364202" cy="461665"/>
          </a:xfrm>
          <a:prstGeom prst="rect">
            <a:avLst/>
          </a:prstGeom>
          <a:noFill/>
          <a:ln w="9525">
            <a:noFill/>
            <a:miter lim="800000"/>
            <a:headEnd/>
            <a:tailEnd/>
          </a:ln>
        </p:spPr>
        <p:txBody>
          <a:bodyPr wrap="none" rtlCol="0">
            <a:spAutoFit/>
          </a:bodyPr>
          <a:lstStyle/>
          <a:p>
            <a:r>
              <a:rPr lang="en-US" sz="2400" dirty="0" smtClean="0">
                <a:latin typeface="Helvetica" pitchFamily="34" charset="0"/>
                <a:cs typeface="Helvetica" pitchFamily="34" charset="0"/>
              </a:rPr>
              <a:t>~</a:t>
            </a:r>
            <a:endParaRPr lang="en-US" sz="2400" dirty="0">
              <a:latin typeface="Helvetica" pitchFamily="34" charset="0"/>
              <a:cs typeface="Helvetica" pitchFamily="34" charset="0"/>
            </a:endParaRPr>
          </a:p>
        </p:txBody>
      </p:sp>
      <p:sp>
        <p:nvSpPr>
          <p:cNvPr id="93" name="TextBox 92"/>
          <p:cNvSpPr txBox="1"/>
          <p:nvPr/>
        </p:nvSpPr>
        <p:spPr bwMode="auto">
          <a:xfrm>
            <a:off x="7200900" y="5029200"/>
            <a:ext cx="364202" cy="461665"/>
          </a:xfrm>
          <a:prstGeom prst="rect">
            <a:avLst/>
          </a:prstGeom>
          <a:noFill/>
          <a:ln w="9525">
            <a:noFill/>
            <a:miter lim="800000"/>
            <a:headEnd/>
            <a:tailEnd/>
          </a:ln>
        </p:spPr>
        <p:txBody>
          <a:bodyPr wrap="none" rtlCol="0">
            <a:spAutoFit/>
          </a:bodyPr>
          <a:lstStyle/>
          <a:p>
            <a:r>
              <a:rPr lang="en-US" sz="2400" dirty="0" smtClean="0">
                <a:latin typeface="Helvetica" pitchFamily="34" charset="0"/>
                <a:cs typeface="Helvetica" pitchFamily="34" charset="0"/>
              </a:rPr>
              <a:t>~</a:t>
            </a:r>
            <a:endParaRPr lang="en-US" sz="2400" dirty="0">
              <a:latin typeface="Helvetica" pitchFamily="34" charset="0"/>
              <a:cs typeface="Helvetica" pitchFamily="34" charset="0"/>
            </a:endParaRPr>
          </a:p>
        </p:txBody>
      </p:sp>
      <p:sp>
        <p:nvSpPr>
          <p:cNvPr id="56" name="Right Brace 55"/>
          <p:cNvSpPr/>
          <p:nvPr/>
        </p:nvSpPr>
        <p:spPr>
          <a:xfrm rot="18919967">
            <a:off x="4962355" y="2821400"/>
            <a:ext cx="146494" cy="1255484"/>
          </a:xfrm>
          <a:prstGeom prst="rightBrace">
            <a:avLst/>
          </a:prstGeom>
          <a:ln w="50800">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7" name="TextBox 56"/>
          <p:cNvSpPr txBox="1"/>
          <p:nvPr/>
        </p:nvSpPr>
        <p:spPr bwMode="auto">
          <a:xfrm>
            <a:off x="5105400" y="2954592"/>
            <a:ext cx="338554" cy="461665"/>
          </a:xfrm>
          <a:prstGeom prst="rect">
            <a:avLst/>
          </a:prstGeom>
          <a:noFill/>
          <a:ln w="9525">
            <a:noFill/>
            <a:miter lim="800000"/>
            <a:headEnd/>
            <a:tailEnd/>
          </a:ln>
        </p:spPr>
        <p:txBody>
          <a:bodyPr wrap="none" rtlCol="0">
            <a:spAutoFit/>
          </a:bodyPr>
          <a:lstStyle/>
          <a:p>
            <a:r>
              <a:rPr lang="en-US" sz="2400" dirty="0" smtClean="0">
                <a:latin typeface="Helvetica" pitchFamily="34" charset="0"/>
                <a:cs typeface="Helvetica" pitchFamily="34" charset="0"/>
              </a:rPr>
              <a:t>k</a:t>
            </a:r>
            <a:endParaRPr lang="en-US" sz="2400" dirty="0">
              <a:latin typeface="Helvetica" pitchFamily="34" charset="0"/>
              <a:cs typeface="Helvetica" pitchFamily="34" charset="0"/>
            </a:endParaRPr>
          </a:p>
        </p:txBody>
      </p:sp>
      <p:sp>
        <p:nvSpPr>
          <p:cNvPr id="58" name="Title 1"/>
          <p:cNvSpPr>
            <a:spLocks noGrp="1"/>
          </p:cNvSpPr>
          <p:nvPr>
            <p:ph type="title"/>
          </p:nvPr>
        </p:nvSpPr>
        <p:spPr/>
        <p:txBody>
          <a:bodyPr/>
          <a:lstStyle/>
          <a:p>
            <a:r>
              <a:rPr lang="en-US" dirty="0" smtClean="0"/>
              <a:t>Dictionary</a:t>
            </a:r>
            <a:br>
              <a:rPr lang="en-US" dirty="0" smtClean="0"/>
            </a:br>
            <a:r>
              <a:rPr lang="en-US" sz="2800" dirty="0" smtClean="0"/>
              <a:t>lighting prior (</a:t>
            </a:r>
            <a:r>
              <a:rPr lang="en-US" sz="2800" dirty="0" err="1" smtClean="0"/>
              <a:t>L</a:t>
            </a:r>
            <a:r>
              <a:rPr lang="en-US" sz="2800" baseline="-25000" dirty="0" err="1" smtClean="0"/>
              <a:t>d</a:t>
            </a:r>
            <a:r>
              <a:rPr lang="en-US" sz="2800" dirty="0" smtClean="0"/>
              <a:t>)</a:t>
            </a:r>
            <a:endParaRPr lang="en-US" sz="2800" dirty="0"/>
          </a:p>
        </p:txBody>
      </p:sp>
      <p:grpSp>
        <p:nvGrpSpPr>
          <p:cNvPr id="59" name="Group 58"/>
          <p:cNvGrpSpPr/>
          <p:nvPr/>
        </p:nvGrpSpPr>
        <p:grpSpPr>
          <a:xfrm>
            <a:off x="549275" y="3092726"/>
            <a:ext cx="7985125" cy="2012674"/>
            <a:chOff x="228600" y="2362200"/>
            <a:chExt cx="7985125" cy="2012674"/>
          </a:xfrm>
        </p:grpSpPr>
        <p:grpSp>
          <p:nvGrpSpPr>
            <p:cNvPr id="60" name="Group 13"/>
            <p:cNvGrpSpPr/>
            <p:nvPr/>
          </p:nvGrpSpPr>
          <p:grpSpPr>
            <a:xfrm>
              <a:off x="1600199" y="2362200"/>
              <a:ext cx="2063033" cy="2012674"/>
              <a:chOff x="1752598" y="1600200"/>
              <a:chExt cx="3514800" cy="3429000"/>
            </a:xfrm>
          </p:grpSpPr>
          <p:sp>
            <p:nvSpPr>
              <p:cNvPr id="89" name="Left Bracket 88"/>
              <p:cNvSpPr/>
              <p:nvPr/>
            </p:nvSpPr>
            <p:spPr>
              <a:xfrm>
                <a:off x="1752598" y="1600200"/>
                <a:ext cx="235627" cy="3429000"/>
              </a:xfrm>
              <a:prstGeom prst="leftBracket">
                <a:avLst>
                  <a:gd name="adj" fmla="val 0"/>
                </a:avLst>
              </a:prstGeom>
              <a:ln w="50800">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90" name="Left Bracket 89"/>
              <p:cNvSpPr/>
              <p:nvPr/>
            </p:nvSpPr>
            <p:spPr>
              <a:xfrm flipH="1">
                <a:off x="5038798" y="1600200"/>
                <a:ext cx="228600" cy="3429000"/>
              </a:xfrm>
              <a:prstGeom prst="leftBracket">
                <a:avLst>
                  <a:gd name="adj" fmla="val 0"/>
                </a:avLst>
              </a:prstGeom>
              <a:ln w="50800">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grpSp>
          <p:nvGrpSpPr>
            <p:cNvPr id="61" name="Group 13"/>
            <p:cNvGrpSpPr/>
            <p:nvPr/>
          </p:nvGrpSpPr>
          <p:grpSpPr>
            <a:xfrm>
              <a:off x="3886200" y="2362200"/>
              <a:ext cx="2057400" cy="2012674"/>
              <a:chOff x="1752600" y="1600200"/>
              <a:chExt cx="3505200" cy="3429000"/>
            </a:xfrm>
          </p:grpSpPr>
          <p:sp>
            <p:nvSpPr>
              <p:cNvPr id="87" name="Left Bracket 86"/>
              <p:cNvSpPr/>
              <p:nvPr/>
            </p:nvSpPr>
            <p:spPr>
              <a:xfrm>
                <a:off x="1752600" y="1600200"/>
                <a:ext cx="259644" cy="3429000"/>
              </a:xfrm>
              <a:prstGeom prst="leftBracket">
                <a:avLst>
                  <a:gd name="adj" fmla="val 0"/>
                </a:avLst>
              </a:prstGeom>
              <a:ln w="50800">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88" name="Left Bracket 87"/>
              <p:cNvSpPr/>
              <p:nvPr/>
            </p:nvSpPr>
            <p:spPr>
              <a:xfrm flipH="1">
                <a:off x="5019576" y="1600200"/>
                <a:ext cx="238224" cy="3429000"/>
              </a:xfrm>
              <a:prstGeom prst="leftBracket">
                <a:avLst>
                  <a:gd name="adj" fmla="val 0"/>
                </a:avLst>
              </a:prstGeom>
              <a:ln w="50800">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grpSp>
          <p:nvGrpSpPr>
            <p:cNvPr id="62" name="Group 13"/>
            <p:cNvGrpSpPr/>
            <p:nvPr/>
          </p:nvGrpSpPr>
          <p:grpSpPr>
            <a:xfrm>
              <a:off x="6097419" y="2362200"/>
              <a:ext cx="2116306" cy="2012674"/>
              <a:chOff x="1652241" y="1600200"/>
              <a:chExt cx="3605559" cy="3429000"/>
            </a:xfrm>
          </p:grpSpPr>
          <p:sp>
            <p:nvSpPr>
              <p:cNvPr id="85" name="Left Bracket 84"/>
              <p:cNvSpPr/>
              <p:nvPr/>
            </p:nvSpPr>
            <p:spPr>
              <a:xfrm>
                <a:off x="1652241" y="1600200"/>
                <a:ext cx="232344" cy="3429000"/>
              </a:xfrm>
              <a:prstGeom prst="leftBracket">
                <a:avLst>
                  <a:gd name="adj" fmla="val 0"/>
                </a:avLst>
              </a:prstGeom>
              <a:ln w="50800">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86" name="Left Bracket 85"/>
              <p:cNvSpPr/>
              <p:nvPr/>
            </p:nvSpPr>
            <p:spPr>
              <a:xfrm flipH="1">
                <a:off x="5052248" y="1600200"/>
                <a:ext cx="205552" cy="3429000"/>
              </a:xfrm>
              <a:prstGeom prst="leftBracket">
                <a:avLst>
                  <a:gd name="adj" fmla="val 0"/>
                </a:avLst>
              </a:prstGeom>
              <a:ln w="50800">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sp>
          <p:nvSpPr>
            <p:cNvPr id="63" name="Rectangle 62"/>
            <p:cNvSpPr/>
            <p:nvPr/>
          </p:nvSpPr>
          <p:spPr>
            <a:xfrm>
              <a:off x="1785852" y="2471652"/>
              <a:ext cx="76200" cy="1828800"/>
            </a:xfrm>
            <a:prstGeom prst="rect">
              <a:avLst/>
            </a:prstGeom>
            <a:solidFill>
              <a:srgbClr val="FF000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64" name="Rectangle 63"/>
            <p:cNvSpPr/>
            <p:nvPr/>
          </p:nvSpPr>
          <p:spPr>
            <a:xfrm>
              <a:off x="2055554" y="2471652"/>
              <a:ext cx="76200" cy="1828800"/>
            </a:xfrm>
            <a:prstGeom prst="rect">
              <a:avLst/>
            </a:prstGeom>
            <a:solidFill>
              <a:srgbClr val="FFC00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65" name="Rectangle 64"/>
            <p:cNvSpPr/>
            <p:nvPr/>
          </p:nvSpPr>
          <p:spPr>
            <a:xfrm>
              <a:off x="2325256" y="2471652"/>
              <a:ext cx="76200" cy="1828800"/>
            </a:xfrm>
            <a:prstGeom prst="rect">
              <a:avLst/>
            </a:prstGeom>
            <a:solidFill>
              <a:srgbClr val="FFFF0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66" name="Rectangle 65"/>
            <p:cNvSpPr/>
            <p:nvPr/>
          </p:nvSpPr>
          <p:spPr>
            <a:xfrm>
              <a:off x="2594958" y="2471652"/>
              <a:ext cx="76200" cy="1828800"/>
            </a:xfrm>
            <a:prstGeom prst="rect">
              <a:avLst/>
            </a:prstGeom>
            <a:solidFill>
              <a:srgbClr val="92D05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67" name="Rectangle 66"/>
            <p:cNvSpPr/>
            <p:nvPr/>
          </p:nvSpPr>
          <p:spPr>
            <a:xfrm>
              <a:off x="2864659" y="2471652"/>
              <a:ext cx="76200" cy="1828800"/>
            </a:xfrm>
            <a:prstGeom prst="rect">
              <a:avLst/>
            </a:prstGeom>
            <a:solidFill>
              <a:schemeClr val="bg1">
                <a:lumMod val="65000"/>
                <a:lumOff val="3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68" name="Rectangle 67"/>
            <p:cNvSpPr/>
            <p:nvPr/>
          </p:nvSpPr>
          <p:spPr>
            <a:xfrm>
              <a:off x="3134360" y="2471652"/>
              <a:ext cx="76200" cy="1828800"/>
            </a:xfrm>
            <a:prstGeom prst="rect">
              <a:avLst/>
            </a:prstGeom>
            <a:solidFill>
              <a:schemeClr val="bg1">
                <a:lumMod val="65000"/>
                <a:lumOff val="3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69" name="Rectangle 68"/>
            <p:cNvSpPr/>
            <p:nvPr/>
          </p:nvSpPr>
          <p:spPr>
            <a:xfrm>
              <a:off x="3404061" y="2471652"/>
              <a:ext cx="76200" cy="1828800"/>
            </a:xfrm>
            <a:prstGeom prst="rect">
              <a:avLst/>
            </a:prstGeom>
            <a:solidFill>
              <a:schemeClr val="bg1">
                <a:lumMod val="65000"/>
                <a:lumOff val="3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70" name="Rectangle 69"/>
            <p:cNvSpPr/>
            <p:nvPr/>
          </p:nvSpPr>
          <p:spPr>
            <a:xfrm>
              <a:off x="6248400" y="2441448"/>
              <a:ext cx="1828800" cy="73152"/>
            </a:xfrm>
            <a:prstGeom prst="rect">
              <a:avLst/>
            </a:prstGeom>
            <a:solidFill>
              <a:srgbClr val="FF000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71" name="Rectangle 70"/>
            <p:cNvSpPr/>
            <p:nvPr/>
          </p:nvSpPr>
          <p:spPr>
            <a:xfrm>
              <a:off x="6248400" y="2737197"/>
              <a:ext cx="1828800" cy="73152"/>
            </a:xfrm>
            <a:prstGeom prst="rect">
              <a:avLst/>
            </a:prstGeom>
            <a:solidFill>
              <a:srgbClr val="FFC00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72" name="Rectangle 71"/>
            <p:cNvSpPr/>
            <p:nvPr/>
          </p:nvSpPr>
          <p:spPr>
            <a:xfrm>
              <a:off x="6248400" y="3032946"/>
              <a:ext cx="1828800" cy="73152"/>
            </a:xfrm>
            <a:prstGeom prst="rect">
              <a:avLst/>
            </a:prstGeom>
            <a:solidFill>
              <a:srgbClr val="FFFF0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73" name="Rectangle 72"/>
            <p:cNvSpPr/>
            <p:nvPr/>
          </p:nvSpPr>
          <p:spPr>
            <a:xfrm>
              <a:off x="6248400" y="3328694"/>
              <a:ext cx="1828800" cy="73152"/>
            </a:xfrm>
            <a:prstGeom prst="rect">
              <a:avLst/>
            </a:prstGeom>
            <a:solidFill>
              <a:srgbClr val="92D05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74" name="Rectangle 73"/>
            <p:cNvSpPr/>
            <p:nvPr/>
          </p:nvSpPr>
          <p:spPr>
            <a:xfrm>
              <a:off x="6248400" y="3624442"/>
              <a:ext cx="1828800" cy="73152"/>
            </a:xfrm>
            <a:prstGeom prst="rect">
              <a:avLst/>
            </a:prstGeom>
            <a:solidFill>
              <a:schemeClr val="bg1">
                <a:lumMod val="65000"/>
                <a:lumOff val="3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75" name="Rectangle 74"/>
            <p:cNvSpPr/>
            <p:nvPr/>
          </p:nvSpPr>
          <p:spPr>
            <a:xfrm>
              <a:off x="6248400" y="3920190"/>
              <a:ext cx="1828800" cy="73152"/>
            </a:xfrm>
            <a:prstGeom prst="rect">
              <a:avLst/>
            </a:prstGeom>
            <a:solidFill>
              <a:schemeClr val="bg1">
                <a:lumMod val="65000"/>
                <a:lumOff val="3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76" name="Rectangle 75"/>
            <p:cNvSpPr/>
            <p:nvPr/>
          </p:nvSpPr>
          <p:spPr>
            <a:xfrm>
              <a:off x="6248400" y="4215939"/>
              <a:ext cx="1828800" cy="73152"/>
            </a:xfrm>
            <a:prstGeom prst="rect">
              <a:avLst/>
            </a:prstGeom>
            <a:solidFill>
              <a:schemeClr val="bg1">
                <a:lumMod val="65000"/>
                <a:lumOff val="3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77" name="Rectangle 76"/>
            <p:cNvSpPr/>
            <p:nvPr/>
          </p:nvSpPr>
          <p:spPr>
            <a:xfrm>
              <a:off x="4038600" y="2449760"/>
              <a:ext cx="73152" cy="73152"/>
            </a:xfrm>
            <a:prstGeom prst="rect">
              <a:avLst/>
            </a:prstGeom>
            <a:solidFill>
              <a:srgbClr val="FF000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78" name="Rectangle 77"/>
            <p:cNvSpPr/>
            <p:nvPr/>
          </p:nvSpPr>
          <p:spPr>
            <a:xfrm>
              <a:off x="4318000" y="2745510"/>
              <a:ext cx="73152" cy="73152"/>
            </a:xfrm>
            <a:prstGeom prst="rect">
              <a:avLst/>
            </a:prstGeom>
            <a:solidFill>
              <a:srgbClr val="FFC00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79" name="Rectangle 78"/>
            <p:cNvSpPr/>
            <p:nvPr/>
          </p:nvSpPr>
          <p:spPr>
            <a:xfrm>
              <a:off x="4597400" y="3041258"/>
              <a:ext cx="73152" cy="73152"/>
            </a:xfrm>
            <a:prstGeom prst="rect">
              <a:avLst/>
            </a:prstGeom>
            <a:solidFill>
              <a:srgbClr val="FFFF0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80" name="Rectangle 79"/>
            <p:cNvSpPr/>
            <p:nvPr/>
          </p:nvSpPr>
          <p:spPr>
            <a:xfrm>
              <a:off x="4876800" y="3337006"/>
              <a:ext cx="73152" cy="73152"/>
            </a:xfrm>
            <a:prstGeom prst="rect">
              <a:avLst/>
            </a:prstGeom>
            <a:solidFill>
              <a:srgbClr val="92D05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81" name="Rectangle 80"/>
            <p:cNvSpPr/>
            <p:nvPr/>
          </p:nvSpPr>
          <p:spPr>
            <a:xfrm>
              <a:off x="5156200" y="3632754"/>
              <a:ext cx="73152" cy="73152"/>
            </a:xfrm>
            <a:prstGeom prst="rect">
              <a:avLst/>
            </a:prstGeom>
            <a:solidFill>
              <a:schemeClr val="bg1">
                <a:lumMod val="65000"/>
                <a:lumOff val="3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82" name="Rectangle 81"/>
            <p:cNvSpPr/>
            <p:nvPr/>
          </p:nvSpPr>
          <p:spPr>
            <a:xfrm>
              <a:off x="5435600" y="3928503"/>
              <a:ext cx="73152" cy="73152"/>
            </a:xfrm>
            <a:prstGeom prst="rect">
              <a:avLst/>
            </a:prstGeom>
            <a:solidFill>
              <a:schemeClr val="bg1">
                <a:lumMod val="65000"/>
                <a:lumOff val="3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83" name="Rectangle 82"/>
            <p:cNvSpPr/>
            <p:nvPr/>
          </p:nvSpPr>
          <p:spPr>
            <a:xfrm>
              <a:off x="5715000" y="4224252"/>
              <a:ext cx="73152" cy="73152"/>
            </a:xfrm>
            <a:prstGeom prst="rect">
              <a:avLst/>
            </a:prstGeom>
            <a:solidFill>
              <a:schemeClr val="bg1">
                <a:lumMod val="65000"/>
                <a:lumOff val="3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84" name="TextBox 83"/>
            <p:cNvSpPr txBox="1"/>
            <p:nvPr/>
          </p:nvSpPr>
          <p:spPr bwMode="auto">
            <a:xfrm>
              <a:off x="228600" y="2971800"/>
              <a:ext cx="1245854" cy="707886"/>
            </a:xfrm>
            <a:prstGeom prst="rect">
              <a:avLst/>
            </a:prstGeom>
            <a:noFill/>
            <a:ln w="9525">
              <a:noFill/>
              <a:miter lim="800000"/>
              <a:headEnd/>
              <a:tailEnd/>
            </a:ln>
          </p:spPr>
          <p:txBody>
            <a:bodyPr wrap="none" rtlCol="0">
              <a:spAutoFit/>
            </a:bodyPr>
            <a:lstStyle/>
            <a:p>
              <a:r>
                <a:rPr lang="en-US" sz="4000" dirty="0" smtClean="0">
                  <a:latin typeface="Helvetica" pitchFamily="34" charset="0"/>
                  <a:cs typeface="Helvetica" pitchFamily="34" charset="0"/>
                </a:rPr>
                <a:t>L</a:t>
              </a:r>
              <a:r>
                <a:rPr lang="en-US" sz="4000" baseline="-25000" dirty="0" smtClean="0">
                  <a:latin typeface="Helvetica" pitchFamily="34" charset="0"/>
                  <a:cs typeface="Helvetica" pitchFamily="34" charset="0"/>
                </a:rPr>
                <a:t>d</a:t>
              </a:r>
              <a:r>
                <a:rPr lang="en-US" sz="4000" dirty="0" smtClean="0">
                  <a:latin typeface="Helvetica" pitchFamily="34" charset="0"/>
                  <a:cs typeface="Helvetica" pitchFamily="34" charset="0"/>
                </a:rPr>
                <a:t> = </a:t>
              </a:r>
              <a:endParaRPr lang="en-US" sz="4000" dirty="0">
                <a:latin typeface="Helvetica" pitchFamily="34" charset="0"/>
                <a:cs typeface="Helvetica" pitchFamily="34" charset="0"/>
              </a:endParaRPr>
            </a:p>
          </p:txBody>
        </p:sp>
      </p:grpSp>
    </p:spTree>
    <p:extLst>
      <p:ext uri="{BB962C8B-B14F-4D97-AF65-F5344CB8AC3E}">
        <p14:creationId xmlns:p14="http://schemas.microsoft.com/office/powerpoint/2010/main" val="1710334274"/>
      </p:ext>
    </p:extLst>
  </p:cSld>
  <p:clrMapOvr>
    <a:masterClrMapping/>
  </p:clrMapOvr>
  <p:transition>
    <p:fade/>
  </p:transition>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8" name="Group 21"/>
          <p:cNvGrpSpPr/>
          <p:nvPr/>
        </p:nvGrpSpPr>
        <p:grpSpPr>
          <a:xfrm>
            <a:off x="1628740" y="1604048"/>
            <a:ext cx="5886521" cy="681952"/>
            <a:chOff x="1504879" y="1379913"/>
            <a:chExt cx="5886521" cy="681952"/>
          </a:xfrm>
        </p:grpSpPr>
        <p:sp>
          <p:nvSpPr>
            <p:cNvPr id="69" name="TextBox 68"/>
            <p:cNvSpPr txBox="1"/>
            <p:nvPr/>
          </p:nvSpPr>
          <p:spPr bwMode="auto">
            <a:xfrm>
              <a:off x="1504879" y="1600200"/>
              <a:ext cx="5886521" cy="461665"/>
            </a:xfrm>
            <a:prstGeom prst="rect">
              <a:avLst/>
            </a:prstGeom>
            <a:noFill/>
            <a:ln w="9525">
              <a:noFill/>
              <a:miter lim="800000"/>
              <a:headEnd/>
              <a:tailEnd/>
            </a:ln>
          </p:spPr>
          <p:txBody>
            <a:bodyPr wrap="square" rtlCol="0">
              <a:spAutoFit/>
            </a:bodyPr>
            <a:lstStyle/>
            <a:p>
              <a:pPr algn="ctr"/>
              <a:r>
                <a:rPr lang="en-US" sz="2400" dirty="0" smtClean="0">
                  <a:latin typeface="Helvetica" pitchFamily="34" charset="0"/>
                  <a:cs typeface="Helvetica" pitchFamily="34" charset="0"/>
                </a:rPr>
                <a:t>SVD(L</a:t>
              </a:r>
              <a:r>
                <a:rPr lang="en-US" sz="2400" baseline="-25000" dirty="0" smtClean="0">
                  <a:latin typeface="Helvetica" pitchFamily="34" charset="0"/>
                  <a:cs typeface="Helvetica" pitchFamily="34" charset="0"/>
                </a:rPr>
                <a:t>d</a:t>
              </a:r>
              <a:r>
                <a:rPr lang="en-US" sz="2400" dirty="0" smtClean="0">
                  <a:latin typeface="Helvetica" pitchFamily="34" charset="0"/>
                  <a:cs typeface="Helvetica" pitchFamily="34" charset="0"/>
                </a:rPr>
                <a:t>) = U</a:t>
              </a:r>
              <a:r>
                <a:rPr lang="en-US" sz="2400" baseline="-25000" dirty="0" smtClean="0">
                  <a:latin typeface="Helvetica" pitchFamily="34" charset="0"/>
                  <a:cs typeface="Helvetica" pitchFamily="34" charset="0"/>
                </a:rPr>
                <a:t>d</a:t>
              </a:r>
              <a:r>
                <a:rPr lang="en-US" sz="2400" dirty="0" smtClean="0">
                  <a:latin typeface="Helvetica" pitchFamily="34" charset="0"/>
                  <a:cs typeface="Helvetica" pitchFamily="34" charset="0"/>
                </a:rPr>
                <a:t> </a:t>
              </a:r>
              <a:r>
                <a:rPr lang="el-GR" sz="2400" dirty="0" smtClean="0">
                  <a:latin typeface="Helvetica" pitchFamily="34" charset="0"/>
                  <a:cs typeface="Helvetica" pitchFamily="34" charset="0"/>
                </a:rPr>
                <a:t>Σ</a:t>
              </a:r>
              <a:r>
                <a:rPr lang="en-US" sz="2400" baseline="-25000" dirty="0" smtClean="0">
                  <a:latin typeface="Helvetica" pitchFamily="34" charset="0"/>
                  <a:cs typeface="Helvetica" pitchFamily="34" charset="0"/>
                </a:rPr>
                <a:t>d</a:t>
              </a:r>
              <a:r>
                <a:rPr lang="en-US" sz="2400" dirty="0" smtClean="0">
                  <a:latin typeface="Helvetica" pitchFamily="34" charset="0"/>
                  <a:cs typeface="Helvetica" pitchFamily="34" charset="0"/>
                </a:rPr>
                <a:t> V</a:t>
              </a:r>
              <a:r>
                <a:rPr lang="en-US" sz="2400" baseline="30000" dirty="0" smtClean="0">
                  <a:latin typeface="Helvetica" pitchFamily="34" charset="0"/>
                  <a:cs typeface="Helvetica" pitchFamily="34" charset="0"/>
                </a:rPr>
                <a:t>T</a:t>
              </a:r>
              <a:r>
                <a:rPr lang="en-US" sz="2400" baseline="-25000" dirty="0" smtClean="0">
                  <a:latin typeface="Helvetica" pitchFamily="34" charset="0"/>
                  <a:cs typeface="Helvetica" pitchFamily="34" charset="0"/>
                </a:rPr>
                <a:t>d</a:t>
              </a:r>
              <a:r>
                <a:rPr lang="en-US" sz="2400" dirty="0" smtClean="0">
                  <a:latin typeface="Helvetica" pitchFamily="34" charset="0"/>
                  <a:cs typeface="Helvetica" pitchFamily="34" charset="0"/>
                </a:rPr>
                <a:t> </a:t>
              </a:r>
              <a:r>
                <a:rPr lang="en-US" sz="2400" dirty="0" smtClean="0">
                  <a:latin typeface="Times New Roman"/>
                  <a:cs typeface="Times New Roman"/>
                </a:rPr>
                <a:t>≈ </a:t>
              </a:r>
              <a:r>
                <a:rPr lang="en-US" sz="2400" dirty="0" smtClean="0">
                  <a:latin typeface="Helvetica" pitchFamily="34" charset="0"/>
                  <a:cs typeface="Helvetica" pitchFamily="34" charset="0"/>
                </a:rPr>
                <a:t>U</a:t>
              </a:r>
              <a:r>
                <a:rPr lang="en-US" sz="2400" baseline="-25000" dirty="0" smtClean="0">
                  <a:latin typeface="Helvetica" pitchFamily="34" charset="0"/>
                  <a:cs typeface="Helvetica" pitchFamily="34" charset="0"/>
                </a:rPr>
                <a:t>d</a:t>
              </a:r>
              <a:r>
                <a:rPr lang="en-US" sz="2400" dirty="0" smtClean="0">
                  <a:latin typeface="Helvetica" pitchFamily="34" charset="0"/>
                  <a:cs typeface="Helvetica" pitchFamily="34" charset="0"/>
                </a:rPr>
                <a:t> </a:t>
              </a:r>
              <a:r>
                <a:rPr lang="el-GR" sz="2400" dirty="0" smtClean="0">
                  <a:latin typeface="Helvetica" pitchFamily="34" charset="0"/>
                  <a:cs typeface="Helvetica" pitchFamily="34" charset="0"/>
                </a:rPr>
                <a:t>Σ</a:t>
              </a:r>
              <a:r>
                <a:rPr lang="en-US" sz="2400" baseline="-25000" dirty="0" smtClean="0">
                  <a:latin typeface="Helvetica" pitchFamily="34" charset="0"/>
                  <a:cs typeface="Helvetica" pitchFamily="34" charset="0"/>
                </a:rPr>
                <a:t>d</a:t>
              </a:r>
              <a:r>
                <a:rPr lang="en-US" sz="2400" dirty="0" smtClean="0">
                  <a:latin typeface="Helvetica" pitchFamily="34" charset="0"/>
                  <a:cs typeface="Helvetica" pitchFamily="34" charset="0"/>
                </a:rPr>
                <a:t> V</a:t>
              </a:r>
              <a:r>
                <a:rPr lang="en-US" sz="2400" baseline="30000" dirty="0" smtClean="0">
                  <a:latin typeface="Helvetica" pitchFamily="34" charset="0"/>
                  <a:cs typeface="Helvetica" pitchFamily="34" charset="0"/>
                </a:rPr>
                <a:t>T</a:t>
              </a:r>
              <a:r>
                <a:rPr lang="en-US" sz="2400" baseline="-25000" dirty="0" smtClean="0">
                  <a:latin typeface="Helvetica" pitchFamily="34" charset="0"/>
                  <a:cs typeface="Helvetica" pitchFamily="34" charset="0"/>
                </a:rPr>
                <a:t>d</a:t>
              </a:r>
              <a:r>
                <a:rPr lang="en-US" sz="2400" dirty="0" smtClean="0">
                  <a:latin typeface="Helvetica" pitchFamily="34" charset="0"/>
                  <a:cs typeface="Helvetica" pitchFamily="34" charset="0"/>
                </a:rPr>
                <a:t> = P S V</a:t>
              </a:r>
              <a:r>
                <a:rPr lang="en-US" sz="2400" baseline="30000" dirty="0" smtClean="0">
                  <a:latin typeface="Helvetica" pitchFamily="34" charset="0"/>
                  <a:cs typeface="Helvetica" pitchFamily="34" charset="0"/>
                </a:rPr>
                <a:t>T</a:t>
              </a:r>
              <a:r>
                <a:rPr lang="en-US" sz="2400" baseline="-25000" dirty="0" smtClean="0">
                  <a:latin typeface="Helvetica" pitchFamily="34" charset="0"/>
                  <a:cs typeface="Helvetica" pitchFamily="34" charset="0"/>
                </a:rPr>
                <a:t>d</a:t>
              </a:r>
              <a:endParaRPr lang="en-US" sz="2400" baseline="-25000" dirty="0">
                <a:latin typeface="Helvetica" pitchFamily="34" charset="0"/>
                <a:cs typeface="Helvetica" pitchFamily="34" charset="0"/>
              </a:endParaRPr>
            </a:p>
          </p:txBody>
        </p:sp>
        <p:sp>
          <p:nvSpPr>
            <p:cNvPr id="70" name="TextBox 69"/>
            <p:cNvSpPr txBox="1"/>
            <p:nvPr/>
          </p:nvSpPr>
          <p:spPr bwMode="auto">
            <a:xfrm>
              <a:off x="4587587" y="1383761"/>
              <a:ext cx="364202" cy="461665"/>
            </a:xfrm>
            <a:prstGeom prst="rect">
              <a:avLst/>
            </a:prstGeom>
            <a:noFill/>
            <a:ln w="9525">
              <a:noFill/>
              <a:miter lim="800000"/>
              <a:headEnd/>
              <a:tailEnd/>
            </a:ln>
          </p:spPr>
          <p:txBody>
            <a:bodyPr wrap="none" rtlCol="0">
              <a:spAutoFit/>
            </a:bodyPr>
            <a:lstStyle/>
            <a:p>
              <a:r>
                <a:rPr lang="en-US" sz="2400" dirty="0" smtClean="0">
                  <a:latin typeface="Helvetica" pitchFamily="34" charset="0"/>
                  <a:cs typeface="Helvetica" pitchFamily="34" charset="0"/>
                </a:rPr>
                <a:t>~</a:t>
              </a:r>
              <a:endParaRPr lang="en-US" sz="2400" dirty="0">
                <a:latin typeface="Helvetica" pitchFamily="34" charset="0"/>
                <a:cs typeface="Helvetica" pitchFamily="34" charset="0"/>
              </a:endParaRPr>
            </a:p>
          </p:txBody>
        </p:sp>
        <p:sp>
          <p:nvSpPr>
            <p:cNvPr id="71" name="TextBox 70"/>
            <p:cNvSpPr txBox="1"/>
            <p:nvPr/>
          </p:nvSpPr>
          <p:spPr bwMode="auto">
            <a:xfrm>
              <a:off x="4986424" y="1383761"/>
              <a:ext cx="364202" cy="461665"/>
            </a:xfrm>
            <a:prstGeom prst="rect">
              <a:avLst/>
            </a:prstGeom>
            <a:noFill/>
            <a:ln w="9525">
              <a:noFill/>
              <a:miter lim="800000"/>
              <a:headEnd/>
              <a:tailEnd/>
            </a:ln>
          </p:spPr>
          <p:txBody>
            <a:bodyPr wrap="none" rtlCol="0">
              <a:spAutoFit/>
            </a:bodyPr>
            <a:lstStyle/>
            <a:p>
              <a:r>
                <a:rPr lang="en-US" sz="2400" dirty="0" smtClean="0">
                  <a:latin typeface="Helvetica" pitchFamily="34" charset="0"/>
                  <a:cs typeface="Helvetica" pitchFamily="34" charset="0"/>
                </a:rPr>
                <a:t>~</a:t>
              </a:r>
              <a:endParaRPr lang="en-US" sz="2400" dirty="0">
                <a:latin typeface="Helvetica" pitchFamily="34" charset="0"/>
                <a:cs typeface="Helvetica" pitchFamily="34" charset="0"/>
              </a:endParaRPr>
            </a:p>
          </p:txBody>
        </p:sp>
        <p:sp>
          <p:nvSpPr>
            <p:cNvPr id="72" name="TextBox 71"/>
            <p:cNvSpPr txBox="1"/>
            <p:nvPr/>
          </p:nvSpPr>
          <p:spPr bwMode="auto">
            <a:xfrm>
              <a:off x="5375909" y="1383761"/>
              <a:ext cx="364202" cy="461665"/>
            </a:xfrm>
            <a:prstGeom prst="rect">
              <a:avLst/>
            </a:prstGeom>
            <a:noFill/>
            <a:ln w="9525">
              <a:noFill/>
              <a:miter lim="800000"/>
              <a:headEnd/>
              <a:tailEnd/>
            </a:ln>
          </p:spPr>
          <p:txBody>
            <a:bodyPr wrap="none" rtlCol="0">
              <a:spAutoFit/>
            </a:bodyPr>
            <a:lstStyle/>
            <a:p>
              <a:r>
                <a:rPr lang="en-US" sz="2400" dirty="0" smtClean="0">
                  <a:latin typeface="Helvetica" pitchFamily="34" charset="0"/>
                  <a:cs typeface="Helvetica" pitchFamily="34" charset="0"/>
                </a:rPr>
                <a:t>~</a:t>
              </a:r>
              <a:endParaRPr lang="en-US" sz="2400" dirty="0">
                <a:latin typeface="Helvetica" pitchFamily="34" charset="0"/>
                <a:cs typeface="Helvetica" pitchFamily="34" charset="0"/>
              </a:endParaRPr>
            </a:p>
          </p:txBody>
        </p:sp>
        <p:sp>
          <p:nvSpPr>
            <p:cNvPr id="73" name="TextBox 72"/>
            <p:cNvSpPr txBox="1"/>
            <p:nvPr/>
          </p:nvSpPr>
          <p:spPr bwMode="auto">
            <a:xfrm>
              <a:off x="6729328" y="1379913"/>
              <a:ext cx="364202" cy="461665"/>
            </a:xfrm>
            <a:prstGeom prst="rect">
              <a:avLst/>
            </a:prstGeom>
            <a:noFill/>
            <a:ln w="9525">
              <a:noFill/>
              <a:miter lim="800000"/>
              <a:headEnd/>
              <a:tailEnd/>
            </a:ln>
          </p:spPr>
          <p:txBody>
            <a:bodyPr wrap="none" rtlCol="0">
              <a:spAutoFit/>
            </a:bodyPr>
            <a:lstStyle/>
            <a:p>
              <a:r>
                <a:rPr lang="en-US" sz="2400" dirty="0" smtClean="0">
                  <a:latin typeface="Helvetica" pitchFamily="34" charset="0"/>
                  <a:cs typeface="Helvetica" pitchFamily="34" charset="0"/>
                </a:rPr>
                <a:t>~</a:t>
              </a:r>
              <a:endParaRPr lang="en-US" sz="2400" dirty="0">
                <a:latin typeface="Helvetica" pitchFamily="34" charset="0"/>
                <a:cs typeface="Helvetica" pitchFamily="34" charset="0"/>
              </a:endParaRPr>
            </a:p>
          </p:txBody>
        </p:sp>
      </p:grpSp>
      <p:sp>
        <p:nvSpPr>
          <p:cNvPr id="52" name="Title 1"/>
          <p:cNvSpPr>
            <a:spLocks noGrp="1"/>
          </p:cNvSpPr>
          <p:nvPr>
            <p:ph type="title"/>
          </p:nvPr>
        </p:nvSpPr>
        <p:spPr/>
        <p:txBody>
          <a:bodyPr/>
          <a:lstStyle/>
          <a:p>
            <a:r>
              <a:rPr lang="en-US" dirty="0" smtClean="0"/>
              <a:t>Dictionary</a:t>
            </a:r>
            <a:br>
              <a:rPr lang="en-US" dirty="0" smtClean="0"/>
            </a:br>
            <a:r>
              <a:rPr lang="en-US" sz="2800" dirty="0" smtClean="0"/>
              <a:t>lighting prior (</a:t>
            </a:r>
            <a:r>
              <a:rPr lang="en-US" sz="2800" dirty="0" err="1" smtClean="0"/>
              <a:t>L</a:t>
            </a:r>
            <a:r>
              <a:rPr lang="en-US" sz="2800" baseline="-25000" dirty="0" err="1" smtClean="0"/>
              <a:t>d</a:t>
            </a:r>
            <a:r>
              <a:rPr lang="en-US" sz="2800" dirty="0" smtClean="0"/>
              <a:t>)</a:t>
            </a:r>
            <a:endParaRPr lang="en-US" sz="2800" dirty="0"/>
          </a:p>
        </p:txBody>
      </p:sp>
      <p:sp>
        <p:nvSpPr>
          <p:cNvPr id="51" name="TextBox 50"/>
          <p:cNvSpPr txBox="1"/>
          <p:nvPr/>
        </p:nvSpPr>
        <p:spPr bwMode="auto">
          <a:xfrm>
            <a:off x="2840874" y="5255568"/>
            <a:ext cx="521297" cy="461665"/>
          </a:xfrm>
          <a:prstGeom prst="rect">
            <a:avLst/>
          </a:prstGeom>
          <a:noFill/>
          <a:ln w="9525">
            <a:noFill/>
            <a:miter lim="800000"/>
            <a:headEnd/>
            <a:tailEnd/>
          </a:ln>
        </p:spPr>
        <p:txBody>
          <a:bodyPr wrap="none" rtlCol="0">
            <a:spAutoFit/>
          </a:bodyPr>
          <a:lstStyle/>
          <a:p>
            <a:r>
              <a:rPr lang="en-US" sz="2400" dirty="0" smtClean="0">
                <a:latin typeface="Helvetica" pitchFamily="34" charset="0"/>
                <a:cs typeface="Helvetica" pitchFamily="34" charset="0"/>
              </a:rPr>
              <a:t>U</a:t>
            </a:r>
            <a:r>
              <a:rPr lang="en-US" sz="2400" baseline="-25000" dirty="0" smtClean="0">
                <a:latin typeface="Helvetica" pitchFamily="34" charset="0"/>
                <a:cs typeface="Helvetica" pitchFamily="34" charset="0"/>
              </a:rPr>
              <a:t>d</a:t>
            </a:r>
            <a:endParaRPr lang="en-US" sz="2400" baseline="-25000" dirty="0">
              <a:latin typeface="Helvetica" pitchFamily="34" charset="0"/>
              <a:cs typeface="Helvetica" pitchFamily="34" charset="0"/>
            </a:endParaRPr>
          </a:p>
        </p:txBody>
      </p:sp>
      <p:sp>
        <p:nvSpPr>
          <p:cNvPr id="56" name="TextBox 55"/>
          <p:cNvSpPr txBox="1"/>
          <p:nvPr/>
        </p:nvSpPr>
        <p:spPr bwMode="auto">
          <a:xfrm>
            <a:off x="4959064" y="5255568"/>
            <a:ext cx="489236" cy="461665"/>
          </a:xfrm>
          <a:prstGeom prst="rect">
            <a:avLst/>
          </a:prstGeom>
          <a:noFill/>
          <a:ln w="9525">
            <a:noFill/>
            <a:miter lim="800000"/>
            <a:headEnd/>
            <a:tailEnd/>
          </a:ln>
        </p:spPr>
        <p:txBody>
          <a:bodyPr wrap="none" rtlCol="0">
            <a:spAutoFit/>
          </a:bodyPr>
          <a:lstStyle/>
          <a:p>
            <a:r>
              <a:rPr lang="el-GR" sz="2400" dirty="0" smtClean="0">
                <a:latin typeface="Helvetica" pitchFamily="34" charset="0"/>
                <a:cs typeface="Helvetica" pitchFamily="34" charset="0"/>
              </a:rPr>
              <a:t>Σ</a:t>
            </a:r>
            <a:r>
              <a:rPr lang="en-US" sz="2400" baseline="-25000" dirty="0" smtClean="0">
                <a:latin typeface="Helvetica" pitchFamily="34" charset="0"/>
                <a:cs typeface="Helvetica" pitchFamily="34" charset="0"/>
              </a:rPr>
              <a:t>d</a:t>
            </a:r>
            <a:endParaRPr lang="en-US" sz="2400" baseline="-25000" dirty="0">
              <a:latin typeface="Helvetica" pitchFamily="34" charset="0"/>
              <a:cs typeface="Helvetica" pitchFamily="34" charset="0"/>
            </a:endParaRPr>
          </a:p>
        </p:txBody>
      </p:sp>
      <p:sp>
        <p:nvSpPr>
          <p:cNvPr id="57" name="TextBox 56"/>
          <p:cNvSpPr txBox="1"/>
          <p:nvPr/>
        </p:nvSpPr>
        <p:spPr bwMode="auto">
          <a:xfrm>
            <a:off x="7200900" y="5255568"/>
            <a:ext cx="628698" cy="461665"/>
          </a:xfrm>
          <a:prstGeom prst="rect">
            <a:avLst/>
          </a:prstGeom>
          <a:noFill/>
          <a:ln w="9525">
            <a:noFill/>
            <a:miter lim="800000"/>
            <a:headEnd/>
            <a:tailEnd/>
          </a:ln>
        </p:spPr>
        <p:txBody>
          <a:bodyPr wrap="none" rtlCol="0">
            <a:spAutoFit/>
          </a:bodyPr>
          <a:lstStyle/>
          <a:p>
            <a:r>
              <a:rPr lang="en-US" sz="2400" dirty="0" smtClean="0">
                <a:latin typeface="Helvetica" pitchFamily="34" charset="0"/>
                <a:cs typeface="Helvetica" pitchFamily="34" charset="0"/>
              </a:rPr>
              <a:t>V</a:t>
            </a:r>
            <a:r>
              <a:rPr lang="en-US" sz="2400" baseline="30000" dirty="0" smtClean="0">
                <a:latin typeface="Helvetica" pitchFamily="34" charset="0"/>
                <a:cs typeface="Helvetica" pitchFamily="34" charset="0"/>
              </a:rPr>
              <a:t>T</a:t>
            </a:r>
            <a:r>
              <a:rPr lang="en-US" sz="2400" baseline="-25000" dirty="0" smtClean="0">
                <a:latin typeface="Helvetica" pitchFamily="34" charset="0"/>
                <a:cs typeface="Helvetica" pitchFamily="34" charset="0"/>
              </a:rPr>
              <a:t>d</a:t>
            </a:r>
            <a:endParaRPr lang="en-US" sz="2400" baseline="-25000" dirty="0">
              <a:latin typeface="Helvetica" pitchFamily="34" charset="0"/>
              <a:cs typeface="Helvetica" pitchFamily="34" charset="0"/>
            </a:endParaRPr>
          </a:p>
        </p:txBody>
      </p:sp>
      <p:sp>
        <p:nvSpPr>
          <p:cNvPr id="65" name="TextBox 64"/>
          <p:cNvSpPr txBox="1"/>
          <p:nvPr/>
        </p:nvSpPr>
        <p:spPr bwMode="auto">
          <a:xfrm>
            <a:off x="2857500" y="5029200"/>
            <a:ext cx="364202" cy="461665"/>
          </a:xfrm>
          <a:prstGeom prst="rect">
            <a:avLst/>
          </a:prstGeom>
          <a:noFill/>
          <a:ln w="9525">
            <a:noFill/>
            <a:miter lim="800000"/>
            <a:headEnd/>
            <a:tailEnd/>
          </a:ln>
        </p:spPr>
        <p:txBody>
          <a:bodyPr wrap="none" rtlCol="0">
            <a:spAutoFit/>
          </a:bodyPr>
          <a:lstStyle/>
          <a:p>
            <a:r>
              <a:rPr lang="en-US" sz="2400" dirty="0" smtClean="0">
                <a:latin typeface="Helvetica" pitchFamily="34" charset="0"/>
                <a:cs typeface="Helvetica" pitchFamily="34" charset="0"/>
              </a:rPr>
              <a:t>~</a:t>
            </a:r>
            <a:endParaRPr lang="en-US" sz="2400" dirty="0">
              <a:latin typeface="Helvetica" pitchFamily="34" charset="0"/>
              <a:cs typeface="Helvetica" pitchFamily="34" charset="0"/>
            </a:endParaRPr>
          </a:p>
        </p:txBody>
      </p:sp>
      <p:sp>
        <p:nvSpPr>
          <p:cNvPr id="104" name="TextBox 103"/>
          <p:cNvSpPr txBox="1"/>
          <p:nvPr/>
        </p:nvSpPr>
        <p:spPr bwMode="auto">
          <a:xfrm>
            <a:off x="4964950" y="5029200"/>
            <a:ext cx="364202" cy="461665"/>
          </a:xfrm>
          <a:prstGeom prst="rect">
            <a:avLst/>
          </a:prstGeom>
          <a:noFill/>
          <a:ln w="9525">
            <a:noFill/>
            <a:miter lim="800000"/>
            <a:headEnd/>
            <a:tailEnd/>
          </a:ln>
        </p:spPr>
        <p:txBody>
          <a:bodyPr wrap="none" rtlCol="0">
            <a:spAutoFit/>
          </a:bodyPr>
          <a:lstStyle/>
          <a:p>
            <a:r>
              <a:rPr lang="en-US" sz="2400" dirty="0" smtClean="0">
                <a:latin typeface="Helvetica" pitchFamily="34" charset="0"/>
                <a:cs typeface="Helvetica" pitchFamily="34" charset="0"/>
              </a:rPr>
              <a:t>~</a:t>
            </a:r>
            <a:endParaRPr lang="en-US" sz="2400" dirty="0">
              <a:latin typeface="Helvetica" pitchFamily="34" charset="0"/>
              <a:cs typeface="Helvetica" pitchFamily="34" charset="0"/>
            </a:endParaRPr>
          </a:p>
        </p:txBody>
      </p:sp>
      <p:sp>
        <p:nvSpPr>
          <p:cNvPr id="105" name="TextBox 104"/>
          <p:cNvSpPr txBox="1"/>
          <p:nvPr/>
        </p:nvSpPr>
        <p:spPr bwMode="auto">
          <a:xfrm>
            <a:off x="7200900" y="5029200"/>
            <a:ext cx="364202" cy="461665"/>
          </a:xfrm>
          <a:prstGeom prst="rect">
            <a:avLst/>
          </a:prstGeom>
          <a:noFill/>
          <a:ln w="9525">
            <a:noFill/>
            <a:miter lim="800000"/>
            <a:headEnd/>
            <a:tailEnd/>
          </a:ln>
        </p:spPr>
        <p:txBody>
          <a:bodyPr wrap="none" rtlCol="0">
            <a:spAutoFit/>
          </a:bodyPr>
          <a:lstStyle/>
          <a:p>
            <a:r>
              <a:rPr lang="en-US" sz="2400" dirty="0" smtClean="0">
                <a:latin typeface="Helvetica" pitchFamily="34" charset="0"/>
                <a:cs typeface="Helvetica" pitchFamily="34" charset="0"/>
              </a:rPr>
              <a:t>~</a:t>
            </a:r>
            <a:endParaRPr lang="en-US" sz="2400" dirty="0">
              <a:latin typeface="Helvetica" pitchFamily="34" charset="0"/>
              <a:cs typeface="Helvetica" pitchFamily="34" charset="0"/>
            </a:endParaRPr>
          </a:p>
        </p:txBody>
      </p:sp>
      <p:sp>
        <p:nvSpPr>
          <p:cNvPr id="106" name="Right Brace 105"/>
          <p:cNvSpPr/>
          <p:nvPr/>
        </p:nvSpPr>
        <p:spPr>
          <a:xfrm rot="18919967">
            <a:off x="4962355" y="2821400"/>
            <a:ext cx="146494" cy="1255484"/>
          </a:xfrm>
          <a:prstGeom prst="rightBrace">
            <a:avLst/>
          </a:prstGeom>
          <a:ln w="50800">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07" name="TextBox 106"/>
          <p:cNvSpPr txBox="1"/>
          <p:nvPr/>
        </p:nvSpPr>
        <p:spPr bwMode="auto">
          <a:xfrm>
            <a:off x="5105400" y="2954592"/>
            <a:ext cx="338554" cy="461665"/>
          </a:xfrm>
          <a:prstGeom prst="rect">
            <a:avLst/>
          </a:prstGeom>
          <a:noFill/>
          <a:ln w="9525">
            <a:noFill/>
            <a:miter lim="800000"/>
            <a:headEnd/>
            <a:tailEnd/>
          </a:ln>
        </p:spPr>
        <p:txBody>
          <a:bodyPr wrap="none" rtlCol="0">
            <a:spAutoFit/>
          </a:bodyPr>
          <a:lstStyle/>
          <a:p>
            <a:r>
              <a:rPr lang="en-US" sz="2400" dirty="0" smtClean="0">
                <a:latin typeface="Helvetica" pitchFamily="34" charset="0"/>
                <a:cs typeface="Helvetica" pitchFamily="34" charset="0"/>
              </a:rPr>
              <a:t>k</a:t>
            </a:r>
            <a:endParaRPr lang="en-US" sz="2400" dirty="0">
              <a:latin typeface="Helvetica" pitchFamily="34" charset="0"/>
              <a:cs typeface="Helvetica" pitchFamily="34" charset="0"/>
            </a:endParaRPr>
          </a:p>
        </p:txBody>
      </p:sp>
      <p:grpSp>
        <p:nvGrpSpPr>
          <p:cNvPr id="108" name="Group 107"/>
          <p:cNvGrpSpPr/>
          <p:nvPr/>
        </p:nvGrpSpPr>
        <p:grpSpPr>
          <a:xfrm>
            <a:off x="549275" y="3092726"/>
            <a:ext cx="7985125" cy="2012674"/>
            <a:chOff x="228600" y="2362200"/>
            <a:chExt cx="7985125" cy="2012674"/>
          </a:xfrm>
        </p:grpSpPr>
        <p:grpSp>
          <p:nvGrpSpPr>
            <p:cNvPr id="109" name="Group 13"/>
            <p:cNvGrpSpPr/>
            <p:nvPr/>
          </p:nvGrpSpPr>
          <p:grpSpPr>
            <a:xfrm>
              <a:off x="1600199" y="2362200"/>
              <a:ext cx="2063033" cy="2012674"/>
              <a:chOff x="1752598" y="1600200"/>
              <a:chExt cx="3514800" cy="3429000"/>
            </a:xfrm>
          </p:grpSpPr>
          <p:sp>
            <p:nvSpPr>
              <p:cNvPr id="138" name="Left Bracket 137"/>
              <p:cNvSpPr/>
              <p:nvPr/>
            </p:nvSpPr>
            <p:spPr>
              <a:xfrm>
                <a:off x="1752598" y="1600200"/>
                <a:ext cx="235627" cy="3429000"/>
              </a:xfrm>
              <a:prstGeom prst="leftBracket">
                <a:avLst>
                  <a:gd name="adj" fmla="val 0"/>
                </a:avLst>
              </a:prstGeom>
              <a:ln w="50800">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39" name="Left Bracket 138"/>
              <p:cNvSpPr/>
              <p:nvPr/>
            </p:nvSpPr>
            <p:spPr>
              <a:xfrm flipH="1">
                <a:off x="5038798" y="1600200"/>
                <a:ext cx="228600" cy="3429000"/>
              </a:xfrm>
              <a:prstGeom prst="leftBracket">
                <a:avLst>
                  <a:gd name="adj" fmla="val 0"/>
                </a:avLst>
              </a:prstGeom>
              <a:ln w="50800">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grpSp>
          <p:nvGrpSpPr>
            <p:cNvPr id="110" name="Group 13"/>
            <p:cNvGrpSpPr/>
            <p:nvPr/>
          </p:nvGrpSpPr>
          <p:grpSpPr>
            <a:xfrm>
              <a:off x="3886200" y="2362200"/>
              <a:ext cx="2057400" cy="2012674"/>
              <a:chOff x="1752600" y="1600200"/>
              <a:chExt cx="3505200" cy="3429000"/>
            </a:xfrm>
          </p:grpSpPr>
          <p:sp>
            <p:nvSpPr>
              <p:cNvPr id="136" name="Left Bracket 135"/>
              <p:cNvSpPr/>
              <p:nvPr/>
            </p:nvSpPr>
            <p:spPr>
              <a:xfrm>
                <a:off x="1752600" y="1600200"/>
                <a:ext cx="259644" cy="3429000"/>
              </a:xfrm>
              <a:prstGeom prst="leftBracket">
                <a:avLst>
                  <a:gd name="adj" fmla="val 0"/>
                </a:avLst>
              </a:prstGeom>
              <a:ln w="50800">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37" name="Left Bracket 136"/>
              <p:cNvSpPr/>
              <p:nvPr/>
            </p:nvSpPr>
            <p:spPr>
              <a:xfrm flipH="1">
                <a:off x="5019576" y="1600200"/>
                <a:ext cx="238224" cy="3429000"/>
              </a:xfrm>
              <a:prstGeom prst="leftBracket">
                <a:avLst>
                  <a:gd name="adj" fmla="val 0"/>
                </a:avLst>
              </a:prstGeom>
              <a:ln w="50800">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grpSp>
          <p:nvGrpSpPr>
            <p:cNvPr id="111" name="Group 13"/>
            <p:cNvGrpSpPr/>
            <p:nvPr/>
          </p:nvGrpSpPr>
          <p:grpSpPr>
            <a:xfrm>
              <a:off x="6097419" y="2362200"/>
              <a:ext cx="2116306" cy="2012674"/>
              <a:chOff x="1652241" y="1600200"/>
              <a:chExt cx="3605559" cy="3429000"/>
            </a:xfrm>
          </p:grpSpPr>
          <p:sp>
            <p:nvSpPr>
              <p:cNvPr id="134" name="Left Bracket 133"/>
              <p:cNvSpPr/>
              <p:nvPr/>
            </p:nvSpPr>
            <p:spPr>
              <a:xfrm>
                <a:off x="1652241" y="1600200"/>
                <a:ext cx="232344" cy="3429000"/>
              </a:xfrm>
              <a:prstGeom prst="leftBracket">
                <a:avLst>
                  <a:gd name="adj" fmla="val 0"/>
                </a:avLst>
              </a:prstGeom>
              <a:ln w="50800">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35" name="Left Bracket 134"/>
              <p:cNvSpPr/>
              <p:nvPr/>
            </p:nvSpPr>
            <p:spPr>
              <a:xfrm flipH="1">
                <a:off x="5052248" y="1600200"/>
                <a:ext cx="205552" cy="3429000"/>
              </a:xfrm>
              <a:prstGeom prst="leftBracket">
                <a:avLst>
                  <a:gd name="adj" fmla="val 0"/>
                </a:avLst>
              </a:prstGeom>
              <a:ln w="50800">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sp>
          <p:nvSpPr>
            <p:cNvPr id="112" name="Rectangle 111"/>
            <p:cNvSpPr/>
            <p:nvPr/>
          </p:nvSpPr>
          <p:spPr>
            <a:xfrm>
              <a:off x="1785852" y="2471652"/>
              <a:ext cx="76200" cy="1828800"/>
            </a:xfrm>
            <a:prstGeom prst="rect">
              <a:avLst/>
            </a:prstGeom>
            <a:solidFill>
              <a:srgbClr val="FF000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13" name="Rectangle 112"/>
            <p:cNvSpPr/>
            <p:nvPr/>
          </p:nvSpPr>
          <p:spPr>
            <a:xfrm>
              <a:off x="2055554" y="2471652"/>
              <a:ext cx="76200" cy="1828800"/>
            </a:xfrm>
            <a:prstGeom prst="rect">
              <a:avLst/>
            </a:prstGeom>
            <a:solidFill>
              <a:srgbClr val="FFC00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14" name="Rectangle 113"/>
            <p:cNvSpPr/>
            <p:nvPr/>
          </p:nvSpPr>
          <p:spPr>
            <a:xfrm>
              <a:off x="2325256" y="2471652"/>
              <a:ext cx="76200" cy="1828800"/>
            </a:xfrm>
            <a:prstGeom prst="rect">
              <a:avLst/>
            </a:prstGeom>
            <a:solidFill>
              <a:srgbClr val="FFFF0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15" name="Rectangle 114"/>
            <p:cNvSpPr/>
            <p:nvPr/>
          </p:nvSpPr>
          <p:spPr>
            <a:xfrm>
              <a:off x="2594958" y="2471652"/>
              <a:ext cx="76200" cy="1828800"/>
            </a:xfrm>
            <a:prstGeom prst="rect">
              <a:avLst/>
            </a:prstGeom>
            <a:solidFill>
              <a:srgbClr val="92D05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16" name="Rectangle 115"/>
            <p:cNvSpPr/>
            <p:nvPr/>
          </p:nvSpPr>
          <p:spPr>
            <a:xfrm>
              <a:off x="2864659" y="2471652"/>
              <a:ext cx="76200" cy="1828800"/>
            </a:xfrm>
            <a:prstGeom prst="rect">
              <a:avLst/>
            </a:prstGeom>
            <a:solidFill>
              <a:schemeClr val="bg1">
                <a:lumMod val="65000"/>
                <a:lumOff val="3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17" name="Rectangle 116"/>
            <p:cNvSpPr/>
            <p:nvPr/>
          </p:nvSpPr>
          <p:spPr>
            <a:xfrm>
              <a:off x="3134360" y="2471652"/>
              <a:ext cx="76200" cy="1828800"/>
            </a:xfrm>
            <a:prstGeom prst="rect">
              <a:avLst/>
            </a:prstGeom>
            <a:solidFill>
              <a:schemeClr val="bg1">
                <a:lumMod val="65000"/>
                <a:lumOff val="3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18" name="Rectangle 117"/>
            <p:cNvSpPr/>
            <p:nvPr/>
          </p:nvSpPr>
          <p:spPr>
            <a:xfrm>
              <a:off x="3404061" y="2471652"/>
              <a:ext cx="76200" cy="1828800"/>
            </a:xfrm>
            <a:prstGeom prst="rect">
              <a:avLst/>
            </a:prstGeom>
            <a:solidFill>
              <a:schemeClr val="bg1">
                <a:lumMod val="65000"/>
                <a:lumOff val="3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19" name="Rectangle 118"/>
            <p:cNvSpPr/>
            <p:nvPr/>
          </p:nvSpPr>
          <p:spPr>
            <a:xfrm>
              <a:off x="6248400" y="2441448"/>
              <a:ext cx="1828800" cy="73152"/>
            </a:xfrm>
            <a:prstGeom prst="rect">
              <a:avLst/>
            </a:prstGeom>
            <a:solidFill>
              <a:srgbClr val="FF000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20" name="Rectangle 119"/>
            <p:cNvSpPr/>
            <p:nvPr/>
          </p:nvSpPr>
          <p:spPr>
            <a:xfrm>
              <a:off x="6248400" y="2737197"/>
              <a:ext cx="1828800" cy="73152"/>
            </a:xfrm>
            <a:prstGeom prst="rect">
              <a:avLst/>
            </a:prstGeom>
            <a:solidFill>
              <a:srgbClr val="FFC00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21" name="Rectangle 120"/>
            <p:cNvSpPr/>
            <p:nvPr/>
          </p:nvSpPr>
          <p:spPr>
            <a:xfrm>
              <a:off x="6248400" y="3032946"/>
              <a:ext cx="1828800" cy="73152"/>
            </a:xfrm>
            <a:prstGeom prst="rect">
              <a:avLst/>
            </a:prstGeom>
            <a:solidFill>
              <a:srgbClr val="FFFF0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22" name="Rectangle 121"/>
            <p:cNvSpPr/>
            <p:nvPr/>
          </p:nvSpPr>
          <p:spPr>
            <a:xfrm>
              <a:off x="6248400" y="3328694"/>
              <a:ext cx="1828800" cy="73152"/>
            </a:xfrm>
            <a:prstGeom prst="rect">
              <a:avLst/>
            </a:prstGeom>
            <a:solidFill>
              <a:srgbClr val="92D05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23" name="Rectangle 122"/>
            <p:cNvSpPr/>
            <p:nvPr/>
          </p:nvSpPr>
          <p:spPr>
            <a:xfrm>
              <a:off x="6248400" y="3624442"/>
              <a:ext cx="1828800" cy="73152"/>
            </a:xfrm>
            <a:prstGeom prst="rect">
              <a:avLst/>
            </a:prstGeom>
            <a:solidFill>
              <a:schemeClr val="bg1">
                <a:lumMod val="65000"/>
                <a:lumOff val="3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24" name="Rectangle 123"/>
            <p:cNvSpPr/>
            <p:nvPr/>
          </p:nvSpPr>
          <p:spPr>
            <a:xfrm>
              <a:off x="6248400" y="3920190"/>
              <a:ext cx="1828800" cy="73152"/>
            </a:xfrm>
            <a:prstGeom prst="rect">
              <a:avLst/>
            </a:prstGeom>
            <a:solidFill>
              <a:schemeClr val="bg1">
                <a:lumMod val="65000"/>
                <a:lumOff val="3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25" name="Rectangle 124"/>
            <p:cNvSpPr/>
            <p:nvPr/>
          </p:nvSpPr>
          <p:spPr>
            <a:xfrm>
              <a:off x="6248400" y="4215939"/>
              <a:ext cx="1828800" cy="73152"/>
            </a:xfrm>
            <a:prstGeom prst="rect">
              <a:avLst/>
            </a:prstGeom>
            <a:solidFill>
              <a:schemeClr val="bg1">
                <a:lumMod val="65000"/>
                <a:lumOff val="3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26" name="Rectangle 125"/>
            <p:cNvSpPr/>
            <p:nvPr/>
          </p:nvSpPr>
          <p:spPr>
            <a:xfrm>
              <a:off x="4038600" y="2449760"/>
              <a:ext cx="73152" cy="73152"/>
            </a:xfrm>
            <a:prstGeom prst="rect">
              <a:avLst/>
            </a:prstGeom>
            <a:solidFill>
              <a:srgbClr val="FF000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27" name="Rectangle 126"/>
            <p:cNvSpPr/>
            <p:nvPr/>
          </p:nvSpPr>
          <p:spPr>
            <a:xfrm>
              <a:off x="4318000" y="2745510"/>
              <a:ext cx="73152" cy="73152"/>
            </a:xfrm>
            <a:prstGeom prst="rect">
              <a:avLst/>
            </a:prstGeom>
            <a:solidFill>
              <a:srgbClr val="FFC00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28" name="Rectangle 127"/>
            <p:cNvSpPr/>
            <p:nvPr/>
          </p:nvSpPr>
          <p:spPr>
            <a:xfrm>
              <a:off x="4597400" y="3041258"/>
              <a:ext cx="73152" cy="73152"/>
            </a:xfrm>
            <a:prstGeom prst="rect">
              <a:avLst/>
            </a:prstGeom>
            <a:solidFill>
              <a:srgbClr val="FFFF0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29" name="Rectangle 128"/>
            <p:cNvSpPr/>
            <p:nvPr/>
          </p:nvSpPr>
          <p:spPr>
            <a:xfrm>
              <a:off x="4876800" y="3337006"/>
              <a:ext cx="73152" cy="73152"/>
            </a:xfrm>
            <a:prstGeom prst="rect">
              <a:avLst/>
            </a:prstGeom>
            <a:solidFill>
              <a:srgbClr val="92D05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30" name="Rectangle 129"/>
            <p:cNvSpPr/>
            <p:nvPr/>
          </p:nvSpPr>
          <p:spPr>
            <a:xfrm>
              <a:off x="5156200" y="3632754"/>
              <a:ext cx="73152" cy="73152"/>
            </a:xfrm>
            <a:prstGeom prst="rect">
              <a:avLst/>
            </a:prstGeom>
            <a:solidFill>
              <a:schemeClr val="bg1">
                <a:lumMod val="65000"/>
                <a:lumOff val="3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31" name="Rectangle 130"/>
            <p:cNvSpPr/>
            <p:nvPr/>
          </p:nvSpPr>
          <p:spPr>
            <a:xfrm>
              <a:off x="5435600" y="3928503"/>
              <a:ext cx="73152" cy="73152"/>
            </a:xfrm>
            <a:prstGeom prst="rect">
              <a:avLst/>
            </a:prstGeom>
            <a:solidFill>
              <a:schemeClr val="bg1">
                <a:lumMod val="65000"/>
                <a:lumOff val="3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32" name="Rectangle 131"/>
            <p:cNvSpPr/>
            <p:nvPr/>
          </p:nvSpPr>
          <p:spPr>
            <a:xfrm>
              <a:off x="5715000" y="4224252"/>
              <a:ext cx="73152" cy="73152"/>
            </a:xfrm>
            <a:prstGeom prst="rect">
              <a:avLst/>
            </a:prstGeom>
            <a:solidFill>
              <a:schemeClr val="bg1">
                <a:lumMod val="65000"/>
                <a:lumOff val="3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33" name="TextBox 132"/>
            <p:cNvSpPr txBox="1"/>
            <p:nvPr/>
          </p:nvSpPr>
          <p:spPr bwMode="auto">
            <a:xfrm>
              <a:off x="228600" y="2971800"/>
              <a:ext cx="1245854" cy="707886"/>
            </a:xfrm>
            <a:prstGeom prst="rect">
              <a:avLst/>
            </a:prstGeom>
            <a:noFill/>
            <a:ln w="9525">
              <a:noFill/>
              <a:miter lim="800000"/>
              <a:headEnd/>
              <a:tailEnd/>
            </a:ln>
          </p:spPr>
          <p:txBody>
            <a:bodyPr wrap="none" rtlCol="0">
              <a:spAutoFit/>
            </a:bodyPr>
            <a:lstStyle/>
            <a:p>
              <a:r>
                <a:rPr lang="en-US" sz="4000" dirty="0" smtClean="0">
                  <a:latin typeface="Helvetica" pitchFamily="34" charset="0"/>
                  <a:cs typeface="Helvetica" pitchFamily="34" charset="0"/>
                </a:rPr>
                <a:t>L</a:t>
              </a:r>
              <a:r>
                <a:rPr lang="en-US" sz="4000" baseline="-25000" dirty="0" smtClean="0">
                  <a:latin typeface="Helvetica" pitchFamily="34" charset="0"/>
                  <a:cs typeface="Helvetica" pitchFamily="34" charset="0"/>
                </a:rPr>
                <a:t>d</a:t>
              </a:r>
              <a:r>
                <a:rPr lang="en-US" sz="4000" dirty="0" smtClean="0">
                  <a:latin typeface="Helvetica" pitchFamily="34" charset="0"/>
                  <a:cs typeface="Helvetica" pitchFamily="34" charset="0"/>
                </a:rPr>
                <a:t> = </a:t>
              </a:r>
              <a:endParaRPr lang="en-US" sz="4000" dirty="0">
                <a:latin typeface="Helvetica" pitchFamily="34" charset="0"/>
                <a:cs typeface="Helvetica" pitchFamily="34" charset="0"/>
              </a:endParaRPr>
            </a:p>
          </p:txBody>
        </p:sp>
      </p:grpSp>
    </p:spTree>
    <p:extLst>
      <p:ext uri="{BB962C8B-B14F-4D97-AF65-F5344CB8AC3E}">
        <p14:creationId xmlns:p14="http://schemas.microsoft.com/office/powerpoint/2010/main" val="812530259"/>
      </p:ext>
    </p:extLst>
  </p:cSld>
  <p:clrMapOvr>
    <a:masterClrMapping/>
  </p:clrMapOvr>
  <p:transition>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Title 1"/>
          <p:cNvSpPr>
            <a:spLocks noGrp="1"/>
          </p:cNvSpPr>
          <p:nvPr>
            <p:ph type="title"/>
          </p:nvPr>
        </p:nvSpPr>
        <p:spPr>
          <a:xfrm>
            <a:off x="384048" y="228600"/>
            <a:ext cx="8153400" cy="1052596"/>
          </a:xfrm>
        </p:spPr>
        <p:txBody>
          <a:bodyPr/>
          <a:lstStyle/>
          <a:p>
            <a:pPr eaLnBrk="1" hangingPunct="1"/>
            <a:r>
              <a:rPr lang="en-US" dirty="0" smtClean="0"/>
              <a:t>Motivation</a:t>
            </a:r>
            <a:r>
              <a:rPr lang="en-US" dirty="0"/>
              <a:t/>
            </a:r>
            <a:br>
              <a:rPr lang="en-US" dirty="0"/>
            </a:br>
            <a:r>
              <a:rPr lang="en-US" sz="2800" dirty="0" smtClean="0"/>
              <a:t>Why is it so important?</a:t>
            </a:r>
          </a:p>
        </p:txBody>
      </p:sp>
      <mc:AlternateContent xmlns:mc="http://schemas.openxmlformats.org/markup-compatibility/2006" xmlns:a14="http://schemas.microsoft.com/office/drawing/2010/main">
        <mc:Choice Requires="a14">
          <p:sp>
            <p:nvSpPr>
              <p:cNvPr id="3" name="TextBox 2"/>
              <p:cNvSpPr txBox="1"/>
              <p:nvPr/>
            </p:nvSpPr>
            <p:spPr>
              <a:xfrm>
                <a:off x="211074" y="2762023"/>
                <a:ext cx="8721852" cy="1333955"/>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r>
                        <a:rPr lang="en-US" sz="2800" i="1" smtClean="0">
                          <a:latin typeface="Cambria Math" panose="02040503050406030204" pitchFamily="18" charset="0"/>
                        </a:rPr>
                        <m:t>𝐿𝑜</m:t>
                      </m:r>
                      <m:d>
                        <m:dPr>
                          <m:ctrlPr>
                            <a:rPr lang="en-US" sz="2800" i="1">
                              <a:latin typeface="Cambria Math" panose="02040503050406030204" pitchFamily="18" charset="0"/>
                            </a:rPr>
                          </m:ctrlPr>
                        </m:dPr>
                        <m:e>
                          <m:r>
                            <a:rPr lang="en-US" sz="2800" b="0" i="1" smtClean="0">
                              <a:latin typeface="Cambria Math" panose="02040503050406030204" pitchFamily="18" charset="0"/>
                            </a:rPr>
                            <m:t>𝑥</m:t>
                          </m:r>
                          <m:r>
                            <a:rPr lang="en-US" sz="2800" b="0" i="1" smtClean="0">
                              <a:latin typeface="Cambria Math" panose="02040503050406030204" pitchFamily="18" charset="0"/>
                            </a:rPr>
                            <m:t>,</m:t>
                          </m:r>
                          <m:r>
                            <m:rPr>
                              <m:sty m:val="p"/>
                            </m:rPr>
                            <a:rPr lang="el-GR" sz="2800" i="1">
                              <a:latin typeface="Cambria Math" panose="02040503050406030204" pitchFamily="18" charset="0"/>
                            </a:rPr>
                            <m:t>ω</m:t>
                          </m:r>
                          <m:r>
                            <a:rPr lang="en-US" sz="2800" i="1" baseline="-25000">
                              <a:latin typeface="Cambria Math" panose="02040503050406030204" pitchFamily="18" charset="0"/>
                            </a:rPr>
                            <m:t>𝑜</m:t>
                          </m:r>
                        </m:e>
                      </m:d>
                      <m:r>
                        <a:rPr lang="en-US" sz="2800" b="0" i="1" smtClean="0">
                          <a:latin typeface="Cambria Math" panose="02040503050406030204" pitchFamily="18" charset="0"/>
                        </a:rPr>
                        <m:t>=</m:t>
                      </m:r>
                      <m:r>
                        <a:rPr lang="en-US" sz="2800" b="0" i="1" baseline="-25000" smtClean="0">
                          <a:latin typeface="Cambria Math" panose="02040503050406030204" pitchFamily="18" charset="0"/>
                        </a:rPr>
                        <m:t> </m:t>
                      </m:r>
                      <m:nary>
                        <m:naryPr>
                          <m:limLoc m:val="undOvr"/>
                          <m:ctrlPr>
                            <a:rPr lang="en-US" sz="2800" i="1" smtClean="0">
                              <a:latin typeface="Cambria Math" panose="02040503050406030204" pitchFamily="18" charset="0"/>
                            </a:rPr>
                          </m:ctrlPr>
                        </m:naryPr>
                        <m:sub>
                          <m:r>
                            <m:rPr>
                              <m:sty m:val="p"/>
                              <m:brk m:alnAt="24"/>
                            </m:rPr>
                            <a:rPr lang="el-GR" sz="2800" i="1" smtClean="0">
                              <a:latin typeface="Cambria Math" panose="02040503050406030204" pitchFamily="18" charset="0"/>
                            </a:rPr>
                            <m:t>Ω</m:t>
                          </m:r>
                        </m:sub>
                        <m:sup/>
                        <m:e>
                          <m:r>
                            <a:rPr lang="en-US" sz="2800" i="1">
                              <a:latin typeface="Cambria Math" panose="02040503050406030204" pitchFamily="18" charset="0"/>
                            </a:rPr>
                            <m:t>𝑓</m:t>
                          </m:r>
                          <m:r>
                            <a:rPr lang="en-US" sz="2800" i="1" baseline="-25000">
                              <a:latin typeface="Cambria Math" panose="02040503050406030204" pitchFamily="18" charset="0"/>
                            </a:rPr>
                            <m:t>𝑟</m:t>
                          </m:r>
                          <m:d>
                            <m:dPr>
                              <m:ctrlPr>
                                <a:rPr lang="en-US" sz="2800" i="1">
                                  <a:latin typeface="Cambria Math" panose="02040503050406030204" pitchFamily="18" charset="0"/>
                                </a:rPr>
                              </m:ctrlPr>
                            </m:dPr>
                            <m:e>
                              <m:r>
                                <a:rPr lang="en-US" sz="2800" i="1">
                                  <a:latin typeface="Cambria Math" panose="02040503050406030204" pitchFamily="18" charset="0"/>
                                </a:rPr>
                                <m:t>𝑥</m:t>
                              </m:r>
                              <m:r>
                                <a:rPr lang="en-US" sz="2800" i="1">
                                  <a:latin typeface="Cambria Math" panose="02040503050406030204" pitchFamily="18" charset="0"/>
                                </a:rPr>
                                <m:t>, </m:t>
                              </m:r>
                              <m:r>
                                <m:rPr>
                                  <m:sty m:val="p"/>
                                </m:rPr>
                                <a:rPr lang="el-GR" sz="2800" i="1">
                                  <a:latin typeface="Cambria Math" panose="02040503050406030204" pitchFamily="18" charset="0"/>
                                </a:rPr>
                                <m:t>ω</m:t>
                              </m:r>
                              <m:r>
                                <a:rPr lang="en-US" sz="2800" i="1" baseline="-25000">
                                  <a:latin typeface="Cambria Math" panose="02040503050406030204" pitchFamily="18" charset="0"/>
                                </a:rPr>
                                <m:t>𝑖</m:t>
                              </m:r>
                              <m:r>
                                <a:rPr lang="en-US" sz="2800" i="1">
                                  <a:latin typeface="Cambria Math" panose="02040503050406030204" pitchFamily="18" charset="0"/>
                                </a:rPr>
                                <m:t>,</m:t>
                              </m:r>
                              <m:r>
                                <m:rPr>
                                  <m:sty m:val="p"/>
                                </m:rPr>
                                <a:rPr lang="el-GR" sz="2800" i="1">
                                  <a:latin typeface="Cambria Math" panose="02040503050406030204" pitchFamily="18" charset="0"/>
                                </a:rPr>
                                <m:t>ω</m:t>
                              </m:r>
                              <m:r>
                                <a:rPr lang="en-US" sz="2800" i="1" baseline="-25000">
                                  <a:latin typeface="Cambria Math" panose="02040503050406030204" pitchFamily="18" charset="0"/>
                                </a:rPr>
                                <m:t>𝑜</m:t>
                              </m:r>
                            </m:e>
                          </m:d>
                          <m:r>
                            <a:rPr lang="en-US" sz="2800" i="1">
                              <a:latin typeface="Cambria Math" panose="02040503050406030204" pitchFamily="18" charset="0"/>
                            </a:rPr>
                            <m:t> </m:t>
                          </m:r>
                          <m:r>
                            <a:rPr lang="en-US" sz="2800" i="1">
                              <a:latin typeface="Cambria Math" panose="02040503050406030204" pitchFamily="18" charset="0"/>
                            </a:rPr>
                            <m:t>𝐿𝑖</m:t>
                          </m:r>
                          <m:d>
                            <m:dPr>
                              <m:ctrlPr>
                                <a:rPr lang="en-US" sz="2800" i="1">
                                  <a:latin typeface="Cambria Math" panose="02040503050406030204" pitchFamily="18" charset="0"/>
                                </a:rPr>
                              </m:ctrlPr>
                            </m:dPr>
                            <m:e>
                              <m:r>
                                <a:rPr lang="en-US" sz="2800" i="1">
                                  <a:latin typeface="Cambria Math" panose="02040503050406030204" pitchFamily="18" charset="0"/>
                                </a:rPr>
                                <m:t>𝑥</m:t>
                              </m:r>
                              <m:r>
                                <a:rPr lang="en-US" sz="2800" i="1">
                                  <a:latin typeface="Cambria Math" panose="02040503050406030204" pitchFamily="18" charset="0"/>
                                </a:rPr>
                                <m:t>,</m:t>
                              </m:r>
                              <m:r>
                                <m:rPr>
                                  <m:sty m:val="p"/>
                                </m:rPr>
                                <a:rPr lang="el-GR" sz="2800" i="1">
                                  <a:latin typeface="Cambria Math" panose="02040503050406030204" pitchFamily="18" charset="0"/>
                                </a:rPr>
                                <m:t>ω</m:t>
                              </m:r>
                              <m:r>
                                <a:rPr lang="en-US" sz="2800" i="1" baseline="-25000">
                                  <a:latin typeface="Cambria Math" panose="02040503050406030204" pitchFamily="18" charset="0"/>
                                </a:rPr>
                                <m:t>𝑖</m:t>
                              </m:r>
                            </m:e>
                          </m:d>
                          <m:d>
                            <m:dPr>
                              <m:ctrlPr>
                                <a:rPr lang="en-US" sz="2800" i="1">
                                  <a:latin typeface="Cambria Math" panose="02040503050406030204" pitchFamily="18" charset="0"/>
                                </a:rPr>
                              </m:ctrlPr>
                            </m:dPr>
                            <m:e>
                              <m:r>
                                <m:rPr>
                                  <m:sty m:val="p"/>
                                </m:rPr>
                                <a:rPr lang="el-GR" sz="2800" i="1">
                                  <a:latin typeface="Cambria Math" panose="02040503050406030204" pitchFamily="18" charset="0"/>
                                </a:rPr>
                                <m:t>ω</m:t>
                              </m:r>
                              <m:r>
                                <m:rPr>
                                  <m:sty m:val="p"/>
                                </m:rPr>
                                <a:rPr lang="en-US" sz="2800" baseline="-25000">
                                  <a:latin typeface="Cambria Math" panose="02040503050406030204" pitchFamily="18" charset="0"/>
                                </a:rPr>
                                <m:t>i</m:t>
                              </m:r>
                              <m:r>
                                <a:rPr lang="en-US" sz="2800" i="1">
                                  <a:latin typeface="Cambria Math" panose="02040503050406030204" pitchFamily="18" charset="0"/>
                                </a:rPr>
                                <m:t>⋅</m:t>
                              </m:r>
                              <m:r>
                                <m:rPr>
                                  <m:sty m:val="p"/>
                                </m:rPr>
                                <a:rPr lang="en-US" sz="2800">
                                  <a:latin typeface="Cambria Math" panose="02040503050406030204" pitchFamily="18" charset="0"/>
                                </a:rPr>
                                <m:t>n</m:t>
                              </m:r>
                            </m:e>
                          </m:d>
                          <m:r>
                            <m:rPr>
                              <m:sty m:val="p"/>
                            </m:rPr>
                            <a:rPr lang="en-US" sz="2800">
                              <a:latin typeface="Cambria Math" panose="02040503050406030204" pitchFamily="18" charset="0"/>
                            </a:rPr>
                            <m:t>d</m:t>
                          </m:r>
                          <m:r>
                            <m:rPr>
                              <m:sty m:val="p"/>
                            </m:rPr>
                            <a:rPr lang="el-GR" sz="2800" i="1">
                              <a:latin typeface="Cambria Math" panose="02040503050406030204" pitchFamily="18" charset="0"/>
                            </a:rPr>
                            <m:t>ω</m:t>
                          </m:r>
                          <m:r>
                            <m:rPr>
                              <m:sty m:val="p"/>
                            </m:rPr>
                            <a:rPr lang="en-US" sz="2800" baseline="-25000">
                              <a:latin typeface="Cambria Math" panose="02040503050406030204" pitchFamily="18" charset="0"/>
                            </a:rPr>
                            <m:t>i</m:t>
                          </m:r>
                          <m:r>
                            <m:rPr>
                              <m:nor/>
                            </m:rPr>
                            <a:rPr lang="en-US" sz="2800" baseline="-25000" dirty="0"/>
                            <m:t> </m:t>
                          </m:r>
                        </m:e>
                      </m:nary>
                    </m:oMath>
                  </m:oMathPara>
                </a14:m>
                <a:endParaRPr lang="en-US" sz="2800" baseline="-25000" dirty="0"/>
              </a:p>
            </p:txBody>
          </p:sp>
        </mc:Choice>
        <mc:Fallback xmlns="">
          <p:sp>
            <p:nvSpPr>
              <p:cNvPr id="3" name="TextBox 2"/>
              <p:cNvSpPr txBox="1">
                <a:spLocks noRot="1" noChangeAspect="1" noMove="1" noResize="1" noEditPoints="1" noAdjustHandles="1" noChangeArrowheads="1" noChangeShapeType="1" noTextEdit="1"/>
              </p:cNvSpPr>
              <p:nvPr/>
            </p:nvSpPr>
            <p:spPr>
              <a:xfrm>
                <a:off x="211074" y="2762023"/>
                <a:ext cx="8721852" cy="1333955"/>
              </a:xfrm>
              <a:prstGeom prst="rect">
                <a:avLst/>
              </a:prstGeom>
              <a:blipFill rotWithShape="0">
                <a:blip r:embed="rId3"/>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3909924249"/>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8" name="Group 21"/>
          <p:cNvGrpSpPr/>
          <p:nvPr/>
        </p:nvGrpSpPr>
        <p:grpSpPr>
          <a:xfrm>
            <a:off x="1628740" y="1604048"/>
            <a:ext cx="5886521" cy="681952"/>
            <a:chOff x="1504879" y="1379913"/>
            <a:chExt cx="5886521" cy="681952"/>
          </a:xfrm>
        </p:grpSpPr>
        <p:sp>
          <p:nvSpPr>
            <p:cNvPr id="69" name="TextBox 68"/>
            <p:cNvSpPr txBox="1"/>
            <p:nvPr/>
          </p:nvSpPr>
          <p:spPr bwMode="auto">
            <a:xfrm>
              <a:off x="1504879" y="1600200"/>
              <a:ext cx="5886521" cy="461665"/>
            </a:xfrm>
            <a:prstGeom prst="rect">
              <a:avLst/>
            </a:prstGeom>
            <a:noFill/>
            <a:ln w="9525">
              <a:noFill/>
              <a:miter lim="800000"/>
              <a:headEnd/>
              <a:tailEnd/>
            </a:ln>
          </p:spPr>
          <p:txBody>
            <a:bodyPr wrap="square" rtlCol="0">
              <a:spAutoFit/>
            </a:bodyPr>
            <a:lstStyle/>
            <a:p>
              <a:pPr algn="ctr"/>
              <a:r>
                <a:rPr lang="en-US" sz="2400" dirty="0" smtClean="0">
                  <a:latin typeface="Helvetica" pitchFamily="34" charset="0"/>
                  <a:cs typeface="Helvetica" pitchFamily="34" charset="0"/>
                </a:rPr>
                <a:t>SVD(L</a:t>
              </a:r>
              <a:r>
                <a:rPr lang="en-US" sz="2400" baseline="-25000" dirty="0" smtClean="0">
                  <a:latin typeface="Helvetica" pitchFamily="34" charset="0"/>
                  <a:cs typeface="Helvetica" pitchFamily="34" charset="0"/>
                </a:rPr>
                <a:t>d</a:t>
              </a:r>
              <a:r>
                <a:rPr lang="en-US" sz="2400" dirty="0" smtClean="0">
                  <a:latin typeface="Helvetica" pitchFamily="34" charset="0"/>
                  <a:cs typeface="Helvetica" pitchFamily="34" charset="0"/>
                </a:rPr>
                <a:t>) = U</a:t>
              </a:r>
              <a:r>
                <a:rPr lang="en-US" sz="2400" baseline="-25000" dirty="0" smtClean="0">
                  <a:latin typeface="Helvetica" pitchFamily="34" charset="0"/>
                  <a:cs typeface="Helvetica" pitchFamily="34" charset="0"/>
                </a:rPr>
                <a:t>d</a:t>
              </a:r>
              <a:r>
                <a:rPr lang="en-US" sz="2400" dirty="0" smtClean="0">
                  <a:latin typeface="Helvetica" pitchFamily="34" charset="0"/>
                  <a:cs typeface="Helvetica" pitchFamily="34" charset="0"/>
                </a:rPr>
                <a:t> </a:t>
              </a:r>
              <a:r>
                <a:rPr lang="el-GR" sz="2400" dirty="0" smtClean="0">
                  <a:latin typeface="Helvetica" pitchFamily="34" charset="0"/>
                  <a:cs typeface="Helvetica" pitchFamily="34" charset="0"/>
                </a:rPr>
                <a:t>Σ</a:t>
              </a:r>
              <a:r>
                <a:rPr lang="en-US" sz="2400" baseline="-25000" dirty="0" smtClean="0">
                  <a:latin typeface="Helvetica" pitchFamily="34" charset="0"/>
                  <a:cs typeface="Helvetica" pitchFamily="34" charset="0"/>
                </a:rPr>
                <a:t>d</a:t>
              </a:r>
              <a:r>
                <a:rPr lang="en-US" sz="2400" dirty="0" smtClean="0">
                  <a:latin typeface="Helvetica" pitchFamily="34" charset="0"/>
                  <a:cs typeface="Helvetica" pitchFamily="34" charset="0"/>
                </a:rPr>
                <a:t> V</a:t>
              </a:r>
              <a:r>
                <a:rPr lang="en-US" sz="2400" baseline="30000" dirty="0" smtClean="0">
                  <a:latin typeface="Helvetica" pitchFamily="34" charset="0"/>
                  <a:cs typeface="Helvetica" pitchFamily="34" charset="0"/>
                </a:rPr>
                <a:t>T</a:t>
              </a:r>
              <a:r>
                <a:rPr lang="en-US" sz="2400" baseline="-25000" dirty="0" smtClean="0">
                  <a:latin typeface="Helvetica" pitchFamily="34" charset="0"/>
                  <a:cs typeface="Helvetica" pitchFamily="34" charset="0"/>
                </a:rPr>
                <a:t>d</a:t>
              </a:r>
              <a:r>
                <a:rPr lang="en-US" sz="2400" dirty="0" smtClean="0">
                  <a:latin typeface="Helvetica" pitchFamily="34" charset="0"/>
                  <a:cs typeface="Helvetica" pitchFamily="34" charset="0"/>
                </a:rPr>
                <a:t> </a:t>
              </a:r>
              <a:r>
                <a:rPr lang="en-US" sz="2400" dirty="0" smtClean="0">
                  <a:latin typeface="Times New Roman"/>
                  <a:cs typeface="Times New Roman"/>
                </a:rPr>
                <a:t>≈ </a:t>
              </a:r>
              <a:r>
                <a:rPr lang="en-US" sz="2400" dirty="0" smtClean="0">
                  <a:latin typeface="Helvetica" pitchFamily="34" charset="0"/>
                  <a:cs typeface="Helvetica" pitchFamily="34" charset="0"/>
                </a:rPr>
                <a:t>U</a:t>
              </a:r>
              <a:r>
                <a:rPr lang="en-US" sz="2400" baseline="-25000" dirty="0" smtClean="0">
                  <a:latin typeface="Helvetica" pitchFamily="34" charset="0"/>
                  <a:cs typeface="Helvetica" pitchFamily="34" charset="0"/>
                </a:rPr>
                <a:t>d</a:t>
              </a:r>
              <a:r>
                <a:rPr lang="en-US" sz="2400" dirty="0" smtClean="0">
                  <a:latin typeface="Helvetica" pitchFamily="34" charset="0"/>
                  <a:cs typeface="Helvetica" pitchFamily="34" charset="0"/>
                </a:rPr>
                <a:t> </a:t>
              </a:r>
              <a:r>
                <a:rPr lang="el-GR" sz="2400" dirty="0" smtClean="0">
                  <a:latin typeface="Helvetica" pitchFamily="34" charset="0"/>
                  <a:cs typeface="Helvetica" pitchFamily="34" charset="0"/>
                </a:rPr>
                <a:t>Σ</a:t>
              </a:r>
              <a:r>
                <a:rPr lang="en-US" sz="2400" baseline="-25000" dirty="0" smtClean="0">
                  <a:latin typeface="Helvetica" pitchFamily="34" charset="0"/>
                  <a:cs typeface="Helvetica" pitchFamily="34" charset="0"/>
                </a:rPr>
                <a:t>d</a:t>
              </a:r>
              <a:r>
                <a:rPr lang="en-US" sz="2400" dirty="0" smtClean="0">
                  <a:latin typeface="Helvetica" pitchFamily="34" charset="0"/>
                  <a:cs typeface="Helvetica" pitchFamily="34" charset="0"/>
                </a:rPr>
                <a:t> V</a:t>
              </a:r>
              <a:r>
                <a:rPr lang="en-US" sz="2400" baseline="30000" dirty="0" smtClean="0">
                  <a:latin typeface="Helvetica" pitchFamily="34" charset="0"/>
                  <a:cs typeface="Helvetica" pitchFamily="34" charset="0"/>
                </a:rPr>
                <a:t>T</a:t>
              </a:r>
              <a:r>
                <a:rPr lang="en-US" sz="2400" baseline="-25000" dirty="0" smtClean="0">
                  <a:latin typeface="Helvetica" pitchFamily="34" charset="0"/>
                  <a:cs typeface="Helvetica" pitchFamily="34" charset="0"/>
                </a:rPr>
                <a:t>d</a:t>
              </a:r>
              <a:r>
                <a:rPr lang="en-US" sz="2400" dirty="0" smtClean="0">
                  <a:latin typeface="Helvetica" pitchFamily="34" charset="0"/>
                  <a:cs typeface="Helvetica" pitchFamily="34" charset="0"/>
                </a:rPr>
                <a:t> = P S V</a:t>
              </a:r>
              <a:r>
                <a:rPr lang="en-US" sz="2400" baseline="30000" dirty="0" smtClean="0">
                  <a:latin typeface="Helvetica" pitchFamily="34" charset="0"/>
                  <a:cs typeface="Helvetica" pitchFamily="34" charset="0"/>
                </a:rPr>
                <a:t>T</a:t>
              </a:r>
              <a:r>
                <a:rPr lang="en-US" sz="2400" baseline="-25000" dirty="0" smtClean="0">
                  <a:latin typeface="Helvetica" pitchFamily="34" charset="0"/>
                  <a:cs typeface="Helvetica" pitchFamily="34" charset="0"/>
                </a:rPr>
                <a:t>d</a:t>
              </a:r>
              <a:endParaRPr lang="en-US" sz="2400" baseline="-25000" dirty="0">
                <a:latin typeface="Helvetica" pitchFamily="34" charset="0"/>
                <a:cs typeface="Helvetica" pitchFamily="34" charset="0"/>
              </a:endParaRPr>
            </a:p>
          </p:txBody>
        </p:sp>
        <p:sp>
          <p:nvSpPr>
            <p:cNvPr id="70" name="TextBox 69"/>
            <p:cNvSpPr txBox="1"/>
            <p:nvPr/>
          </p:nvSpPr>
          <p:spPr bwMode="auto">
            <a:xfrm>
              <a:off x="4587587" y="1383761"/>
              <a:ext cx="364202" cy="461665"/>
            </a:xfrm>
            <a:prstGeom prst="rect">
              <a:avLst/>
            </a:prstGeom>
            <a:noFill/>
            <a:ln w="9525">
              <a:noFill/>
              <a:miter lim="800000"/>
              <a:headEnd/>
              <a:tailEnd/>
            </a:ln>
          </p:spPr>
          <p:txBody>
            <a:bodyPr wrap="none" rtlCol="0">
              <a:spAutoFit/>
            </a:bodyPr>
            <a:lstStyle/>
            <a:p>
              <a:r>
                <a:rPr lang="en-US" sz="2400" dirty="0" smtClean="0">
                  <a:latin typeface="Helvetica" pitchFamily="34" charset="0"/>
                  <a:cs typeface="Helvetica" pitchFamily="34" charset="0"/>
                </a:rPr>
                <a:t>~</a:t>
              </a:r>
              <a:endParaRPr lang="en-US" sz="2400" dirty="0">
                <a:latin typeface="Helvetica" pitchFamily="34" charset="0"/>
                <a:cs typeface="Helvetica" pitchFamily="34" charset="0"/>
              </a:endParaRPr>
            </a:p>
          </p:txBody>
        </p:sp>
        <p:sp>
          <p:nvSpPr>
            <p:cNvPr id="71" name="TextBox 70"/>
            <p:cNvSpPr txBox="1"/>
            <p:nvPr/>
          </p:nvSpPr>
          <p:spPr bwMode="auto">
            <a:xfrm>
              <a:off x="4986424" y="1383761"/>
              <a:ext cx="364202" cy="461665"/>
            </a:xfrm>
            <a:prstGeom prst="rect">
              <a:avLst/>
            </a:prstGeom>
            <a:noFill/>
            <a:ln w="9525">
              <a:noFill/>
              <a:miter lim="800000"/>
              <a:headEnd/>
              <a:tailEnd/>
            </a:ln>
          </p:spPr>
          <p:txBody>
            <a:bodyPr wrap="none" rtlCol="0">
              <a:spAutoFit/>
            </a:bodyPr>
            <a:lstStyle/>
            <a:p>
              <a:r>
                <a:rPr lang="en-US" sz="2400" dirty="0" smtClean="0">
                  <a:latin typeface="Helvetica" pitchFamily="34" charset="0"/>
                  <a:cs typeface="Helvetica" pitchFamily="34" charset="0"/>
                </a:rPr>
                <a:t>~</a:t>
              </a:r>
              <a:endParaRPr lang="en-US" sz="2400" dirty="0">
                <a:latin typeface="Helvetica" pitchFamily="34" charset="0"/>
                <a:cs typeface="Helvetica" pitchFamily="34" charset="0"/>
              </a:endParaRPr>
            </a:p>
          </p:txBody>
        </p:sp>
        <p:sp>
          <p:nvSpPr>
            <p:cNvPr id="72" name="TextBox 71"/>
            <p:cNvSpPr txBox="1"/>
            <p:nvPr/>
          </p:nvSpPr>
          <p:spPr bwMode="auto">
            <a:xfrm>
              <a:off x="5375909" y="1383761"/>
              <a:ext cx="364202" cy="461665"/>
            </a:xfrm>
            <a:prstGeom prst="rect">
              <a:avLst/>
            </a:prstGeom>
            <a:noFill/>
            <a:ln w="9525">
              <a:noFill/>
              <a:miter lim="800000"/>
              <a:headEnd/>
              <a:tailEnd/>
            </a:ln>
          </p:spPr>
          <p:txBody>
            <a:bodyPr wrap="none" rtlCol="0">
              <a:spAutoFit/>
            </a:bodyPr>
            <a:lstStyle/>
            <a:p>
              <a:r>
                <a:rPr lang="en-US" sz="2400" dirty="0" smtClean="0">
                  <a:latin typeface="Helvetica" pitchFamily="34" charset="0"/>
                  <a:cs typeface="Helvetica" pitchFamily="34" charset="0"/>
                </a:rPr>
                <a:t>~</a:t>
              </a:r>
              <a:endParaRPr lang="en-US" sz="2400" dirty="0">
                <a:latin typeface="Helvetica" pitchFamily="34" charset="0"/>
                <a:cs typeface="Helvetica" pitchFamily="34" charset="0"/>
              </a:endParaRPr>
            </a:p>
          </p:txBody>
        </p:sp>
        <p:sp>
          <p:nvSpPr>
            <p:cNvPr id="73" name="TextBox 72"/>
            <p:cNvSpPr txBox="1"/>
            <p:nvPr/>
          </p:nvSpPr>
          <p:spPr bwMode="auto">
            <a:xfrm>
              <a:off x="6729328" y="1379913"/>
              <a:ext cx="364202" cy="461665"/>
            </a:xfrm>
            <a:prstGeom prst="rect">
              <a:avLst/>
            </a:prstGeom>
            <a:noFill/>
            <a:ln w="9525">
              <a:noFill/>
              <a:miter lim="800000"/>
              <a:headEnd/>
              <a:tailEnd/>
            </a:ln>
          </p:spPr>
          <p:txBody>
            <a:bodyPr wrap="none" rtlCol="0">
              <a:spAutoFit/>
            </a:bodyPr>
            <a:lstStyle/>
            <a:p>
              <a:r>
                <a:rPr lang="en-US" sz="2400" dirty="0" smtClean="0">
                  <a:latin typeface="Helvetica" pitchFamily="34" charset="0"/>
                  <a:cs typeface="Helvetica" pitchFamily="34" charset="0"/>
                </a:rPr>
                <a:t>~</a:t>
              </a:r>
              <a:endParaRPr lang="en-US" sz="2400" dirty="0">
                <a:latin typeface="Helvetica" pitchFamily="34" charset="0"/>
                <a:cs typeface="Helvetica" pitchFamily="34" charset="0"/>
              </a:endParaRPr>
            </a:p>
          </p:txBody>
        </p:sp>
      </p:grpSp>
      <p:sp>
        <p:nvSpPr>
          <p:cNvPr id="52" name="Title 1"/>
          <p:cNvSpPr>
            <a:spLocks noGrp="1"/>
          </p:cNvSpPr>
          <p:nvPr>
            <p:ph type="title"/>
          </p:nvPr>
        </p:nvSpPr>
        <p:spPr/>
        <p:txBody>
          <a:bodyPr/>
          <a:lstStyle/>
          <a:p>
            <a:r>
              <a:rPr lang="en-US" dirty="0" smtClean="0"/>
              <a:t>Dictionary</a:t>
            </a:r>
            <a:br>
              <a:rPr lang="en-US" dirty="0" smtClean="0"/>
            </a:br>
            <a:r>
              <a:rPr lang="en-US" sz="2800" dirty="0" smtClean="0"/>
              <a:t>lighting prior (</a:t>
            </a:r>
            <a:r>
              <a:rPr lang="en-US" sz="2800" dirty="0" err="1" smtClean="0"/>
              <a:t>L</a:t>
            </a:r>
            <a:r>
              <a:rPr lang="en-US" sz="2800" baseline="-25000" dirty="0" err="1" smtClean="0"/>
              <a:t>d</a:t>
            </a:r>
            <a:r>
              <a:rPr lang="en-US" sz="2800" dirty="0" smtClean="0"/>
              <a:t>)</a:t>
            </a:r>
            <a:endParaRPr lang="en-US" sz="2800" dirty="0"/>
          </a:p>
        </p:txBody>
      </p:sp>
      <p:sp>
        <p:nvSpPr>
          <p:cNvPr id="51" name="TextBox 50"/>
          <p:cNvSpPr txBox="1"/>
          <p:nvPr/>
        </p:nvSpPr>
        <p:spPr bwMode="auto">
          <a:xfrm>
            <a:off x="2840874" y="5255568"/>
            <a:ext cx="389850" cy="461665"/>
          </a:xfrm>
          <a:prstGeom prst="rect">
            <a:avLst/>
          </a:prstGeom>
          <a:noFill/>
          <a:ln w="9525">
            <a:noFill/>
            <a:miter lim="800000"/>
            <a:headEnd/>
            <a:tailEnd/>
          </a:ln>
        </p:spPr>
        <p:txBody>
          <a:bodyPr wrap="none" rtlCol="0">
            <a:spAutoFit/>
          </a:bodyPr>
          <a:lstStyle/>
          <a:p>
            <a:r>
              <a:rPr lang="en-US" sz="2400" dirty="0">
                <a:latin typeface="Helvetica" pitchFamily="34" charset="0"/>
                <a:cs typeface="Helvetica" pitchFamily="34" charset="0"/>
              </a:rPr>
              <a:t>P</a:t>
            </a:r>
            <a:endParaRPr lang="en-US" sz="2400" baseline="-25000" dirty="0">
              <a:latin typeface="Helvetica" pitchFamily="34" charset="0"/>
              <a:cs typeface="Helvetica" pitchFamily="34" charset="0"/>
            </a:endParaRPr>
          </a:p>
        </p:txBody>
      </p:sp>
      <p:sp>
        <p:nvSpPr>
          <p:cNvPr id="56" name="TextBox 55"/>
          <p:cNvSpPr txBox="1"/>
          <p:nvPr/>
        </p:nvSpPr>
        <p:spPr bwMode="auto">
          <a:xfrm>
            <a:off x="4959064" y="5255568"/>
            <a:ext cx="489236" cy="461665"/>
          </a:xfrm>
          <a:prstGeom prst="rect">
            <a:avLst/>
          </a:prstGeom>
          <a:noFill/>
          <a:ln w="9525">
            <a:noFill/>
            <a:miter lim="800000"/>
            <a:headEnd/>
            <a:tailEnd/>
          </a:ln>
        </p:spPr>
        <p:txBody>
          <a:bodyPr wrap="none" rtlCol="0">
            <a:spAutoFit/>
          </a:bodyPr>
          <a:lstStyle/>
          <a:p>
            <a:r>
              <a:rPr lang="el-GR" sz="2400" dirty="0" smtClean="0">
                <a:latin typeface="Helvetica" pitchFamily="34" charset="0"/>
                <a:cs typeface="Helvetica" pitchFamily="34" charset="0"/>
              </a:rPr>
              <a:t>Σ</a:t>
            </a:r>
            <a:r>
              <a:rPr lang="en-US" sz="2400" baseline="-25000" dirty="0" smtClean="0">
                <a:latin typeface="Helvetica" pitchFamily="34" charset="0"/>
                <a:cs typeface="Helvetica" pitchFamily="34" charset="0"/>
              </a:rPr>
              <a:t>d</a:t>
            </a:r>
            <a:endParaRPr lang="en-US" sz="2400" baseline="-25000" dirty="0">
              <a:latin typeface="Helvetica" pitchFamily="34" charset="0"/>
              <a:cs typeface="Helvetica" pitchFamily="34" charset="0"/>
            </a:endParaRPr>
          </a:p>
        </p:txBody>
      </p:sp>
      <p:sp>
        <p:nvSpPr>
          <p:cNvPr id="57" name="TextBox 56"/>
          <p:cNvSpPr txBox="1"/>
          <p:nvPr/>
        </p:nvSpPr>
        <p:spPr bwMode="auto">
          <a:xfrm>
            <a:off x="7200900" y="5255568"/>
            <a:ext cx="628698" cy="461665"/>
          </a:xfrm>
          <a:prstGeom prst="rect">
            <a:avLst/>
          </a:prstGeom>
          <a:noFill/>
          <a:ln w="9525">
            <a:noFill/>
            <a:miter lim="800000"/>
            <a:headEnd/>
            <a:tailEnd/>
          </a:ln>
        </p:spPr>
        <p:txBody>
          <a:bodyPr wrap="none" rtlCol="0">
            <a:spAutoFit/>
          </a:bodyPr>
          <a:lstStyle/>
          <a:p>
            <a:r>
              <a:rPr lang="en-US" sz="2400" dirty="0" smtClean="0">
                <a:latin typeface="Helvetica" pitchFamily="34" charset="0"/>
                <a:cs typeface="Helvetica" pitchFamily="34" charset="0"/>
              </a:rPr>
              <a:t>V</a:t>
            </a:r>
            <a:r>
              <a:rPr lang="en-US" sz="2400" baseline="30000" dirty="0" smtClean="0">
                <a:latin typeface="Helvetica" pitchFamily="34" charset="0"/>
                <a:cs typeface="Helvetica" pitchFamily="34" charset="0"/>
              </a:rPr>
              <a:t>T</a:t>
            </a:r>
            <a:r>
              <a:rPr lang="en-US" sz="2400" baseline="-25000" dirty="0" smtClean="0">
                <a:latin typeface="Helvetica" pitchFamily="34" charset="0"/>
                <a:cs typeface="Helvetica" pitchFamily="34" charset="0"/>
              </a:rPr>
              <a:t>d</a:t>
            </a:r>
            <a:endParaRPr lang="en-US" sz="2400" baseline="-25000" dirty="0">
              <a:latin typeface="Helvetica" pitchFamily="34" charset="0"/>
              <a:cs typeface="Helvetica" pitchFamily="34" charset="0"/>
            </a:endParaRPr>
          </a:p>
        </p:txBody>
      </p:sp>
      <p:sp>
        <p:nvSpPr>
          <p:cNvPr id="104" name="TextBox 103"/>
          <p:cNvSpPr txBox="1"/>
          <p:nvPr/>
        </p:nvSpPr>
        <p:spPr bwMode="auto">
          <a:xfrm>
            <a:off x="4964950" y="5029200"/>
            <a:ext cx="364202" cy="461665"/>
          </a:xfrm>
          <a:prstGeom prst="rect">
            <a:avLst/>
          </a:prstGeom>
          <a:noFill/>
          <a:ln w="9525">
            <a:noFill/>
            <a:miter lim="800000"/>
            <a:headEnd/>
            <a:tailEnd/>
          </a:ln>
        </p:spPr>
        <p:txBody>
          <a:bodyPr wrap="none" rtlCol="0">
            <a:spAutoFit/>
          </a:bodyPr>
          <a:lstStyle/>
          <a:p>
            <a:r>
              <a:rPr lang="en-US" sz="2400" dirty="0" smtClean="0">
                <a:latin typeface="Helvetica" pitchFamily="34" charset="0"/>
                <a:cs typeface="Helvetica" pitchFamily="34" charset="0"/>
              </a:rPr>
              <a:t>~</a:t>
            </a:r>
            <a:endParaRPr lang="en-US" sz="2400" dirty="0">
              <a:latin typeface="Helvetica" pitchFamily="34" charset="0"/>
              <a:cs typeface="Helvetica" pitchFamily="34" charset="0"/>
            </a:endParaRPr>
          </a:p>
        </p:txBody>
      </p:sp>
      <p:sp>
        <p:nvSpPr>
          <p:cNvPr id="105" name="TextBox 104"/>
          <p:cNvSpPr txBox="1"/>
          <p:nvPr/>
        </p:nvSpPr>
        <p:spPr bwMode="auto">
          <a:xfrm>
            <a:off x="7200900" y="5029200"/>
            <a:ext cx="364202" cy="461665"/>
          </a:xfrm>
          <a:prstGeom prst="rect">
            <a:avLst/>
          </a:prstGeom>
          <a:noFill/>
          <a:ln w="9525">
            <a:noFill/>
            <a:miter lim="800000"/>
            <a:headEnd/>
            <a:tailEnd/>
          </a:ln>
        </p:spPr>
        <p:txBody>
          <a:bodyPr wrap="none" rtlCol="0">
            <a:spAutoFit/>
          </a:bodyPr>
          <a:lstStyle/>
          <a:p>
            <a:r>
              <a:rPr lang="en-US" sz="2400" dirty="0" smtClean="0">
                <a:latin typeface="Helvetica" pitchFamily="34" charset="0"/>
                <a:cs typeface="Helvetica" pitchFamily="34" charset="0"/>
              </a:rPr>
              <a:t>~</a:t>
            </a:r>
            <a:endParaRPr lang="en-US" sz="2400" dirty="0">
              <a:latin typeface="Helvetica" pitchFamily="34" charset="0"/>
              <a:cs typeface="Helvetica" pitchFamily="34" charset="0"/>
            </a:endParaRPr>
          </a:p>
        </p:txBody>
      </p:sp>
      <p:sp>
        <p:nvSpPr>
          <p:cNvPr id="106" name="Right Brace 105"/>
          <p:cNvSpPr/>
          <p:nvPr/>
        </p:nvSpPr>
        <p:spPr>
          <a:xfrm rot="18919967">
            <a:off x="4962355" y="2821400"/>
            <a:ext cx="146494" cy="1255484"/>
          </a:xfrm>
          <a:prstGeom prst="rightBrace">
            <a:avLst/>
          </a:prstGeom>
          <a:ln w="50800">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07" name="TextBox 106"/>
          <p:cNvSpPr txBox="1"/>
          <p:nvPr/>
        </p:nvSpPr>
        <p:spPr bwMode="auto">
          <a:xfrm>
            <a:off x="5105400" y="2954592"/>
            <a:ext cx="338554" cy="461665"/>
          </a:xfrm>
          <a:prstGeom prst="rect">
            <a:avLst/>
          </a:prstGeom>
          <a:noFill/>
          <a:ln w="9525">
            <a:noFill/>
            <a:miter lim="800000"/>
            <a:headEnd/>
            <a:tailEnd/>
          </a:ln>
        </p:spPr>
        <p:txBody>
          <a:bodyPr wrap="none" rtlCol="0">
            <a:spAutoFit/>
          </a:bodyPr>
          <a:lstStyle/>
          <a:p>
            <a:r>
              <a:rPr lang="en-US" sz="2400" dirty="0" smtClean="0">
                <a:latin typeface="Helvetica" pitchFamily="34" charset="0"/>
                <a:cs typeface="Helvetica" pitchFamily="34" charset="0"/>
              </a:rPr>
              <a:t>k</a:t>
            </a:r>
            <a:endParaRPr lang="en-US" sz="2400" dirty="0">
              <a:latin typeface="Helvetica" pitchFamily="34" charset="0"/>
              <a:cs typeface="Helvetica" pitchFamily="34" charset="0"/>
            </a:endParaRPr>
          </a:p>
        </p:txBody>
      </p:sp>
      <p:grpSp>
        <p:nvGrpSpPr>
          <p:cNvPr id="108" name="Group 107"/>
          <p:cNvGrpSpPr/>
          <p:nvPr/>
        </p:nvGrpSpPr>
        <p:grpSpPr>
          <a:xfrm>
            <a:off x="549275" y="3092726"/>
            <a:ext cx="7985125" cy="2012674"/>
            <a:chOff x="228600" y="2362200"/>
            <a:chExt cx="7985125" cy="2012674"/>
          </a:xfrm>
        </p:grpSpPr>
        <p:grpSp>
          <p:nvGrpSpPr>
            <p:cNvPr id="109" name="Group 13"/>
            <p:cNvGrpSpPr/>
            <p:nvPr/>
          </p:nvGrpSpPr>
          <p:grpSpPr>
            <a:xfrm>
              <a:off x="1600199" y="2362200"/>
              <a:ext cx="2063033" cy="2012674"/>
              <a:chOff x="1752598" y="1600200"/>
              <a:chExt cx="3514800" cy="3429000"/>
            </a:xfrm>
          </p:grpSpPr>
          <p:sp>
            <p:nvSpPr>
              <p:cNvPr id="138" name="Left Bracket 137"/>
              <p:cNvSpPr/>
              <p:nvPr/>
            </p:nvSpPr>
            <p:spPr>
              <a:xfrm>
                <a:off x="1752598" y="1600200"/>
                <a:ext cx="235627" cy="3429000"/>
              </a:xfrm>
              <a:prstGeom prst="leftBracket">
                <a:avLst>
                  <a:gd name="adj" fmla="val 0"/>
                </a:avLst>
              </a:prstGeom>
              <a:ln w="50800">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39" name="Left Bracket 138"/>
              <p:cNvSpPr/>
              <p:nvPr/>
            </p:nvSpPr>
            <p:spPr>
              <a:xfrm flipH="1">
                <a:off x="5038798" y="1600200"/>
                <a:ext cx="228600" cy="3429000"/>
              </a:xfrm>
              <a:prstGeom prst="leftBracket">
                <a:avLst>
                  <a:gd name="adj" fmla="val 0"/>
                </a:avLst>
              </a:prstGeom>
              <a:ln w="50800">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grpSp>
          <p:nvGrpSpPr>
            <p:cNvPr id="110" name="Group 13"/>
            <p:cNvGrpSpPr/>
            <p:nvPr/>
          </p:nvGrpSpPr>
          <p:grpSpPr>
            <a:xfrm>
              <a:off x="3886200" y="2362200"/>
              <a:ext cx="2057400" cy="2012674"/>
              <a:chOff x="1752600" y="1600200"/>
              <a:chExt cx="3505200" cy="3429000"/>
            </a:xfrm>
          </p:grpSpPr>
          <p:sp>
            <p:nvSpPr>
              <p:cNvPr id="136" name="Left Bracket 135"/>
              <p:cNvSpPr/>
              <p:nvPr/>
            </p:nvSpPr>
            <p:spPr>
              <a:xfrm>
                <a:off x="1752600" y="1600200"/>
                <a:ext cx="259644" cy="3429000"/>
              </a:xfrm>
              <a:prstGeom prst="leftBracket">
                <a:avLst>
                  <a:gd name="adj" fmla="val 0"/>
                </a:avLst>
              </a:prstGeom>
              <a:ln w="50800">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37" name="Left Bracket 136"/>
              <p:cNvSpPr/>
              <p:nvPr/>
            </p:nvSpPr>
            <p:spPr>
              <a:xfrm flipH="1">
                <a:off x="5019576" y="1600200"/>
                <a:ext cx="238224" cy="3429000"/>
              </a:xfrm>
              <a:prstGeom prst="leftBracket">
                <a:avLst>
                  <a:gd name="adj" fmla="val 0"/>
                </a:avLst>
              </a:prstGeom>
              <a:ln w="50800">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grpSp>
          <p:nvGrpSpPr>
            <p:cNvPr id="111" name="Group 13"/>
            <p:cNvGrpSpPr/>
            <p:nvPr/>
          </p:nvGrpSpPr>
          <p:grpSpPr>
            <a:xfrm>
              <a:off x="6097419" y="2362200"/>
              <a:ext cx="2116306" cy="2012674"/>
              <a:chOff x="1652241" y="1600200"/>
              <a:chExt cx="3605559" cy="3429000"/>
            </a:xfrm>
          </p:grpSpPr>
          <p:sp>
            <p:nvSpPr>
              <p:cNvPr id="134" name="Left Bracket 133"/>
              <p:cNvSpPr/>
              <p:nvPr/>
            </p:nvSpPr>
            <p:spPr>
              <a:xfrm>
                <a:off x="1652241" y="1600200"/>
                <a:ext cx="232344" cy="3429000"/>
              </a:xfrm>
              <a:prstGeom prst="leftBracket">
                <a:avLst>
                  <a:gd name="adj" fmla="val 0"/>
                </a:avLst>
              </a:prstGeom>
              <a:ln w="50800">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35" name="Left Bracket 134"/>
              <p:cNvSpPr/>
              <p:nvPr/>
            </p:nvSpPr>
            <p:spPr>
              <a:xfrm flipH="1">
                <a:off x="5052248" y="1600200"/>
                <a:ext cx="205552" cy="3429000"/>
              </a:xfrm>
              <a:prstGeom prst="leftBracket">
                <a:avLst>
                  <a:gd name="adj" fmla="val 0"/>
                </a:avLst>
              </a:prstGeom>
              <a:ln w="50800">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sp>
          <p:nvSpPr>
            <p:cNvPr id="112" name="Rectangle 111"/>
            <p:cNvSpPr/>
            <p:nvPr/>
          </p:nvSpPr>
          <p:spPr>
            <a:xfrm>
              <a:off x="1785852" y="2471652"/>
              <a:ext cx="76200" cy="1828800"/>
            </a:xfrm>
            <a:prstGeom prst="rect">
              <a:avLst/>
            </a:prstGeom>
            <a:solidFill>
              <a:srgbClr val="FF000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13" name="Rectangle 112"/>
            <p:cNvSpPr/>
            <p:nvPr/>
          </p:nvSpPr>
          <p:spPr>
            <a:xfrm>
              <a:off x="2055554" y="2471652"/>
              <a:ext cx="76200" cy="1828800"/>
            </a:xfrm>
            <a:prstGeom prst="rect">
              <a:avLst/>
            </a:prstGeom>
            <a:solidFill>
              <a:srgbClr val="FFC00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14" name="Rectangle 113"/>
            <p:cNvSpPr/>
            <p:nvPr/>
          </p:nvSpPr>
          <p:spPr>
            <a:xfrm>
              <a:off x="2325256" y="2471652"/>
              <a:ext cx="76200" cy="1828800"/>
            </a:xfrm>
            <a:prstGeom prst="rect">
              <a:avLst/>
            </a:prstGeom>
            <a:solidFill>
              <a:srgbClr val="FFFF0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15" name="Rectangle 114"/>
            <p:cNvSpPr/>
            <p:nvPr/>
          </p:nvSpPr>
          <p:spPr>
            <a:xfrm>
              <a:off x="2594958" y="2471652"/>
              <a:ext cx="76200" cy="1828800"/>
            </a:xfrm>
            <a:prstGeom prst="rect">
              <a:avLst/>
            </a:prstGeom>
            <a:solidFill>
              <a:srgbClr val="92D05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16" name="Rectangle 115"/>
            <p:cNvSpPr/>
            <p:nvPr/>
          </p:nvSpPr>
          <p:spPr>
            <a:xfrm>
              <a:off x="2864659" y="2471652"/>
              <a:ext cx="76200" cy="1828800"/>
            </a:xfrm>
            <a:prstGeom prst="rect">
              <a:avLst/>
            </a:prstGeom>
            <a:solidFill>
              <a:schemeClr val="bg1">
                <a:lumMod val="65000"/>
                <a:lumOff val="3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17" name="Rectangle 116"/>
            <p:cNvSpPr/>
            <p:nvPr/>
          </p:nvSpPr>
          <p:spPr>
            <a:xfrm>
              <a:off x="3134360" y="2471652"/>
              <a:ext cx="76200" cy="1828800"/>
            </a:xfrm>
            <a:prstGeom prst="rect">
              <a:avLst/>
            </a:prstGeom>
            <a:solidFill>
              <a:schemeClr val="bg1">
                <a:lumMod val="65000"/>
                <a:lumOff val="3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18" name="Rectangle 117"/>
            <p:cNvSpPr/>
            <p:nvPr/>
          </p:nvSpPr>
          <p:spPr>
            <a:xfrm>
              <a:off x="3404061" y="2471652"/>
              <a:ext cx="76200" cy="1828800"/>
            </a:xfrm>
            <a:prstGeom prst="rect">
              <a:avLst/>
            </a:prstGeom>
            <a:solidFill>
              <a:schemeClr val="bg1">
                <a:lumMod val="65000"/>
                <a:lumOff val="3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19" name="Rectangle 118"/>
            <p:cNvSpPr/>
            <p:nvPr/>
          </p:nvSpPr>
          <p:spPr>
            <a:xfrm>
              <a:off x="6248400" y="2441448"/>
              <a:ext cx="1828800" cy="73152"/>
            </a:xfrm>
            <a:prstGeom prst="rect">
              <a:avLst/>
            </a:prstGeom>
            <a:solidFill>
              <a:srgbClr val="FF000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20" name="Rectangle 119"/>
            <p:cNvSpPr/>
            <p:nvPr/>
          </p:nvSpPr>
          <p:spPr>
            <a:xfrm>
              <a:off x="6248400" y="2737197"/>
              <a:ext cx="1828800" cy="73152"/>
            </a:xfrm>
            <a:prstGeom prst="rect">
              <a:avLst/>
            </a:prstGeom>
            <a:solidFill>
              <a:srgbClr val="FFC00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21" name="Rectangle 120"/>
            <p:cNvSpPr/>
            <p:nvPr/>
          </p:nvSpPr>
          <p:spPr>
            <a:xfrm>
              <a:off x="6248400" y="3032946"/>
              <a:ext cx="1828800" cy="73152"/>
            </a:xfrm>
            <a:prstGeom prst="rect">
              <a:avLst/>
            </a:prstGeom>
            <a:solidFill>
              <a:srgbClr val="FFFF0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22" name="Rectangle 121"/>
            <p:cNvSpPr/>
            <p:nvPr/>
          </p:nvSpPr>
          <p:spPr>
            <a:xfrm>
              <a:off x="6248400" y="3328694"/>
              <a:ext cx="1828800" cy="73152"/>
            </a:xfrm>
            <a:prstGeom prst="rect">
              <a:avLst/>
            </a:prstGeom>
            <a:solidFill>
              <a:srgbClr val="92D05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23" name="Rectangle 122"/>
            <p:cNvSpPr/>
            <p:nvPr/>
          </p:nvSpPr>
          <p:spPr>
            <a:xfrm>
              <a:off x="6248400" y="3624442"/>
              <a:ext cx="1828800" cy="73152"/>
            </a:xfrm>
            <a:prstGeom prst="rect">
              <a:avLst/>
            </a:prstGeom>
            <a:solidFill>
              <a:schemeClr val="bg1">
                <a:lumMod val="65000"/>
                <a:lumOff val="3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24" name="Rectangle 123"/>
            <p:cNvSpPr/>
            <p:nvPr/>
          </p:nvSpPr>
          <p:spPr>
            <a:xfrm>
              <a:off x="6248400" y="3920190"/>
              <a:ext cx="1828800" cy="73152"/>
            </a:xfrm>
            <a:prstGeom prst="rect">
              <a:avLst/>
            </a:prstGeom>
            <a:solidFill>
              <a:schemeClr val="bg1">
                <a:lumMod val="65000"/>
                <a:lumOff val="3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25" name="Rectangle 124"/>
            <p:cNvSpPr/>
            <p:nvPr/>
          </p:nvSpPr>
          <p:spPr>
            <a:xfrm>
              <a:off x="6248400" y="4215939"/>
              <a:ext cx="1828800" cy="73152"/>
            </a:xfrm>
            <a:prstGeom prst="rect">
              <a:avLst/>
            </a:prstGeom>
            <a:solidFill>
              <a:schemeClr val="bg1">
                <a:lumMod val="65000"/>
                <a:lumOff val="3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26" name="Rectangle 125"/>
            <p:cNvSpPr/>
            <p:nvPr/>
          </p:nvSpPr>
          <p:spPr>
            <a:xfrm>
              <a:off x="4038600" y="2449760"/>
              <a:ext cx="73152" cy="73152"/>
            </a:xfrm>
            <a:prstGeom prst="rect">
              <a:avLst/>
            </a:prstGeom>
            <a:solidFill>
              <a:srgbClr val="FF000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27" name="Rectangle 126"/>
            <p:cNvSpPr/>
            <p:nvPr/>
          </p:nvSpPr>
          <p:spPr>
            <a:xfrm>
              <a:off x="4318000" y="2745510"/>
              <a:ext cx="73152" cy="73152"/>
            </a:xfrm>
            <a:prstGeom prst="rect">
              <a:avLst/>
            </a:prstGeom>
            <a:solidFill>
              <a:srgbClr val="FFC00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28" name="Rectangle 127"/>
            <p:cNvSpPr/>
            <p:nvPr/>
          </p:nvSpPr>
          <p:spPr>
            <a:xfrm>
              <a:off x="4597400" y="3041258"/>
              <a:ext cx="73152" cy="73152"/>
            </a:xfrm>
            <a:prstGeom prst="rect">
              <a:avLst/>
            </a:prstGeom>
            <a:solidFill>
              <a:srgbClr val="FFFF0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29" name="Rectangle 128"/>
            <p:cNvSpPr/>
            <p:nvPr/>
          </p:nvSpPr>
          <p:spPr>
            <a:xfrm>
              <a:off x="4876800" y="3337006"/>
              <a:ext cx="73152" cy="73152"/>
            </a:xfrm>
            <a:prstGeom prst="rect">
              <a:avLst/>
            </a:prstGeom>
            <a:solidFill>
              <a:srgbClr val="92D05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30" name="Rectangle 129"/>
            <p:cNvSpPr/>
            <p:nvPr/>
          </p:nvSpPr>
          <p:spPr>
            <a:xfrm>
              <a:off x="5156200" y="3632754"/>
              <a:ext cx="73152" cy="73152"/>
            </a:xfrm>
            <a:prstGeom prst="rect">
              <a:avLst/>
            </a:prstGeom>
            <a:solidFill>
              <a:schemeClr val="bg1">
                <a:lumMod val="65000"/>
                <a:lumOff val="3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31" name="Rectangle 130"/>
            <p:cNvSpPr/>
            <p:nvPr/>
          </p:nvSpPr>
          <p:spPr>
            <a:xfrm>
              <a:off x="5435600" y="3928503"/>
              <a:ext cx="73152" cy="73152"/>
            </a:xfrm>
            <a:prstGeom prst="rect">
              <a:avLst/>
            </a:prstGeom>
            <a:solidFill>
              <a:schemeClr val="bg1">
                <a:lumMod val="65000"/>
                <a:lumOff val="3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32" name="Rectangle 131"/>
            <p:cNvSpPr/>
            <p:nvPr/>
          </p:nvSpPr>
          <p:spPr>
            <a:xfrm>
              <a:off x="5715000" y="4224252"/>
              <a:ext cx="73152" cy="73152"/>
            </a:xfrm>
            <a:prstGeom prst="rect">
              <a:avLst/>
            </a:prstGeom>
            <a:solidFill>
              <a:schemeClr val="bg1">
                <a:lumMod val="65000"/>
                <a:lumOff val="3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33" name="TextBox 132"/>
            <p:cNvSpPr txBox="1"/>
            <p:nvPr/>
          </p:nvSpPr>
          <p:spPr bwMode="auto">
            <a:xfrm>
              <a:off x="228600" y="2971800"/>
              <a:ext cx="1245854" cy="707886"/>
            </a:xfrm>
            <a:prstGeom prst="rect">
              <a:avLst/>
            </a:prstGeom>
            <a:noFill/>
            <a:ln w="9525">
              <a:noFill/>
              <a:miter lim="800000"/>
              <a:headEnd/>
              <a:tailEnd/>
            </a:ln>
          </p:spPr>
          <p:txBody>
            <a:bodyPr wrap="none" rtlCol="0">
              <a:spAutoFit/>
            </a:bodyPr>
            <a:lstStyle/>
            <a:p>
              <a:r>
                <a:rPr lang="en-US" sz="4000" dirty="0" smtClean="0">
                  <a:latin typeface="Helvetica" pitchFamily="34" charset="0"/>
                  <a:cs typeface="Helvetica" pitchFamily="34" charset="0"/>
                </a:rPr>
                <a:t>L</a:t>
              </a:r>
              <a:r>
                <a:rPr lang="en-US" sz="4000" baseline="-25000" dirty="0" smtClean="0">
                  <a:latin typeface="Helvetica" pitchFamily="34" charset="0"/>
                  <a:cs typeface="Helvetica" pitchFamily="34" charset="0"/>
                </a:rPr>
                <a:t>d</a:t>
              </a:r>
              <a:r>
                <a:rPr lang="en-US" sz="4000" dirty="0" smtClean="0">
                  <a:latin typeface="Helvetica" pitchFamily="34" charset="0"/>
                  <a:cs typeface="Helvetica" pitchFamily="34" charset="0"/>
                </a:rPr>
                <a:t> = </a:t>
              </a:r>
              <a:endParaRPr lang="en-US" sz="4000" dirty="0">
                <a:latin typeface="Helvetica" pitchFamily="34" charset="0"/>
                <a:cs typeface="Helvetica" pitchFamily="34" charset="0"/>
              </a:endParaRPr>
            </a:p>
          </p:txBody>
        </p:sp>
      </p:grpSp>
    </p:spTree>
    <p:extLst>
      <p:ext uri="{BB962C8B-B14F-4D97-AF65-F5344CB8AC3E}">
        <p14:creationId xmlns:p14="http://schemas.microsoft.com/office/powerpoint/2010/main" val="3599747321"/>
      </p:ext>
    </p:extLst>
  </p:cSld>
  <p:clrMapOvr>
    <a:masterClrMapping/>
  </p:clrMapOvr>
  <p:transition>
    <p:fade/>
  </p:transition>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8" name="Group 21"/>
          <p:cNvGrpSpPr/>
          <p:nvPr/>
        </p:nvGrpSpPr>
        <p:grpSpPr>
          <a:xfrm>
            <a:off x="1628740" y="1604048"/>
            <a:ext cx="5886521" cy="681952"/>
            <a:chOff x="1504879" y="1379913"/>
            <a:chExt cx="5886521" cy="681952"/>
          </a:xfrm>
        </p:grpSpPr>
        <p:sp>
          <p:nvSpPr>
            <p:cNvPr id="69" name="TextBox 68"/>
            <p:cNvSpPr txBox="1"/>
            <p:nvPr/>
          </p:nvSpPr>
          <p:spPr bwMode="auto">
            <a:xfrm>
              <a:off x="1504879" y="1600200"/>
              <a:ext cx="5886521" cy="461665"/>
            </a:xfrm>
            <a:prstGeom prst="rect">
              <a:avLst/>
            </a:prstGeom>
            <a:noFill/>
            <a:ln w="9525">
              <a:noFill/>
              <a:miter lim="800000"/>
              <a:headEnd/>
              <a:tailEnd/>
            </a:ln>
          </p:spPr>
          <p:txBody>
            <a:bodyPr wrap="square" rtlCol="0">
              <a:spAutoFit/>
            </a:bodyPr>
            <a:lstStyle/>
            <a:p>
              <a:pPr algn="ctr"/>
              <a:r>
                <a:rPr lang="en-US" sz="2400" dirty="0" smtClean="0">
                  <a:latin typeface="Helvetica" pitchFamily="34" charset="0"/>
                  <a:cs typeface="Helvetica" pitchFamily="34" charset="0"/>
                </a:rPr>
                <a:t>SVD(L</a:t>
              </a:r>
              <a:r>
                <a:rPr lang="en-US" sz="2400" baseline="-25000" dirty="0" smtClean="0">
                  <a:latin typeface="Helvetica" pitchFamily="34" charset="0"/>
                  <a:cs typeface="Helvetica" pitchFamily="34" charset="0"/>
                </a:rPr>
                <a:t>d</a:t>
              </a:r>
              <a:r>
                <a:rPr lang="en-US" sz="2400" dirty="0" smtClean="0">
                  <a:latin typeface="Helvetica" pitchFamily="34" charset="0"/>
                  <a:cs typeface="Helvetica" pitchFamily="34" charset="0"/>
                </a:rPr>
                <a:t>) = U</a:t>
              </a:r>
              <a:r>
                <a:rPr lang="en-US" sz="2400" baseline="-25000" dirty="0" smtClean="0">
                  <a:latin typeface="Helvetica" pitchFamily="34" charset="0"/>
                  <a:cs typeface="Helvetica" pitchFamily="34" charset="0"/>
                </a:rPr>
                <a:t>d</a:t>
              </a:r>
              <a:r>
                <a:rPr lang="en-US" sz="2400" dirty="0" smtClean="0">
                  <a:latin typeface="Helvetica" pitchFamily="34" charset="0"/>
                  <a:cs typeface="Helvetica" pitchFamily="34" charset="0"/>
                </a:rPr>
                <a:t> </a:t>
              </a:r>
              <a:r>
                <a:rPr lang="el-GR" sz="2400" dirty="0" smtClean="0">
                  <a:latin typeface="Helvetica" pitchFamily="34" charset="0"/>
                  <a:cs typeface="Helvetica" pitchFamily="34" charset="0"/>
                </a:rPr>
                <a:t>Σ</a:t>
              </a:r>
              <a:r>
                <a:rPr lang="en-US" sz="2400" baseline="-25000" dirty="0" smtClean="0">
                  <a:latin typeface="Helvetica" pitchFamily="34" charset="0"/>
                  <a:cs typeface="Helvetica" pitchFamily="34" charset="0"/>
                </a:rPr>
                <a:t>d</a:t>
              </a:r>
              <a:r>
                <a:rPr lang="en-US" sz="2400" dirty="0" smtClean="0">
                  <a:latin typeface="Helvetica" pitchFamily="34" charset="0"/>
                  <a:cs typeface="Helvetica" pitchFamily="34" charset="0"/>
                </a:rPr>
                <a:t> V</a:t>
              </a:r>
              <a:r>
                <a:rPr lang="en-US" sz="2400" baseline="30000" dirty="0" smtClean="0">
                  <a:latin typeface="Helvetica" pitchFamily="34" charset="0"/>
                  <a:cs typeface="Helvetica" pitchFamily="34" charset="0"/>
                </a:rPr>
                <a:t>T</a:t>
              </a:r>
              <a:r>
                <a:rPr lang="en-US" sz="2400" baseline="-25000" dirty="0" smtClean="0">
                  <a:latin typeface="Helvetica" pitchFamily="34" charset="0"/>
                  <a:cs typeface="Helvetica" pitchFamily="34" charset="0"/>
                </a:rPr>
                <a:t>d</a:t>
              </a:r>
              <a:r>
                <a:rPr lang="en-US" sz="2400" dirty="0" smtClean="0">
                  <a:latin typeface="Helvetica" pitchFamily="34" charset="0"/>
                  <a:cs typeface="Helvetica" pitchFamily="34" charset="0"/>
                </a:rPr>
                <a:t> </a:t>
              </a:r>
              <a:r>
                <a:rPr lang="en-US" sz="2400" dirty="0" smtClean="0">
                  <a:latin typeface="Times New Roman"/>
                  <a:cs typeface="Times New Roman"/>
                </a:rPr>
                <a:t>≈ </a:t>
              </a:r>
              <a:r>
                <a:rPr lang="en-US" sz="2400" dirty="0" smtClean="0">
                  <a:latin typeface="Helvetica" pitchFamily="34" charset="0"/>
                  <a:cs typeface="Helvetica" pitchFamily="34" charset="0"/>
                </a:rPr>
                <a:t>U</a:t>
              </a:r>
              <a:r>
                <a:rPr lang="en-US" sz="2400" baseline="-25000" dirty="0" smtClean="0">
                  <a:latin typeface="Helvetica" pitchFamily="34" charset="0"/>
                  <a:cs typeface="Helvetica" pitchFamily="34" charset="0"/>
                </a:rPr>
                <a:t>d</a:t>
              </a:r>
              <a:r>
                <a:rPr lang="en-US" sz="2400" dirty="0" smtClean="0">
                  <a:latin typeface="Helvetica" pitchFamily="34" charset="0"/>
                  <a:cs typeface="Helvetica" pitchFamily="34" charset="0"/>
                </a:rPr>
                <a:t> </a:t>
              </a:r>
              <a:r>
                <a:rPr lang="el-GR" sz="2400" dirty="0" smtClean="0">
                  <a:latin typeface="Helvetica" pitchFamily="34" charset="0"/>
                  <a:cs typeface="Helvetica" pitchFamily="34" charset="0"/>
                </a:rPr>
                <a:t>Σ</a:t>
              </a:r>
              <a:r>
                <a:rPr lang="en-US" sz="2400" baseline="-25000" dirty="0" smtClean="0">
                  <a:latin typeface="Helvetica" pitchFamily="34" charset="0"/>
                  <a:cs typeface="Helvetica" pitchFamily="34" charset="0"/>
                </a:rPr>
                <a:t>d</a:t>
              </a:r>
              <a:r>
                <a:rPr lang="en-US" sz="2400" dirty="0" smtClean="0">
                  <a:latin typeface="Helvetica" pitchFamily="34" charset="0"/>
                  <a:cs typeface="Helvetica" pitchFamily="34" charset="0"/>
                </a:rPr>
                <a:t> V</a:t>
              </a:r>
              <a:r>
                <a:rPr lang="en-US" sz="2400" baseline="30000" dirty="0" smtClean="0">
                  <a:latin typeface="Helvetica" pitchFamily="34" charset="0"/>
                  <a:cs typeface="Helvetica" pitchFamily="34" charset="0"/>
                </a:rPr>
                <a:t>T</a:t>
              </a:r>
              <a:r>
                <a:rPr lang="en-US" sz="2400" baseline="-25000" dirty="0" smtClean="0">
                  <a:latin typeface="Helvetica" pitchFamily="34" charset="0"/>
                  <a:cs typeface="Helvetica" pitchFamily="34" charset="0"/>
                </a:rPr>
                <a:t>d</a:t>
              </a:r>
              <a:r>
                <a:rPr lang="en-US" sz="2400" dirty="0" smtClean="0">
                  <a:latin typeface="Helvetica" pitchFamily="34" charset="0"/>
                  <a:cs typeface="Helvetica" pitchFamily="34" charset="0"/>
                </a:rPr>
                <a:t> = P S V</a:t>
              </a:r>
              <a:r>
                <a:rPr lang="en-US" sz="2400" baseline="30000" dirty="0" smtClean="0">
                  <a:latin typeface="Helvetica" pitchFamily="34" charset="0"/>
                  <a:cs typeface="Helvetica" pitchFamily="34" charset="0"/>
                </a:rPr>
                <a:t>T</a:t>
              </a:r>
              <a:r>
                <a:rPr lang="en-US" sz="2400" baseline="-25000" dirty="0" smtClean="0">
                  <a:latin typeface="Helvetica" pitchFamily="34" charset="0"/>
                  <a:cs typeface="Helvetica" pitchFamily="34" charset="0"/>
                </a:rPr>
                <a:t>d</a:t>
              </a:r>
              <a:endParaRPr lang="en-US" sz="2400" baseline="-25000" dirty="0">
                <a:latin typeface="Helvetica" pitchFamily="34" charset="0"/>
                <a:cs typeface="Helvetica" pitchFamily="34" charset="0"/>
              </a:endParaRPr>
            </a:p>
          </p:txBody>
        </p:sp>
        <p:sp>
          <p:nvSpPr>
            <p:cNvPr id="70" name="TextBox 69"/>
            <p:cNvSpPr txBox="1"/>
            <p:nvPr/>
          </p:nvSpPr>
          <p:spPr bwMode="auto">
            <a:xfrm>
              <a:off x="4587587" y="1383761"/>
              <a:ext cx="364202" cy="461665"/>
            </a:xfrm>
            <a:prstGeom prst="rect">
              <a:avLst/>
            </a:prstGeom>
            <a:noFill/>
            <a:ln w="9525">
              <a:noFill/>
              <a:miter lim="800000"/>
              <a:headEnd/>
              <a:tailEnd/>
            </a:ln>
          </p:spPr>
          <p:txBody>
            <a:bodyPr wrap="none" rtlCol="0">
              <a:spAutoFit/>
            </a:bodyPr>
            <a:lstStyle/>
            <a:p>
              <a:r>
                <a:rPr lang="en-US" sz="2400" dirty="0" smtClean="0">
                  <a:latin typeface="Helvetica" pitchFamily="34" charset="0"/>
                  <a:cs typeface="Helvetica" pitchFamily="34" charset="0"/>
                </a:rPr>
                <a:t>~</a:t>
              </a:r>
              <a:endParaRPr lang="en-US" sz="2400" dirty="0">
                <a:latin typeface="Helvetica" pitchFamily="34" charset="0"/>
                <a:cs typeface="Helvetica" pitchFamily="34" charset="0"/>
              </a:endParaRPr>
            </a:p>
          </p:txBody>
        </p:sp>
        <p:sp>
          <p:nvSpPr>
            <p:cNvPr id="71" name="TextBox 70"/>
            <p:cNvSpPr txBox="1"/>
            <p:nvPr/>
          </p:nvSpPr>
          <p:spPr bwMode="auto">
            <a:xfrm>
              <a:off x="4986424" y="1383761"/>
              <a:ext cx="364202" cy="461665"/>
            </a:xfrm>
            <a:prstGeom prst="rect">
              <a:avLst/>
            </a:prstGeom>
            <a:noFill/>
            <a:ln w="9525">
              <a:noFill/>
              <a:miter lim="800000"/>
              <a:headEnd/>
              <a:tailEnd/>
            </a:ln>
          </p:spPr>
          <p:txBody>
            <a:bodyPr wrap="none" rtlCol="0">
              <a:spAutoFit/>
            </a:bodyPr>
            <a:lstStyle/>
            <a:p>
              <a:r>
                <a:rPr lang="en-US" sz="2400" dirty="0" smtClean="0">
                  <a:latin typeface="Helvetica" pitchFamily="34" charset="0"/>
                  <a:cs typeface="Helvetica" pitchFamily="34" charset="0"/>
                </a:rPr>
                <a:t>~</a:t>
              </a:r>
              <a:endParaRPr lang="en-US" sz="2400" dirty="0">
                <a:latin typeface="Helvetica" pitchFamily="34" charset="0"/>
                <a:cs typeface="Helvetica" pitchFamily="34" charset="0"/>
              </a:endParaRPr>
            </a:p>
          </p:txBody>
        </p:sp>
        <p:sp>
          <p:nvSpPr>
            <p:cNvPr id="72" name="TextBox 71"/>
            <p:cNvSpPr txBox="1"/>
            <p:nvPr/>
          </p:nvSpPr>
          <p:spPr bwMode="auto">
            <a:xfrm>
              <a:off x="5375909" y="1383761"/>
              <a:ext cx="364202" cy="461665"/>
            </a:xfrm>
            <a:prstGeom prst="rect">
              <a:avLst/>
            </a:prstGeom>
            <a:noFill/>
            <a:ln w="9525">
              <a:noFill/>
              <a:miter lim="800000"/>
              <a:headEnd/>
              <a:tailEnd/>
            </a:ln>
          </p:spPr>
          <p:txBody>
            <a:bodyPr wrap="none" rtlCol="0">
              <a:spAutoFit/>
            </a:bodyPr>
            <a:lstStyle/>
            <a:p>
              <a:r>
                <a:rPr lang="en-US" sz="2400" dirty="0" smtClean="0">
                  <a:latin typeface="Helvetica" pitchFamily="34" charset="0"/>
                  <a:cs typeface="Helvetica" pitchFamily="34" charset="0"/>
                </a:rPr>
                <a:t>~</a:t>
              </a:r>
              <a:endParaRPr lang="en-US" sz="2400" dirty="0">
                <a:latin typeface="Helvetica" pitchFamily="34" charset="0"/>
                <a:cs typeface="Helvetica" pitchFamily="34" charset="0"/>
              </a:endParaRPr>
            </a:p>
          </p:txBody>
        </p:sp>
        <p:sp>
          <p:nvSpPr>
            <p:cNvPr id="73" name="TextBox 72"/>
            <p:cNvSpPr txBox="1"/>
            <p:nvPr/>
          </p:nvSpPr>
          <p:spPr bwMode="auto">
            <a:xfrm>
              <a:off x="6729328" y="1379913"/>
              <a:ext cx="364202" cy="461665"/>
            </a:xfrm>
            <a:prstGeom prst="rect">
              <a:avLst/>
            </a:prstGeom>
            <a:noFill/>
            <a:ln w="9525">
              <a:noFill/>
              <a:miter lim="800000"/>
              <a:headEnd/>
              <a:tailEnd/>
            </a:ln>
          </p:spPr>
          <p:txBody>
            <a:bodyPr wrap="none" rtlCol="0">
              <a:spAutoFit/>
            </a:bodyPr>
            <a:lstStyle/>
            <a:p>
              <a:r>
                <a:rPr lang="en-US" sz="2400" dirty="0" smtClean="0">
                  <a:latin typeface="Helvetica" pitchFamily="34" charset="0"/>
                  <a:cs typeface="Helvetica" pitchFamily="34" charset="0"/>
                </a:rPr>
                <a:t>~</a:t>
              </a:r>
              <a:endParaRPr lang="en-US" sz="2400" dirty="0">
                <a:latin typeface="Helvetica" pitchFamily="34" charset="0"/>
                <a:cs typeface="Helvetica" pitchFamily="34" charset="0"/>
              </a:endParaRPr>
            </a:p>
          </p:txBody>
        </p:sp>
      </p:grpSp>
      <p:sp>
        <p:nvSpPr>
          <p:cNvPr id="52" name="Title 1"/>
          <p:cNvSpPr>
            <a:spLocks noGrp="1"/>
          </p:cNvSpPr>
          <p:nvPr>
            <p:ph type="title"/>
          </p:nvPr>
        </p:nvSpPr>
        <p:spPr/>
        <p:txBody>
          <a:bodyPr/>
          <a:lstStyle/>
          <a:p>
            <a:r>
              <a:rPr lang="en-US" dirty="0" smtClean="0"/>
              <a:t>Dictionary</a:t>
            </a:r>
            <a:br>
              <a:rPr lang="en-US" dirty="0" smtClean="0"/>
            </a:br>
            <a:r>
              <a:rPr lang="en-US" sz="2800" dirty="0" smtClean="0"/>
              <a:t>lighting prior (</a:t>
            </a:r>
            <a:r>
              <a:rPr lang="en-US" sz="2800" dirty="0" err="1" smtClean="0"/>
              <a:t>L</a:t>
            </a:r>
            <a:r>
              <a:rPr lang="en-US" sz="2800" baseline="-25000" dirty="0" err="1" smtClean="0"/>
              <a:t>d</a:t>
            </a:r>
            <a:r>
              <a:rPr lang="en-US" sz="2800" dirty="0" smtClean="0"/>
              <a:t>)</a:t>
            </a:r>
            <a:endParaRPr lang="en-US" sz="2800" dirty="0"/>
          </a:p>
        </p:txBody>
      </p:sp>
      <p:sp>
        <p:nvSpPr>
          <p:cNvPr id="51" name="TextBox 50"/>
          <p:cNvSpPr txBox="1"/>
          <p:nvPr/>
        </p:nvSpPr>
        <p:spPr bwMode="auto">
          <a:xfrm>
            <a:off x="2840874" y="5255568"/>
            <a:ext cx="389850" cy="461665"/>
          </a:xfrm>
          <a:prstGeom prst="rect">
            <a:avLst/>
          </a:prstGeom>
          <a:noFill/>
          <a:ln w="9525">
            <a:noFill/>
            <a:miter lim="800000"/>
            <a:headEnd/>
            <a:tailEnd/>
          </a:ln>
        </p:spPr>
        <p:txBody>
          <a:bodyPr wrap="none" rtlCol="0">
            <a:spAutoFit/>
          </a:bodyPr>
          <a:lstStyle/>
          <a:p>
            <a:r>
              <a:rPr lang="en-US" sz="2400" dirty="0">
                <a:latin typeface="Helvetica" pitchFamily="34" charset="0"/>
                <a:cs typeface="Helvetica" pitchFamily="34" charset="0"/>
              </a:rPr>
              <a:t>P</a:t>
            </a:r>
            <a:endParaRPr lang="en-US" sz="2400" baseline="-25000" dirty="0">
              <a:latin typeface="Helvetica" pitchFamily="34" charset="0"/>
              <a:cs typeface="Helvetica" pitchFamily="34" charset="0"/>
            </a:endParaRPr>
          </a:p>
        </p:txBody>
      </p:sp>
      <p:sp>
        <p:nvSpPr>
          <p:cNvPr id="56" name="TextBox 55"/>
          <p:cNvSpPr txBox="1"/>
          <p:nvPr/>
        </p:nvSpPr>
        <p:spPr bwMode="auto">
          <a:xfrm>
            <a:off x="4959064" y="5255568"/>
            <a:ext cx="389850" cy="461665"/>
          </a:xfrm>
          <a:prstGeom prst="rect">
            <a:avLst/>
          </a:prstGeom>
          <a:noFill/>
          <a:ln w="9525">
            <a:noFill/>
            <a:miter lim="800000"/>
            <a:headEnd/>
            <a:tailEnd/>
          </a:ln>
        </p:spPr>
        <p:txBody>
          <a:bodyPr wrap="none" rtlCol="0">
            <a:spAutoFit/>
          </a:bodyPr>
          <a:lstStyle/>
          <a:p>
            <a:r>
              <a:rPr lang="en-US" sz="2400" dirty="0">
                <a:latin typeface="Helvetica" pitchFamily="34" charset="0"/>
                <a:cs typeface="Helvetica" pitchFamily="34" charset="0"/>
              </a:rPr>
              <a:t>S</a:t>
            </a:r>
            <a:endParaRPr lang="en-US" sz="2400" baseline="-25000" dirty="0">
              <a:latin typeface="Helvetica" pitchFamily="34" charset="0"/>
              <a:cs typeface="Helvetica" pitchFamily="34" charset="0"/>
            </a:endParaRPr>
          </a:p>
        </p:txBody>
      </p:sp>
      <p:sp>
        <p:nvSpPr>
          <p:cNvPr id="57" name="TextBox 56"/>
          <p:cNvSpPr txBox="1"/>
          <p:nvPr/>
        </p:nvSpPr>
        <p:spPr bwMode="auto">
          <a:xfrm>
            <a:off x="7200900" y="5255568"/>
            <a:ext cx="628698" cy="461665"/>
          </a:xfrm>
          <a:prstGeom prst="rect">
            <a:avLst/>
          </a:prstGeom>
          <a:noFill/>
          <a:ln w="9525">
            <a:noFill/>
            <a:miter lim="800000"/>
            <a:headEnd/>
            <a:tailEnd/>
          </a:ln>
        </p:spPr>
        <p:txBody>
          <a:bodyPr wrap="none" rtlCol="0">
            <a:spAutoFit/>
          </a:bodyPr>
          <a:lstStyle/>
          <a:p>
            <a:r>
              <a:rPr lang="en-US" sz="2400" dirty="0" smtClean="0">
                <a:latin typeface="Helvetica" pitchFamily="34" charset="0"/>
                <a:cs typeface="Helvetica" pitchFamily="34" charset="0"/>
              </a:rPr>
              <a:t>V</a:t>
            </a:r>
            <a:r>
              <a:rPr lang="en-US" sz="2400" baseline="30000" dirty="0" smtClean="0">
                <a:latin typeface="Helvetica" pitchFamily="34" charset="0"/>
                <a:cs typeface="Helvetica" pitchFamily="34" charset="0"/>
              </a:rPr>
              <a:t>T</a:t>
            </a:r>
            <a:r>
              <a:rPr lang="en-US" sz="2400" baseline="-25000" dirty="0" smtClean="0">
                <a:latin typeface="Helvetica" pitchFamily="34" charset="0"/>
                <a:cs typeface="Helvetica" pitchFamily="34" charset="0"/>
              </a:rPr>
              <a:t>d</a:t>
            </a:r>
            <a:endParaRPr lang="en-US" sz="2400" baseline="-25000" dirty="0">
              <a:latin typeface="Helvetica" pitchFamily="34" charset="0"/>
              <a:cs typeface="Helvetica" pitchFamily="34" charset="0"/>
            </a:endParaRPr>
          </a:p>
        </p:txBody>
      </p:sp>
      <p:sp>
        <p:nvSpPr>
          <p:cNvPr id="105" name="TextBox 104"/>
          <p:cNvSpPr txBox="1"/>
          <p:nvPr/>
        </p:nvSpPr>
        <p:spPr bwMode="auto">
          <a:xfrm>
            <a:off x="7200900" y="5029200"/>
            <a:ext cx="364202" cy="461665"/>
          </a:xfrm>
          <a:prstGeom prst="rect">
            <a:avLst/>
          </a:prstGeom>
          <a:noFill/>
          <a:ln w="9525">
            <a:noFill/>
            <a:miter lim="800000"/>
            <a:headEnd/>
            <a:tailEnd/>
          </a:ln>
        </p:spPr>
        <p:txBody>
          <a:bodyPr wrap="none" rtlCol="0">
            <a:spAutoFit/>
          </a:bodyPr>
          <a:lstStyle/>
          <a:p>
            <a:r>
              <a:rPr lang="en-US" sz="2400" dirty="0" smtClean="0">
                <a:latin typeface="Helvetica" pitchFamily="34" charset="0"/>
                <a:cs typeface="Helvetica" pitchFamily="34" charset="0"/>
              </a:rPr>
              <a:t>~</a:t>
            </a:r>
            <a:endParaRPr lang="en-US" sz="2400" dirty="0">
              <a:latin typeface="Helvetica" pitchFamily="34" charset="0"/>
              <a:cs typeface="Helvetica" pitchFamily="34" charset="0"/>
            </a:endParaRPr>
          </a:p>
        </p:txBody>
      </p:sp>
      <p:sp>
        <p:nvSpPr>
          <p:cNvPr id="106" name="Right Brace 105"/>
          <p:cNvSpPr/>
          <p:nvPr/>
        </p:nvSpPr>
        <p:spPr>
          <a:xfrm rot="18919967">
            <a:off x="4962355" y="2821400"/>
            <a:ext cx="146494" cy="1255484"/>
          </a:xfrm>
          <a:prstGeom prst="rightBrace">
            <a:avLst/>
          </a:prstGeom>
          <a:ln w="50800">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07" name="TextBox 106"/>
          <p:cNvSpPr txBox="1"/>
          <p:nvPr/>
        </p:nvSpPr>
        <p:spPr bwMode="auto">
          <a:xfrm>
            <a:off x="5105400" y="2954592"/>
            <a:ext cx="338554" cy="461665"/>
          </a:xfrm>
          <a:prstGeom prst="rect">
            <a:avLst/>
          </a:prstGeom>
          <a:noFill/>
          <a:ln w="9525">
            <a:noFill/>
            <a:miter lim="800000"/>
            <a:headEnd/>
            <a:tailEnd/>
          </a:ln>
        </p:spPr>
        <p:txBody>
          <a:bodyPr wrap="none" rtlCol="0">
            <a:spAutoFit/>
          </a:bodyPr>
          <a:lstStyle/>
          <a:p>
            <a:r>
              <a:rPr lang="en-US" sz="2400" dirty="0" smtClean="0">
                <a:latin typeface="Helvetica" pitchFamily="34" charset="0"/>
                <a:cs typeface="Helvetica" pitchFamily="34" charset="0"/>
              </a:rPr>
              <a:t>k</a:t>
            </a:r>
            <a:endParaRPr lang="en-US" sz="2400" dirty="0">
              <a:latin typeface="Helvetica" pitchFamily="34" charset="0"/>
              <a:cs typeface="Helvetica" pitchFamily="34" charset="0"/>
            </a:endParaRPr>
          </a:p>
        </p:txBody>
      </p:sp>
      <p:grpSp>
        <p:nvGrpSpPr>
          <p:cNvPr id="108" name="Group 107"/>
          <p:cNvGrpSpPr/>
          <p:nvPr/>
        </p:nvGrpSpPr>
        <p:grpSpPr>
          <a:xfrm>
            <a:off x="549275" y="3092726"/>
            <a:ext cx="7985125" cy="2012674"/>
            <a:chOff x="228600" y="2362200"/>
            <a:chExt cx="7985125" cy="2012674"/>
          </a:xfrm>
        </p:grpSpPr>
        <p:grpSp>
          <p:nvGrpSpPr>
            <p:cNvPr id="109" name="Group 13"/>
            <p:cNvGrpSpPr/>
            <p:nvPr/>
          </p:nvGrpSpPr>
          <p:grpSpPr>
            <a:xfrm>
              <a:off x="1600199" y="2362200"/>
              <a:ext cx="2063033" cy="2012674"/>
              <a:chOff x="1752598" y="1600200"/>
              <a:chExt cx="3514800" cy="3429000"/>
            </a:xfrm>
          </p:grpSpPr>
          <p:sp>
            <p:nvSpPr>
              <p:cNvPr id="138" name="Left Bracket 137"/>
              <p:cNvSpPr/>
              <p:nvPr/>
            </p:nvSpPr>
            <p:spPr>
              <a:xfrm>
                <a:off x="1752598" y="1600200"/>
                <a:ext cx="235627" cy="3429000"/>
              </a:xfrm>
              <a:prstGeom prst="leftBracket">
                <a:avLst>
                  <a:gd name="adj" fmla="val 0"/>
                </a:avLst>
              </a:prstGeom>
              <a:ln w="50800">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39" name="Left Bracket 138"/>
              <p:cNvSpPr/>
              <p:nvPr/>
            </p:nvSpPr>
            <p:spPr>
              <a:xfrm flipH="1">
                <a:off x="5038798" y="1600200"/>
                <a:ext cx="228600" cy="3429000"/>
              </a:xfrm>
              <a:prstGeom prst="leftBracket">
                <a:avLst>
                  <a:gd name="adj" fmla="val 0"/>
                </a:avLst>
              </a:prstGeom>
              <a:ln w="50800">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grpSp>
          <p:nvGrpSpPr>
            <p:cNvPr id="110" name="Group 13"/>
            <p:cNvGrpSpPr/>
            <p:nvPr/>
          </p:nvGrpSpPr>
          <p:grpSpPr>
            <a:xfrm>
              <a:off x="3886200" y="2362200"/>
              <a:ext cx="2057400" cy="2012674"/>
              <a:chOff x="1752600" y="1600200"/>
              <a:chExt cx="3505200" cy="3429000"/>
            </a:xfrm>
          </p:grpSpPr>
          <p:sp>
            <p:nvSpPr>
              <p:cNvPr id="136" name="Left Bracket 135"/>
              <p:cNvSpPr/>
              <p:nvPr/>
            </p:nvSpPr>
            <p:spPr>
              <a:xfrm>
                <a:off x="1752600" y="1600200"/>
                <a:ext cx="259644" cy="3429000"/>
              </a:xfrm>
              <a:prstGeom prst="leftBracket">
                <a:avLst>
                  <a:gd name="adj" fmla="val 0"/>
                </a:avLst>
              </a:prstGeom>
              <a:ln w="50800">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37" name="Left Bracket 136"/>
              <p:cNvSpPr/>
              <p:nvPr/>
            </p:nvSpPr>
            <p:spPr>
              <a:xfrm flipH="1">
                <a:off x="5019576" y="1600200"/>
                <a:ext cx="238224" cy="3429000"/>
              </a:xfrm>
              <a:prstGeom prst="leftBracket">
                <a:avLst>
                  <a:gd name="adj" fmla="val 0"/>
                </a:avLst>
              </a:prstGeom>
              <a:ln w="50800">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grpSp>
          <p:nvGrpSpPr>
            <p:cNvPr id="111" name="Group 13"/>
            <p:cNvGrpSpPr/>
            <p:nvPr/>
          </p:nvGrpSpPr>
          <p:grpSpPr>
            <a:xfrm>
              <a:off x="6097419" y="2362200"/>
              <a:ext cx="2116306" cy="2012674"/>
              <a:chOff x="1652241" y="1600200"/>
              <a:chExt cx="3605559" cy="3429000"/>
            </a:xfrm>
          </p:grpSpPr>
          <p:sp>
            <p:nvSpPr>
              <p:cNvPr id="134" name="Left Bracket 133"/>
              <p:cNvSpPr/>
              <p:nvPr/>
            </p:nvSpPr>
            <p:spPr>
              <a:xfrm>
                <a:off x="1652241" y="1600200"/>
                <a:ext cx="232344" cy="3429000"/>
              </a:xfrm>
              <a:prstGeom prst="leftBracket">
                <a:avLst>
                  <a:gd name="adj" fmla="val 0"/>
                </a:avLst>
              </a:prstGeom>
              <a:ln w="50800">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35" name="Left Bracket 134"/>
              <p:cNvSpPr/>
              <p:nvPr/>
            </p:nvSpPr>
            <p:spPr>
              <a:xfrm flipH="1">
                <a:off x="5052248" y="1600200"/>
                <a:ext cx="205552" cy="3429000"/>
              </a:xfrm>
              <a:prstGeom prst="leftBracket">
                <a:avLst>
                  <a:gd name="adj" fmla="val 0"/>
                </a:avLst>
              </a:prstGeom>
              <a:ln w="50800">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sp>
          <p:nvSpPr>
            <p:cNvPr id="112" name="Rectangle 111"/>
            <p:cNvSpPr/>
            <p:nvPr/>
          </p:nvSpPr>
          <p:spPr>
            <a:xfrm>
              <a:off x="1785852" y="2471652"/>
              <a:ext cx="76200" cy="1828800"/>
            </a:xfrm>
            <a:prstGeom prst="rect">
              <a:avLst/>
            </a:prstGeom>
            <a:solidFill>
              <a:srgbClr val="FF000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13" name="Rectangle 112"/>
            <p:cNvSpPr/>
            <p:nvPr/>
          </p:nvSpPr>
          <p:spPr>
            <a:xfrm>
              <a:off x="2055554" y="2471652"/>
              <a:ext cx="76200" cy="1828800"/>
            </a:xfrm>
            <a:prstGeom prst="rect">
              <a:avLst/>
            </a:prstGeom>
            <a:solidFill>
              <a:srgbClr val="FFC00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14" name="Rectangle 113"/>
            <p:cNvSpPr/>
            <p:nvPr/>
          </p:nvSpPr>
          <p:spPr>
            <a:xfrm>
              <a:off x="2325256" y="2471652"/>
              <a:ext cx="76200" cy="1828800"/>
            </a:xfrm>
            <a:prstGeom prst="rect">
              <a:avLst/>
            </a:prstGeom>
            <a:solidFill>
              <a:srgbClr val="FFFF0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15" name="Rectangle 114"/>
            <p:cNvSpPr/>
            <p:nvPr/>
          </p:nvSpPr>
          <p:spPr>
            <a:xfrm>
              <a:off x="2594958" y="2471652"/>
              <a:ext cx="76200" cy="1828800"/>
            </a:xfrm>
            <a:prstGeom prst="rect">
              <a:avLst/>
            </a:prstGeom>
            <a:solidFill>
              <a:srgbClr val="92D05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16" name="Rectangle 115"/>
            <p:cNvSpPr/>
            <p:nvPr/>
          </p:nvSpPr>
          <p:spPr>
            <a:xfrm>
              <a:off x="2864659" y="2471652"/>
              <a:ext cx="76200" cy="1828800"/>
            </a:xfrm>
            <a:prstGeom prst="rect">
              <a:avLst/>
            </a:prstGeom>
            <a:solidFill>
              <a:schemeClr val="bg1">
                <a:lumMod val="65000"/>
                <a:lumOff val="3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17" name="Rectangle 116"/>
            <p:cNvSpPr/>
            <p:nvPr/>
          </p:nvSpPr>
          <p:spPr>
            <a:xfrm>
              <a:off x="3134360" y="2471652"/>
              <a:ext cx="76200" cy="1828800"/>
            </a:xfrm>
            <a:prstGeom prst="rect">
              <a:avLst/>
            </a:prstGeom>
            <a:solidFill>
              <a:schemeClr val="bg1">
                <a:lumMod val="65000"/>
                <a:lumOff val="3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18" name="Rectangle 117"/>
            <p:cNvSpPr/>
            <p:nvPr/>
          </p:nvSpPr>
          <p:spPr>
            <a:xfrm>
              <a:off x="3404061" y="2471652"/>
              <a:ext cx="76200" cy="1828800"/>
            </a:xfrm>
            <a:prstGeom prst="rect">
              <a:avLst/>
            </a:prstGeom>
            <a:solidFill>
              <a:schemeClr val="bg1">
                <a:lumMod val="65000"/>
                <a:lumOff val="3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19" name="Rectangle 118"/>
            <p:cNvSpPr/>
            <p:nvPr/>
          </p:nvSpPr>
          <p:spPr>
            <a:xfrm>
              <a:off x="6248400" y="2441448"/>
              <a:ext cx="1828800" cy="73152"/>
            </a:xfrm>
            <a:prstGeom prst="rect">
              <a:avLst/>
            </a:prstGeom>
            <a:solidFill>
              <a:srgbClr val="FF000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20" name="Rectangle 119"/>
            <p:cNvSpPr/>
            <p:nvPr/>
          </p:nvSpPr>
          <p:spPr>
            <a:xfrm>
              <a:off x="6248400" y="2737197"/>
              <a:ext cx="1828800" cy="73152"/>
            </a:xfrm>
            <a:prstGeom prst="rect">
              <a:avLst/>
            </a:prstGeom>
            <a:solidFill>
              <a:srgbClr val="FFC00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21" name="Rectangle 120"/>
            <p:cNvSpPr/>
            <p:nvPr/>
          </p:nvSpPr>
          <p:spPr>
            <a:xfrm>
              <a:off x="6248400" y="3032946"/>
              <a:ext cx="1828800" cy="73152"/>
            </a:xfrm>
            <a:prstGeom prst="rect">
              <a:avLst/>
            </a:prstGeom>
            <a:solidFill>
              <a:srgbClr val="FFFF0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22" name="Rectangle 121"/>
            <p:cNvSpPr/>
            <p:nvPr/>
          </p:nvSpPr>
          <p:spPr>
            <a:xfrm>
              <a:off x="6248400" y="3328694"/>
              <a:ext cx="1828800" cy="73152"/>
            </a:xfrm>
            <a:prstGeom prst="rect">
              <a:avLst/>
            </a:prstGeom>
            <a:solidFill>
              <a:srgbClr val="92D05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23" name="Rectangle 122"/>
            <p:cNvSpPr/>
            <p:nvPr/>
          </p:nvSpPr>
          <p:spPr>
            <a:xfrm>
              <a:off x="6248400" y="3624442"/>
              <a:ext cx="1828800" cy="73152"/>
            </a:xfrm>
            <a:prstGeom prst="rect">
              <a:avLst/>
            </a:prstGeom>
            <a:solidFill>
              <a:schemeClr val="bg1">
                <a:lumMod val="65000"/>
                <a:lumOff val="3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24" name="Rectangle 123"/>
            <p:cNvSpPr/>
            <p:nvPr/>
          </p:nvSpPr>
          <p:spPr>
            <a:xfrm>
              <a:off x="6248400" y="3920190"/>
              <a:ext cx="1828800" cy="73152"/>
            </a:xfrm>
            <a:prstGeom prst="rect">
              <a:avLst/>
            </a:prstGeom>
            <a:solidFill>
              <a:schemeClr val="bg1">
                <a:lumMod val="65000"/>
                <a:lumOff val="3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25" name="Rectangle 124"/>
            <p:cNvSpPr/>
            <p:nvPr/>
          </p:nvSpPr>
          <p:spPr>
            <a:xfrm>
              <a:off x="6248400" y="4215939"/>
              <a:ext cx="1828800" cy="73152"/>
            </a:xfrm>
            <a:prstGeom prst="rect">
              <a:avLst/>
            </a:prstGeom>
            <a:solidFill>
              <a:schemeClr val="bg1">
                <a:lumMod val="65000"/>
                <a:lumOff val="3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26" name="Rectangle 125"/>
            <p:cNvSpPr/>
            <p:nvPr/>
          </p:nvSpPr>
          <p:spPr>
            <a:xfrm>
              <a:off x="4038600" y="2449760"/>
              <a:ext cx="73152" cy="73152"/>
            </a:xfrm>
            <a:prstGeom prst="rect">
              <a:avLst/>
            </a:prstGeom>
            <a:solidFill>
              <a:srgbClr val="FF000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27" name="Rectangle 126"/>
            <p:cNvSpPr/>
            <p:nvPr/>
          </p:nvSpPr>
          <p:spPr>
            <a:xfrm>
              <a:off x="4318000" y="2745510"/>
              <a:ext cx="73152" cy="73152"/>
            </a:xfrm>
            <a:prstGeom prst="rect">
              <a:avLst/>
            </a:prstGeom>
            <a:solidFill>
              <a:srgbClr val="FFC00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28" name="Rectangle 127"/>
            <p:cNvSpPr/>
            <p:nvPr/>
          </p:nvSpPr>
          <p:spPr>
            <a:xfrm>
              <a:off x="4597400" y="3041258"/>
              <a:ext cx="73152" cy="73152"/>
            </a:xfrm>
            <a:prstGeom prst="rect">
              <a:avLst/>
            </a:prstGeom>
            <a:solidFill>
              <a:srgbClr val="FFFF0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29" name="Rectangle 128"/>
            <p:cNvSpPr/>
            <p:nvPr/>
          </p:nvSpPr>
          <p:spPr>
            <a:xfrm>
              <a:off x="4876800" y="3337006"/>
              <a:ext cx="73152" cy="73152"/>
            </a:xfrm>
            <a:prstGeom prst="rect">
              <a:avLst/>
            </a:prstGeom>
            <a:solidFill>
              <a:srgbClr val="92D05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30" name="Rectangle 129"/>
            <p:cNvSpPr/>
            <p:nvPr/>
          </p:nvSpPr>
          <p:spPr>
            <a:xfrm>
              <a:off x="5156200" y="3632754"/>
              <a:ext cx="73152" cy="73152"/>
            </a:xfrm>
            <a:prstGeom prst="rect">
              <a:avLst/>
            </a:prstGeom>
            <a:solidFill>
              <a:schemeClr val="bg1">
                <a:lumMod val="65000"/>
                <a:lumOff val="3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31" name="Rectangle 130"/>
            <p:cNvSpPr/>
            <p:nvPr/>
          </p:nvSpPr>
          <p:spPr>
            <a:xfrm>
              <a:off x="5435600" y="3928503"/>
              <a:ext cx="73152" cy="73152"/>
            </a:xfrm>
            <a:prstGeom prst="rect">
              <a:avLst/>
            </a:prstGeom>
            <a:solidFill>
              <a:schemeClr val="bg1">
                <a:lumMod val="65000"/>
                <a:lumOff val="3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32" name="Rectangle 131"/>
            <p:cNvSpPr/>
            <p:nvPr/>
          </p:nvSpPr>
          <p:spPr>
            <a:xfrm>
              <a:off x="5715000" y="4224252"/>
              <a:ext cx="73152" cy="73152"/>
            </a:xfrm>
            <a:prstGeom prst="rect">
              <a:avLst/>
            </a:prstGeom>
            <a:solidFill>
              <a:schemeClr val="bg1">
                <a:lumMod val="65000"/>
                <a:lumOff val="3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33" name="TextBox 132"/>
            <p:cNvSpPr txBox="1"/>
            <p:nvPr/>
          </p:nvSpPr>
          <p:spPr bwMode="auto">
            <a:xfrm>
              <a:off x="228600" y="2971800"/>
              <a:ext cx="1245854" cy="707886"/>
            </a:xfrm>
            <a:prstGeom prst="rect">
              <a:avLst/>
            </a:prstGeom>
            <a:noFill/>
            <a:ln w="9525">
              <a:noFill/>
              <a:miter lim="800000"/>
              <a:headEnd/>
              <a:tailEnd/>
            </a:ln>
          </p:spPr>
          <p:txBody>
            <a:bodyPr wrap="none" rtlCol="0">
              <a:spAutoFit/>
            </a:bodyPr>
            <a:lstStyle/>
            <a:p>
              <a:r>
                <a:rPr lang="en-US" sz="4000" dirty="0" smtClean="0">
                  <a:latin typeface="Helvetica" pitchFamily="34" charset="0"/>
                  <a:cs typeface="Helvetica" pitchFamily="34" charset="0"/>
                </a:rPr>
                <a:t>L</a:t>
              </a:r>
              <a:r>
                <a:rPr lang="en-US" sz="4000" baseline="-25000" dirty="0" smtClean="0">
                  <a:latin typeface="Helvetica" pitchFamily="34" charset="0"/>
                  <a:cs typeface="Helvetica" pitchFamily="34" charset="0"/>
                </a:rPr>
                <a:t>d</a:t>
              </a:r>
              <a:r>
                <a:rPr lang="en-US" sz="4000" dirty="0" smtClean="0">
                  <a:latin typeface="Helvetica" pitchFamily="34" charset="0"/>
                  <a:cs typeface="Helvetica" pitchFamily="34" charset="0"/>
                </a:rPr>
                <a:t> = </a:t>
              </a:r>
              <a:endParaRPr lang="en-US" sz="4000" dirty="0">
                <a:latin typeface="Helvetica" pitchFamily="34" charset="0"/>
                <a:cs typeface="Helvetica" pitchFamily="34" charset="0"/>
              </a:endParaRPr>
            </a:p>
          </p:txBody>
        </p:sp>
      </p:grpSp>
    </p:spTree>
    <p:extLst>
      <p:ext uri="{BB962C8B-B14F-4D97-AF65-F5344CB8AC3E}">
        <p14:creationId xmlns:p14="http://schemas.microsoft.com/office/powerpoint/2010/main" val="2820496550"/>
      </p:ext>
    </p:extLst>
  </p:cSld>
  <p:clrMapOvr>
    <a:masterClrMapping/>
  </p:clrMapOvr>
  <p:transition>
    <p:fade/>
  </p:transition>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Box 14"/>
          <p:cNvSpPr txBox="1"/>
          <p:nvPr/>
        </p:nvSpPr>
        <p:spPr bwMode="auto">
          <a:xfrm>
            <a:off x="3219546" y="5715000"/>
            <a:ext cx="2026837" cy="461665"/>
          </a:xfrm>
          <a:prstGeom prst="rect">
            <a:avLst/>
          </a:prstGeom>
          <a:noFill/>
          <a:ln w="9525">
            <a:noFill/>
            <a:miter lim="800000"/>
            <a:headEnd/>
            <a:tailEnd/>
          </a:ln>
        </p:spPr>
        <p:txBody>
          <a:bodyPr wrap="none" rtlCol="0">
            <a:spAutoFit/>
          </a:bodyPr>
          <a:lstStyle/>
          <a:p>
            <a:r>
              <a:rPr lang="en-US" sz="2400" dirty="0" smtClean="0">
                <a:latin typeface="Helvetica" pitchFamily="34" charset="0"/>
                <a:cs typeface="Helvetica" pitchFamily="34" charset="0"/>
              </a:rPr>
              <a:t>l</a:t>
            </a:r>
            <a:r>
              <a:rPr lang="en-US" sz="2400" baseline="-25000" dirty="0" smtClean="0">
                <a:latin typeface="Helvetica" pitchFamily="34" charset="0"/>
                <a:cs typeface="Helvetica" pitchFamily="34" charset="0"/>
              </a:rPr>
              <a:t>ind</a:t>
            </a:r>
            <a:r>
              <a:rPr lang="en-US" sz="2400" dirty="0" smtClean="0">
                <a:latin typeface="Helvetica" pitchFamily="34" charset="0"/>
                <a:cs typeface="Helvetica" pitchFamily="34" charset="0"/>
              </a:rPr>
              <a:t> = F P P</a:t>
            </a:r>
            <a:r>
              <a:rPr lang="en-US" sz="2400" baseline="30000" dirty="0" smtClean="0">
                <a:latin typeface="Helvetica" pitchFamily="34" charset="0"/>
                <a:cs typeface="Helvetica" pitchFamily="34" charset="0"/>
              </a:rPr>
              <a:t>T</a:t>
            </a:r>
            <a:r>
              <a:rPr lang="en-US" sz="2400" dirty="0" smtClean="0">
                <a:latin typeface="Helvetica" pitchFamily="34" charset="0"/>
                <a:cs typeface="Helvetica" pitchFamily="34" charset="0"/>
              </a:rPr>
              <a:t> l</a:t>
            </a:r>
            <a:r>
              <a:rPr lang="en-US" sz="2400" baseline="-25000" dirty="0" smtClean="0">
                <a:latin typeface="Helvetica" pitchFamily="34" charset="0"/>
                <a:cs typeface="Helvetica" pitchFamily="34" charset="0"/>
              </a:rPr>
              <a:t>d</a:t>
            </a:r>
            <a:endParaRPr lang="en-US" sz="2400" baseline="-25000" dirty="0">
              <a:latin typeface="Helvetica" pitchFamily="34" charset="0"/>
              <a:cs typeface="Helvetica" pitchFamily="34" charset="0"/>
            </a:endParaRPr>
          </a:p>
        </p:txBody>
      </p:sp>
      <p:grpSp>
        <p:nvGrpSpPr>
          <p:cNvPr id="3" name="Group 21"/>
          <p:cNvGrpSpPr/>
          <p:nvPr/>
        </p:nvGrpSpPr>
        <p:grpSpPr>
          <a:xfrm>
            <a:off x="1628740" y="1604048"/>
            <a:ext cx="5886521" cy="681952"/>
            <a:chOff x="1504879" y="1379913"/>
            <a:chExt cx="5886521" cy="681952"/>
          </a:xfrm>
        </p:grpSpPr>
        <p:sp>
          <p:nvSpPr>
            <p:cNvPr id="17" name="TextBox 16"/>
            <p:cNvSpPr txBox="1"/>
            <p:nvPr/>
          </p:nvSpPr>
          <p:spPr bwMode="auto">
            <a:xfrm>
              <a:off x="1504879" y="1600200"/>
              <a:ext cx="5886521" cy="461665"/>
            </a:xfrm>
            <a:prstGeom prst="rect">
              <a:avLst/>
            </a:prstGeom>
            <a:noFill/>
            <a:ln w="9525">
              <a:noFill/>
              <a:miter lim="800000"/>
              <a:headEnd/>
              <a:tailEnd/>
            </a:ln>
          </p:spPr>
          <p:txBody>
            <a:bodyPr wrap="square" rtlCol="0">
              <a:spAutoFit/>
            </a:bodyPr>
            <a:lstStyle/>
            <a:p>
              <a:pPr algn="ctr"/>
              <a:r>
                <a:rPr lang="en-US" sz="2400" dirty="0" smtClean="0">
                  <a:latin typeface="Helvetica" pitchFamily="34" charset="0"/>
                  <a:cs typeface="Helvetica" pitchFamily="34" charset="0"/>
                </a:rPr>
                <a:t>SVD(L</a:t>
              </a:r>
              <a:r>
                <a:rPr lang="en-US" sz="2400" baseline="-25000" dirty="0" smtClean="0">
                  <a:latin typeface="Helvetica" pitchFamily="34" charset="0"/>
                  <a:cs typeface="Helvetica" pitchFamily="34" charset="0"/>
                </a:rPr>
                <a:t>d</a:t>
              </a:r>
              <a:r>
                <a:rPr lang="en-US" sz="2400" dirty="0" smtClean="0">
                  <a:latin typeface="Helvetica" pitchFamily="34" charset="0"/>
                  <a:cs typeface="Helvetica" pitchFamily="34" charset="0"/>
                </a:rPr>
                <a:t>) = U</a:t>
              </a:r>
              <a:r>
                <a:rPr lang="en-US" sz="2400" baseline="-25000" dirty="0" smtClean="0">
                  <a:latin typeface="Helvetica" pitchFamily="34" charset="0"/>
                  <a:cs typeface="Helvetica" pitchFamily="34" charset="0"/>
                </a:rPr>
                <a:t>d</a:t>
              </a:r>
              <a:r>
                <a:rPr lang="en-US" sz="2400" dirty="0" smtClean="0">
                  <a:latin typeface="Helvetica" pitchFamily="34" charset="0"/>
                  <a:cs typeface="Helvetica" pitchFamily="34" charset="0"/>
                </a:rPr>
                <a:t> </a:t>
              </a:r>
              <a:r>
                <a:rPr lang="el-GR" sz="2400" dirty="0" smtClean="0">
                  <a:latin typeface="Helvetica" pitchFamily="34" charset="0"/>
                  <a:cs typeface="Helvetica" pitchFamily="34" charset="0"/>
                </a:rPr>
                <a:t>Σ</a:t>
              </a:r>
              <a:r>
                <a:rPr lang="en-US" sz="2400" baseline="-25000" dirty="0" smtClean="0">
                  <a:latin typeface="Helvetica" pitchFamily="34" charset="0"/>
                  <a:cs typeface="Helvetica" pitchFamily="34" charset="0"/>
                </a:rPr>
                <a:t>d</a:t>
              </a:r>
              <a:r>
                <a:rPr lang="en-US" sz="2400" dirty="0" smtClean="0">
                  <a:latin typeface="Helvetica" pitchFamily="34" charset="0"/>
                  <a:cs typeface="Helvetica" pitchFamily="34" charset="0"/>
                </a:rPr>
                <a:t> V</a:t>
              </a:r>
              <a:r>
                <a:rPr lang="en-US" sz="2400" baseline="30000" dirty="0" smtClean="0">
                  <a:latin typeface="Helvetica" pitchFamily="34" charset="0"/>
                  <a:cs typeface="Helvetica" pitchFamily="34" charset="0"/>
                </a:rPr>
                <a:t>T</a:t>
              </a:r>
              <a:r>
                <a:rPr lang="en-US" sz="2400" baseline="-25000" dirty="0" smtClean="0">
                  <a:latin typeface="Helvetica" pitchFamily="34" charset="0"/>
                  <a:cs typeface="Helvetica" pitchFamily="34" charset="0"/>
                </a:rPr>
                <a:t>d</a:t>
              </a:r>
              <a:r>
                <a:rPr lang="en-US" sz="2400" dirty="0" smtClean="0">
                  <a:latin typeface="Helvetica" pitchFamily="34" charset="0"/>
                  <a:cs typeface="Helvetica" pitchFamily="34" charset="0"/>
                </a:rPr>
                <a:t> </a:t>
              </a:r>
              <a:r>
                <a:rPr lang="en-US" sz="2400" dirty="0" smtClean="0">
                  <a:latin typeface="Times New Roman"/>
                  <a:cs typeface="Times New Roman"/>
                </a:rPr>
                <a:t>≈ </a:t>
              </a:r>
              <a:r>
                <a:rPr lang="en-US" sz="2400" dirty="0" smtClean="0">
                  <a:latin typeface="Helvetica" pitchFamily="34" charset="0"/>
                  <a:cs typeface="Helvetica" pitchFamily="34" charset="0"/>
                </a:rPr>
                <a:t>U</a:t>
              </a:r>
              <a:r>
                <a:rPr lang="en-US" sz="2400" baseline="-25000" dirty="0" smtClean="0">
                  <a:latin typeface="Helvetica" pitchFamily="34" charset="0"/>
                  <a:cs typeface="Helvetica" pitchFamily="34" charset="0"/>
                </a:rPr>
                <a:t>d</a:t>
              </a:r>
              <a:r>
                <a:rPr lang="en-US" sz="2400" dirty="0" smtClean="0">
                  <a:latin typeface="Helvetica" pitchFamily="34" charset="0"/>
                  <a:cs typeface="Helvetica" pitchFamily="34" charset="0"/>
                </a:rPr>
                <a:t> </a:t>
              </a:r>
              <a:r>
                <a:rPr lang="el-GR" sz="2400" dirty="0" smtClean="0">
                  <a:latin typeface="Helvetica" pitchFamily="34" charset="0"/>
                  <a:cs typeface="Helvetica" pitchFamily="34" charset="0"/>
                </a:rPr>
                <a:t>Σ</a:t>
              </a:r>
              <a:r>
                <a:rPr lang="en-US" sz="2400" baseline="-25000" dirty="0" smtClean="0">
                  <a:latin typeface="Helvetica" pitchFamily="34" charset="0"/>
                  <a:cs typeface="Helvetica" pitchFamily="34" charset="0"/>
                </a:rPr>
                <a:t>d</a:t>
              </a:r>
              <a:r>
                <a:rPr lang="en-US" sz="2400" dirty="0" smtClean="0">
                  <a:latin typeface="Helvetica" pitchFamily="34" charset="0"/>
                  <a:cs typeface="Helvetica" pitchFamily="34" charset="0"/>
                </a:rPr>
                <a:t> V</a:t>
              </a:r>
              <a:r>
                <a:rPr lang="en-US" sz="2400" baseline="30000" dirty="0" smtClean="0">
                  <a:latin typeface="Helvetica" pitchFamily="34" charset="0"/>
                  <a:cs typeface="Helvetica" pitchFamily="34" charset="0"/>
                </a:rPr>
                <a:t>T</a:t>
              </a:r>
              <a:r>
                <a:rPr lang="en-US" sz="2400" baseline="-25000" dirty="0" smtClean="0">
                  <a:latin typeface="Helvetica" pitchFamily="34" charset="0"/>
                  <a:cs typeface="Helvetica" pitchFamily="34" charset="0"/>
                </a:rPr>
                <a:t>d</a:t>
              </a:r>
              <a:r>
                <a:rPr lang="en-US" sz="2400" dirty="0" smtClean="0">
                  <a:latin typeface="Helvetica" pitchFamily="34" charset="0"/>
                  <a:cs typeface="Helvetica" pitchFamily="34" charset="0"/>
                </a:rPr>
                <a:t> = P S V</a:t>
              </a:r>
              <a:r>
                <a:rPr lang="en-US" sz="2400" baseline="30000" dirty="0" smtClean="0">
                  <a:latin typeface="Helvetica" pitchFamily="34" charset="0"/>
                  <a:cs typeface="Helvetica" pitchFamily="34" charset="0"/>
                </a:rPr>
                <a:t>T</a:t>
              </a:r>
              <a:r>
                <a:rPr lang="en-US" sz="2400" baseline="-25000" dirty="0" smtClean="0">
                  <a:latin typeface="Helvetica" pitchFamily="34" charset="0"/>
                  <a:cs typeface="Helvetica" pitchFamily="34" charset="0"/>
                </a:rPr>
                <a:t>d</a:t>
              </a:r>
              <a:endParaRPr lang="en-US" sz="2400" baseline="-25000" dirty="0">
                <a:latin typeface="Helvetica" pitchFamily="34" charset="0"/>
                <a:cs typeface="Helvetica" pitchFamily="34" charset="0"/>
              </a:endParaRPr>
            </a:p>
          </p:txBody>
        </p:sp>
        <p:sp>
          <p:nvSpPr>
            <p:cNvPr id="18" name="TextBox 17"/>
            <p:cNvSpPr txBox="1"/>
            <p:nvPr/>
          </p:nvSpPr>
          <p:spPr bwMode="auto">
            <a:xfrm>
              <a:off x="4587587" y="1383761"/>
              <a:ext cx="364202" cy="461665"/>
            </a:xfrm>
            <a:prstGeom prst="rect">
              <a:avLst/>
            </a:prstGeom>
            <a:noFill/>
            <a:ln w="9525">
              <a:noFill/>
              <a:miter lim="800000"/>
              <a:headEnd/>
              <a:tailEnd/>
            </a:ln>
          </p:spPr>
          <p:txBody>
            <a:bodyPr wrap="none" rtlCol="0">
              <a:spAutoFit/>
            </a:bodyPr>
            <a:lstStyle/>
            <a:p>
              <a:r>
                <a:rPr lang="en-US" sz="2400" dirty="0" smtClean="0">
                  <a:latin typeface="Helvetica" pitchFamily="34" charset="0"/>
                  <a:cs typeface="Helvetica" pitchFamily="34" charset="0"/>
                </a:rPr>
                <a:t>~</a:t>
              </a:r>
              <a:endParaRPr lang="en-US" sz="2400" dirty="0">
                <a:latin typeface="Helvetica" pitchFamily="34" charset="0"/>
                <a:cs typeface="Helvetica" pitchFamily="34" charset="0"/>
              </a:endParaRPr>
            </a:p>
          </p:txBody>
        </p:sp>
        <p:sp>
          <p:nvSpPr>
            <p:cNvPr id="19" name="TextBox 18"/>
            <p:cNvSpPr txBox="1"/>
            <p:nvPr/>
          </p:nvSpPr>
          <p:spPr bwMode="auto">
            <a:xfrm>
              <a:off x="4986424" y="1383761"/>
              <a:ext cx="364202" cy="461665"/>
            </a:xfrm>
            <a:prstGeom prst="rect">
              <a:avLst/>
            </a:prstGeom>
            <a:noFill/>
            <a:ln w="9525">
              <a:noFill/>
              <a:miter lim="800000"/>
              <a:headEnd/>
              <a:tailEnd/>
            </a:ln>
          </p:spPr>
          <p:txBody>
            <a:bodyPr wrap="none" rtlCol="0">
              <a:spAutoFit/>
            </a:bodyPr>
            <a:lstStyle/>
            <a:p>
              <a:r>
                <a:rPr lang="en-US" sz="2400" dirty="0" smtClean="0">
                  <a:latin typeface="Helvetica" pitchFamily="34" charset="0"/>
                  <a:cs typeface="Helvetica" pitchFamily="34" charset="0"/>
                </a:rPr>
                <a:t>~</a:t>
              </a:r>
              <a:endParaRPr lang="en-US" sz="2400" dirty="0">
                <a:latin typeface="Helvetica" pitchFamily="34" charset="0"/>
                <a:cs typeface="Helvetica" pitchFamily="34" charset="0"/>
              </a:endParaRPr>
            </a:p>
          </p:txBody>
        </p:sp>
        <p:sp>
          <p:nvSpPr>
            <p:cNvPr id="20" name="TextBox 19"/>
            <p:cNvSpPr txBox="1"/>
            <p:nvPr/>
          </p:nvSpPr>
          <p:spPr bwMode="auto">
            <a:xfrm>
              <a:off x="5375909" y="1383761"/>
              <a:ext cx="364202" cy="461665"/>
            </a:xfrm>
            <a:prstGeom prst="rect">
              <a:avLst/>
            </a:prstGeom>
            <a:noFill/>
            <a:ln w="9525">
              <a:noFill/>
              <a:miter lim="800000"/>
              <a:headEnd/>
              <a:tailEnd/>
            </a:ln>
          </p:spPr>
          <p:txBody>
            <a:bodyPr wrap="none" rtlCol="0">
              <a:spAutoFit/>
            </a:bodyPr>
            <a:lstStyle/>
            <a:p>
              <a:r>
                <a:rPr lang="en-US" sz="2400" dirty="0" smtClean="0">
                  <a:latin typeface="Helvetica" pitchFamily="34" charset="0"/>
                  <a:cs typeface="Helvetica" pitchFamily="34" charset="0"/>
                </a:rPr>
                <a:t>~</a:t>
              </a:r>
              <a:endParaRPr lang="en-US" sz="2400" dirty="0">
                <a:latin typeface="Helvetica" pitchFamily="34" charset="0"/>
                <a:cs typeface="Helvetica" pitchFamily="34" charset="0"/>
              </a:endParaRPr>
            </a:p>
          </p:txBody>
        </p:sp>
        <p:sp>
          <p:nvSpPr>
            <p:cNvPr id="21" name="TextBox 20"/>
            <p:cNvSpPr txBox="1"/>
            <p:nvPr/>
          </p:nvSpPr>
          <p:spPr bwMode="auto">
            <a:xfrm>
              <a:off x="6729328" y="1379913"/>
              <a:ext cx="364202" cy="461665"/>
            </a:xfrm>
            <a:prstGeom prst="rect">
              <a:avLst/>
            </a:prstGeom>
            <a:noFill/>
            <a:ln w="9525">
              <a:noFill/>
              <a:miter lim="800000"/>
              <a:headEnd/>
              <a:tailEnd/>
            </a:ln>
          </p:spPr>
          <p:txBody>
            <a:bodyPr wrap="none" rtlCol="0">
              <a:spAutoFit/>
            </a:bodyPr>
            <a:lstStyle/>
            <a:p>
              <a:r>
                <a:rPr lang="en-US" sz="2400" dirty="0" smtClean="0">
                  <a:latin typeface="Helvetica" pitchFamily="34" charset="0"/>
                  <a:cs typeface="Helvetica" pitchFamily="34" charset="0"/>
                </a:rPr>
                <a:t>~</a:t>
              </a:r>
              <a:endParaRPr lang="en-US" sz="2400" dirty="0">
                <a:latin typeface="Helvetica" pitchFamily="34" charset="0"/>
                <a:cs typeface="Helvetica" pitchFamily="34" charset="0"/>
              </a:endParaRPr>
            </a:p>
          </p:txBody>
        </p:sp>
      </p:grpSp>
      <p:graphicFrame>
        <p:nvGraphicFramePr>
          <p:cNvPr id="16" name="Table 15"/>
          <p:cNvGraphicFramePr>
            <a:graphicFrameLocks noGrp="1"/>
          </p:cNvGraphicFramePr>
          <p:nvPr>
            <p:extLst>
              <p:ext uri="{D42A27DB-BD31-4B8C-83A1-F6EECF244321}">
                <p14:modId xmlns:p14="http://schemas.microsoft.com/office/powerpoint/2010/main" val="1725398774"/>
              </p:ext>
            </p:extLst>
          </p:nvPr>
        </p:nvGraphicFramePr>
        <p:xfrm>
          <a:off x="1257301" y="2687320"/>
          <a:ext cx="6629399" cy="1112520"/>
        </p:xfrm>
        <a:graphic>
          <a:graphicData uri="http://schemas.openxmlformats.org/drawingml/2006/table">
            <a:tbl>
              <a:tblPr firstRow="1" bandRow="1">
                <a:tableStyleId>{073A0DAA-6AF3-43AB-8588-CEC1D06C72B9}</a:tableStyleId>
              </a:tblPr>
              <a:tblGrid>
                <a:gridCol w="3893735"/>
                <a:gridCol w="911888"/>
                <a:gridCol w="911888"/>
                <a:gridCol w="911888"/>
              </a:tblGrid>
              <a:tr h="370840">
                <a:tc>
                  <a:txBody>
                    <a:bodyPr/>
                    <a:lstStyle/>
                    <a:p>
                      <a:r>
                        <a:rPr lang="en-US" dirty="0" smtClean="0">
                          <a:solidFill>
                            <a:srgbClr val="FFFF00"/>
                          </a:solidFill>
                        </a:rPr>
                        <a:t>Matrix</a:t>
                      </a:r>
                      <a:endParaRPr lang="en-US" dirty="0">
                        <a:solidFill>
                          <a:srgbClr val="FFFF00"/>
                        </a:solidFill>
                      </a:endParaRPr>
                    </a:p>
                  </a:txBody>
                  <a:tcPr anchor="ctr"/>
                </a:tc>
                <a:tc>
                  <a:txBody>
                    <a:bodyPr/>
                    <a:lstStyle/>
                    <a:p>
                      <a:pPr algn="ctr"/>
                      <a:r>
                        <a:rPr lang="en-US" dirty="0" smtClean="0">
                          <a:solidFill>
                            <a:srgbClr val="FFFF00"/>
                          </a:solidFill>
                        </a:rPr>
                        <a:t>80%</a:t>
                      </a:r>
                      <a:endParaRPr lang="en-US" dirty="0">
                        <a:solidFill>
                          <a:srgbClr val="FFFF00"/>
                        </a:solidFill>
                      </a:endParaRPr>
                    </a:p>
                  </a:txBody>
                  <a:tcPr anchor="ctr"/>
                </a:tc>
                <a:tc>
                  <a:txBody>
                    <a:bodyPr/>
                    <a:lstStyle/>
                    <a:p>
                      <a:pPr algn="ctr"/>
                      <a:r>
                        <a:rPr lang="en-US" dirty="0" smtClean="0">
                          <a:solidFill>
                            <a:srgbClr val="FFFF00"/>
                          </a:solidFill>
                        </a:rPr>
                        <a:t>90%</a:t>
                      </a:r>
                      <a:endParaRPr lang="en-US" dirty="0">
                        <a:solidFill>
                          <a:srgbClr val="FFFF00"/>
                        </a:solidFill>
                      </a:endParaRPr>
                    </a:p>
                  </a:txBody>
                  <a:tcPr anchor="ctr"/>
                </a:tc>
                <a:tc>
                  <a:txBody>
                    <a:bodyPr/>
                    <a:lstStyle/>
                    <a:p>
                      <a:pPr algn="ctr"/>
                      <a:r>
                        <a:rPr lang="en-US" dirty="0" smtClean="0">
                          <a:solidFill>
                            <a:srgbClr val="FFFF00"/>
                          </a:solidFill>
                        </a:rPr>
                        <a:t>95%</a:t>
                      </a:r>
                      <a:endParaRPr lang="en-US" dirty="0">
                        <a:solidFill>
                          <a:srgbClr val="FFFF00"/>
                        </a:solidFill>
                      </a:endParaRPr>
                    </a:p>
                  </a:txBody>
                  <a:tcPr anchor="ctr"/>
                </a:tc>
              </a:tr>
              <a:tr h="370840">
                <a:tc>
                  <a:txBody>
                    <a:bodyPr/>
                    <a:lstStyle/>
                    <a:p>
                      <a:r>
                        <a:rPr lang="en-US" dirty="0" smtClean="0"/>
                        <a:t>Direct</a:t>
                      </a:r>
                      <a:r>
                        <a:rPr lang="en-US" baseline="0" dirty="0" smtClean="0"/>
                        <a:t> to Indirect Transfer:</a:t>
                      </a:r>
                      <a:r>
                        <a:rPr lang="en-US" dirty="0" smtClean="0"/>
                        <a:t> SVD(F)</a:t>
                      </a:r>
                      <a:endParaRPr lang="en-US" dirty="0"/>
                    </a:p>
                  </a:txBody>
                  <a:tcPr anchor="ctr"/>
                </a:tc>
                <a:tc>
                  <a:txBody>
                    <a:bodyPr/>
                    <a:lstStyle/>
                    <a:p>
                      <a:pPr algn="ctr"/>
                      <a:r>
                        <a:rPr lang="en-US" dirty="0" smtClean="0"/>
                        <a:t>164</a:t>
                      </a:r>
                      <a:endParaRPr lang="en-US" dirty="0"/>
                    </a:p>
                  </a:txBody>
                  <a:tcPr anchor="ctr"/>
                </a:tc>
                <a:tc>
                  <a:txBody>
                    <a:bodyPr/>
                    <a:lstStyle/>
                    <a:p>
                      <a:pPr algn="ctr"/>
                      <a:r>
                        <a:rPr lang="en-US" dirty="0" smtClean="0"/>
                        <a:t>240</a:t>
                      </a:r>
                      <a:endParaRPr lang="en-US" dirty="0"/>
                    </a:p>
                  </a:txBody>
                  <a:tcPr anchor="ctr"/>
                </a:tc>
                <a:tc>
                  <a:txBody>
                    <a:bodyPr/>
                    <a:lstStyle/>
                    <a:p>
                      <a:pPr algn="ctr"/>
                      <a:r>
                        <a:rPr lang="en-US" dirty="0" smtClean="0"/>
                        <a:t>313</a:t>
                      </a:r>
                      <a:endParaRPr lang="en-US" dirty="0"/>
                    </a:p>
                  </a:txBody>
                  <a:tcPr anchor="ctr"/>
                </a:tc>
              </a:tr>
              <a:tr h="370840">
                <a:tc>
                  <a:txBody>
                    <a:bodyPr/>
                    <a:lstStyle/>
                    <a:p>
                      <a:r>
                        <a:rPr lang="en-US" dirty="0" smtClean="0"/>
                        <a:t>Lighting Prior: SVD(L</a:t>
                      </a:r>
                      <a:r>
                        <a:rPr lang="en-US" baseline="-25000" dirty="0" smtClean="0"/>
                        <a:t>d</a:t>
                      </a:r>
                      <a:r>
                        <a:rPr lang="en-US" dirty="0" smtClean="0"/>
                        <a:t>)</a:t>
                      </a:r>
                      <a:endParaRPr lang="en-US" baseline="-25000" dirty="0"/>
                    </a:p>
                  </a:txBody>
                  <a:tcPr anchor="ctr"/>
                </a:tc>
                <a:tc>
                  <a:txBody>
                    <a:bodyPr/>
                    <a:lstStyle/>
                    <a:p>
                      <a:pPr algn="ctr"/>
                      <a:r>
                        <a:rPr lang="en-US" dirty="0" smtClean="0"/>
                        <a:t>22</a:t>
                      </a:r>
                      <a:endParaRPr lang="en-US" dirty="0"/>
                    </a:p>
                  </a:txBody>
                  <a:tcPr anchor="ctr"/>
                </a:tc>
                <a:tc>
                  <a:txBody>
                    <a:bodyPr/>
                    <a:lstStyle/>
                    <a:p>
                      <a:pPr algn="ctr"/>
                      <a:r>
                        <a:rPr lang="en-US" dirty="0" smtClean="0"/>
                        <a:t>41</a:t>
                      </a:r>
                      <a:endParaRPr lang="en-US" dirty="0"/>
                    </a:p>
                  </a:txBody>
                  <a:tcPr anchor="ctr"/>
                </a:tc>
                <a:tc>
                  <a:txBody>
                    <a:bodyPr/>
                    <a:lstStyle/>
                    <a:p>
                      <a:pPr algn="ctr"/>
                      <a:r>
                        <a:rPr lang="en-US" dirty="0" smtClean="0"/>
                        <a:t>62</a:t>
                      </a:r>
                      <a:endParaRPr lang="en-US" dirty="0"/>
                    </a:p>
                  </a:txBody>
                  <a:tcPr anchor="ctr"/>
                </a:tc>
              </a:tr>
            </a:tbl>
          </a:graphicData>
        </a:graphic>
      </p:graphicFrame>
      <p:grpSp>
        <p:nvGrpSpPr>
          <p:cNvPr id="32" name="Group 56"/>
          <p:cNvGrpSpPr/>
          <p:nvPr/>
        </p:nvGrpSpPr>
        <p:grpSpPr>
          <a:xfrm>
            <a:off x="2976898" y="4800600"/>
            <a:ext cx="3190204" cy="677487"/>
            <a:chOff x="2976898" y="5418513"/>
            <a:chExt cx="3190204" cy="677487"/>
          </a:xfrm>
        </p:grpSpPr>
        <p:sp>
          <p:nvSpPr>
            <p:cNvPr id="33" name="TextBox 32"/>
            <p:cNvSpPr txBox="1"/>
            <p:nvPr/>
          </p:nvSpPr>
          <p:spPr bwMode="auto">
            <a:xfrm>
              <a:off x="2976898" y="5634335"/>
              <a:ext cx="3190204" cy="461665"/>
            </a:xfrm>
            <a:prstGeom prst="rect">
              <a:avLst/>
            </a:prstGeom>
            <a:noFill/>
            <a:ln w="9525">
              <a:noFill/>
              <a:miter lim="800000"/>
              <a:headEnd/>
              <a:tailEnd/>
            </a:ln>
          </p:spPr>
          <p:txBody>
            <a:bodyPr wrap="square" rtlCol="0">
              <a:spAutoFit/>
            </a:bodyPr>
            <a:lstStyle/>
            <a:p>
              <a:pPr algn="ctr"/>
              <a:r>
                <a:rPr lang="en-US" sz="2400" dirty="0" smtClean="0">
                  <a:latin typeface="Helvetica" pitchFamily="34" charset="0"/>
                  <a:cs typeface="Helvetica" pitchFamily="34" charset="0"/>
                </a:rPr>
                <a:t>l</a:t>
              </a:r>
              <a:r>
                <a:rPr lang="en-US" sz="2400" baseline="-25000" dirty="0" smtClean="0">
                  <a:latin typeface="Helvetica" pitchFamily="34" charset="0"/>
                  <a:cs typeface="Helvetica" pitchFamily="34" charset="0"/>
                </a:rPr>
                <a:t>ind</a:t>
              </a:r>
              <a:r>
                <a:rPr lang="en-US" sz="2400" dirty="0" smtClean="0">
                  <a:latin typeface="Helvetica" pitchFamily="34" charset="0"/>
                  <a:cs typeface="Helvetica" pitchFamily="34" charset="0"/>
                </a:rPr>
                <a:t> = F l</a:t>
              </a:r>
              <a:r>
                <a:rPr lang="en-US" sz="2400" baseline="-25000" dirty="0" smtClean="0">
                  <a:latin typeface="Helvetica" pitchFamily="34" charset="0"/>
                  <a:cs typeface="Helvetica" pitchFamily="34" charset="0"/>
                </a:rPr>
                <a:t>d</a:t>
              </a:r>
              <a:r>
                <a:rPr lang="en-US" sz="2400" dirty="0" smtClean="0">
                  <a:latin typeface="Helvetica" pitchFamily="34" charset="0"/>
                  <a:cs typeface="Helvetica" pitchFamily="34" charset="0"/>
                </a:rPr>
                <a:t> </a:t>
              </a:r>
              <a:r>
                <a:rPr lang="en-US" sz="2400" dirty="0" smtClean="0">
                  <a:latin typeface="Times New Roman"/>
                  <a:cs typeface="Times New Roman"/>
                </a:rPr>
                <a:t>≈</a:t>
              </a:r>
              <a:r>
                <a:rPr lang="en-US" sz="2400" dirty="0" smtClean="0">
                  <a:latin typeface="Helvetica" pitchFamily="34" charset="0"/>
                  <a:cs typeface="Helvetica" pitchFamily="34" charset="0"/>
                </a:rPr>
                <a:t> U </a:t>
              </a:r>
              <a:r>
                <a:rPr lang="el-GR" sz="2400" dirty="0" smtClean="0">
                  <a:latin typeface="Helvetica" pitchFamily="34" charset="0"/>
                  <a:cs typeface="Helvetica" pitchFamily="34" charset="0"/>
                </a:rPr>
                <a:t>Σ</a:t>
              </a:r>
              <a:r>
                <a:rPr lang="en-US" sz="2400" dirty="0" smtClean="0">
                  <a:latin typeface="Helvetica" pitchFamily="34" charset="0"/>
                  <a:cs typeface="Helvetica" pitchFamily="34" charset="0"/>
                </a:rPr>
                <a:t> V</a:t>
              </a:r>
              <a:r>
                <a:rPr lang="en-US" sz="2400" baseline="30000" dirty="0" smtClean="0">
                  <a:latin typeface="Helvetica" pitchFamily="34" charset="0"/>
                  <a:cs typeface="Helvetica" pitchFamily="34" charset="0"/>
                </a:rPr>
                <a:t>T</a:t>
              </a:r>
              <a:r>
                <a:rPr lang="en-US" sz="2400" dirty="0" smtClean="0">
                  <a:latin typeface="Helvetica" pitchFamily="34" charset="0"/>
                  <a:cs typeface="Helvetica" pitchFamily="34" charset="0"/>
                </a:rPr>
                <a:t> l</a:t>
              </a:r>
              <a:r>
                <a:rPr lang="en-US" sz="2400" baseline="-25000" dirty="0" smtClean="0">
                  <a:latin typeface="Helvetica" pitchFamily="34" charset="0"/>
                  <a:cs typeface="Helvetica" pitchFamily="34" charset="0"/>
                </a:rPr>
                <a:t>d</a:t>
              </a:r>
              <a:endParaRPr lang="en-US" sz="2400" baseline="-25000" dirty="0">
                <a:latin typeface="Helvetica" pitchFamily="34" charset="0"/>
                <a:cs typeface="Helvetica" pitchFamily="34" charset="0"/>
              </a:endParaRPr>
            </a:p>
          </p:txBody>
        </p:sp>
        <p:sp>
          <p:nvSpPr>
            <p:cNvPr id="34" name="TextBox 33"/>
            <p:cNvSpPr txBox="1"/>
            <p:nvPr/>
          </p:nvSpPr>
          <p:spPr bwMode="auto">
            <a:xfrm>
              <a:off x="4643165" y="5418513"/>
              <a:ext cx="364202" cy="461665"/>
            </a:xfrm>
            <a:prstGeom prst="rect">
              <a:avLst/>
            </a:prstGeom>
            <a:noFill/>
            <a:ln w="9525">
              <a:noFill/>
              <a:miter lim="800000"/>
              <a:headEnd/>
              <a:tailEnd/>
            </a:ln>
          </p:spPr>
          <p:txBody>
            <a:bodyPr wrap="none" rtlCol="0">
              <a:spAutoFit/>
            </a:bodyPr>
            <a:lstStyle/>
            <a:p>
              <a:r>
                <a:rPr lang="en-US" sz="2400" dirty="0" smtClean="0">
                  <a:latin typeface="Helvetica" pitchFamily="34" charset="0"/>
                  <a:cs typeface="Helvetica" pitchFamily="34" charset="0"/>
                </a:rPr>
                <a:t>~</a:t>
              </a:r>
              <a:endParaRPr lang="en-US" sz="2400" dirty="0">
                <a:latin typeface="Helvetica" pitchFamily="34" charset="0"/>
                <a:cs typeface="Helvetica" pitchFamily="34" charset="0"/>
              </a:endParaRPr>
            </a:p>
          </p:txBody>
        </p:sp>
        <p:sp>
          <p:nvSpPr>
            <p:cNvPr id="35" name="TextBox 34"/>
            <p:cNvSpPr txBox="1"/>
            <p:nvPr/>
          </p:nvSpPr>
          <p:spPr bwMode="auto">
            <a:xfrm>
              <a:off x="4923026" y="5418513"/>
              <a:ext cx="364202" cy="461665"/>
            </a:xfrm>
            <a:prstGeom prst="rect">
              <a:avLst/>
            </a:prstGeom>
            <a:noFill/>
            <a:ln w="9525">
              <a:noFill/>
              <a:miter lim="800000"/>
              <a:headEnd/>
              <a:tailEnd/>
            </a:ln>
          </p:spPr>
          <p:txBody>
            <a:bodyPr wrap="none" rtlCol="0">
              <a:spAutoFit/>
            </a:bodyPr>
            <a:lstStyle/>
            <a:p>
              <a:r>
                <a:rPr lang="en-US" sz="2400" dirty="0" smtClean="0">
                  <a:latin typeface="Helvetica" pitchFamily="34" charset="0"/>
                  <a:cs typeface="Helvetica" pitchFamily="34" charset="0"/>
                </a:rPr>
                <a:t>~</a:t>
              </a:r>
              <a:endParaRPr lang="en-US" sz="2400" dirty="0">
                <a:latin typeface="Helvetica" pitchFamily="34" charset="0"/>
                <a:cs typeface="Helvetica" pitchFamily="34" charset="0"/>
              </a:endParaRPr>
            </a:p>
          </p:txBody>
        </p:sp>
        <p:sp>
          <p:nvSpPr>
            <p:cNvPr id="36" name="TextBox 35"/>
            <p:cNvSpPr txBox="1"/>
            <p:nvPr/>
          </p:nvSpPr>
          <p:spPr bwMode="auto">
            <a:xfrm>
              <a:off x="5219513" y="5418513"/>
              <a:ext cx="364202" cy="461665"/>
            </a:xfrm>
            <a:prstGeom prst="rect">
              <a:avLst/>
            </a:prstGeom>
            <a:noFill/>
            <a:ln w="9525">
              <a:noFill/>
              <a:miter lim="800000"/>
              <a:headEnd/>
              <a:tailEnd/>
            </a:ln>
          </p:spPr>
          <p:txBody>
            <a:bodyPr wrap="none" rtlCol="0">
              <a:spAutoFit/>
            </a:bodyPr>
            <a:lstStyle/>
            <a:p>
              <a:r>
                <a:rPr lang="en-US" sz="2400" dirty="0" smtClean="0">
                  <a:latin typeface="Helvetica" pitchFamily="34" charset="0"/>
                  <a:cs typeface="Helvetica" pitchFamily="34" charset="0"/>
                </a:rPr>
                <a:t>~</a:t>
              </a:r>
              <a:endParaRPr lang="en-US" sz="2400" dirty="0">
                <a:latin typeface="Helvetica" pitchFamily="34" charset="0"/>
                <a:cs typeface="Helvetica" pitchFamily="34" charset="0"/>
              </a:endParaRPr>
            </a:p>
          </p:txBody>
        </p:sp>
      </p:grpSp>
      <p:sp>
        <p:nvSpPr>
          <p:cNvPr id="37" name="Rectangle 36"/>
          <p:cNvSpPr/>
          <p:nvPr/>
        </p:nvSpPr>
        <p:spPr>
          <a:xfrm>
            <a:off x="4191000" y="5779625"/>
            <a:ext cx="685800" cy="381000"/>
          </a:xfrm>
          <a:prstGeom prst="rect">
            <a:avLst/>
          </a:prstGeom>
          <a:noFill/>
          <a:ln w="25400">
            <a:solidFill>
              <a:srgbClr val="FF0000"/>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2" name="Title 1"/>
          <p:cNvSpPr>
            <a:spLocks noGrp="1"/>
          </p:cNvSpPr>
          <p:nvPr>
            <p:ph type="title"/>
          </p:nvPr>
        </p:nvSpPr>
        <p:spPr/>
        <p:txBody>
          <a:bodyPr/>
          <a:lstStyle/>
          <a:p>
            <a:r>
              <a:rPr lang="en-US" dirty="0" smtClean="0"/>
              <a:t>Dictionary</a:t>
            </a:r>
            <a:br>
              <a:rPr lang="en-US" dirty="0" smtClean="0"/>
            </a:br>
            <a:r>
              <a:rPr lang="en-US" sz="2800" dirty="0" smtClean="0"/>
              <a:t>lighting prior (</a:t>
            </a:r>
            <a:r>
              <a:rPr lang="en-US" sz="2800" dirty="0" err="1" smtClean="0"/>
              <a:t>L</a:t>
            </a:r>
            <a:r>
              <a:rPr lang="en-US" sz="2800" baseline="-25000" dirty="0" err="1" smtClean="0"/>
              <a:t>d</a:t>
            </a:r>
            <a:r>
              <a:rPr lang="en-US" sz="2800" dirty="0" smtClean="0"/>
              <a:t>)</a:t>
            </a:r>
            <a:endParaRPr lang="en-US" sz="2800" dirty="0"/>
          </a:p>
        </p:txBody>
      </p:sp>
    </p:spTree>
    <p:extLst>
      <p:ext uri="{BB962C8B-B14F-4D97-AF65-F5344CB8AC3E}">
        <p14:creationId xmlns:p14="http://schemas.microsoft.com/office/powerpoint/2010/main" val="426180201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1" nodeType="clickEffect">
                                  <p:stCondLst>
                                    <p:cond delay="0"/>
                                  </p:stCondLst>
                                  <p:childTnLst>
                                    <p:set>
                                      <p:cBhvr>
                                        <p:cTn id="6" dur="1" fill="hold">
                                          <p:stCondLst>
                                            <p:cond delay="0"/>
                                          </p:stCondLst>
                                        </p:cTn>
                                        <p:tgtEl>
                                          <p:spTgt spid="3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2"/>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6"/>
                                        </p:tgtEl>
                                        <p:attrNameLst>
                                          <p:attrName>style.visibility</p:attrName>
                                        </p:attrNameLst>
                                      </p:cBhvr>
                                      <p:to>
                                        <p:strVal val="visible"/>
                                      </p:to>
                                    </p:set>
                                  </p:childTnLst>
                                </p:cTn>
                              </p:par>
                              <p:par>
                                <p:cTn id="13" presetID="1" presetClass="exit" presetSubtype="0" fill="hold" grpId="0" nodeType="withEffect">
                                  <p:stCondLst>
                                    <p:cond delay="0"/>
                                  </p:stCondLst>
                                  <p:childTnLst>
                                    <p:set>
                                      <p:cBhvr>
                                        <p:cTn id="14" dur="1" fill="hold">
                                          <p:stCondLst>
                                            <p:cond delay="0"/>
                                          </p:stCondLst>
                                        </p:cTn>
                                        <p:tgtEl>
                                          <p:spTgt spid="3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animBg="1"/>
      <p:bldP spid="37" grpId="1" animBg="1"/>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bwMode="auto">
          <a:xfrm>
            <a:off x="3558582" y="1295400"/>
            <a:ext cx="2026837" cy="461665"/>
          </a:xfrm>
          <a:prstGeom prst="rect">
            <a:avLst/>
          </a:prstGeom>
          <a:noFill/>
          <a:ln w="9525">
            <a:noFill/>
            <a:miter lim="800000"/>
            <a:headEnd/>
            <a:tailEnd/>
          </a:ln>
        </p:spPr>
        <p:txBody>
          <a:bodyPr wrap="none" rtlCol="0">
            <a:spAutoFit/>
          </a:bodyPr>
          <a:lstStyle/>
          <a:p>
            <a:r>
              <a:rPr lang="en-US" sz="2400" dirty="0" smtClean="0">
                <a:latin typeface="Helvetica" pitchFamily="34" charset="0"/>
                <a:cs typeface="Helvetica" pitchFamily="34" charset="0"/>
              </a:rPr>
              <a:t>l</a:t>
            </a:r>
            <a:r>
              <a:rPr lang="en-US" sz="2400" baseline="-25000" dirty="0" smtClean="0">
                <a:latin typeface="Helvetica" pitchFamily="34" charset="0"/>
                <a:cs typeface="Helvetica" pitchFamily="34" charset="0"/>
              </a:rPr>
              <a:t>ind</a:t>
            </a:r>
            <a:r>
              <a:rPr lang="en-US" sz="2400" dirty="0" smtClean="0">
                <a:latin typeface="Helvetica" pitchFamily="34" charset="0"/>
                <a:cs typeface="Helvetica" pitchFamily="34" charset="0"/>
              </a:rPr>
              <a:t> = F P P</a:t>
            </a:r>
            <a:r>
              <a:rPr lang="en-US" sz="2400" baseline="30000" dirty="0" smtClean="0">
                <a:latin typeface="Helvetica" pitchFamily="34" charset="0"/>
                <a:cs typeface="Helvetica" pitchFamily="34" charset="0"/>
              </a:rPr>
              <a:t>T</a:t>
            </a:r>
            <a:r>
              <a:rPr lang="en-US" sz="2400" dirty="0" smtClean="0">
                <a:latin typeface="Helvetica" pitchFamily="34" charset="0"/>
                <a:cs typeface="Helvetica" pitchFamily="34" charset="0"/>
              </a:rPr>
              <a:t> l</a:t>
            </a:r>
            <a:r>
              <a:rPr lang="en-US" sz="2400" baseline="-25000" dirty="0" smtClean="0">
                <a:latin typeface="Helvetica" pitchFamily="34" charset="0"/>
                <a:cs typeface="Helvetica" pitchFamily="34" charset="0"/>
              </a:rPr>
              <a:t>d</a:t>
            </a:r>
            <a:endParaRPr lang="en-US" sz="2400" baseline="-25000" dirty="0">
              <a:latin typeface="Helvetica" pitchFamily="34" charset="0"/>
              <a:cs typeface="Helvetica" pitchFamily="34" charset="0"/>
            </a:endParaRPr>
          </a:p>
        </p:txBody>
      </p:sp>
      <p:sp>
        <p:nvSpPr>
          <p:cNvPr id="3" name="Title 2"/>
          <p:cNvSpPr>
            <a:spLocks noGrp="1"/>
          </p:cNvSpPr>
          <p:nvPr>
            <p:ph type="title"/>
          </p:nvPr>
        </p:nvSpPr>
        <p:spPr>
          <a:xfrm>
            <a:off x="381000" y="230188"/>
            <a:ext cx="8382000" cy="1052596"/>
          </a:xfrm>
        </p:spPr>
        <p:txBody>
          <a:bodyPr/>
          <a:lstStyle/>
          <a:p>
            <a:r>
              <a:rPr lang="en-US" dirty="0" smtClean="0"/>
              <a:t>Dictionary</a:t>
            </a:r>
            <a:br>
              <a:rPr lang="en-US" dirty="0" smtClean="0"/>
            </a:br>
            <a:r>
              <a:rPr lang="en-US" sz="2800" dirty="0" smtClean="0"/>
              <a:t>indirect lighting correlations (M)</a:t>
            </a:r>
            <a:endParaRPr lang="en-US" sz="2800" dirty="0"/>
          </a:p>
        </p:txBody>
      </p:sp>
    </p:spTree>
    <p:extLst>
      <p:ext uri="{BB962C8B-B14F-4D97-AF65-F5344CB8AC3E}">
        <p14:creationId xmlns:p14="http://schemas.microsoft.com/office/powerpoint/2010/main" val="328415417"/>
      </p:ext>
    </p:extLst>
  </p:cSld>
  <p:clrMapOvr>
    <a:masterClrMapping/>
  </p:clrMapOvr>
  <p:transition>
    <p:fade/>
  </p:transition>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bwMode="auto">
          <a:xfrm>
            <a:off x="3219546" y="1295400"/>
            <a:ext cx="2704908" cy="461665"/>
          </a:xfrm>
          <a:prstGeom prst="rect">
            <a:avLst/>
          </a:prstGeom>
          <a:noFill/>
          <a:ln w="9525">
            <a:noFill/>
            <a:miter lim="800000"/>
            <a:headEnd/>
            <a:tailEnd/>
          </a:ln>
        </p:spPr>
        <p:txBody>
          <a:bodyPr wrap="none" rtlCol="0">
            <a:spAutoFit/>
          </a:bodyPr>
          <a:lstStyle/>
          <a:p>
            <a:r>
              <a:rPr lang="en-US" sz="2400" dirty="0" smtClean="0">
                <a:latin typeface="Helvetica" pitchFamily="34" charset="0"/>
                <a:cs typeface="Helvetica" pitchFamily="34" charset="0"/>
              </a:rPr>
              <a:t>l</a:t>
            </a:r>
            <a:r>
              <a:rPr lang="en-US" sz="2400" baseline="-25000" dirty="0" smtClean="0">
                <a:latin typeface="Helvetica" pitchFamily="34" charset="0"/>
                <a:cs typeface="Helvetica" pitchFamily="34" charset="0"/>
              </a:rPr>
              <a:t>ind</a:t>
            </a:r>
            <a:r>
              <a:rPr lang="en-US" sz="2400" dirty="0" smtClean="0">
                <a:latin typeface="Helvetica" pitchFamily="34" charset="0"/>
                <a:cs typeface="Helvetica" pitchFamily="34" charset="0"/>
              </a:rPr>
              <a:t> = F P S </a:t>
            </a:r>
            <a:r>
              <a:rPr lang="en-US" sz="2400" dirty="0" err="1" smtClean="0">
                <a:latin typeface="Helvetica" pitchFamily="34" charset="0"/>
                <a:cs typeface="Helvetica" pitchFamily="34" charset="0"/>
              </a:rPr>
              <a:t>S</a:t>
            </a:r>
            <a:r>
              <a:rPr lang="en-US" sz="2400" baseline="30000" dirty="0" smtClean="0">
                <a:latin typeface="Helvetica" pitchFamily="34" charset="0"/>
                <a:cs typeface="Helvetica" pitchFamily="34" charset="0"/>
              </a:rPr>
              <a:t>-1</a:t>
            </a:r>
            <a:r>
              <a:rPr lang="en-US" sz="2400" dirty="0" smtClean="0">
                <a:latin typeface="Helvetica" pitchFamily="34" charset="0"/>
                <a:cs typeface="Helvetica" pitchFamily="34" charset="0"/>
              </a:rPr>
              <a:t>P</a:t>
            </a:r>
            <a:r>
              <a:rPr lang="en-US" sz="2400" baseline="30000" dirty="0" smtClean="0">
                <a:latin typeface="Helvetica" pitchFamily="34" charset="0"/>
                <a:cs typeface="Helvetica" pitchFamily="34" charset="0"/>
              </a:rPr>
              <a:t>T</a:t>
            </a:r>
            <a:r>
              <a:rPr lang="en-US" sz="2400" dirty="0" smtClean="0">
                <a:latin typeface="Helvetica" pitchFamily="34" charset="0"/>
                <a:cs typeface="Helvetica" pitchFamily="34" charset="0"/>
              </a:rPr>
              <a:t> l</a:t>
            </a:r>
            <a:r>
              <a:rPr lang="en-US" sz="2400" baseline="-25000" dirty="0" smtClean="0">
                <a:latin typeface="Helvetica" pitchFamily="34" charset="0"/>
                <a:cs typeface="Helvetica" pitchFamily="34" charset="0"/>
              </a:rPr>
              <a:t>d</a:t>
            </a:r>
            <a:endParaRPr lang="en-US" sz="2400" baseline="-25000" dirty="0">
              <a:latin typeface="Helvetica" pitchFamily="34" charset="0"/>
              <a:cs typeface="Helvetica" pitchFamily="34" charset="0"/>
            </a:endParaRPr>
          </a:p>
        </p:txBody>
      </p:sp>
      <p:sp>
        <p:nvSpPr>
          <p:cNvPr id="5" name="TextBox 4"/>
          <p:cNvSpPr txBox="1"/>
          <p:nvPr/>
        </p:nvSpPr>
        <p:spPr bwMode="auto">
          <a:xfrm>
            <a:off x="3472436" y="1828800"/>
            <a:ext cx="2199128" cy="461665"/>
          </a:xfrm>
          <a:prstGeom prst="rect">
            <a:avLst/>
          </a:prstGeom>
          <a:noFill/>
          <a:ln w="9525">
            <a:noFill/>
            <a:miter lim="800000"/>
            <a:headEnd/>
            <a:tailEnd/>
          </a:ln>
        </p:spPr>
        <p:txBody>
          <a:bodyPr wrap="none" rtlCol="0">
            <a:spAutoFit/>
          </a:bodyPr>
          <a:lstStyle/>
          <a:p>
            <a:r>
              <a:rPr lang="en-US" sz="2400" dirty="0" smtClean="0">
                <a:latin typeface="Helvetica" pitchFamily="34" charset="0"/>
                <a:cs typeface="Helvetica" pitchFamily="34" charset="0"/>
              </a:rPr>
              <a:t>l</a:t>
            </a:r>
            <a:r>
              <a:rPr lang="en-US" sz="2400" baseline="-25000" dirty="0" smtClean="0">
                <a:latin typeface="Helvetica" pitchFamily="34" charset="0"/>
                <a:cs typeface="Helvetica" pitchFamily="34" charset="0"/>
              </a:rPr>
              <a:t>ind</a:t>
            </a:r>
            <a:r>
              <a:rPr lang="en-US" sz="2400" dirty="0" smtClean="0">
                <a:latin typeface="Helvetica" pitchFamily="34" charset="0"/>
                <a:cs typeface="Helvetica" pitchFamily="34" charset="0"/>
              </a:rPr>
              <a:t> = M S</a:t>
            </a:r>
            <a:r>
              <a:rPr lang="en-US" sz="2400" baseline="30000" dirty="0" smtClean="0">
                <a:latin typeface="Helvetica" pitchFamily="34" charset="0"/>
                <a:cs typeface="Helvetica" pitchFamily="34" charset="0"/>
              </a:rPr>
              <a:t>-1</a:t>
            </a:r>
            <a:r>
              <a:rPr lang="en-US" sz="2400" dirty="0" smtClean="0">
                <a:latin typeface="Helvetica" pitchFamily="34" charset="0"/>
                <a:cs typeface="Helvetica" pitchFamily="34" charset="0"/>
              </a:rPr>
              <a:t>P</a:t>
            </a:r>
            <a:r>
              <a:rPr lang="en-US" sz="2400" baseline="30000" dirty="0" smtClean="0">
                <a:latin typeface="Helvetica" pitchFamily="34" charset="0"/>
                <a:cs typeface="Helvetica" pitchFamily="34" charset="0"/>
              </a:rPr>
              <a:t>T</a:t>
            </a:r>
            <a:r>
              <a:rPr lang="en-US" sz="2400" dirty="0" smtClean="0">
                <a:latin typeface="Helvetica" pitchFamily="34" charset="0"/>
                <a:cs typeface="Helvetica" pitchFamily="34" charset="0"/>
              </a:rPr>
              <a:t> l</a:t>
            </a:r>
            <a:r>
              <a:rPr lang="en-US" sz="2400" baseline="-25000" dirty="0" smtClean="0">
                <a:latin typeface="Helvetica" pitchFamily="34" charset="0"/>
                <a:cs typeface="Helvetica" pitchFamily="34" charset="0"/>
              </a:rPr>
              <a:t>d</a:t>
            </a:r>
            <a:endParaRPr lang="en-US" sz="2400" baseline="-25000" dirty="0">
              <a:latin typeface="Helvetica" pitchFamily="34" charset="0"/>
              <a:cs typeface="Helvetica" pitchFamily="34" charset="0"/>
            </a:endParaRPr>
          </a:p>
        </p:txBody>
      </p:sp>
      <p:grpSp>
        <p:nvGrpSpPr>
          <p:cNvPr id="2" name="Group 44"/>
          <p:cNvGrpSpPr/>
          <p:nvPr/>
        </p:nvGrpSpPr>
        <p:grpSpPr>
          <a:xfrm>
            <a:off x="304800" y="2743200"/>
            <a:ext cx="4343398" cy="1524000"/>
            <a:chOff x="3200400" y="3048000"/>
            <a:chExt cx="4343398" cy="1524000"/>
          </a:xfrm>
        </p:grpSpPr>
        <p:grpSp>
          <p:nvGrpSpPr>
            <p:cNvPr id="3" name="Group 41"/>
            <p:cNvGrpSpPr/>
            <p:nvPr/>
          </p:nvGrpSpPr>
          <p:grpSpPr>
            <a:xfrm>
              <a:off x="4114799" y="3048000"/>
              <a:ext cx="1023069" cy="1017104"/>
              <a:chOff x="1951036" y="3092726"/>
              <a:chExt cx="2024474" cy="2012674"/>
            </a:xfrm>
          </p:grpSpPr>
          <p:grpSp>
            <p:nvGrpSpPr>
              <p:cNvPr id="6" name="Group 13"/>
              <p:cNvGrpSpPr/>
              <p:nvPr/>
            </p:nvGrpSpPr>
            <p:grpSpPr>
              <a:xfrm>
                <a:off x="1951036" y="3092726"/>
                <a:ext cx="2024474" cy="2012674"/>
                <a:chOff x="1752597" y="1600200"/>
                <a:chExt cx="3449107" cy="3429000"/>
              </a:xfrm>
            </p:grpSpPr>
            <p:sp>
              <p:nvSpPr>
                <p:cNvPr id="37" name="Left Bracket 36"/>
                <p:cNvSpPr/>
                <p:nvPr/>
              </p:nvSpPr>
              <p:spPr>
                <a:xfrm>
                  <a:off x="1752597" y="1600200"/>
                  <a:ext cx="308676" cy="3429000"/>
                </a:xfrm>
                <a:prstGeom prst="leftBracket">
                  <a:avLst>
                    <a:gd name="adj" fmla="val 0"/>
                  </a:avLst>
                </a:prstGeom>
                <a:ln w="50800">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8" name="Left Bracket 37"/>
                <p:cNvSpPr/>
                <p:nvPr/>
              </p:nvSpPr>
              <p:spPr>
                <a:xfrm flipH="1">
                  <a:off x="4979867" y="1600200"/>
                  <a:ext cx="221837" cy="3429000"/>
                </a:xfrm>
                <a:prstGeom prst="leftBracket">
                  <a:avLst>
                    <a:gd name="adj" fmla="val 0"/>
                  </a:avLst>
                </a:prstGeom>
                <a:ln w="50800">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sp>
            <p:nvSpPr>
              <p:cNvPr id="11" name="Rectangle 10"/>
              <p:cNvSpPr/>
              <p:nvPr/>
            </p:nvSpPr>
            <p:spPr>
              <a:xfrm>
                <a:off x="2136690" y="3202178"/>
                <a:ext cx="76200" cy="1828800"/>
              </a:xfrm>
              <a:prstGeom prst="rect">
                <a:avLst/>
              </a:prstGeom>
              <a:solidFill>
                <a:srgbClr val="FF000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2" name="Rectangle 11"/>
              <p:cNvSpPr/>
              <p:nvPr/>
            </p:nvSpPr>
            <p:spPr>
              <a:xfrm>
                <a:off x="2406392" y="3202178"/>
                <a:ext cx="76200" cy="1828800"/>
              </a:xfrm>
              <a:prstGeom prst="rect">
                <a:avLst/>
              </a:prstGeom>
              <a:solidFill>
                <a:srgbClr val="FFC00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3" name="Rectangle 12"/>
              <p:cNvSpPr/>
              <p:nvPr/>
            </p:nvSpPr>
            <p:spPr>
              <a:xfrm>
                <a:off x="2676094" y="3202178"/>
                <a:ext cx="76200" cy="1828800"/>
              </a:xfrm>
              <a:prstGeom prst="rect">
                <a:avLst/>
              </a:prstGeom>
              <a:solidFill>
                <a:srgbClr val="FFFF0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4" name="Rectangle 13"/>
              <p:cNvSpPr/>
              <p:nvPr/>
            </p:nvSpPr>
            <p:spPr>
              <a:xfrm>
                <a:off x="2945796" y="3202178"/>
                <a:ext cx="76200" cy="1828800"/>
              </a:xfrm>
              <a:prstGeom prst="rect">
                <a:avLst/>
              </a:prstGeom>
              <a:solidFill>
                <a:srgbClr val="92D05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5" name="Rectangle 14"/>
              <p:cNvSpPr/>
              <p:nvPr/>
            </p:nvSpPr>
            <p:spPr>
              <a:xfrm>
                <a:off x="3215497" y="3202178"/>
                <a:ext cx="76200" cy="1828800"/>
              </a:xfrm>
              <a:prstGeom prst="rect">
                <a:avLst/>
              </a:prstGeom>
              <a:solidFill>
                <a:srgbClr val="00B05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6" name="Rectangle 15"/>
              <p:cNvSpPr/>
              <p:nvPr/>
            </p:nvSpPr>
            <p:spPr>
              <a:xfrm>
                <a:off x="3485198" y="3202178"/>
                <a:ext cx="76200" cy="1828800"/>
              </a:xfrm>
              <a:prstGeom prst="rect">
                <a:avLst/>
              </a:prstGeom>
              <a:solidFill>
                <a:srgbClr val="00B0F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7" name="Rectangle 16"/>
              <p:cNvSpPr/>
              <p:nvPr/>
            </p:nvSpPr>
            <p:spPr>
              <a:xfrm>
                <a:off x="3754899" y="3202178"/>
                <a:ext cx="76200" cy="1828800"/>
              </a:xfrm>
              <a:prstGeom prst="rect">
                <a:avLst/>
              </a:prstGeom>
              <a:solidFill>
                <a:srgbClr val="7030A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grpSp>
          <p:nvGrpSpPr>
            <p:cNvPr id="7" name="Group 43"/>
            <p:cNvGrpSpPr/>
            <p:nvPr/>
          </p:nvGrpSpPr>
          <p:grpSpPr>
            <a:xfrm>
              <a:off x="6478585" y="3057266"/>
              <a:ext cx="1065213" cy="1006337"/>
              <a:chOff x="6450445" y="3108136"/>
              <a:chExt cx="2114114" cy="1997265"/>
            </a:xfrm>
          </p:grpSpPr>
          <p:grpSp>
            <p:nvGrpSpPr>
              <p:cNvPr id="8" name="Group 13"/>
              <p:cNvGrpSpPr/>
              <p:nvPr/>
            </p:nvGrpSpPr>
            <p:grpSpPr>
              <a:xfrm>
                <a:off x="6450445" y="3108136"/>
                <a:ext cx="2114114" cy="1997265"/>
                <a:chOff x="1655970" y="1626453"/>
                <a:chExt cx="3601822" cy="3402747"/>
              </a:xfrm>
            </p:grpSpPr>
            <p:sp>
              <p:nvSpPr>
                <p:cNvPr id="33" name="Left Bracket 32"/>
                <p:cNvSpPr/>
                <p:nvPr/>
              </p:nvSpPr>
              <p:spPr>
                <a:xfrm>
                  <a:off x="1655970" y="1626453"/>
                  <a:ext cx="233074" cy="3402747"/>
                </a:xfrm>
                <a:prstGeom prst="leftBracket">
                  <a:avLst>
                    <a:gd name="adj" fmla="val 0"/>
                  </a:avLst>
                </a:prstGeom>
                <a:ln w="50800">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4" name="Left Bracket 33"/>
                <p:cNvSpPr/>
                <p:nvPr/>
              </p:nvSpPr>
              <p:spPr>
                <a:xfrm flipH="1">
                  <a:off x="5025195" y="1626453"/>
                  <a:ext cx="232597" cy="3398723"/>
                </a:xfrm>
                <a:prstGeom prst="leftBracket">
                  <a:avLst>
                    <a:gd name="adj" fmla="val 0"/>
                  </a:avLst>
                </a:prstGeom>
                <a:ln w="50800">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sp>
            <p:nvSpPr>
              <p:cNvPr id="18" name="Rectangle 17"/>
              <p:cNvSpPr/>
              <p:nvPr/>
            </p:nvSpPr>
            <p:spPr>
              <a:xfrm>
                <a:off x="6599238" y="3171974"/>
                <a:ext cx="1828800" cy="73152"/>
              </a:xfrm>
              <a:prstGeom prst="rect">
                <a:avLst/>
              </a:prstGeom>
              <a:solidFill>
                <a:srgbClr val="FF000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9" name="Rectangle 18"/>
              <p:cNvSpPr/>
              <p:nvPr/>
            </p:nvSpPr>
            <p:spPr>
              <a:xfrm>
                <a:off x="6599238" y="3467723"/>
                <a:ext cx="1828800" cy="73152"/>
              </a:xfrm>
              <a:prstGeom prst="rect">
                <a:avLst/>
              </a:prstGeom>
              <a:solidFill>
                <a:srgbClr val="FFC00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0" name="Rectangle 19"/>
              <p:cNvSpPr/>
              <p:nvPr/>
            </p:nvSpPr>
            <p:spPr>
              <a:xfrm>
                <a:off x="6599238" y="3763472"/>
                <a:ext cx="1828800" cy="73152"/>
              </a:xfrm>
              <a:prstGeom prst="rect">
                <a:avLst/>
              </a:prstGeom>
              <a:solidFill>
                <a:srgbClr val="FFFF0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1" name="Rectangle 20"/>
              <p:cNvSpPr/>
              <p:nvPr/>
            </p:nvSpPr>
            <p:spPr>
              <a:xfrm>
                <a:off x="6599238" y="4059220"/>
                <a:ext cx="1828800" cy="73152"/>
              </a:xfrm>
              <a:prstGeom prst="rect">
                <a:avLst/>
              </a:prstGeom>
              <a:solidFill>
                <a:srgbClr val="92D05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2" name="Rectangle 21"/>
              <p:cNvSpPr/>
              <p:nvPr/>
            </p:nvSpPr>
            <p:spPr>
              <a:xfrm>
                <a:off x="6599238" y="4354968"/>
                <a:ext cx="1828800" cy="73152"/>
              </a:xfrm>
              <a:prstGeom prst="rect">
                <a:avLst/>
              </a:prstGeom>
              <a:solidFill>
                <a:srgbClr val="00B05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3" name="Rectangle 22"/>
              <p:cNvSpPr/>
              <p:nvPr/>
            </p:nvSpPr>
            <p:spPr>
              <a:xfrm>
                <a:off x="6599238" y="4650716"/>
                <a:ext cx="1828800" cy="73152"/>
              </a:xfrm>
              <a:prstGeom prst="rect">
                <a:avLst/>
              </a:prstGeom>
              <a:solidFill>
                <a:srgbClr val="00B0F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4" name="Rectangle 23"/>
              <p:cNvSpPr/>
              <p:nvPr/>
            </p:nvSpPr>
            <p:spPr>
              <a:xfrm>
                <a:off x="6599238" y="4946465"/>
                <a:ext cx="1828800" cy="73152"/>
              </a:xfrm>
              <a:prstGeom prst="rect">
                <a:avLst/>
              </a:prstGeom>
              <a:solidFill>
                <a:srgbClr val="7030A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grpSp>
          <p:nvGrpSpPr>
            <p:cNvPr id="9" name="Group 42"/>
            <p:cNvGrpSpPr/>
            <p:nvPr/>
          </p:nvGrpSpPr>
          <p:grpSpPr>
            <a:xfrm>
              <a:off x="5334000" y="3057266"/>
              <a:ext cx="1020762" cy="998572"/>
              <a:chOff x="4237038" y="3092726"/>
              <a:chExt cx="2057400" cy="2012674"/>
            </a:xfrm>
          </p:grpSpPr>
          <p:grpSp>
            <p:nvGrpSpPr>
              <p:cNvPr id="10" name="Group 13"/>
              <p:cNvGrpSpPr/>
              <p:nvPr/>
            </p:nvGrpSpPr>
            <p:grpSpPr>
              <a:xfrm>
                <a:off x="4237038" y="3092726"/>
                <a:ext cx="2057400" cy="2012674"/>
                <a:chOff x="1752600" y="1600200"/>
                <a:chExt cx="3505200" cy="3429000"/>
              </a:xfrm>
            </p:grpSpPr>
            <p:sp>
              <p:nvSpPr>
                <p:cNvPr id="35" name="Left Bracket 34"/>
                <p:cNvSpPr/>
                <p:nvPr/>
              </p:nvSpPr>
              <p:spPr>
                <a:xfrm>
                  <a:off x="1752600" y="1600200"/>
                  <a:ext cx="259644" cy="3429000"/>
                </a:xfrm>
                <a:prstGeom prst="leftBracket">
                  <a:avLst>
                    <a:gd name="adj" fmla="val 0"/>
                  </a:avLst>
                </a:prstGeom>
                <a:ln w="50800">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6" name="Left Bracket 35"/>
                <p:cNvSpPr/>
                <p:nvPr/>
              </p:nvSpPr>
              <p:spPr>
                <a:xfrm flipH="1">
                  <a:off x="5005377" y="1600200"/>
                  <a:ext cx="252423" cy="3429000"/>
                </a:xfrm>
                <a:prstGeom prst="leftBracket">
                  <a:avLst>
                    <a:gd name="adj" fmla="val 0"/>
                  </a:avLst>
                </a:prstGeom>
                <a:ln w="50800">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sp>
            <p:nvSpPr>
              <p:cNvPr id="25" name="Rectangle 24"/>
              <p:cNvSpPr/>
              <p:nvPr/>
            </p:nvSpPr>
            <p:spPr>
              <a:xfrm>
                <a:off x="4389438" y="3180286"/>
                <a:ext cx="73152" cy="73152"/>
              </a:xfrm>
              <a:prstGeom prst="rect">
                <a:avLst/>
              </a:prstGeom>
              <a:solidFill>
                <a:srgbClr val="FF000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6" name="Rectangle 25"/>
              <p:cNvSpPr/>
              <p:nvPr/>
            </p:nvSpPr>
            <p:spPr>
              <a:xfrm>
                <a:off x="4668838" y="3476036"/>
                <a:ext cx="73152" cy="73152"/>
              </a:xfrm>
              <a:prstGeom prst="rect">
                <a:avLst/>
              </a:prstGeom>
              <a:solidFill>
                <a:srgbClr val="FFC00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7" name="Rectangle 26"/>
              <p:cNvSpPr/>
              <p:nvPr/>
            </p:nvSpPr>
            <p:spPr>
              <a:xfrm>
                <a:off x="4948238" y="3771784"/>
                <a:ext cx="73152" cy="73152"/>
              </a:xfrm>
              <a:prstGeom prst="rect">
                <a:avLst/>
              </a:prstGeom>
              <a:solidFill>
                <a:srgbClr val="FFFF0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8" name="Rectangle 27"/>
              <p:cNvSpPr/>
              <p:nvPr/>
            </p:nvSpPr>
            <p:spPr>
              <a:xfrm>
                <a:off x="5227638" y="4067532"/>
                <a:ext cx="73152" cy="73152"/>
              </a:xfrm>
              <a:prstGeom prst="rect">
                <a:avLst/>
              </a:prstGeom>
              <a:solidFill>
                <a:srgbClr val="92D05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9" name="Rectangle 28"/>
              <p:cNvSpPr/>
              <p:nvPr/>
            </p:nvSpPr>
            <p:spPr>
              <a:xfrm>
                <a:off x="5507038" y="4363280"/>
                <a:ext cx="73152" cy="73152"/>
              </a:xfrm>
              <a:prstGeom prst="rect">
                <a:avLst/>
              </a:prstGeom>
              <a:solidFill>
                <a:srgbClr val="00B05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0" name="Rectangle 29"/>
              <p:cNvSpPr/>
              <p:nvPr/>
            </p:nvSpPr>
            <p:spPr>
              <a:xfrm>
                <a:off x="5786438" y="4659029"/>
                <a:ext cx="73152" cy="73152"/>
              </a:xfrm>
              <a:prstGeom prst="rect">
                <a:avLst/>
              </a:prstGeom>
              <a:solidFill>
                <a:srgbClr val="00B0F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1" name="Rectangle 30"/>
              <p:cNvSpPr/>
              <p:nvPr/>
            </p:nvSpPr>
            <p:spPr>
              <a:xfrm>
                <a:off x="6065838" y="4954778"/>
                <a:ext cx="73152" cy="73152"/>
              </a:xfrm>
              <a:prstGeom prst="rect">
                <a:avLst/>
              </a:prstGeom>
              <a:solidFill>
                <a:srgbClr val="7030A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sp>
          <p:nvSpPr>
            <p:cNvPr id="32" name="TextBox 31"/>
            <p:cNvSpPr txBox="1"/>
            <p:nvPr/>
          </p:nvSpPr>
          <p:spPr bwMode="auto">
            <a:xfrm>
              <a:off x="3200400" y="3352800"/>
              <a:ext cx="705642" cy="461665"/>
            </a:xfrm>
            <a:prstGeom prst="rect">
              <a:avLst/>
            </a:prstGeom>
            <a:noFill/>
            <a:ln w="9525">
              <a:noFill/>
              <a:miter lim="800000"/>
              <a:headEnd/>
              <a:tailEnd/>
            </a:ln>
          </p:spPr>
          <p:txBody>
            <a:bodyPr wrap="none" rtlCol="0">
              <a:spAutoFit/>
            </a:bodyPr>
            <a:lstStyle/>
            <a:p>
              <a:r>
                <a:rPr lang="en-US" sz="2400" dirty="0" smtClean="0">
                  <a:latin typeface="Helvetica" pitchFamily="34" charset="0"/>
                  <a:cs typeface="Helvetica" pitchFamily="34" charset="0"/>
                </a:rPr>
                <a:t>M =</a:t>
              </a:r>
              <a:endParaRPr lang="en-US" sz="2400" dirty="0">
                <a:latin typeface="Helvetica" pitchFamily="34" charset="0"/>
                <a:cs typeface="Helvetica" pitchFamily="34" charset="0"/>
              </a:endParaRPr>
            </a:p>
          </p:txBody>
        </p:sp>
        <p:sp>
          <p:nvSpPr>
            <p:cNvPr id="39" name="TextBox 38"/>
            <p:cNvSpPr txBox="1"/>
            <p:nvPr/>
          </p:nvSpPr>
          <p:spPr bwMode="auto">
            <a:xfrm>
              <a:off x="4343400" y="4110335"/>
              <a:ext cx="579005" cy="461665"/>
            </a:xfrm>
            <a:prstGeom prst="rect">
              <a:avLst/>
            </a:prstGeom>
            <a:noFill/>
            <a:ln w="9525">
              <a:noFill/>
              <a:miter lim="800000"/>
              <a:headEnd/>
              <a:tailEnd/>
            </a:ln>
          </p:spPr>
          <p:txBody>
            <a:bodyPr wrap="none" rtlCol="0">
              <a:spAutoFit/>
            </a:bodyPr>
            <a:lstStyle/>
            <a:p>
              <a:r>
                <a:rPr lang="en-US" sz="2400" dirty="0" smtClean="0">
                  <a:latin typeface="Helvetica" pitchFamily="34" charset="0"/>
                  <a:cs typeface="Helvetica" pitchFamily="34" charset="0"/>
                </a:rPr>
                <a:t>U</a:t>
              </a:r>
              <a:r>
                <a:rPr lang="en-US" sz="2400" baseline="-25000" dirty="0" smtClean="0">
                  <a:latin typeface="Helvetica" pitchFamily="34" charset="0"/>
                  <a:cs typeface="Helvetica" pitchFamily="34" charset="0"/>
                </a:rPr>
                <a:t>M</a:t>
              </a:r>
              <a:endParaRPr lang="en-US" sz="2400" baseline="-25000" dirty="0">
                <a:latin typeface="Helvetica" pitchFamily="34" charset="0"/>
                <a:cs typeface="Helvetica" pitchFamily="34" charset="0"/>
              </a:endParaRPr>
            </a:p>
          </p:txBody>
        </p:sp>
        <p:sp>
          <p:nvSpPr>
            <p:cNvPr id="40" name="TextBox 39"/>
            <p:cNvSpPr txBox="1"/>
            <p:nvPr/>
          </p:nvSpPr>
          <p:spPr bwMode="auto">
            <a:xfrm>
              <a:off x="5638800" y="4110335"/>
              <a:ext cx="546945" cy="461665"/>
            </a:xfrm>
            <a:prstGeom prst="rect">
              <a:avLst/>
            </a:prstGeom>
            <a:noFill/>
            <a:ln w="9525">
              <a:noFill/>
              <a:miter lim="800000"/>
              <a:headEnd/>
              <a:tailEnd/>
            </a:ln>
          </p:spPr>
          <p:txBody>
            <a:bodyPr wrap="none" rtlCol="0">
              <a:spAutoFit/>
            </a:bodyPr>
            <a:lstStyle/>
            <a:p>
              <a:r>
                <a:rPr lang="el-GR" sz="2400" dirty="0" smtClean="0">
                  <a:latin typeface="Helvetica" pitchFamily="34" charset="0"/>
                  <a:cs typeface="Helvetica" pitchFamily="34" charset="0"/>
                </a:rPr>
                <a:t>Σ</a:t>
              </a:r>
              <a:r>
                <a:rPr lang="en-US" sz="2400" baseline="-25000" dirty="0" smtClean="0">
                  <a:latin typeface="Helvetica" pitchFamily="34" charset="0"/>
                  <a:cs typeface="Helvetica" pitchFamily="34" charset="0"/>
                </a:rPr>
                <a:t>M</a:t>
              </a:r>
              <a:endParaRPr lang="en-US" sz="2400" baseline="-25000" dirty="0">
                <a:latin typeface="Helvetica" pitchFamily="34" charset="0"/>
                <a:cs typeface="Helvetica" pitchFamily="34" charset="0"/>
              </a:endParaRPr>
            </a:p>
          </p:txBody>
        </p:sp>
        <p:sp>
          <p:nvSpPr>
            <p:cNvPr id="41" name="TextBox 40"/>
            <p:cNvSpPr txBox="1"/>
            <p:nvPr/>
          </p:nvSpPr>
          <p:spPr bwMode="auto">
            <a:xfrm>
              <a:off x="6705600" y="4110335"/>
              <a:ext cx="686406" cy="461665"/>
            </a:xfrm>
            <a:prstGeom prst="rect">
              <a:avLst/>
            </a:prstGeom>
            <a:noFill/>
            <a:ln w="9525">
              <a:noFill/>
              <a:miter lim="800000"/>
              <a:headEnd/>
              <a:tailEnd/>
            </a:ln>
          </p:spPr>
          <p:txBody>
            <a:bodyPr wrap="none" rtlCol="0">
              <a:spAutoFit/>
            </a:bodyPr>
            <a:lstStyle/>
            <a:p>
              <a:r>
                <a:rPr lang="en-US" sz="2400" dirty="0" smtClean="0">
                  <a:latin typeface="Helvetica" pitchFamily="34" charset="0"/>
                  <a:cs typeface="Helvetica" pitchFamily="34" charset="0"/>
                </a:rPr>
                <a:t>V</a:t>
              </a:r>
              <a:r>
                <a:rPr lang="en-US" sz="2400" baseline="30000" dirty="0" smtClean="0">
                  <a:latin typeface="Helvetica" pitchFamily="34" charset="0"/>
                  <a:cs typeface="Helvetica" pitchFamily="34" charset="0"/>
                </a:rPr>
                <a:t>T</a:t>
              </a:r>
              <a:r>
                <a:rPr lang="en-US" sz="2400" baseline="-25000" dirty="0" smtClean="0">
                  <a:latin typeface="Helvetica" pitchFamily="34" charset="0"/>
                  <a:cs typeface="Helvetica" pitchFamily="34" charset="0"/>
                </a:rPr>
                <a:t>M</a:t>
              </a:r>
              <a:endParaRPr lang="en-US" sz="2400" baseline="-25000" dirty="0">
                <a:latin typeface="Helvetica" pitchFamily="34" charset="0"/>
                <a:cs typeface="Helvetica" pitchFamily="34" charset="0"/>
              </a:endParaRPr>
            </a:p>
          </p:txBody>
        </p:sp>
      </p:grpSp>
      <p:grpSp>
        <p:nvGrpSpPr>
          <p:cNvPr id="42" name="Group 86"/>
          <p:cNvGrpSpPr/>
          <p:nvPr/>
        </p:nvGrpSpPr>
        <p:grpSpPr>
          <a:xfrm>
            <a:off x="4724400" y="2743200"/>
            <a:ext cx="4114800" cy="1524000"/>
            <a:chOff x="2628900" y="4343400"/>
            <a:chExt cx="4114800" cy="1524000"/>
          </a:xfrm>
        </p:grpSpPr>
        <p:grpSp>
          <p:nvGrpSpPr>
            <p:cNvPr id="43" name="Group 41"/>
            <p:cNvGrpSpPr/>
            <p:nvPr/>
          </p:nvGrpSpPr>
          <p:grpSpPr>
            <a:xfrm>
              <a:off x="3314699" y="4343400"/>
              <a:ext cx="1037251" cy="1017104"/>
              <a:chOff x="1951036" y="3092726"/>
              <a:chExt cx="2052544" cy="2012674"/>
            </a:xfrm>
          </p:grpSpPr>
          <p:grpSp>
            <p:nvGrpSpPr>
              <p:cNvPr id="44" name="Group 13"/>
              <p:cNvGrpSpPr/>
              <p:nvPr/>
            </p:nvGrpSpPr>
            <p:grpSpPr>
              <a:xfrm>
                <a:off x="1951036" y="3092726"/>
                <a:ext cx="2052544" cy="2012674"/>
                <a:chOff x="1752597" y="1600200"/>
                <a:chExt cx="3496921" cy="3429000"/>
              </a:xfrm>
            </p:grpSpPr>
            <p:sp>
              <p:nvSpPr>
                <p:cNvPr id="82" name="Left Bracket 36"/>
                <p:cNvSpPr/>
                <p:nvPr/>
              </p:nvSpPr>
              <p:spPr>
                <a:xfrm>
                  <a:off x="1752597" y="1600200"/>
                  <a:ext cx="309296" cy="3429000"/>
                </a:xfrm>
                <a:prstGeom prst="leftBracket">
                  <a:avLst>
                    <a:gd name="adj" fmla="val 0"/>
                  </a:avLst>
                </a:prstGeom>
                <a:ln w="50800">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83" name="Left Bracket 82"/>
                <p:cNvSpPr/>
                <p:nvPr/>
              </p:nvSpPr>
              <p:spPr>
                <a:xfrm flipH="1">
                  <a:off x="4985205" y="1600200"/>
                  <a:ext cx="264313" cy="3429000"/>
                </a:xfrm>
                <a:prstGeom prst="leftBracket">
                  <a:avLst>
                    <a:gd name="adj" fmla="val 0"/>
                  </a:avLst>
                </a:prstGeom>
                <a:ln w="50800">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sp>
            <p:nvSpPr>
              <p:cNvPr id="75" name="Rectangle 74"/>
              <p:cNvSpPr/>
              <p:nvPr/>
            </p:nvSpPr>
            <p:spPr>
              <a:xfrm>
                <a:off x="2136690" y="3202178"/>
                <a:ext cx="76200" cy="1828800"/>
              </a:xfrm>
              <a:prstGeom prst="rect">
                <a:avLst/>
              </a:prstGeom>
              <a:solidFill>
                <a:srgbClr val="FF000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76" name="Rectangle 75"/>
              <p:cNvSpPr/>
              <p:nvPr/>
            </p:nvSpPr>
            <p:spPr>
              <a:xfrm>
                <a:off x="2406392" y="3202178"/>
                <a:ext cx="76200" cy="1828800"/>
              </a:xfrm>
              <a:prstGeom prst="rect">
                <a:avLst/>
              </a:prstGeom>
              <a:solidFill>
                <a:srgbClr val="FFC00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77" name="Rectangle 76"/>
              <p:cNvSpPr/>
              <p:nvPr/>
            </p:nvSpPr>
            <p:spPr>
              <a:xfrm>
                <a:off x="2676094" y="3202178"/>
                <a:ext cx="76200" cy="1828800"/>
              </a:xfrm>
              <a:prstGeom prst="rect">
                <a:avLst/>
              </a:prstGeom>
              <a:solidFill>
                <a:srgbClr val="FFFF0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78" name="Rectangle 77"/>
              <p:cNvSpPr/>
              <p:nvPr/>
            </p:nvSpPr>
            <p:spPr>
              <a:xfrm>
                <a:off x="2945796" y="3202178"/>
                <a:ext cx="76200" cy="1828800"/>
              </a:xfrm>
              <a:prstGeom prst="rect">
                <a:avLst/>
              </a:prstGeom>
              <a:solidFill>
                <a:srgbClr val="92D05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79" name="Rectangle 78"/>
              <p:cNvSpPr/>
              <p:nvPr/>
            </p:nvSpPr>
            <p:spPr>
              <a:xfrm>
                <a:off x="3215497" y="3202178"/>
                <a:ext cx="76200" cy="1828800"/>
              </a:xfrm>
              <a:prstGeom prst="rect">
                <a:avLst/>
              </a:prstGeom>
              <a:solidFill>
                <a:schemeClr val="bg1">
                  <a:lumMod val="65000"/>
                  <a:lumOff val="3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80" name="Rectangle 79"/>
              <p:cNvSpPr/>
              <p:nvPr/>
            </p:nvSpPr>
            <p:spPr>
              <a:xfrm>
                <a:off x="3485198" y="3202178"/>
                <a:ext cx="76200" cy="1828800"/>
              </a:xfrm>
              <a:prstGeom prst="rect">
                <a:avLst/>
              </a:prstGeom>
              <a:solidFill>
                <a:schemeClr val="bg1">
                  <a:lumMod val="65000"/>
                  <a:lumOff val="3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81" name="Rectangle 80"/>
              <p:cNvSpPr/>
              <p:nvPr/>
            </p:nvSpPr>
            <p:spPr>
              <a:xfrm>
                <a:off x="3754899" y="3202178"/>
                <a:ext cx="76200" cy="1828800"/>
              </a:xfrm>
              <a:prstGeom prst="rect">
                <a:avLst/>
              </a:prstGeom>
              <a:solidFill>
                <a:schemeClr val="bg1">
                  <a:lumMod val="65000"/>
                  <a:lumOff val="3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grpSp>
          <p:nvGrpSpPr>
            <p:cNvPr id="45" name="Group 43"/>
            <p:cNvGrpSpPr/>
            <p:nvPr/>
          </p:nvGrpSpPr>
          <p:grpSpPr>
            <a:xfrm>
              <a:off x="5662613" y="4344902"/>
              <a:ext cx="1081087" cy="1014101"/>
              <a:chOff x="6418949" y="3092726"/>
              <a:chExt cx="2145621" cy="2012674"/>
            </a:xfrm>
          </p:grpSpPr>
          <p:grpSp>
            <p:nvGrpSpPr>
              <p:cNvPr id="46" name="Group 13"/>
              <p:cNvGrpSpPr/>
              <p:nvPr/>
            </p:nvGrpSpPr>
            <p:grpSpPr>
              <a:xfrm>
                <a:off x="6418949" y="3092726"/>
                <a:ext cx="2145621" cy="2012674"/>
                <a:chOff x="1602303" y="1600200"/>
                <a:chExt cx="3655497" cy="3429000"/>
              </a:xfrm>
            </p:grpSpPr>
            <p:sp>
              <p:nvSpPr>
                <p:cNvPr id="72" name="Left Bracket 71"/>
                <p:cNvSpPr/>
                <p:nvPr/>
              </p:nvSpPr>
              <p:spPr>
                <a:xfrm>
                  <a:off x="1602303" y="1600200"/>
                  <a:ext cx="309418" cy="3429000"/>
                </a:xfrm>
                <a:prstGeom prst="leftBracket">
                  <a:avLst>
                    <a:gd name="adj" fmla="val 0"/>
                  </a:avLst>
                </a:prstGeom>
                <a:ln w="50800">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73" name="Left Bracket 72"/>
                <p:cNvSpPr/>
                <p:nvPr/>
              </p:nvSpPr>
              <p:spPr>
                <a:xfrm flipH="1">
                  <a:off x="5025189" y="1600200"/>
                  <a:ext cx="232611" cy="3429000"/>
                </a:xfrm>
                <a:prstGeom prst="leftBracket">
                  <a:avLst>
                    <a:gd name="adj" fmla="val 0"/>
                  </a:avLst>
                </a:prstGeom>
                <a:ln w="50800">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sp>
            <p:nvSpPr>
              <p:cNvPr id="65" name="Rectangle 64"/>
              <p:cNvSpPr/>
              <p:nvPr/>
            </p:nvSpPr>
            <p:spPr>
              <a:xfrm>
                <a:off x="6599238" y="3171974"/>
                <a:ext cx="1828800" cy="73152"/>
              </a:xfrm>
              <a:prstGeom prst="rect">
                <a:avLst/>
              </a:prstGeom>
              <a:solidFill>
                <a:srgbClr val="FF000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66" name="Rectangle 65"/>
              <p:cNvSpPr/>
              <p:nvPr/>
            </p:nvSpPr>
            <p:spPr>
              <a:xfrm>
                <a:off x="6599238" y="3467723"/>
                <a:ext cx="1828800" cy="73152"/>
              </a:xfrm>
              <a:prstGeom prst="rect">
                <a:avLst/>
              </a:prstGeom>
              <a:solidFill>
                <a:srgbClr val="FFC00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67" name="Rectangle 19"/>
              <p:cNvSpPr/>
              <p:nvPr/>
            </p:nvSpPr>
            <p:spPr>
              <a:xfrm>
                <a:off x="6599238" y="3763472"/>
                <a:ext cx="1828800" cy="73152"/>
              </a:xfrm>
              <a:prstGeom prst="rect">
                <a:avLst/>
              </a:prstGeom>
              <a:solidFill>
                <a:srgbClr val="FFFF0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68" name="Rectangle 67"/>
              <p:cNvSpPr/>
              <p:nvPr/>
            </p:nvSpPr>
            <p:spPr>
              <a:xfrm>
                <a:off x="6599238" y="4059220"/>
                <a:ext cx="1828800" cy="73152"/>
              </a:xfrm>
              <a:prstGeom prst="rect">
                <a:avLst/>
              </a:prstGeom>
              <a:solidFill>
                <a:srgbClr val="92D05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69" name="Rectangle 68"/>
              <p:cNvSpPr/>
              <p:nvPr/>
            </p:nvSpPr>
            <p:spPr>
              <a:xfrm>
                <a:off x="6599238" y="4354968"/>
                <a:ext cx="1828800" cy="73152"/>
              </a:xfrm>
              <a:prstGeom prst="rect">
                <a:avLst/>
              </a:prstGeom>
              <a:solidFill>
                <a:schemeClr val="bg1">
                  <a:lumMod val="65000"/>
                  <a:lumOff val="3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70" name="Rectangle 69"/>
              <p:cNvSpPr/>
              <p:nvPr/>
            </p:nvSpPr>
            <p:spPr>
              <a:xfrm>
                <a:off x="6599238" y="4650716"/>
                <a:ext cx="1828800" cy="73152"/>
              </a:xfrm>
              <a:prstGeom prst="rect">
                <a:avLst/>
              </a:prstGeom>
              <a:solidFill>
                <a:schemeClr val="bg1">
                  <a:lumMod val="65000"/>
                  <a:lumOff val="3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71" name="Rectangle 70"/>
              <p:cNvSpPr/>
              <p:nvPr/>
            </p:nvSpPr>
            <p:spPr>
              <a:xfrm>
                <a:off x="6599238" y="4946465"/>
                <a:ext cx="1828800" cy="73152"/>
              </a:xfrm>
              <a:prstGeom prst="rect">
                <a:avLst/>
              </a:prstGeom>
              <a:solidFill>
                <a:schemeClr val="bg1">
                  <a:lumMod val="65000"/>
                  <a:lumOff val="3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grpSp>
          <p:nvGrpSpPr>
            <p:cNvPr id="47" name="Group 42"/>
            <p:cNvGrpSpPr/>
            <p:nvPr/>
          </p:nvGrpSpPr>
          <p:grpSpPr>
            <a:xfrm>
              <a:off x="4533900" y="4352666"/>
              <a:ext cx="1020763" cy="998572"/>
              <a:chOff x="4237036" y="3092726"/>
              <a:chExt cx="2057401" cy="2012674"/>
            </a:xfrm>
          </p:grpSpPr>
          <p:grpSp>
            <p:nvGrpSpPr>
              <p:cNvPr id="48" name="Group 13"/>
              <p:cNvGrpSpPr/>
              <p:nvPr/>
            </p:nvGrpSpPr>
            <p:grpSpPr>
              <a:xfrm>
                <a:off x="4237036" y="3092726"/>
                <a:ext cx="2057401" cy="2012674"/>
                <a:chOff x="1752597" y="1600200"/>
                <a:chExt cx="3505203" cy="3429000"/>
              </a:xfrm>
            </p:grpSpPr>
            <p:sp>
              <p:nvSpPr>
                <p:cNvPr id="62" name="Left Bracket 61"/>
                <p:cNvSpPr/>
                <p:nvPr/>
              </p:nvSpPr>
              <p:spPr>
                <a:xfrm>
                  <a:off x="1752597" y="1600200"/>
                  <a:ext cx="233914" cy="3429000"/>
                </a:xfrm>
                <a:prstGeom prst="leftBracket">
                  <a:avLst>
                    <a:gd name="adj" fmla="val 0"/>
                  </a:avLst>
                </a:prstGeom>
                <a:ln w="50800">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63" name="Left Bracket 62"/>
                <p:cNvSpPr/>
                <p:nvPr/>
              </p:nvSpPr>
              <p:spPr>
                <a:xfrm flipH="1">
                  <a:off x="4992964" y="1600200"/>
                  <a:ext cx="264836" cy="3429000"/>
                </a:xfrm>
                <a:prstGeom prst="leftBracket">
                  <a:avLst>
                    <a:gd name="adj" fmla="val 0"/>
                  </a:avLst>
                </a:prstGeom>
                <a:ln w="50800">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sp>
            <p:nvSpPr>
              <p:cNvPr id="55" name="Rectangle 54"/>
              <p:cNvSpPr/>
              <p:nvPr/>
            </p:nvSpPr>
            <p:spPr>
              <a:xfrm>
                <a:off x="4389438" y="3180286"/>
                <a:ext cx="73152" cy="73152"/>
              </a:xfrm>
              <a:prstGeom prst="rect">
                <a:avLst/>
              </a:prstGeom>
              <a:solidFill>
                <a:srgbClr val="FF000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6" name="Rectangle 55"/>
              <p:cNvSpPr/>
              <p:nvPr/>
            </p:nvSpPr>
            <p:spPr>
              <a:xfrm>
                <a:off x="4668838" y="3476036"/>
                <a:ext cx="73152" cy="73152"/>
              </a:xfrm>
              <a:prstGeom prst="rect">
                <a:avLst/>
              </a:prstGeom>
              <a:solidFill>
                <a:srgbClr val="FFC00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7" name="Rectangle 56"/>
              <p:cNvSpPr/>
              <p:nvPr/>
            </p:nvSpPr>
            <p:spPr>
              <a:xfrm>
                <a:off x="4948238" y="3771784"/>
                <a:ext cx="73152" cy="73152"/>
              </a:xfrm>
              <a:prstGeom prst="rect">
                <a:avLst/>
              </a:prstGeom>
              <a:solidFill>
                <a:srgbClr val="FFFF0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8" name="Rectangle 57"/>
              <p:cNvSpPr/>
              <p:nvPr/>
            </p:nvSpPr>
            <p:spPr>
              <a:xfrm>
                <a:off x="5227638" y="4067532"/>
                <a:ext cx="73152" cy="73152"/>
              </a:xfrm>
              <a:prstGeom prst="rect">
                <a:avLst/>
              </a:prstGeom>
              <a:solidFill>
                <a:srgbClr val="92D05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9" name="Rectangle 58"/>
              <p:cNvSpPr/>
              <p:nvPr/>
            </p:nvSpPr>
            <p:spPr>
              <a:xfrm>
                <a:off x="5507038" y="4363280"/>
                <a:ext cx="73152" cy="73152"/>
              </a:xfrm>
              <a:prstGeom prst="rect">
                <a:avLst/>
              </a:prstGeom>
              <a:solidFill>
                <a:schemeClr val="bg1">
                  <a:lumMod val="65000"/>
                  <a:lumOff val="3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60" name="Rectangle 59"/>
              <p:cNvSpPr/>
              <p:nvPr/>
            </p:nvSpPr>
            <p:spPr>
              <a:xfrm>
                <a:off x="5786438" y="4659029"/>
                <a:ext cx="73152" cy="73152"/>
              </a:xfrm>
              <a:prstGeom prst="rect">
                <a:avLst/>
              </a:prstGeom>
              <a:solidFill>
                <a:schemeClr val="bg1">
                  <a:lumMod val="65000"/>
                  <a:lumOff val="3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61" name="Rectangle 60"/>
              <p:cNvSpPr/>
              <p:nvPr/>
            </p:nvSpPr>
            <p:spPr>
              <a:xfrm>
                <a:off x="6065838" y="4954778"/>
                <a:ext cx="73152" cy="73152"/>
              </a:xfrm>
              <a:prstGeom prst="rect">
                <a:avLst/>
              </a:prstGeom>
              <a:solidFill>
                <a:schemeClr val="bg1">
                  <a:lumMod val="65000"/>
                  <a:lumOff val="3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sp>
          <p:nvSpPr>
            <p:cNvPr id="50" name="TextBox 49"/>
            <p:cNvSpPr txBox="1"/>
            <p:nvPr/>
          </p:nvSpPr>
          <p:spPr bwMode="auto">
            <a:xfrm>
              <a:off x="2628900" y="4648200"/>
              <a:ext cx="437940" cy="461665"/>
            </a:xfrm>
            <a:prstGeom prst="rect">
              <a:avLst/>
            </a:prstGeom>
            <a:noFill/>
            <a:ln w="9525">
              <a:noFill/>
              <a:miter lim="800000"/>
              <a:headEnd/>
              <a:tailEnd/>
            </a:ln>
          </p:spPr>
          <p:txBody>
            <a:bodyPr wrap="none" rtlCol="0">
              <a:spAutoFit/>
            </a:bodyPr>
            <a:lstStyle/>
            <a:p>
              <a:r>
                <a:rPr lang="en-US" sz="2400" dirty="0" smtClean="0">
                  <a:latin typeface="Helvetica" pitchFamily="34" charset="0"/>
                  <a:cs typeface="Helvetica" pitchFamily="34" charset="0"/>
                </a:rPr>
                <a:t> </a:t>
              </a:r>
              <a:r>
                <a:rPr lang="en-US" sz="2400" dirty="0" smtClean="0">
                  <a:latin typeface="Times New Roman"/>
                  <a:cs typeface="Times New Roman"/>
                </a:rPr>
                <a:t>≈</a:t>
              </a:r>
              <a:endParaRPr lang="en-US" sz="2400" dirty="0">
                <a:latin typeface="Helvetica" pitchFamily="34" charset="0"/>
                <a:cs typeface="Helvetica" pitchFamily="34" charset="0"/>
              </a:endParaRPr>
            </a:p>
          </p:txBody>
        </p:sp>
        <p:sp>
          <p:nvSpPr>
            <p:cNvPr id="51" name="TextBox 50"/>
            <p:cNvSpPr txBox="1"/>
            <p:nvPr/>
          </p:nvSpPr>
          <p:spPr bwMode="auto">
            <a:xfrm>
              <a:off x="3543300" y="5405735"/>
              <a:ext cx="579005" cy="461665"/>
            </a:xfrm>
            <a:prstGeom prst="rect">
              <a:avLst/>
            </a:prstGeom>
            <a:noFill/>
            <a:ln w="9525">
              <a:noFill/>
              <a:miter lim="800000"/>
              <a:headEnd/>
              <a:tailEnd/>
            </a:ln>
          </p:spPr>
          <p:txBody>
            <a:bodyPr wrap="none" rtlCol="0">
              <a:spAutoFit/>
            </a:bodyPr>
            <a:lstStyle/>
            <a:p>
              <a:r>
                <a:rPr lang="en-US" sz="2400" dirty="0" smtClean="0">
                  <a:latin typeface="Helvetica" pitchFamily="34" charset="0"/>
                  <a:cs typeface="Helvetica" pitchFamily="34" charset="0"/>
                </a:rPr>
                <a:t>U</a:t>
              </a:r>
              <a:r>
                <a:rPr lang="en-US" sz="2400" baseline="-25000" dirty="0" smtClean="0">
                  <a:latin typeface="Helvetica" pitchFamily="34" charset="0"/>
                  <a:cs typeface="Helvetica" pitchFamily="34" charset="0"/>
                </a:rPr>
                <a:t>M</a:t>
              </a:r>
              <a:endParaRPr lang="en-US" sz="2400" baseline="-25000" dirty="0">
                <a:latin typeface="Helvetica" pitchFamily="34" charset="0"/>
                <a:cs typeface="Helvetica" pitchFamily="34" charset="0"/>
              </a:endParaRPr>
            </a:p>
          </p:txBody>
        </p:sp>
        <p:sp>
          <p:nvSpPr>
            <p:cNvPr id="52" name="TextBox 51"/>
            <p:cNvSpPr txBox="1"/>
            <p:nvPr/>
          </p:nvSpPr>
          <p:spPr bwMode="auto">
            <a:xfrm>
              <a:off x="4838700" y="5405735"/>
              <a:ext cx="546945" cy="461665"/>
            </a:xfrm>
            <a:prstGeom prst="rect">
              <a:avLst/>
            </a:prstGeom>
            <a:noFill/>
            <a:ln w="9525">
              <a:noFill/>
              <a:miter lim="800000"/>
              <a:headEnd/>
              <a:tailEnd/>
            </a:ln>
          </p:spPr>
          <p:txBody>
            <a:bodyPr wrap="none" rtlCol="0">
              <a:spAutoFit/>
            </a:bodyPr>
            <a:lstStyle/>
            <a:p>
              <a:r>
                <a:rPr lang="el-GR" sz="2400" dirty="0" smtClean="0">
                  <a:latin typeface="Helvetica" pitchFamily="34" charset="0"/>
                  <a:cs typeface="Helvetica" pitchFamily="34" charset="0"/>
                </a:rPr>
                <a:t>Σ</a:t>
              </a:r>
              <a:r>
                <a:rPr lang="en-US" sz="2400" baseline="-25000" dirty="0" smtClean="0">
                  <a:latin typeface="Helvetica" pitchFamily="34" charset="0"/>
                  <a:cs typeface="Helvetica" pitchFamily="34" charset="0"/>
                </a:rPr>
                <a:t>M</a:t>
              </a:r>
              <a:endParaRPr lang="en-US" sz="2400" baseline="-25000" dirty="0">
                <a:latin typeface="Helvetica" pitchFamily="34" charset="0"/>
                <a:cs typeface="Helvetica" pitchFamily="34" charset="0"/>
              </a:endParaRPr>
            </a:p>
          </p:txBody>
        </p:sp>
        <p:sp>
          <p:nvSpPr>
            <p:cNvPr id="53" name="TextBox 52"/>
            <p:cNvSpPr txBox="1"/>
            <p:nvPr/>
          </p:nvSpPr>
          <p:spPr bwMode="auto">
            <a:xfrm>
              <a:off x="5905500" y="5405735"/>
              <a:ext cx="686406" cy="461665"/>
            </a:xfrm>
            <a:prstGeom prst="rect">
              <a:avLst/>
            </a:prstGeom>
            <a:noFill/>
            <a:ln w="9525">
              <a:noFill/>
              <a:miter lim="800000"/>
              <a:headEnd/>
              <a:tailEnd/>
            </a:ln>
          </p:spPr>
          <p:txBody>
            <a:bodyPr wrap="none" rtlCol="0">
              <a:spAutoFit/>
            </a:bodyPr>
            <a:lstStyle/>
            <a:p>
              <a:r>
                <a:rPr lang="en-US" sz="2400" dirty="0" smtClean="0">
                  <a:latin typeface="Helvetica" pitchFamily="34" charset="0"/>
                  <a:cs typeface="Helvetica" pitchFamily="34" charset="0"/>
                </a:rPr>
                <a:t>V</a:t>
              </a:r>
              <a:r>
                <a:rPr lang="en-US" sz="2400" baseline="30000" dirty="0" smtClean="0">
                  <a:latin typeface="Helvetica" pitchFamily="34" charset="0"/>
                  <a:cs typeface="Helvetica" pitchFamily="34" charset="0"/>
                </a:rPr>
                <a:t>T</a:t>
              </a:r>
              <a:r>
                <a:rPr lang="en-US" sz="2400" baseline="-25000" dirty="0" smtClean="0">
                  <a:latin typeface="Helvetica" pitchFamily="34" charset="0"/>
                  <a:cs typeface="Helvetica" pitchFamily="34" charset="0"/>
                </a:rPr>
                <a:t>M</a:t>
              </a:r>
              <a:endParaRPr lang="en-US" sz="2400" baseline="-25000" dirty="0">
                <a:latin typeface="Helvetica" pitchFamily="34" charset="0"/>
                <a:cs typeface="Helvetica" pitchFamily="34" charset="0"/>
              </a:endParaRPr>
            </a:p>
          </p:txBody>
        </p:sp>
        <p:sp>
          <p:nvSpPr>
            <p:cNvPr id="84" name="TextBox 83"/>
            <p:cNvSpPr txBox="1"/>
            <p:nvPr/>
          </p:nvSpPr>
          <p:spPr bwMode="auto">
            <a:xfrm>
              <a:off x="3556461" y="5214003"/>
              <a:ext cx="364202" cy="461665"/>
            </a:xfrm>
            <a:prstGeom prst="rect">
              <a:avLst/>
            </a:prstGeom>
            <a:noFill/>
            <a:ln w="9525">
              <a:noFill/>
              <a:miter lim="800000"/>
              <a:headEnd/>
              <a:tailEnd/>
            </a:ln>
          </p:spPr>
          <p:txBody>
            <a:bodyPr wrap="none" rtlCol="0">
              <a:spAutoFit/>
            </a:bodyPr>
            <a:lstStyle/>
            <a:p>
              <a:r>
                <a:rPr lang="en-US" sz="2400" dirty="0" smtClean="0">
                  <a:latin typeface="Helvetica" pitchFamily="34" charset="0"/>
                  <a:cs typeface="Helvetica" pitchFamily="34" charset="0"/>
                </a:rPr>
                <a:t>~</a:t>
              </a:r>
              <a:endParaRPr lang="en-US" sz="2400" dirty="0">
                <a:latin typeface="Helvetica" pitchFamily="34" charset="0"/>
                <a:cs typeface="Helvetica" pitchFamily="34" charset="0"/>
              </a:endParaRPr>
            </a:p>
          </p:txBody>
        </p:sp>
        <p:sp>
          <p:nvSpPr>
            <p:cNvPr id="85" name="TextBox 84"/>
            <p:cNvSpPr txBox="1"/>
            <p:nvPr/>
          </p:nvSpPr>
          <p:spPr bwMode="auto">
            <a:xfrm>
              <a:off x="4843548" y="5214003"/>
              <a:ext cx="364202" cy="461665"/>
            </a:xfrm>
            <a:prstGeom prst="rect">
              <a:avLst/>
            </a:prstGeom>
            <a:noFill/>
            <a:ln w="9525">
              <a:noFill/>
              <a:miter lim="800000"/>
              <a:headEnd/>
              <a:tailEnd/>
            </a:ln>
          </p:spPr>
          <p:txBody>
            <a:bodyPr wrap="none" rtlCol="0">
              <a:spAutoFit/>
            </a:bodyPr>
            <a:lstStyle/>
            <a:p>
              <a:r>
                <a:rPr lang="en-US" sz="2400" dirty="0" smtClean="0">
                  <a:latin typeface="Helvetica" pitchFamily="34" charset="0"/>
                  <a:cs typeface="Helvetica" pitchFamily="34" charset="0"/>
                </a:rPr>
                <a:t>~</a:t>
              </a:r>
              <a:endParaRPr lang="en-US" sz="2400" dirty="0">
                <a:latin typeface="Helvetica" pitchFamily="34" charset="0"/>
                <a:cs typeface="Helvetica" pitchFamily="34" charset="0"/>
              </a:endParaRPr>
            </a:p>
          </p:txBody>
        </p:sp>
        <p:sp>
          <p:nvSpPr>
            <p:cNvPr id="86" name="TextBox 85"/>
            <p:cNvSpPr txBox="1"/>
            <p:nvPr/>
          </p:nvSpPr>
          <p:spPr bwMode="auto">
            <a:xfrm>
              <a:off x="5910348" y="5214003"/>
              <a:ext cx="364202" cy="461665"/>
            </a:xfrm>
            <a:prstGeom prst="rect">
              <a:avLst/>
            </a:prstGeom>
            <a:noFill/>
            <a:ln w="9525">
              <a:noFill/>
              <a:miter lim="800000"/>
              <a:headEnd/>
              <a:tailEnd/>
            </a:ln>
          </p:spPr>
          <p:txBody>
            <a:bodyPr wrap="none" rtlCol="0">
              <a:spAutoFit/>
            </a:bodyPr>
            <a:lstStyle/>
            <a:p>
              <a:r>
                <a:rPr lang="en-US" sz="2400" dirty="0" smtClean="0">
                  <a:latin typeface="Helvetica" pitchFamily="34" charset="0"/>
                  <a:cs typeface="Helvetica" pitchFamily="34" charset="0"/>
                </a:rPr>
                <a:t>~</a:t>
              </a:r>
              <a:endParaRPr lang="en-US" sz="2400" dirty="0">
                <a:latin typeface="Helvetica" pitchFamily="34" charset="0"/>
                <a:cs typeface="Helvetica" pitchFamily="34" charset="0"/>
              </a:endParaRPr>
            </a:p>
          </p:txBody>
        </p:sp>
      </p:grpSp>
      <p:grpSp>
        <p:nvGrpSpPr>
          <p:cNvPr id="49" name="Group 98"/>
          <p:cNvGrpSpPr/>
          <p:nvPr/>
        </p:nvGrpSpPr>
        <p:grpSpPr>
          <a:xfrm>
            <a:off x="2855280" y="4419600"/>
            <a:ext cx="3433440" cy="668099"/>
            <a:chOff x="2855280" y="4517966"/>
            <a:chExt cx="3433440" cy="668099"/>
          </a:xfrm>
        </p:grpSpPr>
        <p:sp>
          <p:nvSpPr>
            <p:cNvPr id="89" name="TextBox 88"/>
            <p:cNvSpPr txBox="1"/>
            <p:nvPr/>
          </p:nvSpPr>
          <p:spPr bwMode="auto">
            <a:xfrm>
              <a:off x="2855280" y="4724400"/>
              <a:ext cx="3433440" cy="461665"/>
            </a:xfrm>
            <a:prstGeom prst="rect">
              <a:avLst/>
            </a:prstGeom>
            <a:noFill/>
            <a:ln w="9525">
              <a:noFill/>
              <a:miter lim="800000"/>
              <a:headEnd/>
              <a:tailEnd/>
            </a:ln>
          </p:spPr>
          <p:txBody>
            <a:bodyPr wrap="none" rtlCol="0">
              <a:spAutoFit/>
            </a:bodyPr>
            <a:lstStyle/>
            <a:p>
              <a:r>
                <a:rPr lang="en-US" sz="2400" dirty="0" smtClean="0">
                  <a:latin typeface="Helvetica" pitchFamily="34" charset="0"/>
                  <a:cs typeface="Helvetica" pitchFamily="34" charset="0"/>
                </a:rPr>
                <a:t>l</a:t>
              </a:r>
              <a:r>
                <a:rPr lang="en-US" sz="2400" baseline="-25000" dirty="0" smtClean="0">
                  <a:latin typeface="Helvetica" pitchFamily="34" charset="0"/>
                  <a:cs typeface="Helvetica" pitchFamily="34" charset="0"/>
                </a:rPr>
                <a:t>ind</a:t>
              </a:r>
              <a:r>
                <a:rPr lang="en-US" sz="2400" dirty="0" smtClean="0">
                  <a:latin typeface="Helvetica" pitchFamily="34" charset="0"/>
                  <a:cs typeface="Helvetica" pitchFamily="34" charset="0"/>
                </a:rPr>
                <a:t> = U</a:t>
              </a:r>
              <a:r>
                <a:rPr lang="en-US" sz="2400" baseline="-25000" dirty="0" smtClean="0">
                  <a:latin typeface="Helvetica" pitchFamily="34" charset="0"/>
                  <a:cs typeface="Helvetica" pitchFamily="34" charset="0"/>
                </a:rPr>
                <a:t>M</a:t>
              </a:r>
              <a:r>
                <a:rPr lang="en-US" sz="2400" dirty="0" smtClean="0">
                  <a:latin typeface="Helvetica" pitchFamily="34" charset="0"/>
                  <a:cs typeface="Helvetica" pitchFamily="34" charset="0"/>
                </a:rPr>
                <a:t> </a:t>
              </a:r>
              <a:r>
                <a:rPr lang="el-GR" sz="2400" dirty="0" smtClean="0">
                  <a:latin typeface="Helvetica" pitchFamily="34" charset="0"/>
                  <a:cs typeface="Helvetica" pitchFamily="34" charset="0"/>
                </a:rPr>
                <a:t>Σ</a:t>
              </a:r>
              <a:r>
                <a:rPr lang="en-US" sz="2400" baseline="-25000" dirty="0" smtClean="0">
                  <a:latin typeface="Helvetica" pitchFamily="34" charset="0"/>
                  <a:cs typeface="Helvetica" pitchFamily="34" charset="0"/>
                </a:rPr>
                <a:t>M</a:t>
              </a:r>
              <a:r>
                <a:rPr lang="en-US" sz="2400" dirty="0" smtClean="0">
                  <a:latin typeface="Helvetica" pitchFamily="34" charset="0"/>
                  <a:cs typeface="Helvetica" pitchFamily="34" charset="0"/>
                </a:rPr>
                <a:t> V</a:t>
              </a:r>
              <a:r>
                <a:rPr lang="en-US" sz="2400" baseline="30000" dirty="0" smtClean="0">
                  <a:latin typeface="Helvetica" pitchFamily="34" charset="0"/>
                  <a:cs typeface="Helvetica" pitchFamily="34" charset="0"/>
                </a:rPr>
                <a:t>T</a:t>
              </a:r>
              <a:r>
                <a:rPr lang="en-US" sz="2400" baseline="-25000" dirty="0" smtClean="0">
                  <a:latin typeface="Helvetica" pitchFamily="34" charset="0"/>
                  <a:cs typeface="Helvetica" pitchFamily="34" charset="0"/>
                </a:rPr>
                <a:t>M</a:t>
              </a:r>
              <a:r>
                <a:rPr lang="en-US" sz="2400" dirty="0" smtClean="0">
                  <a:latin typeface="Helvetica" pitchFamily="34" charset="0"/>
                  <a:cs typeface="Helvetica" pitchFamily="34" charset="0"/>
                </a:rPr>
                <a:t> S</a:t>
              </a:r>
              <a:r>
                <a:rPr lang="en-US" sz="2400" baseline="30000" dirty="0" smtClean="0">
                  <a:latin typeface="Helvetica" pitchFamily="34" charset="0"/>
                  <a:cs typeface="Helvetica" pitchFamily="34" charset="0"/>
                </a:rPr>
                <a:t>-1</a:t>
              </a:r>
              <a:r>
                <a:rPr lang="en-US" sz="2400" dirty="0" smtClean="0">
                  <a:latin typeface="Helvetica" pitchFamily="34" charset="0"/>
                  <a:cs typeface="Helvetica" pitchFamily="34" charset="0"/>
                </a:rPr>
                <a:t>P</a:t>
              </a:r>
              <a:r>
                <a:rPr lang="en-US" sz="2400" baseline="30000" dirty="0" smtClean="0">
                  <a:latin typeface="Helvetica" pitchFamily="34" charset="0"/>
                  <a:cs typeface="Helvetica" pitchFamily="34" charset="0"/>
                </a:rPr>
                <a:t>T</a:t>
              </a:r>
              <a:r>
                <a:rPr lang="en-US" sz="2400" dirty="0" smtClean="0">
                  <a:latin typeface="Helvetica" pitchFamily="34" charset="0"/>
                  <a:cs typeface="Helvetica" pitchFamily="34" charset="0"/>
                </a:rPr>
                <a:t> l</a:t>
              </a:r>
              <a:r>
                <a:rPr lang="en-US" sz="2400" baseline="-25000" dirty="0" smtClean="0">
                  <a:latin typeface="Helvetica" pitchFamily="34" charset="0"/>
                  <a:cs typeface="Helvetica" pitchFamily="34" charset="0"/>
                </a:rPr>
                <a:t>d</a:t>
              </a:r>
              <a:endParaRPr lang="en-US" sz="2400" baseline="-25000" dirty="0">
                <a:latin typeface="Helvetica" pitchFamily="34" charset="0"/>
                <a:cs typeface="Helvetica" pitchFamily="34" charset="0"/>
              </a:endParaRPr>
            </a:p>
          </p:txBody>
        </p:sp>
        <p:sp>
          <p:nvSpPr>
            <p:cNvPr id="91" name="TextBox 90"/>
            <p:cNvSpPr txBox="1"/>
            <p:nvPr/>
          </p:nvSpPr>
          <p:spPr bwMode="auto">
            <a:xfrm>
              <a:off x="3546937" y="4517966"/>
              <a:ext cx="364202" cy="461665"/>
            </a:xfrm>
            <a:prstGeom prst="rect">
              <a:avLst/>
            </a:prstGeom>
            <a:noFill/>
            <a:ln w="9525">
              <a:noFill/>
              <a:miter lim="800000"/>
              <a:headEnd/>
              <a:tailEnd/>
            </a:ln>
          </p:spPr>
          <p:txBody>
            <a:bodyPr wrap="none" rtlCol="0">
              <a:spAutoFit/>
            </a:bodyPr>
            <a:lstStyle/>
            <a:p>
              <a:r>
                <a:rPr lang="en-US" sz="2400" dirty="0" smtClean="0">
                  <a:latin typeface="Helvetica" pitchFamily="34" charset="0"/>
                  <a:cs typeface="Helvetica" pitchFamily="34" charset="0"/>
                </a:rPr>
                <a:t>~</a:t>
              </a:r>
              <a:endParaRPr lang="en-US" sz="2400" dirty="0">
                <a:latin typeface="Helvetica" pitchFamily="34" charset="0"/>
                <a:cs typeface="Helvetica" pitchFamily="34" charset="0"/>
              </a:endParaRPr>
            </a:p>
          </p:txBody>
        </p:sp>
        <p:sp>
          <p:nvSpPr>
            <p:cNvPr id="92" name="TextBox 91"/>
            <p:cNvSpPr txBox="1"/>
            <p:nvPr/>
          </p:nvSpPr>
          <p:spPr bwMode="auto">
            <a:xfrm>
              <a:off x="4013833" y="4517966"/>
              <a:ext cx="364202" cy="461665"/>
            </a:xfrm>
            <a:prstGeom prst="rect">
              <a:avLst/>
            </a:prstGeom>
            <a:noFill/>
            <a:ln w="9525">
              <a:noFill/>
              <a:miter lim="800000"/>
              <a:headEnd/>
              <a:tailEnd/>
            </a:ln>
          </p:spPr>
          <p:txBody>
            <a:bodyPr wrap="none" rtlCol="0">
              <a:spAutoFit/>
            </a:bodyPr>
            <a:lstStyle/>
            <a:p>
              <a:r>
                <a:rPr lang="en-US" sz="2400" dirty="0" smtClean="0">
                  <a:latin typeface="Helvetica" pitchFamily="34" charset="0"/>
                  <a:cs typeface="Helvetica" pitchFamily="34" charset="0"/>
                </a:rPr>
                <a:t>~</a:t>
              </a:r>
              <a:endParaRPr lang="en-US" sz="2400" dirty="0">
                <a:latin typeface="Helvetica" pitchFamily="34" charset="0"/>
                <a:cs typeface="Helvetica" pitchFamily="34" charset="0"/>
              </a:endParaRPr>
            </a:p>
          </p:txBody>
        </p:sp>
        <p:sp>
          <p:nvSpPr>
            <p:cNvPr id="93" name="TextBox 92"/>
            <p:cNvSpPr txBox="1"/>
            <p:nvPr/>
          </p:nvSpPr>
          <p:spPr bwMode="auto">
            <a:xfrm>
              <a:off x="4444711" y="4517966"/>
              <a:ext cx="364202" cy="461665"/>
            </a:xfrm>
            <a:prstGeom prst="rect">
              <a:avLst/>
            </a:prstGeom>
            <a:noFill/>
            <a:ln w="9525">
              <a:noFill/>
              <a:miter lim="800000"/>
              <a:headEnd/>
              <a:tailEnd/>
            </a:ln>
          </p:spPr>
          <p:txBody>
            <a:bodyPr wrap="none" rtlCol="0">
              <a:spAutoFit/>
            </a:bodyPr>
            <a:lstStyle/>
            <a:p>
              <a:r>
                <a:rPr lang="en-US" sz="2400" dirty="0" smtClean="0">
                  <a:latin typeface="Helvetica" pitchFamily="34" charset="0"/>
                  <a:cs typeface="Helvetica" pitchFamily="34" charset="0"/>
                </a:rPr>
                <a:t>~</a:t>
              </a:r>
              <a:endParaRPr lang="en-US" sz="2400" dirty="0">
                <a:latin typeface="Helvetica" pitchFamily="34" charset="0"/>
                <a:cs typeface="Helvetica" pitchFamily="34" charset="0"/>
              </a:endParaRPr>
            </a:p>
          </p:txBody>
        </p:sp>
      </p:grpSp>
      <p:grpSp>
        <p:nvGrpSpPr>
          <p:cNvPr id="54" name="Group 96"/>
          <p:cNvGrpSpPr/>
          <p:nvPr/>
        </p:nvGrpSpPr>
        <p:grpSpPr>
          <a:xfrm>
            <a:off x="3243335" y="5029200"/>
            <a:ext cx="2657331" cy="655630"/>
            <a:chOff x="2855280" y="4987635"/>
            <a:chExt cx="2657331" cy="655630"/>
          </a:xfrm>
        </p:grpSpPr>
        <p:sp>
          <p:nvSpPr>
            <p:cNvPr id="90" name="TextBox 89"/>
            <p:cNvSpPr txBox="1"/>
            <p:nvPr/>
          </p:nvSpPr>
          <p:spPr bwMode="auto">
            <a:xfrm>
              <a:off x="2855280" y="5181600"/>
              <a:ext cx="2657331" cy="461665"/>
            </a:xfrm>
            <a:prstGeom prst="rect">
              <a:avLst/>
            </a:prstGeom>
            <a:noFill/>
            <a:ln w="9525">
              <a:noFill/>
              <a:miter lim="800000"/>
              <a:headEnd/>
              <a:tailEnd/>
            </a:ln>
          </p:spPr>
          <p:txBody>
            <a:bodyPr wrap="none" rtlCol="0">
              <a:spAutoFit/>
            </a:bodyPr>
            <a:lstStyle/>
            <a:p>
              <a:r>
                <a:rPr lang="en-US" sz="2400" dirty="0" smtClean="0">
                  <a:latin typeface="Helvetica" pitchFamily="34" charset="0"/>
                  <a:cs typeface="Helvetica" pitchFamily="34" charset="0"/>
                </a:rPr>
                <a:t>l</a:t>
              </a:r>
              <a:r>
                <a:rPr lang="en-US" sz="2400" baseline="-25000" dirty="0" smtClean="0">
                  <a:latin typeface="Helvetica" pitchFamily="34" charset="0"/>
                  <a:cs typeface="Helvetica" pitchFamily="34" charset="0"/>
                </a:rPr>
                <a:t>ind</a:t>
              </a:r>
              <a:r>
                <a:rPr lang="en-US" sz="2400" dirty="0" smtClean="0">
                  <a:latin typeface="Helvetica" pitchFamily="34" charset="0"/>
                  <a:cs typeface="Helvetica" pitchFamily="34" charset="0"/>
                </a:rPr>
                <a:t> = U</a:t>
              </a:r>
              <a:r>
                <a:rPr lang="en-US" sz="2400" baseline="-25000" dirty="0" smtClean="0">
                  <a:latin typeface="Helvetica" pitchFamily="34" charset="0"/>
                  <a:cs typeface="Helvetica" pitchFamily="34" charset="0"/>
                </a:rPr>
                <a:t>M</a:t>
              </a:r>
              <a:r>
                <a:rPr lang="en-US" sz="2400" dirty="0" smtClean="0">
                  <a:latin typeface="Helvetica" pitchFamily="34" charset="0"/>
                  <a:cs typeface="Helvetica" pitchFamily="34" charset="0"/>
                </a:rPr>
                <a:t> </a:t>
              </a:r>
              <a:r>
                <a:rPr lang="el-GR" sz="2400" dirty="0" smtClean="0">
                  <a:latin typeface="Helvetica" pitchFamily="34" charset="0"/>
                  <a:cs typeface="Helvetica" pitchFamily="34" charset="0"/>
                </a:rPr>
                <a:t>Σ</a:t>
              </a:r>
              <a:r>
                <a:rPr lang="en-US" sz="2400" baseline="-25000" dirty="0" smtClean="0">
                  <a:latin typeface="Helvetica" pitchFamily="34" charset="0"/>
                  <a:cs typeface="Helvetica" pitchFamily="34" charset="0"/>
                </a:rPr>
                <a:t>M</a:t>
              </a:r>
              <a:r>
                <a:rPr lang="en-US" sz="2400" dirty="0" smtClean="0">
                  <a:latin typeface="Helvetica" pitchFamily="34" charset="0"/>
                  <a:cs typeface="Helvetica" pitchFamily="34" charset="0"/>
                </a:rPr>
                <a:t> T</a:t>
              </a:r>
              <a:r>
                <a:rPr lang="en-US" sz="2400" baseline="-25000" dirty="0" smtClean="0">
                  <a:latin typeface="Helvetica" pitchFamily="34" charset="0"/>
                  <a:cs typeface="Helvetica" pitchFamily="34" charset="0"/>
                </a:rPr>
                <a:t>d</a:t>
              </a:r>
              <a:r>
                <a:rPr lang="en-US" sz="2400" baseline="-25000" dirty="0" smtClean="0">
                  <a:latin typeface="Times New Roman"/>
                  <a:cs typeface="Times New Roman"/>
                </a:rPr>
                <a:t>→</a:t>
              </a:r>
              <a:r>
                <a:rPr lang="en-US" sz="2400" baseline="-25000" dirty="0" smtClean="0">
                  <a:latin typeface="Helvetica" pitchFamily="34" charset="0"/>
                  <a:cs typeface="Helvetica" pitchFamily="34" charset="0"/>
                </a:rPr>
                <a:t>b </a:t>
              </a:r>
              <a:r>
                <a:rPr lang="en-US" sz="2400" dirty="0" smtClean="0">
                  <a:latin typeface="Helvetica" pitchFamily="34" charset="0"/>
                  <a:cs typeface="Helvetica" pitchFamily="34" charset="0"/>
                </a:rPr>
                <a:t>l</a:t>
              </a:r>
              <a:r>
                <a:rPr lang="en-US" sz="2400" baseline="-25000" dirty="0" smtClean="0">
                  <a:latin typeface="Helvetica" pitchFamily="34" charset="0"/>
                  <a:cs typeface="Helvetica" pitchFamily="34" charset="0"/>
                </a:rPr>
                <a:t>d</a:t>
              </a:r>
              <a:endParaRPr lang="en-US" sz="2400" baseline="-25000" dirty="0">
                <a:latin typeface="Helvetica" pitchFamily="34" charset="0"/>
                <a:cs typeface="Helvetica" pitchFamily="34" charset="0"/>
              </a:endParaRPr>
            </a:p>
          </p:txBody>
        </p:sp>
        <p:sp>
          <p:nvSpPr>
            <p:cNvPr id="94" name="TextBox 93"/>
            <p:cNvSpPr txBox="1"/>
            <p:nvPr/>
          </p:nvSpPr>
          <p:spPr bwMode="auto">
            <a:xfrm>
              <a:off x="3548148" y="4987635"/>
              <a:ext cx="364202" cy="461665"/>
            </a:xfrm>
            <a:prstGeom prst="rect">
              <a:avLst/>
            </a:prstGeom>
            <a:noFill/>
            <a:ln w="9525">
              <a:noFill/>
              <a:miter lim="800000"/>
              <a:headEnd/>
              <a:tailEnd/>
            </a:ln>
          </p:spPr>
          <p:txBody>
            <a:bodyPr wrap="none" rtlCol="0">
              <a:spAutoFit/>
            </a:bodyPr>
            <a:lstStyle/>
            <a:p>
              <a:r>
                <a:rPr lang="en-US" sz="2400" dirty="0" smtClean="0">
                  <a:latin typeface="Helvetica" pitchFamily="34" charset="0"/>
                  <a:cs typeface="Helvetica" pitchFamily="34" charset="0"/>
                </a:rPr>
                <a:t>~</a:t>
              </a:r>
              <a:endParaRPr lang="en-US" sz="2400" dirty="0">
                <a:latin typeface="Helvetica" pitchFamily="34" charset="0"/>
                <a:cs typeface="Helvetica" pitchFamily="34" charset="0"/>
              </a:endParaRPr>
            </a:p>
          </p:txBody>
        </p:sp>
        <p:sp>
          <p:nvSpPr>
            <p:cNvPr id="95" name="TextBox 94"/>
            <p:cNvSpPr txBox="1"/>
            <p:nvPr/>
          </p:nvSpPr>
          <p:spPr bwMode="auto">
            <a:xfrm>
              <a:off x="4015044" y="4987635"/>
              <a:ext cx="364202" cy="461665"/>
            </a:xfrm>
            <a:prstGeom prst="rect">
              <a:avLst/>
            </a:prstGeom>
            <a:noFill/>
            <a:ln w="9525">
              <a:noFill/>
              <a:miter lim="800000"/>
              <a:headEnd/>
              <a:tailEnd/>
            </a:ln>
          </p:spPr>
          <p:txBody>
            <a:bodyPr wrap="none" rtlCol="0">
              <a:spAutoFit/>
            </a:bodyPr>
            <a:lstStyle/>
            <a:p>
              <a:r>
                <a:rPr lang="en-US" sz="2400" dirty="0" smtClean="0">
                  <a:latin typeface="Helvetica" pitchFamily="34" charset="0"/>
                  <a:cs typeface="Helvetica" pitchFamily="34" charset="0"/>
                </a:rPr>
                <a:t>~</a:t>
              </a:r>
              <a:endParaRPr lang="en-US" sz="2400" dirty="0">
                <a:latin typeface="Helvetica" pitchFamily="34" charset="0"/>
                <a:cs typeface="Helvetica" pitchFamily="34" charset="0"/>
              </a:endParaRPr>
            </a:p>
          </p:txBody>
        </p:sp>
      </p:grpSp>
      <p:sp>
        <p:nvSpPr>
          <p:cNvPr id="98" name="TextBox 97"/>
          <p:cNvSpPr txBox="1"/>
          <p:nvPr/>
        </p:nvSpPr>
        <p:spPr bwMode="auto">
          <a:xfrm>
            <a:off x="3466954" y="5786735"/>
            <a:ext cx="1468672" cy="461665"/>
          </a:xfrm>
          <a:prstGeom prst="rect">
            <a:avLst/>
          </a:prstGeom>
          <a:noFill/>
          <a:ln w="9525">
            <a:noFill/>
            <a:miter lim="800000"/>
            <a:headEnd/>
            <a:tailEnd/>
          </a:ln>
        </p:spPr>
        <p:txBody>
          <a:bodyPr wrap="none" rtlCol="0">
            <a:spAutoFit/>
          </a:bodyPr>
          <a:lstStyle/>
          <a:p>
            <a:r>
              <a:rPr lang="en-US" sz="2400" dirty="0" smtClean="0">
                <a:latin typeface="Helvetica" pitchFamily="34" charset="0"/>
                <a:cs typeface="Helvetica" pitchFamily="34" charset="0"/>
              </a:rPr>
              <a:t>l</a:t>
            </a:r>
            <a:r>
              <a:rPr lang="en-US" sz="2400" baseline="-25000" dirty="0" smtClean="0">
                <a:latin typeface="Helvetica" pitchFamily="34" charset="0"/>
                <a:cs typeface="Helvetica" pitchFamily="34" charset="0"/>
              </a:rPr>
              <a:t>ind</a:t>
            </a:r>
            <a:r>
              <a:rPr lang="en-US" sz="2400" dirty="0" smtClean="0">
                <a:latin typeface="Helvetica" pitchFamily="34" charset="0"/>
                <a:cs typeface="Helvetica" pitchFamily="34" charset="0"/>
              </a:rPr>
              <a:t> = U</a:t>
            </a:r>
            <a:r>
              <a:rPr lang="en-US" sz="2400" baseline="-25000" dirty="0" smtClean="0">
                <a:latin typeface="Helvetica" pitchFamily="34" charset="0"/>
                <a:cs typeface="Helvetica" pitchFamily="34" charset="0"/>
              </a:rPr>
              <a:t>b</a:t>
            </a:r>
            <a:r>
              <a:rPr lang="en-US" sz="2400" dirty="0" smtClean="0">
                <a:latin typeface="Helvetica" pitchFamily="34" charset="0"/>
                <a:cs typeface="Helvetica" pitchFamily="34" charset="0"/>
              </a:rPr>
              <a:t> b</a:t>
            </a:r>
            <a:endParaRPr lang="en-US" sz="2400" baseline="-25000" dirty="0">
              <a:latin typeface="Helvetica" pitchFamily="34" charset="0"/>
              <a:cs typeface="Helvetica" pitchFamily="34" charset="0"/>
            </a:endParaRPr>
          </a:p>
        </p:txBody>
      </p:sp>
      <p:sp>
        <p:nvSpPr>
          <p:cNvPr id="96" name="Rectangle 95"/>
          <p:cNvSpPr/>
          <p:nvPr/>
        </p:nvSpPr>
        <p:spPr>
          <a:xfrm>
            <a:off x="4175760" y="1874520"/>
            <a:ext cx="381000" cy="365760"/>
          </a:xfrm>
          <a:prstGeom prst="rect">
            <a:avLst/>
          </a:prstGeom>
          <a:noFill/>
          <a:ln w="25400">
            <a:solidFill>
              <a:srgbClr val="FF0000"/>
            </a:solidFill>
            <a:prstDash val="sysDot"/>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00" name="Rectangle 99"/>
          <p:cNvSpPr/>
          <p:nvPr/>
        </p:nvSpPr>
        <p:spPr>
          <a:xfrm>
            <a:off x="3581400" y="4572000"/>
            <a:ext cx="1524000" cy="533400"/>
          </a:xfrm>
          <a:prstGeom prst="rect">
            <a:avLst/>
          </a:prstGeom>
          <a:noFill/>
          <a:ln w="25400">
            <a:solidFill>
              <a:srgbClr val="FF0000"/>
            </a:solidFill>
            <a:prstDash val="sysDot"/>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01" name="Rectangle 100"/>
          <p:cNvSpPr/>
          <p:nvPr/>
        </p:nvSpPr>
        <p:spPr>
          <a:xfrm>
            <a:off x="4495800" y="4572000"/>
            <a:ext cx="1371600" cy="533400"/>
          </a:xfrm>
          <a:prstGeom prst="rect">
            <a:avLst/>
          </a:prstGeom>
          <a:noFill/>
          <a:ln w="25400">
            <a:solidFill>
              <a:srgbClr val="FF0000"/>
            </a:solidFill>
            <a:prstDash val="sysDot"/>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02" name="Rectangle 101"/>
          <p:cNvSpPr/>
          <p:nvPr/>
        </p:nvSpPr>
        <p:spPr>
          <a:xfrm>
            <a:off x="3962400" y="5181600"/>
            <a:ext cx="937260" cy="533400"/>
          </a:xfrm>
          <a:prstGeom prst="rect">
            <a:avLst/>
          </a:prstGeom>
          <a:noFill/>
          <a:ln w="25400">
            <a:solidFill>
              <a:srgbClr val="FF0000"/>
            </a:solidFill>
            <a:prstDash val="sysDot"/>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nvGrpSpPr>
          <p:cNvPr id="64" name="Group 103"/>
          <p:cNvGrpSpPr/>
          <p:nvPr/>
        </p:nvGrpSpPr>
        <p:grpSpPr>
          <a:xfrm>
            <a:off x="5791200" y="5029200"/>
            <a:ext cx="1547218" cy="655630"/>
            <a:chOff x="2855280" y="4987635"/>
            <a:chExt cx="1547218" cy="655630"/>
          </a:xfrm>
        </p:grpSpPr>
        <p:sp>
          <p:nvSpPr>
            <p:cNvPr id="105" name="TextBox 104"/>
            <p:cNvSpPr txBox="1"/>
            <p:nvPr/>
          </p:nvSpPr>
          <p:spPr bwMode="auto">
            <a:xfrm>
              <a:off x="2855280" y="5181600"/>
              <a:ext cx="1547218" cy="461665"/>
            </a:xfrm>
            <a:prstGeom prst="rect">
              <a:avLst/>
            </a:prstGeom>
            <a:noFill/>
            <a:ln w="9525">
              <a:noFill/>
              <a:miter lim="800000"/>
              <a:headEnd/>
              <a:tailEnd/>
            </a:ln>
          </p:spPr>
          <p:txBody>
            <a:bodyPr wrap="none" rtlCol="0">
              <a:spAutoFit/>
            </a:bodyPr>
            <a:lstStyle/>
            <a:p>
              <a:r>
                <a:rPr lang="en-US" sz="2400" dirty="0" smtClean="0">
                  <a:latin typeface="Helvetica" pitchFamily="34" charset="0"/>
                  <a:cs typeface="Helvetica" pitchFamily="34" charset="0"/>
                </a:rPr>
                <a:t>= U</a:t>
              </a:r>
              <a:r>
                <a:rPr lang="en-US" sz="2400" baseline="-25000" dirty="0" smtClean="0">
                  <a:latin typeface="Helvetica" pitchFamily="34" charset="0"/>
                  <a:cs typeface="Helvetica" pitchFamily="34" charset="0"/>
                </a:rPr>
                <a:t>M</a:t>
              </a:r>
              <a:r>
                <a:rPr lang="en-US" sz="2400" dirty="0" smtClean="0">
                  <a:latin typeface="Helvetica" pitchFamily="34" charset="0"/>
                  <a:cs typeface="Helvetica" pitchFamily="34" charset="0"/>
                </a:rPr>
                <a:t> </a:t>
              </a:r>
              <a:r>
                <a:rPr lang="el-GR" sz="2400" dirty="0" smtClean="0">
                  <a:latin typeface="Helvetica" pitchFamily="34" charset="0"/>
                  <a:cs typeface="Helvetica" pitchFamily="34" charset="0"/>
                </a:rPr>
                <a:t>Σ</a:t>
              </a:r>
              <a:r>
                <a:rPr lang="en-US" sz="2400" baseline="-25000" dirty="0" smtClean="0">
                  <a:latin typeface="Helvetica" pitchFamily="34" charset="0"/>
                  <a:cs typeface="Helvetica" pitchFamily="34" charset="0"/>
                </a:rPr>
                <a:t>M</a:t>
              </a:r>
              <a:r>
                <a:rPr lang="en-US" sz="2400" dirty="0" smtClean="0">
                  <a:latin typeface="Helvetica" pitchFamily="34" charset="0"/>
                  <a:cs typeface="Helvetica" pitchFamily="34" charset="0"/>
                </a:rPr>
                <a:t> b</a:t>
              </a:r>
              <a:endParaRPr lang="en-US" sz="2400" baseline="-25000" dirty="0">
                <a:latin typeface="Helvetica" pitchFamily="34" charset="0"/>
                <a:cs typeface="Helvetica" pitchFamily="34" charset="0"/>
              </a:endParaRPr>
            </a:p>
          </p:txBody>
        </p:sp>
        <p:sp>
          <p:nvSpPr>
            <p:cNvPr id="106" name="TextBox 105"/>
            <p:cNvSpPr txBox="1"/>
            <p:nvPr/>
          </p:nvSpPr>
          <p:spPr bwMode="auto">
            <a:xfrm>
              <a:off x="3121980" y="4987635"/>
              <a:ext cx="364202" cy="461665"/>
            </a:xfrm>
            <a:prstGeom prst="rect">
              <a:avLst/>
            </a:prstGeom>
            <a:noFill/>
            <a:ln w="9525">
              <a:noFill/>
              <a:miter lim="800000"/>
              <a:headEnd/>
              <a:tailEnd/>
            </a:ln>
          </p:spPr>
          <p:txBody>
            <a:bodyPr wrap="none" rtlCol="0">
              <a:spAutoFit/>
            </a:bodyPr>
            <a:lstStyle/>
            <a:p>
              <a:r>
                <a:rPr lang="en-US" sz="2400" dirty="0" smtClean="0">
                  <a:latin typeface="Helvetica" pitchFamily="34" charset="0"/>
                  <a:cs typeface="Helvetica" pitchFamily="34" charset="0"/>
                </a:rPr>
                <a:t>~</a:t>
              </a:r>
              <a:endParaRPr lang="en-US" sz="2400" dirty="0">
                <a:latin typeface="Helvetica" pitchFamily="34" charset="0"/>
                <a:cs typeface="Helvetica" pitchFamily="34" charset="0"/>
              </a:endParaRPr>
            </a:p>
          </p:txBody>
        </p:sp>
        <p:sp>
          <p:nvSpPr>
            <p:cNvPr id="107" name="TextBox 106"/>
            <p:cNvSpPr txBox="1"/>
            <p:nvPr/>
          </p:nvSpPr>
          <p:spPr bwMode="auto">
            <a:xfrm>
              <a:off x="3588876" y="4987635"/>
              <a:ext cx="364202" cy="461665"/>
            </a:xfrm>
            <a:prstGeom prst="rect">
              <a:avLst/>
            </a:prstGeom>
            <a:noFill/>
            <a:ln w="9525">
              <a:noFill/>
              <a:miter lim="800000"/>
              <a:headEnd/>
              <a:tailEnd/>
            </a:ln>
          </p:spPr>
          <p:txBody>
            <a:bodyPr wrap="none" rtlCol="0">
              <a:spAutoFit/>
            </a:bodyPr>
            <a:lstStyle/>
            <a:p>
              <a:r>
                <a:rPr lang="en-US" sz="2400" dirty="0" smtClean="0">
                  <a:latin typeface="Helvetica" pitchFamily="34" charset="0"/>
                  <a:cs typeface="Helvetica" pitchFamily="34" charset="0"/>
                </a:rPr>
                <a:t>~</a:t>
              </a:r>
              <a:endParaRPr lang="en-US" sz="2400" dirty="0">
                <a:latin typeface="Helvetica" pitchFamily="34" charset="0"/>
                <a:cs typeface="Helvetica" pitchFamily="34" charset="0"/>
              </a:endParaRPr>
            </a:p>
          </p:txBody>
        </p:sp>
      </p:grpSp>
      <p:sp>
        <p:nvSpPr>
          <p:cNvPr id="108" name="Rectangle 107"/>
          <p:cNvSpPr/>
          <p:nvPr/>
        </p:nvSpPr>
        <p:spPr>
          <a:xfrm>
            <a:off x="4899660" y="5181600"/>
            <a:ext cx="673237" cy="533400"/>
          </a:xfrm>
          <a:prstGeom prst="rect">
            <a:avLst/>
          </a:prstGeom>
          <a:noFill/>
          <a:ln w="25400">
            <a:solidFill>
              <a:srgbClr val="FF0000"/>
            </a:solidFill>
            <a:prstDash val="sysDot"/>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09" name="Rectangle 108"/>
          <p:cNvSpPr/>
          <p:nvPr/>
        </p:nvSpPr>
        <p:spPr>
          <a:xfrm>
            <a:off x="7010400" y="5181600"/>
            <a:ext cx="259080" cy="533400"/>
          </a:xfrm>
          <a:prstGeom prst="rect">
            <a:avLst/>
          </a:prstGeom>
          <a:noFill/>
          <a:ln w="25400">
            <a:solidFill>
              <a:srgbClr val="FF0000"/>
            </a:solidFill>
            <a:prstDash val="sysDot"/>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10" name="Rectangle 109"/>
          <p:cNvSpPr/>
          <p:nvPr/>
        </p:nvSpPr>
        <p:spPr>
          <a:xfrm>
            <a:off x="4909957" y="5179197"/>
            <a:ext cx="922432" cy="533400"/>
          </a:xfrm>
          <a:prstGeom prst="rect">
            <a:avLst/>
          </a:prstGeom>
          <a:noFill/>
          <a:ln w="25400">
            <a:solidFill>
              <a:srgbClr val="FF0000"/>
            </a:solidFill>
            <a:prstDash val="sysDot"/>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11" name="Rectangle 110"/>
          <p:cNvSpPr/>
          <p:nvPr/>
        </p:nvSpPr>
        <p:spPr>
          <a:xfrm>
            <a:off x="4203700" y="5861050"/>
            <a:ext cx="419100" cy="381000"/>
          </a:xfrm>
          <a:prstGeom prst="rect">
            <a:avLst/>
          </a:prstGeom>
          <a:noFill/>
          <a:ln w="25400">
            <a:solidFill>
              <a:srgbClr val="FF0000"/>
            </a:solidFill>
            <a:prstDash val="sysDot"/>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13" name="Title 2"/>
          <p:cNvSpPr>
            <a:spLocks noGrp="1"/>
          </p:cNvSpPr>
          <p:nvPr>
            <p:ph type="title"/>
          </p:nvPr>
        </p:nvSpPr>
        <p:spPr/>
        <p:txBody>
          <a:bodyPr/>
          <a:lstStyle/>
          <a:p>
            <a:r>
              <a:rPr lang="en-US" dirty="0" smtClean="0"/>
              <a:t>Dictionary</a:t>
            </a:r>
            <a:br>
              <a:rPr lang="en-US" dirty="0" smtClean="0"/>
            </a:br>
            <a:r>
              <a:rPr lang="en-US" sz="2800" dirty="0" smtClean="0"/>
              <a:t>indirect lighting correlations (M)</a:t>
            </a:r>
            <a:endParaRPr lang="en-US" sz="2800" dirty="0"/>
          </a:p>
        </p:txBody>
      </p:sp>
    </p:spTree>
    <p:extLst>
      <p:ext uri="{BB962C8B-B14F-4D97-AF65-F5344CB8AC3E}">
        <p14:creationId xmlns:p14="http://schemas.microsoft.com/office/powerpoint/2010/main" val="293218146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42"/>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49"/>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96"/>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100"/>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101"/>
                                        </p:tgtEl>
                                        <p:attrNameLst>
                                          <p:attrName>style.visibility</p:attrName>
                                        </p:attrNameLst>
                                      </p:cBhvr>
                                      <p:to>
                                        <p:strVal val="visible"/>
                                      </p:to>
                                    </p:set>
                                  </p:childTnLst>
                                </p:cTn>
                              </p:par>
                              <p:par>
                                <p:cTn id="29" presetID="1" presetClass="exit" presetSubtype="0" fill="hold" grpId="1" nodeType="withEffect">
                                  <p:stCondLst>
                                    <p:cond delay="0"/>
                                  </p:stCondLst>
                                  <p:childTnLst>
                                    <p:set>
                                      <p:cBhvr>
                                        <p:cTn id="30" dur="1" fill="hold">
                                          <p:stCondLst>
                                            <p:cond delay="0"/>
                                          </p:stCondLst>
                                        </p:cTn>
                                        <p:tgtEl>
                                          <p:spTgt spid="96"/>
                                        </p:tgtEl>
                                        <p:attrNameLst>
                                          <p:attrName>style.visibility</p:attrName>
                                        </p:attrNameLst>
                                      </p:cBhvr>
                                      <p:to>
                                        <p:strVal val="hidden"/>
                                      </p:to>
                                    </p:set>
                                  </p:childTnLst>
                                </p:cTn>
                              </p:par>
                              <p:par>
                                <p:cTn id="31" presetID="1" presetClass="exit" presetSubtype="0" fill="hold" grpId="1" nodeType="withEffect">
                                  <p:stCondLst>
                                    <p:cond delay="0"/>
                                  </p:stCondLst>
                                  <p:childTnLst>
                                    <p:set>
                                      <p:cBhvr>
                                        <p:cTn id="32" dur="1" fill="hold">
                                          <p:stCondLst>
                                            <p:cond delay="0"/>
                                          </p:stCondLst>
                                        </p:cTn>
                                        <p:tgtEl>
                                          <p:spTgt spid="100"/>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nodeType="clickEffect">
                                  <p:stCondLst>
                                    <p:cond delay="0"/>
                                  </p:stCondLst>
                                  <p:childTnLst>
                                    <p:set>
                                      <p:cBhvr>
                                        <p:cTn id="36" dur="1" fill="hold">
                                          <p:stCondLst>
                                            <p:cond delay="0"/>
                                          </p:stCondLst>
                                        </p:cTn>
                                        <p:tgtEl>
                                          <p:spTgt spid="54"/>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108"/>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64"/>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110"/>
                                        </p:tgtEl>
                                        <p:attrNameLst>
                                          <p:attrName>style.visibility</p:attrName>
                                        </p:attrNameLst>
                                      </p:cBhvr>
                                      <p:to>
                                        <p:strVal val="visible"/>
                                      </p:to>
                                    </p:set>
                                  </p:childTnLst>
                                </p:cTn>
                              </p:par>
                              <p:par>
                                <p:cTn id="45" presetID="1" presetClass="entr" presetSubtype="0" fill="hold" grpId="0" nodeType="withEffect">
                                  <p:stCondLst>
                                    <p:cond delay="0"/>
                                  </p:stCondLst>
                                  <p:childTnLst>
                                    <p:set>
                                      <p:cBhvr>
                                        <p:cTn id="46" dur="1" fill="hold">
                                          <p:stCondLst>
                                            <p:cond delay="0"/>
                                          </p:stCondLst>
                                        </p:cTn>
                                        <p:tgtEl>
                                          <p:spTgt spid="109"/>
                                        </p:tgtEl>
                                        <p:attrNameLst>
                                          <p:attrName>style.visibility</p:attrName>
                                        </p:attrNameLst>
                                      </p:cBhvr>
                                      <p:to>
                                        <p:strVal val="visible"/>
                                      </p:to>
                                    </p:set>
                                  </p:childTnLst>
                                </p:cTn>
                              </p:par>
                              <p:par>
                                <p:cTn id="47" presetID="1" presetClass="exit" presetSubtype="0" fill="hold" grpId="1" nodeType="withEffect">
                                  <p:stCondLst>
                                    <p:cond delay="0"/>
                                  </p:stCondLst>
                                  <p:childTnLst>
                                    <p:set>
                                      <p:cBhvr>
                                        <p:cTn id="48" dur="1" fill="hold">
                                          <p:stCondLst>
                                            <p:cond delay="0"/>
                                          </p:stCondLst>
                                        </p:cTn>
                                        <p:tgtEl>
                                          <p:spTgt spid="108"/>
                                        </p:tgtEl>
                                        <p:attrNameLst>
                                          <p:attrName>style.visibility</p:attrName>
                                        </p:attrNameLst>
                                      </p:cBhvr>
                                      <p:to>
                                        <p:strVal val="hidden"/>
                                      </p:to>
                                    </p:set>
                                  </p:childTnLst>
                                </p:cTn>
                              </p:par>
                              <p:par>
                                <p:cTn id="49" presetID="1" presetClass="exit" presetSubtype="0" fill="hold" grpId="1" nodeType="withEffect">
                                  <p:stCondLst>
                                    <p:cond delay="0"/>
                                  </p:stCondLst>
                                  <p:childTnLst>
                                    <p:set>
                                      <p:cBhvr>
                                        <p:cTn id="50" dur="1" fill="hold">
                                          <p:stCondLst>
                                            <p:cond delay="0"/>
                                          </p:stCondLst>
                                        </p:cTn>
                                        <p:tgtEl>
                                          <p:spTgt spid="101"/>
                                        </p:tgtEl>
                                        <p:attrNameLst>
                                          <p:attrName>style.visibility</p:attrName>
                                        </p:attrNameLst>
                                      </p:cBhvr>
                                      <p:to>
                                        <p:strVal val="hidden"/>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102"/>
                                        </p:tgtEl>
                                        <p:attrNameLst>
                                          <p:attrName>style.visibility</p:attrName>
                                        </p:attrNameLst>
                                      </p:cBhvr>
                                      <p:to>
                                        <p:strVal val="visible"/>
                                      </p:to>
                                    </p:set>
                                  </p:childTnLst>
                                </p:cTn>
                              </p:par>
                              <p:par>
                                <p:cTn id="55" presetID="1" presetClass="exit" presetSubtype="0" fill="hold" grpId="1" nodeType="withEffect">
                                  <p:stCondLst>
                                    <p:cond delay="0"/>
                                  </p:stCondLst>
                                  <p:childTnLst>
                                    <p:set>
                                      <p:cBhvr>
                                        <p:cTn id="56" dur="1" fill="hold">
                                          <p:stCondLst>
                                            <p:cond delay="0"/>
                                          </p:stCondLst>
                                        </p:cTn>
                                        <p:tgtEl>
                                          <p:spTgt spid="110"/>
                                        </p:tgtEl>
                                        <p:attrNameLst>
                                          <p:attrName>style.visibility</p:attrName>
                                        </p:attrNameLst>
                                      </p:cBhvr>
                                      <p:to>
                                        <p:strVal val="hidden"/>
                                      </p:to>
                                    </p:set>
                                  </p:childTnLst>
                                </p:cTn>
                              </p:par>
                              <p:par>
                                <p:cTn id="57" presetID="1" presetClass="exit" presetSubtype="0" fill="hold" grpId="1" nodeType="withEffect">
                                  <p:stCondLst>
                                    <p:cond delay="0"/>
                                  </p:stCondLst>
                                  <p:childTnLst>
                                    <p:set>
                                      <p:cBhvr>
                                        <p:cTn id="58" dur="1" fill="hold">
                                          <p:stCondLst>
                                            <p:cond delay="0"/>
                                          </p:stCondLst>
                                        </p:cTn>
                                        <p:tgtEl>
                                          <p:spTgt spid="109"/>
                                        </p:tgtEl>
                                        <p:attrNameLst>
                                          <p:attrName>style.visibility</p:attrName>
                                        </p:attrNameLst>
                                      </p:cBhvr>
                                      <p:to>
                                        <p:strVal val="hidden"/>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grpId="0" nodeType="clickEffect">
                                  <p:stCondLst>
                                    <p:cond delay="0"/>
                                  </p:stCondLst>
                                  <p:childTnLst>
                                    <p:set>
                                      <p:cBhvr>
                                        <p:cTn id="62" dur="1" fill="hold">
                                          <p:stCondLst>
                                            <p:cond delay="0"/>
                                          </p:stCondLst>
                                        </p:cTn>
                                        <p:tgtEl>
                                          <p:spTgt spid="98"/>
                                        </p:tgtEl>
                                        <p:attrNameLst>
                                          <p:attrName>style.visibility</p:attrName>
                                        </p:attrNameLst>
                                      </p:cBhvr>
                                      <p:to>
                                        <p:strVal val="visible"/>
                                      </p:to>
                                    </p:set>
                                  </p:childTnLst>
                                </p:cTn>
                              </p:par>
                              <p:par>
                                <p:cTn id="63" presetID="1" presetClass="entr" presetSubtype="0" fill="hold" grpId="0" nodeType="withEffect">
                                  <p:stCondLst>
                                    <p:cond delay="0"/>
                                  </p:stCondLst>
                                  <p:childTnLst>
                                    <p:set>
                                      <p:cBhvr>
                                        <p:cTn id="64" dur="1" fill="hold">
                                          <p:stCondLst>
                                            <p:cond delay="0"/>
                                          </p:stCondLst>
                                        </p:cTn>
                                        <p:tgtEl>
                                          <p:spTgt spid="1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98" grpId="0"/>
      <p:bldP spid="96" grpId="0" animBg="1"/>
      <p:bldP spid="96" grpId="1" animBg="1"/>
      <p:bldP spid="100" grpId="0" animBg="1"/>
      <p:bldP spid="100" grpId="1" animBg="1"/>
      <p:bldP spid="101" grpId="0" animBg="1"/>
      <p:bldP spid="101" grpId="1" animBg="1"/>
      <p:bldP spid="102" grpId="0" animBg="1"/>
      <p:bldP spid="108" grpId="0" animBg="1"/>
      <p:bldP spid="108" grpId="1" animBg="1"/>
      <p:bldP spid="109" grpId="0" animBg="1"/>
      <p:bldP spid="109" grpId="1" animBg="1"/>
      <p:bldP spid="110" grpId="0" animBg="1"/>
      <p:bldP spid="110" grpId="1" animBg="1"/>
      <p:bldP spid="111" grpId="0" animBg="1"/>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Table 5"/>
          <p:cNvGraphicFramePr>
            <a:graphicFrameLocks noGrp="1"/>
          </p:cNvGraphicFramePr>
          <p:nvPr/>
        </p:nvGraphicFramePr>
        <p:xfrm>
          <a:off x="1257301" y="2687320"/>
          <a:ext cx="6629399" cy="1483360"/>
        </p:xfrm>
        <a:graphic>
          <a:graphicData uri="http://schemas.openxmlformats.org/drawingml/2006/table">
            <a:tbl>
              <a:tblPr firstRow="1" bandRow="1">
                <a:tableStyleId>{073A0DAA-6AF3-43AB-8588-CEC1D06C72B9}</a:tableStyleId>
              </a:tblPr>
              <a:tblGrid>
                <a:gridCol w="3893735"/>
                <a:gridCol w="911888"/>
                <a:gridCol w="911888"/>
                <a:gridCol w="911888"/>
              </a:tblGrid>
              <a:tr h="370840">
                <a:tc>
                  <a:txBody>
                    <a:bodyPr/>
                    <a:lstStyle/>
                    <a:p>
                      <a:r>
                        <a:rPr lang="en-US" dirty="0" smtClean="0">
                          <a:solidFill>
                            <a:srgbClr val="FFFF00"/>
                          </a:solidFill>
                        </a:rPr>
                        <a:t>Matrix</a:t>
                      </a:r>
                      <a:endParaRPr lang="en-US" dirty="0">
                        <a:solidFill>
                          <a:srgbClr val="FFFF00"/>
                        </a:solidFill>
                      </a:endParaRPr>
                    </a:p>
                  </a:txBody>
                  <a:tcPr anchor="ctr"/>
                </a:tc>
                <a:tc>
                  <a:txBody>
                    <a:bodyPr/>
                    <a:lstStyle/>
                    <a:p>
                      <a:pPr algn="ctr"/>
                      <a:r>
                        <a:rPr lang="en-US" dirty="0" smtClean="0">
                          <a:solidFill>
                            <a:srgbClr val="FFFF00"/>
                          </a:solidFill>
                        </a:rPr>
                        <a:t>80%</a:t>
                      </a:r>
                      <a:endParaRPr lang="en-US" dirty="0">
                        <a:solidFill>
                          <a:srgbClr val="FFFF00"/>
                        </a:solidFill>
                      </a:endParaRPr>
                    </a:p>
                  </a:txBody>
                  <a:tcPr anchor="ctr"/>
                </a:tc>
                <a:tc>
                  <a:txBody>
                    <a:bodyPr/>
                    <a:lstStyle/>
                    <a:p>
                      <a:pPr algn="ctr"/>
                      <a:r>
                        <a:rPr lang="en-US" dirty="0" smtClean="0">
                          <a:solidFill>
                            <a:srgbClr val="FFFF00"/>
                          </a:solidFill>
                        </a:rPr>
                        <a:t>90%</a:t>
                      </a:r>
                      <a:endParaRPr lang="en-US" dirty="0">
                        <a:solidFill>
                          <a:srgbClr val="FFFF00"/>
                        </a:solidFill>
                      </a:endParaRPr>
                    </a:p>
                  </a:txBody>
                  <a:tcPr anchor="ctr"/>
                </a:tc>
                <a:tc>
                  <a:txBody>
                    <a:bodyPr/>
                    <a:lstStyle/>
                    <a:p>
                      <a:pPr algn="ctr"/>
                      <a:r>
                        <a:rPr lang="en-US" dirty="0" smtClean="0">
                          <a:solidFill>
                            <a:srgbClr val="FFFF00"/>
                          </a:solidFill>
                        </a:rPr>
                        <a:t>95%</a:t>
                      </a:r>
                      <a:endParaRPr lang="en-US" dirty="0">
                        <a:solidFill>
                          <a:srgbClr val="FFFF00"/>
                        </a:solidFill>
                      </a:endParaRPr>
                    </a:p>
                  </a:txBody>
                  <a:tcPr anchor="ctr"/>
                </a:tc>
              </a:tr>
              <a:tr h="370840">
                <a:tc>
                  <a:txBody>
                    <a:bodyPr/>
                    <a:lstStyle/>
                    <a:p>
                      <a:r>
                        <a:rPr lang="en-US" dirty="0" smtClean="0"/>
                        <a:t>Direct</a:t>
                      </a:r>
                      <a:r>
                        <a:rPr lang="en-US" baseline="0" dirty="0" smtClean="0"/>
                        <a:t> to Indirect Transfer:</a:t>
                      </a:r>
                      <a:r>
                        <a:rPr lang="en-US" dirty="0" smtClean="0"/>
                        <a:t> SVD(F)</a:t>
                      </a:r>
                      <a:endParaRPr lang="en-US" dirty="0"/>
                    </a:p>
                  </a:txBody>
                  <a:tcPr anchor="ctr"/>
                </a:tc>
                <a:tc>
                  <a:txBody>
                    <a:bodyPr/>
                    <a:lstStyle/>
                    <a:p>
                      <a:pPr algn="ctr"/>
                      <a:r>
                        <a:rPr lang="en-US" dirty="0" smtClean="0"/>
                        <a:t>164</a:t>
                      </a:r>
                      <a:endParaRPr lang="en-US" dirty="0"/>
                    </a:p>
                  </a:txBody>
                  <a:tcPr anchor="ctr"/>
                </a:tc>
                <a:tc>
                  <a:txBody>
                    <a:bodyPr/>
                    <a:lstStyle/>
                    <a:p>
                      <a:pPr algn="ctr"/>
                      <a:r>
                        <a:rPr lang="en-US" dirty="0" smtClean="0"/>
                        <a:t>240</a:t>
                      </a:r>
                      <a:endParaRPr lang="en-US" dirty="0"/>
                    </a:p>
                  </a:txBody>
                  <a:tcPr anchor="ctr"/>
                </a:tc>
                <a:tc>
                  <a:txBody>
                    <a:bodyPr/>
                    <a:lstStyle/>
                    <a:p>
                      <a:pPr algn="ctr"/>
                      <a:r>
                        <a:rPr lang="en-US" dirty="0" smtClean="0"/>
                        <a:t>313</a:t>
                      </a:r>
                      <a:endParaRPr lang="en-US" dirty="0"/>
                    </a:p>
                  </a:txBody>
                  <a:tcPr anchor="ctr"/>
                </a:tc>
              </a:tr>
              <a:tr h="370840">
                <a:tc>
                  <a:txBody>
                    <a:bodyPr/>
                    <a:lstStyle/>
                    <a:p>
                      <a:r>
                        <a:rPr lang="en-US" dirty="0" smtClean="0"/>
                        <a:t>Lighting Prior: SVD(L</a:t>
                      </a:r>
                      <a:r>
                        <a:rPr lang="en-US" baseline="-25000" dirty="0" smtClean="0"/>
                        <a:t>d</a:t>
                      </a:r>
                      <a:r>
                        <a:rPr lang="en-US" dirty="0" smtClean="0"/>
                        <a:t>)</a:t>
                      </a:r>
                      <a:endParaRPr lang="en-US" baseline="-25000" dirty="0"/>
                    </a:p>
                  </a:txBody>
                  <a:tcPr anchor="ctr"/>
                </a:tc>
                <a:tc>
                  <a:txBody>
                    <a:bodyPr/>
                    <a:lstStyle/>
                    <a:p>
                      <a:pPr algn="ctr"/>
                      <a:r>
                        <a:rPr lang="en-US" dirty="0" smtClean="0"/>
                        <a:t>22</a:t>
                      </a:r>
                      <a:endParaRPr lang="en-US" dirty="0"/>
                    </a:p>
                  </a:txBody>
                  <a:tcPr anchor="ctr"/>
                </a:tc>
                <a:tc>
                  <a:txBody>
                    <a:bodyPr/>
                    <a:lstStyle/>
                    <a:p>
                      <a:pPr algn="ctr"/>
                      <a:r>
                        <a:rPr lang="en-US" dirty="0" smtClean="0"/>
                        <a:t>41</a:t>
                      </a:r>
                      <a:endParaRPr lang="en-US" dirty="0"/>
                    </a:p>
                  </a:txBody>
                  <a:tcPr anchor="ctr"/>
                </a:tc>
                <a:tc>
                  <a:txBody>
                    <a:bodyPr/>
                    <a:lstStyle/>
                    <a:p>
                      <a:pPr algn="ctr"/>
                      <a:r>
                        <a:rPr lang="en-US" dirty="0" smtClean="0"/>
                        <a:t>62</a:t>
                      </a:r>
                      <a:endParaRPr lang="en-US" dirty="0"/>
                    </a:p>
                  </a:txBody>
                  <a:tcPr anchor="ctr"/>
                </a:tc>
              </a:tr>
              <a:tr h="370840">
                <a:tc>
                  <a:txBody>
                    <a:bodyPr/>
                    <a:lstStyle/>
                    <a:p>
                      <a:r>
                        <a:rPr lang="en-US" dirty="0" smtClean="0"/>
                        <a:t>Indirect Correlations: SVD(M)</a:t>
                      </a:r>
                      <a:endParaRPr lang="en-US" dirty="0"/>
                    </a:p>
                  </a:txBody>
                  <a:tcPr anchor="ctr"/>
                </a:tc>
                <a:tc>
                  <a:txBody>
                    <a:bodyPr/>
                    <a:lstStyle/>
                    <a:p>
                      <a:pPr algn="ctr"/>
                      <a:r>
                        <a:rPr lang="en-US" dirty="0" smtClean="0"/>
                        <a:t>1</a:t>
                      </a:r>
                      <a:endParaRPr lang="en-US" dirty="0"/>
                    </a:p>
                  </a:txBody>
                  <a:tcPr anchor="ctr"/>
                </a:tc>
                <a:tc>
                  <a:txBody>
                    <a:bodyPr/>
                    <a:lstStyle/>
                    <a:p>
                      <a:pPr algn="ctr"/>
                      <a:r>
                        <a:rPr lang="en-US" dirty="0" smtClean="0"/>
                        <a:t>5</a:t>
                      </a:r>
                      <a:endParaRPr lang="en-US" dirty="0"/>
                    </a:p>
                  </a:txBody>
                  <a:tcPr anchor="ctr"/>
                </a:tc>
                <a:tc>
                  <a:txBody>
                    <a:bodyPr/>
                    <a:lstStyle/>
                    <a:p>
                      <a:pPr algn="ctr"/>
                      <a:r>
                        <a:rPr lang="en-US" dirty="0" smtClean="0"/>
                        <a:t>8</a:t>
                      </a:r>
                      <a:endParaRPr lang="en-US" dirty="0"/>
                    </a:p>
                  </a:txBody>
                  <a:tcPr anchor="ctr"/>
                </a:tc>
              </a:tr>
            </a:tbl>
          </a:graphicData>
        </a:graphic>
      </p:graphicFrame>
      <p:grpSp>
        <p:nvGrpSpPr>
          <p:cNvPr id="4" name="Group 15"/>
          <p:cNvGrpSpPr/>
          <p:nvPr/>
        </p:nvGrpSpPr>
        <p:grpSpPr>
          <a:xfrm>
            <a:off x="3126749" y="4343400"/>
            <a:ext cx="2890502" cy="677487"/>
            <a:chOff x="2976898" y="4889578"/>
            <a:chExt cx="2890502" cy="677487"/>
          </a:xfrm>
        </p:grpSpPr>
        <p:sp>
          <p:nvSpPr>
            <p:cNvPr id="5" name="TextBox 4"/>
            <p:cNvSpPr txBox="1"/>
            <p:nvPr/>
          </p:nvSpPr>
          <p:spPr bwMode="auto">
            <a:xfrm>
              <a:off x="2976898" y="5105400"/>
              <a:ext cx="2890502" cy="461665"/>
            </a:xfrm>
            <a:prstGeom prst="rect">
              <a:avLst/>
            </a:prstGeom>
            <a:noFill/>
            <a:ln w="9525">
              <a:noFill/>
              <a:miter lim="800000"/>
              <a:headEnd/>
              <a:tailEnd/>
            </a:ln>
          </p:spPr>
          <p:txBody>
            <a:bodyPr wrap="square" rtlCol="0">
              <a:spAutoFit/>
            </a:bodyPr>
            <a:lstStyle/>
            <a:p>
              <a:pPr algn="ctr"/>
              <a:r>
                <a:rPr lang="en-US" sz="2400" dirty="0" smtClean="0">
                  <a:latin typeface="Helvetica" pitchFamily="34" charset="0"/>
                  <a:cs typeface="Helvetica" pitchFamily="34" charset="0"/>
                </a:rPr>
                <a:t>l</a:t>
              </a:r>
              <a:r>
                <a:rPr lang="en-US" sz="2400" baseline="-25000" dirty="0" smtClean="0">
                  <a:latin typeface="Helvetica" pitchFamily="34" charset="0"/>
                  <a:cs typeface="Helvetica" pitchFamily="34" charset="0"/>
                </a:rPr>
                <a:t>ind</a:t>
              </a:r>
              <a:r>
                <a:rPr lang="en-US" sz="2400" dirty="0" smtClean="0">
                  <a:latin typeface="Helvetica" pitchFamily="34" charset="0"/>
                  <a:cs typeface="Helvetica" pitchFamily="34" charset="0"/>
                </a:rPr>
                <a:t> = F l</a:t>
              </a:r>
              <a:r>
                <a:rPr lang="en-US" sz="2400" baseline="-25000" dirty="0" smtClean="0">
                  <a:latin typeface="Helvetica" pitchFamily="34" charset="0"/>
                  <a:cs typeface="Helvetica" pitchFamily="34" charset="0"/>
                </a:rPr>
                <a:t>d</a:t>
              </a:r>
              <a:r>
                <a:rPr lang="en-US" sz="2400" dirty="0" smtClean="0">
                  <a:latin typeface="Helvetica" pitchFamily="34" charset="0"/>
                  <a:cs typeface="Helvetica" pitchFamily="34" charset="0"/>
                </a:rPr>
                <a:t> = U </a:t>
              </a:r>
              <a:r>
                <a:rPr lang="el-GR" sz="2400" dirty="0" smtClean="0">
                  <a:latin typeface="Helvetica" pitchFamily="34" charset="0"/>
                  <a:cs typeface="Helvetica" pitchFamily="34" charset="0"/>
                </a:rPr>
                <a:t>Σ</a:t>
              </a:r>
              <a:r>
                <a:rPr lang="en-US" sz="2400" dirty="0" smtClean="0">
                  <a:latin typeface="Helvetica" pitchFamily="34" charset="0"/>
                  <a:cs typeface="Helvetica" pitchFamily="34" charset="0"/>
                </a:rPr>
                <a:t> V</a:t>
              </a:r>
              <a:r>
                <a:rPr lang="en-US" sz="2400" baseline="30000" dirty="0" smtClean="0">
                  <a:latin typeface="Helvetica" pitchFamily="34" charset="0"/>
                  <a:cs typeface="Helvetica" pitchFamily="34" charset="0"/>
                </a:rPr>
                <a:t>T</a:t>
              </a:r>
              <a:r>
                <a:rPr lang="en-US" sz="2400" dirty="0" smtClean="0">
                  <a:latin typeface="Helvetica" pitchFamily="34" charset="0"/>
                  <a:cs typeface="Helvetica" pitchFamily="34" charset="0"/>
                </a:rPr>
                <a:t> l</a:t>
              </a:r>
              <a:r>
                <a:rPr lang="en-US" sz="2400" baseline="-25000" dirty="0" smtClean="0">
                  <a:latin typeface="Helvetica" pitchFamily="34" charset="0"/>
                  <a:cs typeface="Helvetica" pitchFamily="34" charset="0"/>
                </a:rPr>
                <a:t>d</a:t>
              </a:r>
              <a:endParaRPr lang="en-US" sz="2400" baseline="-25000" dirty="0">
                <a:latin typeface="Helvetica" pitchFamily="34" charset="0"/>
                <a:cs typeface="Helvetica" pitchFamily="34" charset="0"/>
              </a:endParaRPr>
            </a:p>
          </p:txBody>
        </p:sp>
        <p:sp>
          <p:nvSpPr>
            <p:cNvPr id="7" name="TextBox 6"/>
            <p:cNvSpPr txBox="1"/>
            <p:nvPr/>
          </p:nvSpPr>
          <p:spPr bwMode="auto">
            <a:xfrm>
              <a:off x="4504113" y="4889578"/>
              <a:ext cx="364202" cy="461665"/>
            </a:xfrm>
            <a:prstGeom prst="rect">
              <a:avLst/>
            </a:prstGeom>
            <a:noFill/>
            <a:ln w="9525">
              <a:noFill/>
              <a:miter lim="800000"/>
              <a:headEnd/>
              <a:tailEnd/>
            </a:ln>
          </p:spPr>
          <p:txBody>
            <a:bodyPr wrap="none" rtlCol="0">
              <a:spAutoFit/>
            </a:bodyPr>
            <a:lstStyle/>
            <a:p>
              <a:r>
                <a:rPr lang="en-US" sz="2400" dirty="0" smtClean="0">
                  <a:latin typeface="Helvetica" pitchFamily="34" charset="0"/>
                  <a:cs typeface="Helvetica" pitchFamily="34" charset="0"/>
                </a:rPr>
                <a:t>~</a:t>
              </a:r>
              <a:endParaRPr lang="en-US" sz="2400" dirty="0">
                <a:latin typeface="Helvetica" pitchFamily="34" charset="0"/>
                <a:cs typeface="Helvetica" pitchFamily="34" charset="0"/>
              </a:endParaRPr>
            </a:p>
          </p:txBody>
        </p:sp>
        <p:sp>
          <p:nvSpPr>
            <p:cNvPr id="8" name="TextBox 7"/>
            <p:cNvSpPr txBox="1"/>
            <p:nvPr/>
          </p:nvSpPr>
          <p:spPr bwMode="auto">
            <a:xfrm>
              <a:off x="4783974" y="4889578"/>
              <a:ext cx="364202" cy="461665"/>
            </a:xfrm>
            <a:prstGeom prst="rect">
              <a:avLst/>
            </a:prstGeom>
            <a:noFill/>
            <a:ln w="9525">
              <a:noFill/>
              <a:miter lim="800000"/>
              <a:headEnd/>
              <a:tailEnd/>
            </a:ln>
          </p:spPr>
          <p:txBody>
            <a:bodyPr wrap="none" rtlCol="0">
              <a:spAutoFit/>
            </a:bodyPr>
            <a:lstStyle/>
            <a:p>
              <a:r>
                <a:rPr lang="en-US" sz="2400" dirty="0" smtClean="0">
                  <a:latin typeface="Helvetica" pitchFamily="34" charset="0"/>
                  <a:cs typeface="Helvetica" pitchFamily="34" charset="0"/>
                </a:rPr>
                <a:t>~</a:t>
              </a:r>
              <a:endParaRPr lang="en-US" sz="2400" dirty="0">
                <a:latin typeface="Helvetica" pitchFamily="34" charset="0"/>
                <a:cs typeface="Helvetica" pitchFamily="34" charset="0"/>
              </a:endParaRPr>
            </a:p>
          </p:txBody>
        </p:sp>
        <p:sp>
          <p:nvSpPr>
            <p:cNvPr id="9" name="TextBox 8"/>
            <p:cNvSpPr txBox="1"/>
            <p:nvPr/>
          </p:nvSpPr>
          <p:spPr bwMode="auto">
            <a:xfrm>
              <a:off x="5080461" y="4889578"/>
              <a:ext cx="364202" cy="461665"/>
            </a:xfrm>
            <a:prstGeom prst="rect">
              <a:avLst/>
            </a:prstGeom>
            <a:noFill/>
            <a:ln w="9525">
              <a:noFill/>
              <a:miter lim="800000"/>
              <a:headEnd/>
              <a:tailEnd/>
            </a:ln>
          </p:spPr>
          <p:txBody>
            <a:bodyPr wrap="none" rtlCol="0">
              <a:spAutoFit/>
            </a:bodyPr>
            <a:lstStyle/>
            <a:p>
              <a:r>
                <a:rPr lang="en-US" sz="2400" dirty="0" smtClean="0">
                  <a:latin typeface="Helvetica" pitchFamily="34" charset="0"/>
                  <a:cs typeface="Helvetica" pitchFamily="34" charset="0"/>
                </a:rPr>
                <a:t>~</a:t>
              </a:r>
              <a:endParaRPr lang="en-US" sz="2400" dirty="0">
                <a:latin typeface="Helvetica" pitchFamily="34" charset="0"/>
                <a:cs typeface="Helvetica" pitchFamily="34" charset="0"/>
              </a:endParaRPr>
            </a:p>
          </p:txBody>
        </p:sp>
      </p:grpSp>
      <p:sp>
        <p:nvSpPr>
          <p:cNvPr id="10" name="TextBox 9"/>
          <p:cNvSpPr txBox="1"/>
          <p:nvPr/>
        </p:nvSpPr>
        <p:spPr bwMode="auto">
          <a:xfrm>
            <a:off x="3219546" y="5168822"/>
            <a:ext cx="2704908" cy="461665"/>
          </a:xfrm>
          <a:prstGeom prst="rect">
            <a:avLst/>
          </a:prstGeom>
          <a:noFill/>
          <a:ln w="9525">
            <a:noFill/>
            <a:miter lim="800000"/>
            <a:headEnd/>
            <a:tailEnd/>
          </a:ln>
        </p:spPr>
        <p:txBody>
          <a:bodyPr wrap="none" rtlCol="0">
            <a:spAutoFit/>
          </a:bodyPr>
          <a:lstStyle/>
          <a:p>
            <a:r>
              <a:rPr lang="en-US" sz="2400" dirty="0" smtClean="0">
                <a:latin typeface="Helvetica" pitchFamily="34" charset="0"/>
                <a:cs typeface="Helvetica" pitchFamily="34" charset="0"/>
              </a:rPr>
              <a:t>l</a:t>
            </a:r>
            <a:r>
              <a:rPr lang="en-US" sz="2400" baseline="-25000" dirty="0" smtClean="0">
                <a:latin typeface="Helvetica" pitchFamily="34" charset="0"/>
                <a:cs typeface="Helvetica" pitchFamily="34" charset="0"/>
              </a:rPr>
              <a:t>ind</a:t>
            </a:r>
            <a:r>
              <a:rPr lang="en-US" sz="2400" dirty="0" smtClean="0">
                <a:latin typeface="Helvetica" pitchFamily="34" charset="0"/>
                <a:cs typeface="Helvetica" pitchFamily="34" charset="0"/>
              </a:rPr>
              <a:t> = F P S S</a:t>
            </a:r>
            <a:r>
              <a:rPr lang="en-US" sz="2400" baseline="30000" dirty="0" smtClean="0">
                <a:latin typeface="Helvetica" pitchFamily="34" charset="0"/>
                <a:cs typeface="Helvetica" pitchFamily="34" charset="0"/>
              </a:rPr>
              <a:t>-1</a:t>
            </a:r>
            <a:r>
              <a:rPr lang="en-US" sz="2400" dirty="0" smtClean="0">
                <a:latin typeface="Helvetica" pitchFamily="34" charset="0"/>
                <a:cs typeface="Helvetica" pitchFamily="34" charset="0"/>
              </a:rPr>
              <a:t>P</a:t>
            </a:r>
            <a:r>
              <a:rPr lang="en-US" sz="2400" baseline="30000" dirty="0" smtClean="0">
                <a:latin typeface="Helvetica" pitchFamily="34" charset="0"/>
                <a:cs typeface="Helvetica" pitchFamily="34" charset="0"/>
              </a:rPr>
              <a:t>T</a:t>
            </a:r>
            <a:r>
              <a:rPr lang="en-US" sz="2400" dirty="0" smtClean="0">
                <a:latin typeface="Helvetica" pitchFamily="34" charset="0"/>
                <a:cs typeface="Helvetica" pitchFamily="34" charset="0"/>
              </a:rPr>
              <a:t> l</a:t>
            </a:r>
            <a:r>
              <a:rPr lang="en-US" sz="2400" baseline="-25000" dirty="0" smtClean="0">
                <a:latin typeface="Helvetica" pitchFamily="34" charset="0"/>
                <a:cs typeface="Helvetica" pitchFamily="34" charset="0"/>
              </a:rPr>
              <a:t>d</a:t>
            </a:r>
            <a:endParaRPr lang="en-US" sz="2400" baseline="-25000" dirty="0">
              <a:latin typeface="Helvetica" pitchFamily="34" charset="0"/>
              <a:cs typeface="Helvetica" pitchFamily="34" charset="0"/>
            </a:endParaRPr>
          </a:p>
        </p:txBody>
      </p:sp>
      <p:sp>
        <p:nvSpPr>
          <p:cNvPr id="11" name="TextBox 10"/>
          <p:cNvSpPr txBox="1"/>
          <p:nvPr/>
        </p:nvSpPr>
        <p:spPr bwMode="auto">
          <a:xfrm>
            <a:off x="3009297" y="5786735"/>
            <a:ext cx="3125407" cy="461665"/>
          </a:xfrm>
          <a:prstGeom prst="rect">
            <a:avLst/>
          </a:prstGeom>
          <a:noFill/>
          <a:ln w="9525">
            <a:noFill/>
            <a:miter lim="800000"/>
            <a:headEnd/>
            <a:tailEnd/>
          </a:ln>
        </p:spPr>
        <p:txBody>
          <a:bodyPr wrap="none" rtlCol="0">
            <a:spAutoFit/>
          </a:bodyPr>
          <a:lstStyle/>
          <a:p>
            <a:r>
              <a:rPr lang="en-US" sz="2400" dirty="0" smtClean="0">
                <a:latin typeface="Helvetica" pitchFamily="34" charset="0"/>
                <a:cs typeface="Helvetica" pitchFamily="34" charset="0"/>
              </a:rPr>
              <a:t>l</a:t>
            </a:r>
            <a:r>
              <a:rPr lang="en-US" sz="2400" baseline="-25000" dirty="0" smtClean="0">
                <a:latin typeface="Helvetica" pitchFamily="34" charset="0"/>
                <a:cs typeface="Helvetica" pitchFamily="34" charset="0"/>
              </a:rPr>
              <a:t>ind</a:t>
            </a:r>
            <a:r>
              <a:rPr lang="en-US" sz="2400" dirty="0" smtClean="0">
                <a:latin typeface="Helvetica" pitchFamily="34" charset="0"/>
                <a:cs typeface="Helvetica" pitchFamily="34" charset="0"/>
              </a:rPr>
              <a:t> = U</a:t>
            </a:r>
            <a:r>
              <a:rPr lang="en-US" sz="2400" baseline="-25000" dirty="0" smtClean="0">
                <a:latin typeface="Helvetica" pitchFamily="34" charset="0"/>
                <a:cs typeface="Helvetica" pitchFamily="34" charset="0"/>
              </a:rPr>
              <a:t>b</a:t>
            </a:r>
            <a:r>
              <a:rPr lang="en-US" sz="2400" dirty="0" smtClean="0">
                <a:latin typeface="Helvetica" pitchFamily="34" charset="0"/>
                <a:cs typeface="Helvetica" pitchFamily="34" charset="0"/>
              </a:rPr>
              <a:t> </a:t>
            </a:r>
            <a:r>
              <a:rPr lang="en-US" sz="2400" dirty="0" err="1" smtClean="0">
                <a:latin typeface="Helvetica" pitchFamily="34" charset="0"/>
                <a:cs typeface="Helvetica" pitchFamily="34" charset="0"/>
              </a:rPr>
              <a:t>T</a:t>
            </a:r>
            <a:r>
              <a:rPr lang="en-US" sz="2400" baseline="-25000" dirty="0" err="1" smtClean="0">
                <a:latin typeface="Helvetica" pitchFamily="34" charset="0"/>
                <a:cs typeface="Helvetica" pitchFamily="34" charset="0"/>
              </a:rPr>
              <a:t>d</a:t>
            </a:r>
            <a:r>
              <a:rPr lang="en-US" sz="2400" baseline="-25000" dirty="0" err="1" smtClean="0">
                <a:latin typeface="Times New Roman"/>
                <a:cs typeface="Times New Roman"/>
              </a:rPr>
              <a:t>→</a:t>
            </a:r>
            <a:r>
              <a:rPr lang="en-US" sz="2400" baseline="-25000" dirty="0" err="1" smtClean="0">
                <a:latin typeface="Helvetica" pitchFamily="34" charset="0"/>
                <a:cs typeface="Helvetica" pitchFamily="34" charset="0"/>
              </a:rPr>
              <a:t>b</a:t>
            </a:r>
            <a:r>
              <a:rPr lang="en-US" sz="2400" baseline="-25000" dirty="0" smtClean="0">
                <a:latin typeface="Helvetica" pitchFamily="34" charset="0"/>
                <a:cs typeface="Helvetica" pitchFamily="34" charset="0"/>
              </a:rPr>
              <a:t> </a:t>
            </a:r>
            <a:r>
              <a:rPr lang="en-US" sz="2400" dirty="0" smtClean="0">
                <a:latin typeface="Helvetica" pitchFamily="34" charset="0"/>
                <a:cs typeface="Helvetica" pitchFamily="34" charset="0"/>
              </a:rPr>
              <a:t>l</a:t>
            </a:r>
            <a:r>
              <a:rPr lang="en-US" sz="2400" baseline="-25000" dirty="0" smtClean="0">
                <a:latin typeface="Helvetica" pitchFamily="34" charset="0"/>
                <a:cs typeface="Helvetica" pitchFamily="34" charset="0"/>
              </a:rPr>
              <a:t>d </a:t>
            </a:r>
            <a:r>
              <a:rPr lang="en-US" sz="2400" dirty="0" smtClean="0">
                <a:latin typeface="Helvetica" pitchFamily="34" charset="0"/>
                <a:cs typeface="Helvetica" pitchFamily="34" charset="0"/>
              </a:rPr>
              <a:t>= U</a:t>
            </a:r>
            <a:r>
              <a:rPr lang="en-US" sz="2400" baseline="-25000" dirty="0" smtClean="0">
                <a:latin typeface="Helvetica" pitchFamily="34" charset="0"/>
                <a:cs typeface="Helvetica" pitchFamily="34" charset="0"/>
              </a:rPr>
              <a:t>b</a:t>
            </a:r>
            <a:r>
              <a:rPr lang="en-US" sz="2400" dirty="0" smtClean="0">
                <a:latin typeface="Helvetica" pitchFamily="34" charset="0"/>
                <a:cs typeface="Helvetica" pitchFamily="34" charset="0"/>
              </a:rPr>
              <a:t> b</a:t>
            </a:r>
            <a:endParaRPr lang="en-US" sz="2400" dirty="0">
              <a:latin typeface="Helvetica" pitchFamily="34" charset="0"/>
              <a:cs typeface="Helvetica" pitchFamily="34" charset="0"/>
            </a:endParaRPr>
          </a:p>
        </p:txBody>
      </p:sp>
      <p:sp>
        <p:nvSpPr>
          <p:cNvPr id="12" name="Title 2"/>
          <p:cNvSpPr>
            <a:spLocks noGrp="1"/>
          </p:cNvSpPr>
          <p:nvPr>
            <p:ph type="title"/>
          </p:nvPr>
        </p:nvSpPr>
        <p:spPr/>
        <p:txBody>
          <a:bodyPr/>
          <a:lstStyle/>
          <a:p>
            <a:r>
              <a:rPr lang="en-US" dirty="0" smtClean="0"/>
              <a:t>Dictionary</a:t>
            </a:r>
            <a:br>
              <a:rPr lang="en-US" dirty="0" smtClean="0"/>
            </a:br>
            <a:r>
              <a:rPr lang="en-US" sz="2800" dirty="0" smtClean="0"/>
              <a:t>indirect lighting correlations (M)</a:t>
            </a:r>
            <a:endParaRPr lang="en-US" sz="2800" dirty="0"/>
          </a:p>
        </p:txBody>
      </p:sp>
    </p:spTree>
    <p:extLst>
      <p:ext uri="{BB962C8B-B14F-4D97-AF65-F5344CB8AC3E}">
        <p14:creationId xmlns:p14="http://schemas.microsoft.com/office/powerpoint/2010/main" val="577500323"/>
      </p:ext>
    </p:extLst>
  </p:cSld>
  <p:clrMapOvr>
    <a:masterClrMapping/>
  </p:clrMapOvr>
  <p:transition>
    <p:fade/>
  </p:transition>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2"/>
          <p:cNvSpPr>
            <a:spLocks noGrp="1"/>
          </p:cNvSpPr>
          <p:nvPr>
            <p:ph type="title"/>
          </p:nvPr>
        </p:nvSpPr>
        <p:spPr>
          <a:xfrm>
            <a:off x="381000" y="230188"/>
            <a:ext cx="8382000" cy="1052596"/>
          </a:xfrm>
        </p:spPr>
        <p:txBody>
          <a:bodyPr/>
          <a:lstStyle/>
          <a:p>
            <a:r>
              <a:rPr lang="en-US" dirty="0" smtClean="0"/>
              <a:t>Dictionary</a:t>
            </a:r>
            <a:br>
              <a:rPr lang="en-US" dirty="0" smtClean="0"/>
            </a:br>
            <a:r>
              <a:rPr lang="en-US" sz="2800" dirty="0" smtClean="0"/>
              <a:t>runtime U</a:t>
            </a:r>
            <a:r>
              <a:rPr lang="en-US" sz="2800" baseline="-25000" dirty="0" smtClean="0"/>
              <a:t>b</a:t>
            </a:r>
            <a:endParaRPr lang="en-US" sz="2800" baseline="-25000" dirty="0"/>
          </a:p>
        </p:txBody>
      </p:sp>
      <p:pic>
        <p:nvPicPr>
          <p:cNvPr id="13" name="Picture 38" descr="cube-4a.png"/>
          <p:cNvPicPr>
            <a:picLocks noChangeAspect="1"/>
          </p:cNvPicPr>
          <p:nvPr/>
        </p:nvPicPr>
        <p:blipFill>
          <a:blip r:embed="rId3"/>
          <a:srcRect/>
          <a:stretch>
            <a:fillRect/>
          </a:stretch>
        </p:blipFill>
        <p:spPr bwMode="auto">
          <a:xfrm>
            <a:off x="6246168" y="3763599"/>
            <a:ext cx="2745432" cy="2743200"/>
          </a:xfrm>
          <a:prstGeom prst="rect">
            <a:avLst/>
          </a:prstGeom>
          <a:noFill/>
          <a:ln w="9525">
            <a:noFill/>
            <a:miter lim="800000"/>
            <a:headEnd/>
            <a:tailEnd/>
          </a:ln>
        </p:spPr>
      </p:pic>
      <p:pic>
        <p:nvPicPr>
          <p:cNvPr id="14" name="Picture 30" descr="direct+indirect.bmp"/>
          <p:cNvPicPr>
            <a:picLocks noChangeAspect="1"/>
          </p:cNvPicPr>
          <p:nvPr/>
        </p:nvPicPr>
        <p:blipFill rotWithShape="1">
          <a:blip r:embed="rId4"/>
          <a:srcRect t="23313" b="14064"/>
          <a:stretch/>
        </p:blipFill>
        <p:spPr bwMode="auto">
          <a:xfrm>
            <a:off x="457200" y="1295400"/>
            <a:ext cx="3163330" cy="1981200"/>
          </a:xfrm>
          <a:prstGeom prst="rect">
            <a:avLst/>
          </a:prstGeom>
          <a:noFill/>
          <a:ln w="9525">
            <a:noFill/>
            <a:miter lim="800000"/>
            <a:headEnd/>
            <a:tailEnd/>
          </a:ln>
        </p:spPr>
      </p:pic>
      <p:grpSp>
        <p:nvGrpSpPr>
          <p:cNvPr id="16" name="Group 86"/>
          <p:cNvGrpSpPr/>
          <p:nvPr/>
        </p:nvGrpSpPr>
        <p:grpSpPr>
          <a:xfrm>
            <a:off x="468878" y="1551795"/>
            <a:ext cx="1623285" cy="1676400"/>
            <a:chOff x="189653" y="932019"/>
            <a:chExt cx="817084" cy="945641"/>
          </a:xfrm>
        </p:grpSpPr>
        <p:cxnSp>
          <p:nvCxnSpPr>
            <p:cNvPr id="18" name="Straight Connector 17"/>
            <p:cNvCxnSpPr/>
            <p:nvPr/>
          </p:nvCxnSpPr>
          <p:spPr>
            <a:xfrm rot="16200000" flipV="1">
              <a:off x="-124336" y="1447075"/>
              <a:ext cx="742354" cy="88833"/>
            </a:xfrm>
            <a:prstGeom prst="line">
              <a:avLst/>
            </a:prstGeom>
            <a:ln cmpd="sng">
              <a:solidFill>
                <a:schemeClr val="accent1"/>
              </a:solidFill>
              <a:prstDash val="solid"/>
              <a:headEnd type="none"/>
              <a:tailEnd type="none"/>
            </a:ln>
          </p:spPr>
          <p:style>
            <a:lnRef idx="2">
              <a:schemeClr val="accent1"/>
            </a:lnRef>
            <a:fillRef idx="0">
              <a:schemeClr val="accent1"/>
            </a:fillRef>
            <a:effectRef idx="1">
              <a:schemeClr val="accent1"/>
            </a:effectRef>
            <a:fontRef idx="minor">
              <a:schemeClr val="tx1"/>
            </a:fontRef>
          </p:style>
        </p:cxnSp>
        <p:cxnSp>
          <p:nvCxnSpPr>
            <p:cNvPr id="19" name="Straight Connector 18"/>
            <p:cNvCxnSpPr/>
            <p:nvPr/>
          </p:nvCxnSpPr>
          <p:spPr>
            <a:xfrm>
              <a:off x="429279" y="945811"/>
              <a:ext cx="548678" cy="3490"/>
            </a:xfrm>
            <a:prstGeom prst="line">
              <a:avLst/>
            </a:prstGeom>
            <a:ln cmpd="sng">
              <a:solidFill>
                <a:schemeClr val="accent1"/>
              </a:solidFill>
              <a:prstDash val="solid"/>
              <a:headEnd type="none"/>
              <a:tailEnd type="none"/>
            </a:ln>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flipV="1">
              <a:off x="205915" y="949301"/>
              <a:ext cx="223364" cy="171015"/>
            </a:xfrm>
            <a:prstGeom prst="line">
              <a:avLst/>
            </a:prstGeom>
            <a:ln cmpd="sng">
              <a:solidFill>
                <a:schemeClr val="accent1"/>
              </a:solidFill>
              <a:prstDash val="solid"/>
              <a:headEnd type="none"/>
              <a:tailEnd type="none"/>
            </a:ln>
          </p:spPr>
          <p:style>
            <a:lnRef idx="2">
              <a:schemeClr val="accent1"/>
            </a:lnRef>
            <a:fillRef idx="0">
              <a:schemeClr val="accent1"/>
            </a:fillRef>
            <a:effectRef idx="1">
              <a:schemeClr val="accent1"/>
            </a:effectRef>
            <a:fontRef idx="minor">
              <a:schemeClr val="tx1"/>
            </a:fontRef>
          </p:style>
        </p:cxnSp>
        <p:cxnSp>
          <p:nvCxnSpPr>
            <p:cNvPr id="23" name="Straight Connector 22"/>
            <p:cNvCxnSpPr/>
            <p:nvPr/>
          </p:nvCxnSpPr>
          <p:spPr>
            <a:xfrm flipV="1">
              <a:off x="296656" y="1862668"/>
              <a:ext cx="710081" cy="13544"/>
            </a:xfrm>
            <a:prstGeom prst="line">
              <a:avLst/>
            </a:prstGeom>
            <a:ln cmpd="sng">
              <a:solidFill>
                <a:schemeClr val="accent1"/>
              </a:solidFill>
              <a:prstDash val="solid"/>
              <a:headEnd type="none"/>
              <a:tailEnd type="none"/>
            </a:ln>
          </p:spPr>
          <p:style>
            <a:lnRef idx="2">
              <a:schemeClr val="accent1"/>
            </a:lnRef>
            <a:fillRef idx="0">
              <a:schemeClr val="accent1"/>
            </a:fillRef>
            <a:effectRef idx="1">
              <a:schemeClr val="accent1"/>
            </a:effectRef>
            <a:fontRef idx="minor">
              <a:schemeClr val="tx1"/>
            </a:fontRef>
          </p:style>
        </p:cxnSp>
        <p:cxnSp>
          <p:nvCxnSpPr>
            <p:cNvPr id="17" name="Straight Connector 16"/>
            <p:cNvCxnSpPr/>
            <p:nvPr/>
          </p:nvCxnSpPr>
          <p:spPr>
            <a:xfrm rot="16200000" flipH="1">
              <a:off x="889678" y="1020298"/>
              <a:ext cx="188296" cy="11738"/>
            </a:xfrm>
            <a:prstGeom prst="line">
              <a:avLst/>
            </a:prstGeom>
            <a:ln cmpd="sng">
              <a:solidFill>
                <a:schemeClr val="accent1"/>
              </a:solidFill>
              <a:prstDash val="solid"/>
              <a:headEnd type="none"/>
              <a:tailEnd type="none"/>
            </a:ln>
          </p:spPr>
          <p:style>
            <a:lnRef idx="2">
              <a:schemeClr val="accent1"/>
            </a:lnRef>
            <a:fillRef idx="0">
              <a:schemeClr val="accent1"/>
            </a:fillRef>
            <a:effectRef idx="1">
              <a:schemeClr val="accent1"/>
            </a:effectRef>
            <a:fontRef idx="minor">
              <a:schemeClr val="tx1"/>
            </a:fontRef>
          </p:style>
        </p:cxnSp>
        <p:cxnSp>
          <p:nvCxnSpPr>
            <p:cNvPr id="22" name="Straight Connector 21"/>
            <p:cNvCxnSpPr/>
            <p:nvPr/>
          </p:nvCxnSpPr>
          <p:spPr>
            <a:xfrm rot="5400000">
              <a:off x="607076" y="1495497"/>
              <a:ext cx="764327" cy="0"/>
            </a:xfrm>
            <a:prstGeom prst="line">
              <a:avLst/>
            </a:prstGeom>
            <a:ln cmpd="sng">
              <a:solidFill>
                <a:schemeClr val="accent1"/>
              </a:solidFill>
              <a:prstDash val="solid"/>
              <a:headEnd type="none"/>
              <a:tailEnd type="none"/>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a:off x="189653" y="1117600"/>
              <a:ext cx="799586" cy="0"/>
            </a:xfrm>
            <a:prstGeom prst="line">
              <a:avLst/>
            </a:prstGeom>
            <a:ln cmpd="sng">
              <a:solidFill>
                <a:schemeClr val="accent1"/>
              </a:solidFill>
              <a:prstDash val="solid"/>
              <a:headEnd type="none"/>
              <a:tailEnd type="none"/>
            </a:ln>
          </p:spPr>
          <p:style>
            <a:lnRef idx="2">
              <a:schemeClr val="accent1"/>
            </a:lnRef>
            <a:fillRef idx="0">
              <a:schemeClr val="accent1"/>
            </a:fillRef>
            <a:effectRef idx="1">
              <a:schemeClr val="accent1"/>
            </a:effectRef>
            <a:fontRef idx="minor">
              <a:schemeClr val="tx1"/>
            </a:fontRef>
          </p:style>
        </p:cxnSp>
      </p:grpSp>
      <p:grpSp>
        <p:nvGrpSpPr>
          <p:cNvPr id="7" name="Group 6"/>
          <p:cNvGrpSpPr/>
          <p:nvPr/>
        </p:nvGrpSpPr>
        <p:grpSpPr>
          <a:xfrm>
            <a:off x="6894096" y="4407283"/>
            <a:ext cx="1459832" cy="1456109"/>
            <a:chOff x="6894096" y="4407283"/>
            <a:chExt cx="1459832" cy="1456109"/>
          </a:xfrm>
        </p:grpSpPr>
        <p:sp>
          <p:nvSpPr>
            <p:cNvPr id="2" name="Rectangle 1"/>
            <p:cNvSpPr/>
            <p:nvPr/>
          </p:nvSpPr>
          <p:spPr bwMode="auto">
            <a:xfrm>
              <a:off x="6894984" y="4411299"/>
              <a:ext cx="1447800" cy="1447800"/>
            </a:xfrm>
            <a:prstGeom prst="rect">
              <a:avLst/>
            </a:prstGeom>
            <a:noFill/>
            <a:ln w="28575">
              <a:solidFill>
                <a:srgbClr val="FFC000"/>
              </a:solidFill>
              <a:headEnd type="none" w="med" len="med"/>
              <a:tailEnd type="none" w="med" len="med"/>
            </a:ln>
            <a:effectLst/>
            <a:scene3d>
              <a:camera prst="orthographicFront" fov="0">
                <a:rot lat="0" lon="0" rev="0"/>
              </a:camera>
              <a:lightRig rig="glow" dir="t">
                <a:rot lat="0" lon="0" rev="6360000"/>
              </a:lightRig>
            </a:scene3d>
            <a:sp3d contourW="1000" prstMaterial="flat">
              <a:contourClr>
                <a:schemeClr val="accent2">
                  <a:satMod val="300000"/>
                </a:schemeClr>
              </a:contourClr>
            </a:sp3d>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Segoe" pitchFamily="34" charset="0"/>
              </a:endParaRPr>
            </a:p>
          </p:txBody>
        </p:sp>
        <p:cxnSp>
          <p:nvCxnSpPr>
            <p:cNvPr id="4" name="Straight Connector 3"/>
            <p:cNvCxnSpPr>
              <a:stCxn id="2" idx="0"/>
              <a:endCxn id="2" idx="2"/>
            </p:cNvCxnSpPr>
            <p:nvPr/>
          </p:nvCxnSpPr>
          <p:spPr>
            <a:xfrm>
              <a:off x="7618884" y="4411299"/>
              <a:ext cx="0" cy="1447800"/>
            </a:xfrm>
            <a:prstGeom prst="line">
              <a:avLst/>
            </a:prstGeom>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p:nvCxnSpPr>
          <p:spPr>
            <a:xfrm>
              <a:off x="7239000" y="4415592"/>
              <a:ext cx="0" cy="1447800"/>
            </a:xfrm>
            <a:prstGeom prst="line">
              <a:avLst/>
            </a:prstGeom>
          </p:spPr>
          <p:style>
            <a:lnRef idx="1">
              <a:schemeClr val="accent1"/>
            </a:lnRef>
            <a:fillRef idx="0">
              <a:schemeClr val="accent1"/>
            </a:fillRef>
            <a:effectRef idx="0">
              <a:schemeClr val="accent1"/>
            </a:effectRef>
            <a:fontRef idx="minor">
              <a:schemeClr val="tx1"/>
            </a:fontRef>
          </p:style>
        </p:cxnSp>
        <p:cxnSp>
          <p:nvCxnSpPr>
            <p:cNvPr id="36" name="Straight Connector 35"/>
            <p:cNvCxnSpPr/>
            <p:nvPr/>
          </p:nvCxnSpPr>
          <p:spPr>
            <a:xfrm>
              <a:off x="7988968" y="4407283"/>
              <a:ext cx="0" cy="1447800"/>
            </a:xfrm>
            <a:prstGeom prst="line">
              <a:avLst/>
            </a:prstGeom>
          </p:spPr>
          <p:style>
            <a:lnRef idx="1">
              <a:schemeClr val="accent1"/>
            </a:lnRef>
            <a:fillRef idx="0">
              <a:schemeClr val="accent1"/>
            </a:fillRef>
            <a:effectRef idx="0">
              <a:schemeClr val="accent1"/>
            </a:effectRef>
            <a:fontRef idx="minor">
              <a:schemeClr val="tx1"/>
            </a:fontRef>
          </p:style>
        </p:cxnSp>
        <p:cxnSp>
          <p:nvCxnSpPr>
            <p:cNvPr id="6" name="Straight Connector 5"/>
            <p:cNvCxnSpPr>
              <a:stCxn id="2" idx="3"/>
              <a:endCxn id="2" idx="1"/>
            </p:cNvCxnSpPr>
            <p:nvPr/>
          </p:nvCxnSpPr>
          <p:spPr>
            <a:xfrm flipH="1">
              <a:off x="6894984" y="5135199"/>
              <a:ext cx="144780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39" name="Straight Connector 38"/>
            <p:cNvCxnSpPr/>
            <p:nvPr/>
          </p:nvCxnSpPr>
          <p:spPr>
            <a:xfrm flipH="1">
              <a:off x="6894096" y="4772528"/>
              <a:ext cx="144780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40" name="Straight Connector 39"/>
            <p:cNvCxnSpPr/>
            <p:nvPr/>
          </p:nvCxnSpPr>
          <p:spPr>
            <a:xfrm flipH="1">
              <a:off x="6906128" y="5486400"/>
              <a:ext cx="1447800" cy="0"/>
            </a:xfrm>
            <a:prstGeom prst="line">
              <a:avLst/>
            </a:prstGeom>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423334921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2"/>
          <p:cNvSpPr>
            <a:spLocks noGrp="1"/>
          </p:cNvSpPr>
          <p:nvPr>
            <p:ph type="title"/>
          </p:nvPr>
        </p:nvSpPr>
        <p:spPr>
          <a:xfrm>
            <a:off x="381000" y="230188"/>
            <a:ext cx="8382000" cy="1052596"/>
          </a:xfrm>
        </p:spPr>
        <p:txBody>
          <a:bodyPr/>
          <a:lstStyle/>
          <a:p>
            <a:r>
              <a:rPr lang="en-US" dirty="0" smtClean="0"/>
              <a:t>Dictionary</a:t>
            </a:r>
            <a:br>
              <a:rPr lang="en-US" dirty="0" smtClean="0"/>
            </a:br>
            <a:r>
              <a:rPr lang="en-US" sz="2800" dirty="0" smtClean="0"/>
              <a:t>runtime U</a:t>
            </a:r>
            <a:r>
              <a:rPr lang="en-US" sz="2800" baseline="-25000" dirty="0" smtClean="0"/>
              <a:t>b</a:t>
            </a:r>
            <a:endParaRPr lang="en-US" sz="2800" baseline="-25000" dirty="0"/>
          </a:p>
        </p:txBody>
      </p:sp>
      <p:pic>
        <p:nvPicPr>
          <p:cNvPr id="13" name="Picture 38" descr="cube-4a.png"/>
          <p:cNvPicPr>
            <a:picLocks noChangeAspect="1"/>
          </p:cNvPicPr>
          <p:nvPr/>
        </p:nvPicPr>
        <p:blipFill>
          <a:blip r:embed="rId3"/>
          <a:srcRect/>
          <a:stretch>
            <a:fillRect/>
          </a:stretch>
        </p:blipFill>
        <p:spPr bwMode="auto">
          <a:xfrm>
            <a:off x="6246168" y="3763599"/>
            <a:ext cx="2745432" cy="2743200"/>
          </a:xfrm>
          <a:prstGeom prst="rect">
            <a:avLst/>
          </a:prstGeom>
          <a:noFill/>
          <a:ln w="9525">
            <a:noFill/>
            <a:miter lim="800000"/>
            <a:headEnd/>
            <a:tailEnd/>
          </a:ln>
        </p:spPr>
      </p:pic>
      <p:grpSp>
        <p:nvGrpSpPr>
          <p:cNvPr id="7" name="Group 6"/>
          <p:cNvGrpSpPr/>
          <p:nvPr/>
        </p:nvGrpSpPr>
        <p:grpSpPr>
          <a:xfrm>
            <a:off x="6894096" y="4407283"/>
            <a:ext cx="1459832" cy="1456109"/>
            <a:chOff x="6894096" y="4407283"/>
            <a:chExt cx="1459832" cy="1456109"/>
          </a:xfrm>
        </p:grpSpPr>
        <p:sp>
          <p:nvSpPr>
            <p:cNvPr id="2" name="Rectangle 1"/>
            <p:cNvSpPr/>
            <p:nvPr/>
          </p:nvSpPr>
          <p:spPr bwMode="auto">
            <a:xfrm>
              <a:off x="6894984" y="4411299"/>
              <a:ext cx="1447800" cy="1447800"/>
            </a:xfrm>
            <a:prstGeom prst="rect">
              <a:avLst/>
            </a:prstGeom>
            <a:noFill/>
            <a:ln w="28575">
              <a:solidFill>
                <a:srgbClr val="FFC000"/>
              </a:solidFill>
              <a:headEnd type="none" w="med" len="med"/>
              <a:tailEnd type="none" w="med" len="med"/>
            </a:ln>
            <a:effectLst/>
            <a:scene3d>
              <a:camera prst="orthographicFront" fov="0">
                <a:rot lat="0" lon="0" rev="0"/>
              </a:camera>
              <a:lightRig rig="glow" dir="t">
                <a:rot lat="0" lon="0" rev="6360000"/>
              </a:lightRig>
            </a:scene3d>
            <a:sp3d contourW="1000" prstMaterial="flat">
              <a:contourClr>
                <a:schemeClr val="accent2">
                  <a:satMod val="300000"/>
                </a:schemeClr>
              </a:contourClr>
            </a:sp3d>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Segoe" pitchFamily="34" charset="0"/>
              </a:endParaRPr>
            </a:p>
          </p:txBody>
        </p:sp>
        <p:cxnSp>
          <p:nvCxnSpPr>
            <p:cNvPr id="4" name="Straight Connector 3"/>
            <p:cNvCxnSpPr>
              <a:stCxn id="2" idx="0"/>
              <a:endCxn id="2" idx="2"/>
            </p:cNvCxnSpPr>
            <p:nvPr/>
          </p:nvCxnSpPr>
          <p:spPr>
            <a:xfrm>
              <a:off x="7618884" y="4411299"/>
              <a:ext cx="0" cy="1447800"/>
            </a:xfrm>
            <a:prstGeom prst="line">
              <a:avLst/>
            </a:prstGeom>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p:nvCxnSpPr>
          <p:spPr>
            <a:xfrm>
              <a:off x="7239000" y="4415592"/>
              <a:ext cx="0" cy="1447800"/>
            </a:xfrm>
            <a:prstGeom prst="line">
              <a:avLst/>
            </a:prstGeom>
          </p:spPr>
          <p:style>
            <a:lnRef idx="1">
              <a:schemeClr val="accent1"/>
            </a:lnRef>
            <a:fillRef idx="0">
              <a:schemeClr val="accent1"/>
            </a:fillRef>
            <a:effectRef idx="0">
              <a:schemeClr val="accent1"/>
            </a:effectRef>
            <a:fontRef idx="minor">
              <a:schemeClr val="tx1"/>
            </a:fontRef>
          </p:style>
        </p:cxnSp>
        <p:cxnSp>
          <p:nvCxnSpPr>
            <p:cNvPr id="36" name="Straight Connector 35"/>
            <p:cNvCxnSpPr/>
            <p:nvPr/>
          </p:nvCxnSpPr>
          <p:spPr>
            <a:xfrm>
              <a:off x="7988968" y="4407283"/>
              <a:ext cx="0" cy="1447800"/>
            </a:xfrm>
            <a:prstGeom prst="line">
              <a:avLst/>
            </a:prstGeom>
          </p:spPr>
          <p:style>
            <a:lnRef idx="1">
              <a:schemeClr val="accent1"/>
            </a:lnRef>
            <a:fillRef idx="0">
              <a:schemeClr val="accent1"/>
            </a:fillRef>
            <a:effectRef idx="0">
              <a:schemeClr val="accent1"/>
            </a:effectRef>
            <a:fontRef idx="minor">
              <a:schemeClr val="tx1"/>
            </a:fontRef>
          </p:style>
        </p:cxnSp>
        <p:cxnSp>
          <p:nvCxnSpPr>
            <p:cNvPr id="6" name="Straight Connector 5"/>
            <p:cNvCxnSpPr>
              <a:stCxn id="2" idx="3"/>
              <a:endCxn id="2" idx="1"/>
            </p:cNvCxnSpPr>
            <p:nvPr/>
          </p:nvCxnSpPr>
          <p:spPr>
            <a:xfrm flipH="1">
              <a:off x="6894984" y="5135199"/>
              <a:ext cx="144780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39" name="Straight Connector 38"/>
            <p:cNvCxnSpPr/>
            <p:nvPr/>
          </p:nvCxnSpPr>
          <p:spPr>
            <a:xfrm flipH="1">
              <a:off x="6894096" y="4772528"/>
              <a:ext cx="144780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40" name="Straight Connector 39"/>
            <p:cNvCxnSpPr/>
            <p:nvPr/>
          </p:nvCxnSpPr>
          <p:spPr>
            <a:xfrm flipH="1">
              <a:off x="6906128" y="5486400"/>
              <a:ext cx="1447800" cy="0"/>
            </a:xfrm>
            <a:prstGeom prst="line">
              <a:avLst/>
            </a:prstGeom>
          </p:spPr>
          <p:style>
            <a:lnRef idx="1">
              <a:schemeClr val="accent1"/>
            </a:lnRef>
            <a:fillRef idx="0">
              <a:schemeClr val="accent1"/>
            </a:fillRef>
            <a:effectRef idx="0">
              <a:schemeClr val="accent1"/>
            </a:effectRef>
            <a:fontRef idx="minor">
              <a:schemeClr val="tx1"/>
            </a:fontRef>
          </p:style>
        </p:cxnSp>
      </p:grpSp>
      <p:pic>
        <p:nvPicPr>
          <p:cNvPr id="24" name="Picture 52" descr="lp.bmp"/>
          <p:cNvPicPr>
            <a:picLocks noChangeAspect="1"/>
          </p:cNvPicPr>
          <p:nvPr/>
        </p:nvPicPr>
        <p:blipFill>
          <a:blip r:embed="rId4"/>
          <a:srcRect/>
          <a:stretch>
            <a:fillRect/>
          </a:stretch>
        </p:blipFill>
        <p:spPr bwMode="auto">
          <a:xfrm>
            <a:off x="1224718" y="4232527"/>
            <a:ext cx="4025900" cy="1341437"/>
          </a:xfrm>
          <a:prstGeom prst="rect">
            <a:avLst/>
          </a:prstGeom>
          <a:noFill/>
          <a:ln w="9525">
            <a:noFill/>
            <a:miter lim="800000"/>
            <a:headEnd/>
            <a:tailEnd/>
          </a:ln>
        </p:spPr>
      </p:pic>
      <p:grpSp>
        <p:nvGrpSpPr>
          <p:cNvPr id="25" name="Group 99"/>
          <p:cNvGrpSpPr>
            <a:grpSpLocks/>
          </p:cNvGrpSpPr>
          <p:nvPr/>
        </p:nvGrpSpPr>
        <p:grpSpPr bwMode="auto">
          <a:xfrm>
            <a:off x="713545" y="4246814"/>
            <a:ext cx="479423" cy="1309688"/>
            <a:chOff x="2601918" y="1504969"/>
            <a:chExt cx="479420" cy="1309687"/>
          </a:xfrm>
        </p:grpSpPr>
        <p:sp>
          <p:nvSpPr>
            <p:cNvPr id="26" name="Left Brace 25"/>
            <p:cNvSpPr/>
            <p:nvPr/>
          </p:nvSpPr>
          <p:spPr>
            <a:xfrm>
              <a:off x="2924176" y="1504969"/>
              <a:ext cx="157162" cy="1309687"/>
            </a:xfrm>
            <a:prstGeom prst="leftBrace">
              <a:avLst/>
            </a:prstGeom>
            <a:ln w="12700"/>
          </p:spPr>
          <p:style>
            <a:lnRef idx="2">
              <a:schemeClr val="accent1"/>
            </a:lnRef>
            <a:fillRef idx="0">
              <a:schemeClr val="accent1"/>
            </a:fillRef>
            <a:effectRef idx="1">
              <a:schemeClr val="accent1"/>
            </a:effectRef>
            <a:fontRef idx="minor">
              <a:schemeClr val="tx1"/>
            </a:fontRef>
          </p:style>
          <p:txBody>
            <a:bodyPr anchor="ctr"/>
            <a:lstStyle/>
            <a:p>
              <a:pPr algn="ctr">
                <a:defRPr/>
              </a:pPr>
              <a:endParaRPr lang="en-US"/>
            </a:p>
          </p:txBody>
        </p:sp>
        <p:sp>
          <p:nvSpPr>
            <p:cNvPr id="27" name="TextBox 83"/>
            <p:cNvSpPr txBox="1">
              <a:spLocks noChangeArrowheads="1"/>
            </p:cNvSpPr>
            <p:nvPr/>
          </p:nvSpPr>
          <p:spPr bwMode="auto">
            <a:xfrm rot="16200000">
              <a:off x="2216876" y="1982697"/>
              <a:ext cx="1124025" cy="353941"/>
            </a:xfrm>
            <a:prstGeom prst="rect">
              <a:avLst/>
            </a:prstGeom>
            <a:noFill/>
            <a:ln w="9525">
              <a:noFill/>
              <a:miter lim="800000"/>
              <a:headEnd/>
              <a:tailEnd/>
            </a:ln>
          </p:spPr>
          <p:txBody>
            <a:bodyPr wrap="none">
              <a:spAutoFit/>
            </a:bodyPr>
            <a:lstStyle/>
            <a:p>
              <a:pPr algn="ctr"/>
              <a:r>
                <a:rPr lang="en-US" sz="1700" dirty="0" smtClean="0"/>
                <a:t>Modes  (k)</a:t>
              </a:r>
              <a:endParaRPr lang="en-US" sz="1700" dirty="0"/>
            </a:p>
          </p:txBody>
        </p:sp>
      </p:grpSp>
      <p:grpSp>
        <p:nvGrpSpPr>
          <p:cNvPr id="28" name="Group 108"/>
          <p:cNvGrpSpPr>
            <a:grpSpLocks/>
          </p:cNvGrpSpPr>
          <p:nvPr/>
        </p:nvGrpSpPr>
        <p:grpSpPr bwMode="auto">
          <a:xfrm>
            <a:off x="2250243" y="5604127"/>
            <a:ext cx="3017837" cy="554037"/>
            <a:chOff x="4144518" y="2862280"/>
            <a:chExt cx="3017339" cy="553859"/>
          </a:xfrm>
        </p:grpSpPr>
        <p:sp>
          <p:nvSpPr>
            <p:cNvPr id="29" name="Right Brace 28"/>
            <p:cNvSpPr/>
            <p:nvPr/>
          </p:nvSpPr>
          <p:spPr>
            <a:xfrm rot="5400000">
              <a:off x="4465946" y="2540852"/>
              <a:ext cx="150764" cy="793619"/>
            </a:xfrm>
            <a:prstGeom prst="rightBrace">
              <a:avLst/>
            </a:prstGeom>
            <a:ln w="12700"/>
          </p:spPr>
          <p:style>
            <a:lnRef idx="2">
              <a:schemeClr val="accent1"/>
            </a:lnRef>
            <a:fillRef idx="0">
              <a:schemeClr val="accent1"/>
            </a:fillRef>
            <a:effectRef idx="1">
              <a:schemeClr val="accent1"/>
            </a:effectRef>
            <a:fontRef idx="minor">
              <a:schemeClr val="tx1"/>
            </a:fontRef>
          </p:style>
          <p:txBody>
            <a:bodyPr anchor="ctr"/>
            <a:lstStyle/>
            <a:p>
              <a:pPr algn="ctr">
                <a:defRPr/>
              </a:pPr>
              <a:endParaRPr lang="en-US"/>
            </a:p>
          </p:txBody>
        </p:sp>
        <p:sp>
          <p:nvSpPr>
            <p:cNvPr id="30" name="Right Brace 29"/>
            <p:cNvSpPr/>
            <p:nvPr/>
          </p:nvSpPr>
          <p:spPr>
            <a:xfrm rot="5400000">
              <a:off x="5225438" y="2608311"/>
              <a:ext cx="146003" cy="653942"/>
            </a:xfrm>
            <a:prstGeom prst="rightBrace">
              <a:avLst/>
            </a:prstGeom>
            <a:ln w="12700"/>
          </p:spPr>
          <p:style>
            <a:lnRef idx="2">
              <a:schemeClr val="accent1"/>
            </a:lnRef>
            <a:fillRef idx="0">
              <a:schemeClr val="accent1"/>
            </a:fillRef>
            <a:effectRef idx="1">
              <a:schemeClr val="accent1"/>
            </a:effectRef>
            <a:fontRef idx="minor">
              <a:schemeClr val="tx1"/>
            </a:fontRef>
          </p:style>
          <p:txBody>
            <a:bodyPr anchor="ctr"/>
            <a:lstStyle/>
            <a:p>
              <a:pPr algn="ctr">
                <a:defRPr/>
              </a:pPr>
              <a:endParaRPr lang="en-US"/>
            </a:p>
          </p:txBody>
        </p:sp>
        <p:sp>
          <p:nvSpPr>
            <p:cNvPr id="31" name="Right Brace 30"/>
            <p:cNvSpPr/>
            <p:nvPr/>
          </p:nvSpPr>
          <p:spPr>
            <a:xfrm rot="5400000">
              <a:off x="5892079" y="2624182"/>
              <a:ext cx="161873" cy="638070"/>
            </a:xfrm>
            <a:prstGeom prst="rightBrace">
              <a:avLst/>
            </a:prstGeom>
            <a:ln w="12700"/>
          </p:spPr>
          <p:style>
            <a:lnRef idx="2">
              <a:schemeClr val="accent1"/>
            </a:lnRef>
            <a:fillRef idx="0">
              <a:schemeClr val="accent1"/>
            </a:fillRef>
            <a:effectRef idx="1">
              <a:schemeClr val="accent1"/>
            </a:effectRef>
            <a:fontRef idx="minor">
              <a:schemeClr val="tx1"/>
            </a:fontRef>
          </p:style>
          <p:txBody>
            <a:bodyPr anchor="ctr"/>
            <a:lstStyle/>
            <a:p>
              <a:pPr algn="ctr">
                <a:defRPr/>
              </a:pPr>
              <a:endParaRPr lang="en-US"/>
            </a:p>
          </p:txBody>
        </p:sp>
        <p:sp>
          <p:nvSpPr>
            <p:cNvPr id="32" name="Right Brace 31"/>
            <p:cNvSpPr/>
            <p:nvPr/>
          </p:nvSpPr>
          <p:spPr>
            <a:xfrm rot="5400000">
              <a:off x="6476976" y="2705924"/>
              <a:ext cx="158699" cy="471410"/>
            </a:xfrm>
            <a:prstGeom prst="rightBrace">
              <a:avLst/>
            </a:prstGeom>
            <a:ln w="12700"/>
          </p:spPr>
          <p:style>
            <a:lnRef idx="2">
              <a:schemeClr val="accent1"/>
            </a:lnRef>
            <a:fillRef idx="0">
              <a:schemeClr val="accent1"/>
            </a:fillRef>
            <a:effectRef idx="1">
              <a:schemeClr val="accent1"/>
            </a:effectRef>
            <a:fontRef idx="minor">
              <a:schemeClr val="tx1"/>
            </a:fontRef>
          </p:style>
          <p:txBody>
            <a:bodyPr anchor="ctr"/>
            <a:lstStyle/>
            <a:p>
              <a:pPr algn="ctr">
                <a:defRPr/>
              </a:pPr>
              <a:endParaRPr lang="en-US"/>
            </a:p>
          </p:txBody>
        </p:sp>
        <p:sp>
          <p:nvSpPr>
            <p:cNvPr id="33" name="Right Brace 32"/>
            <p:cNvSpPr/>
            <p:nvPr/>
          </p:nvSpPr>
          <p:spPr>
            <a:xfrm rot="5400000">
              <a:off x="6897594" y="2786874"/>
              <a:ext cx="153938" cy="304750"/>
            </a:xfrm>
            <a:prstGeom prst="rightBrace">
              <a:avLst/>
            </a:prstGeom>
            <a:ln w="12700"/>
          </p:spPr>
          <p:style>
            <a:lnRef idx="2">
              <a:schemeClr val="accent1"/>
            </a:lnRef>
            <a:fillRef idx="0">
              <a:schemeClr val="accent1"/>
            </a:fillRef>
            <a:effectRef idx="1">
              <a:schemeClr val="accent1"/>
            </a:effectRef>
            <a:fontRef idx="minor">
              <a:schemeClr val="tx1"/>
            </a:fontRef>
          </p:style>
          <p:txBody>
            <a:bodyPr anchor="ctr"/>
            <a:lstStyle/>
            <a:p>
              <a:pPr algn="ctr">
                <a:defRPr/>
              </a:pPr>
              <a:endParaRPr lang="en-US"/>
            </a:p>
          </p:txBody>
        </p:sp>
        <p:pic>
          <p:nvPicPr>
            <p:cNvPr id="34" name="Picture 36" descr="cube-2.png"/>
            <p:cNvPicPr>
              <a:picLocks noChangeAspect="1"/>
            </p:cNvPicPr>
            <p:nvPr/>
          </p:nvPicPr>
          <p:blipFill>
            <a:blip r:embed="rId5"/>
            <a:srcRect/>
            <a:stretch>
              <a:fillRect/>
            </a:stretch>
          </p:blipFill>
          <p:spPr bwMode="auto">
            <a:xfrm>
              <a:off x="6796097" y="3050379"/>
              <a:ext cx="365760" cy="365760"/>
            </a:xfrm>
            <a:prstGeom prst="rect">
              <a:avLst/>
            </a:prstGeom>
            <a:noFill/>
            <a:ln w="9525">
              <a:noFill/>
              <a:miter lim="800000"/>
              <a:headEnd/>
              <a:tailEnd/>
            </a:ln>
          </p:spPr>
        </p:pic>
        <p:pic>
          <p:nvPicPr>
            <p:cNvPr id="37" name="Picture 37" descr="cube-3.png"/>
            <p:cNvPicPr>
              <a:picLocks noChangeAspect="1"/>
            </p:cNvPicPr>
            <p:nvPr/>
          </p:nvPicPr>
          <p:blipFill>
            <a:blip r:embed="rId6"/>
            <a:srcRect/>
            <a:stretch>
              <a:fillRect/>
            </a:stretch>
          </p:blipFill>
          <p:spPr bwMode="auto">
            <a:xfrm>
              <a:off x="6372236" y="3050379"/>
              <a:ext cx="365760" cy="365760"/>
            </a:xfrm>
            <a:prstGeom prst="rect">
              <a:avLst/>
            </a:prstGeom>
            <a:noFill/>
            <a:ln w="9525">
              <a:noFill/>
              <a:miter lim="800000"/>
              <a:headEnd/>
              <a:tailEnd/>
            </a:ln>
          </p:spPr>
        </p:pic>
        <p:pic>
          <p:nvPicPr>
            <p:cNvPr id="38" name="Picture 38" descr="cube-4a.png"/>
            <p:cNvPicPr>
              <a:picLocks noChangeAspect="1"/>
            </p:cNvPicPr>
            <p:nvPr/>
          </p:nvPicPr>
          <p:blipFill>
            <a:blip r:embed="rId3"/>
            <a:srcRect/>
            <a:stretch>
              <a:fillRect/>
            </a:stretch>
          </p:blipFill>
          <p:spPr bwMode="auto">
            <a:xfrm>
              <a:off x="5791212" y="3050379"/>
              <a:ext cx="365760" cy="365760"/>
            </a:xfrm>
            <a:prstGeom prst="rect">
              <a:avLst/>
            </a:prstGeom>
            <a:noFill/>
            <a:ln w="9525">
              <a:noFill/>
              <a:miter lim="800000"/>
              <a:headEnd/>
              <a:tailEnd/>
            </a:ln>
          </p:spPr>
        </p:pic>
        <p:pic>
          <p:nvPicPr>
            <p:cNvPr id="41" name="Picture 39" descr="cube-4b.png"/>
            <p:cNvPicPr>
              <a:picLocks noChangeAspect="1"/>
            </p:cNvPicPr>
            <p:nvPr/>
          </p:nvPicPr>
          <p:blipFill>
            <a:blip r:embed="rId7"/>
            <a:srcRect/>
            <a:stretch>
              <a:fillRect/>
            </a:stretch>
          </p:blipFill>
          <p:spPr bwMode="auto">
            <a:xfrm>
              <a:off x="5114935" y="3050379"/>
              <a:ext cx="365760" cy="365760"/>
            </a:xfrm>
            <a:prstGeom prst="rect">
              <a:avLst/>
            </a:prstGeom>
            <a:noFill/>
            <a:ln w="9525">
              <a:noFill/>
              <a:miter lim="800000"/>
              <a:headEnd/>
              <a:tailEnd/>
            </a:ln>
          </p:spPr>
        </p:pic>
        <p:pic>
          <p:nvPicPr>
            <p:cNvPr id="42" name="Picture 40" descr="cube-5.png"/>
            <p:cNvPicPr>
              <a:picLocks noChangeAspect="1"/>
            </p:cNvPicPr>
            <p:nvPr/>
          </p:nvPicPr>
          <p:blipFill>
            <a:blip r:embed="rId8"/>
            <a:srcRect/>
            <a:stretch>
              <a:fillRect/>
            </a:stretch>
          </p:blipFill>
          <p:spPr bwMode="auto">
            <a:xfrm>
              <a:off x="4362457" y="3050379"/>
              <a:ext cx="365760" cy="365760"/>
            </a:xfrm>
            <a:prstGeom prst="rect">
              <a:avLst/>
            </a:prstGeom>
            <a:noFill/>
            <a:ln w="9525">
              <a:noFill/>
              <a:miter lim="800000"/>
              <a:headEnd/>
              <a:tailEnd/>
            </a:ln>
          </p:spPr>
        </p:pic>
      </p:grpSp>
      <p:grpSp>
        <p:nvGrpSpPr>
          <p:cNvPr id="43" name="Group 109"/>
          <p:cNvGrpSpPr>
            <a:grpSpLocks/>
          </p:cNvGrpSpPr>
          <p:nvPr/>
        </p:nvGrpSpPr>
        <p:grpSpPr bwMode="auto">
          <a:xfrm>
            <a:off x="1224718" y="5604127"/>
            <a:ext cx="984250" cy="554037"/>
            <a:chOff x="3119438" y="2862281"/>
            <a:chExt cx="983704" cy="553858"/>
          </a:xfrm>
        </p:grpSpPr>
        <p:sp>
          <p:nvSpPr>
            <p:cNvPr id="44" name="Right Brace 43"/>
            <p:cNvSpPr/>
            <p:nvPr/>
          </p:nvSpPr>
          <p:spPr>
            <a:xfrm rot="5400000">
              <a:off x="3525593" y="2456126"/>
              <a:ext cx="171395" cy="983704"/>
            </a:xfrm>
            <a:prstGeom prst="rightBrace">
              <a:avLst/>
            </a:prstGeom>
            <a:ln w="12700"/>
          </p:spPr>
          <p:style>
            <a:lnRef idx="2">
              <a:schemeClr val="accent1"/>
            </a:lnRef>
            <a:fillRef idx="0">
              <a:schemeClr val="accent1"/>
            </a:fillRef>
            <a:effectRef idx="1">
              <a:schemeClr val="accent1"/>
            </a:effectRef>
            <a:fontRef idx="minor">
              <a:schemeClr val="tx1"/>
            </a:fontRef>
          </p:style>
          <p:txBody>
            <a:bodyPr anchor="ctr"/>
            <a:lstStyle/>
            <a:p>
              <a:pPr algn="ctr">
                <a:defRPr/>
              </a:pPr>
              <a:endParaRPr lang="en-US"/>
            </a:p>
          </p:txBody>
        </p:sp>
        <p:pic>
          <p:nvPicPr>
            <p:cNvPr id="45" name="Picture 41" descr="cube-6.png"/>
            <p:cNvPicPr>
              <a:picLocks noChangeAspect="1"/>
            </p:cNvPicPr>
            <p:nvPr/>
          </p:nvPicPr>
          <p:blipFill>
            <a:blip r:embed="rId9"/>
            <a:srcRect/>
            <a:stretch>
              <a:fillRect/>
            </a:stretch>
          </p:blipFill>
          <p:spPr bwMode="auto">
            <a:xfrm>
              <a:off x="3429011" y="3050379"/>
              <a:ext cx="365760" cy="365760"/>
            </a:xfrm>
            <a:prstGeom prst="rect">
              <a:avLst/>
            </a:prstGeom>
            <a:noFill/>
            <a:ln w="9525">
              <a:noFill/>
              <a:miter lim="800000"/>
              <a:headEnd/>
              <a:tailEnd/>
            </a:ln>
          </p:spPr>
        </p:pic>
      </p:grpSp>
      <p:sp>
        <p:nvSpPr>
          <p:cNvPr id="46" name="Rectangle 45"/>
          <p:cNvSpPr/>
          <p:nvPr/>
        </p:nvSpPr>
        <p:spPr>
          <a:xfrm>
            <a:off x="2766208" y="3505200"/>
            <a:ext cx="909223" cy="523220"/>
          </a:xfrm>
          <a:prstGeom prst="rect">
            <a:avLst/>
          </a:prstGeom>
        </p:spPr>
        <p:txBody>
          <a:bodyPr wrap="none">
            <a:spAutoFit/>
          </a:bodyPr>
          <a:lstStyle/>
          <a:p>
            <a:r>
              <a:rPr lang="en-US" sz="2800" dirty="0" err="1">
                <a:latin typeface="Helvetica" pitchFamily="34" charset="0"/>
                <a:cs typeface="Helvetica" pitchFamily="34" charset="0"/>
              </a:rPr>
              <a:t>T</a:t>
            </a:r>
            <a:r>
              <a:rPr lang="en-US" sz="2800" baseline="-25000" dirty="0" err="1">
                <a:latin typeface="Helvetica" pitchFamily="34" charset="0"/>
                <a:cs typeface="Helvetica" pitchFamily="34" charset="0"/>
              </a:rPr>
              <a:t>d</a:t>
            </a:r>
            <a:r>
              <a:rPr lang="en-US" sz="2800" baseline="-25000" dirty="0" err="1">
                <a:latin typeface="Times New Roman"/>
                <a:cs typeface="Times New Roman"/>
              </a:rPr>
              <a:t>→</a:t>
            </a:r>
            <a:r>
              <a:rPr lang="en-US" sz="2800" baseline="-25000" dirty="0" err="1">
                <a:latin typeface="Helvetica" pitchFamily="34" charset="0"/>
                <a:cs typeface="Helvetica" pitchFamily="34" charset="0"/>
              </a:rPr>
              <a:t>b</a:t>
            </a:r>
            <a:endParaRPr lang="en-US" sz="2800" dirty="0"/>
          </a:p>
        </p:txBody>
      </p:sp>
      <p:grpSp>
        <p:nvGrpSpPr>
          <p:cNvPr id="47" name="Group 46"/>
          <p:cNvGrpSpPr/>
          <p:nvPr/>
        </p:nvGrpSpPr>
        <p:grpSpPr>
          <a:xfrm>
            <a:off x="457200" y="1295400"/>
            <a:ext cx="3163330" cy="1981200"/>
            <a:chOff x="457200" y="1219200"/>
            <a:chExt cx="3163330" cy="1981200"/>
          </a:xfrm>
        </p:grpSpPr>
        <p:pic>
          <p:nvPicPr>
            <p:cNvPr id="48" name="Picture 30" descr="direct+indirect.bmp"/>
            <p:cNvPicPr>
              <a:picLocks noChangeAspect="1"/>
            </p:cNvPicPr>
            <p:nvPr/>
          </p:nvPicPr>
          <p:blipFill rotWithShape="1">
            <a:blip r:embed="rId10"/>
            <a:srcRect t="23313" b="14064"/>
            <a:stretch/>
          </p:blipFill>
          <p:spPr bwMode="auto">
            <a:xfrm>
              <a:off x="457200" y="1219200"/>
              <a:ext cx="3163330" cy="1981200"/>
            </a:xfrm>
            <a:prstGeom prst="rect">
              <a:avLst/>
            </a:prstGeom>
            <a:noFill/>
            <a:ln w="9525">
              <a:noFill/>
              <a:miter lim="800000"/>
              <a:headEnd/>
              <a:tailEnd/>
            </a:ln>
          </p:spPr>
        </p:pic>
        <p:grpSp>
          <p:nvGrpSpPr>
            <p:cNvPr id="49" name="Group 86"/>
            <p:cNvGrpSpPr/>
            <p:nvPr/>
          </p:nvGrpSpPr>
          <p:grpSpPr>
            <a:xfrm>
              <a:off x="468878" y="1475595"/>
              <a:ext cx="1623285" cy="1676400"/>
              <a:chOff x="189653" y="932019"/>
              <a:chExt cx="817084" cy="945641"/>
            </a:xfrm>
          </p:grpSpPr>
          <p:cxnSp>
            <p:nvCxnSpPr>
              <p:cNvPr id="50" name="Straight Connector 49"/>
              <p:cNvCxnSpPr/>
              <p:nvPr/>
            </p:nvCxnSpPr>
            <p:spPr>
              <a:xfrm rot="16200000" flipV="1">
                <a:off x="-124336" y="1447075"/>
                <a:ext cx="742354" cy="88833"/>
              </a:xfrm>
              <a:prstGeom prst="line">
                <a:avLst/>
              </a:prstGeom>
              <a:ln cmpd="sng">
                <a:solidFill>
                  <a:schemeClr val="accent1"/>
                </a:solidFill>
                <a:prstDash val="solid"/>
                <a:headEnd type="none"/>
                <a:tailEnd type="none"/>
              </a:ln>
            </p:spPr>
            <p:style>
              <a:lnRef idx="2">
                <a:schemeClr val="accent1"/>
              </a:lnRef>
              <a:fillRef idx="0">
                <a:schemeClr val="accent1"/>
              </a:fillRef>
              <a:effectRef idx="1">
                <a:schemeClr val="accent1"/>
              </a:effectRef>
              <a:fontRef idx="minor">
                <a:schemeClr val="tx1"/>
              </a:fontRef>
            </p:style>
          </p:cxnSp>
          <p:cxnSp>
            <p:nvCxnSpPr>
              <p:cNvPr id="51" name="Straight Connector 50"/>
              <p:cNvCxnSpPr/>
              <p:nvPr/>
            </p:nvCxnSpPr>
            <p:spPr>
              <a:xfrm>
                <a:off x="429279" y="945811"/>
                <a:ext cx="548678" cy="3490"/>
              </a:xfrm>
              <a:prstGeom prst="line">
                <a:avLst/>
              </a:prstGeom>
              <a:ln cmpd="sng">
                <a:solidFill>
                  <a:schemeClr val="accent1"/>
                </a:solidFill>
                <a:prstDash val="solid"/>
                <a:headEnd type="none"/>
                <a:tailEnd type="none"/>
              </a:ln>
            </p:spPr>
            <p:style>
              <a:lnRef idx="2">
                <a:schemeClr val="accent1"/>
              </a:lnRef>
              <a:fillRef idx="0">
                <a:schemeClr val="accent1"/>
              </a:fillRef>
              <a:effectRef idx="1">
                <a:schemeClr val="accent1"/>
              </a:effectRef>
              <a:fontRef idx="minor">
                <a:schemeClr val="tx1"/>
              </a:fontRef>
            </p:style>
          </p:cxnSp>
          <p:cxnSp>
            <p:nvCxnSpPr>
              <p:cNvPr id="52" name="Straight Connector 51"/>
              <p:cNvCxnSpPr/>
              <p:nvPr/>
            </p:nvCxnSpPr>
            <p:spPr>
              <a:xfrm flipV="1">
                <a:off x="205915" y="949301"/>
                <a:ext cx="223364" cy="171015"/>
              </a:xfrm>
              <a:prstGeom prst="line">
                <a:avLst/>
              </a:prstGeom>
              <a:ln cmpd="sng">
                <a:solidFill>
                  <a:schemeClr val="accent1"/>
                </a:solidFill>
                <a:prstDash val="solid"/>
                <a:headEnd type="none"/>
                <a:tailEnd type="none"/>
              </a:ln>
            </p:spPr>
            <p:style>
              <a:lnRef idx="2">
                <a:schemeClr val="accent1"/>
              </a:lnRef>
              <a:fillRef idx="0">
                <a:schemeClr val="accent1"/>
              </a:fillRef>
              <a:effectRef idx="1">
                <a:schemeClr val="accent1"/>
              </a:effectRef>
              <a:fontRef idx="minor">
                <a:schemeClr val="tx1"/>
              </a:fontRef>
            </p:style>
          </p:cxnSp>
          <p:cxnSp>
            <p:nvCxnSpPr>
              <p:cNvPr id="53" name="Straight Connector 52"/>
              <p:cNvCxnSpPr/>
              <p:nvPr/>
            </p:nvCxnSpPr>
            <p:spPr>
              <a:xfrm flipV="1">
                <a:off x="296656" y="1862668"/>
                <a:ext cx="710081" cy="13544"/>
              </a:xfrm>
              <a:prstGeom prst="line">
                <a:avLst/>
              </a:prstGeom>
              <a:ln cmpd="sng">
                <a:solidFill>
                  <a:schemeClr val="accent1"/>
                </a:solidFill>
                <a:prstDash val="solid"/>
                <a:headEnd type="none"/>
                <a:tailEnd type="none"/>
              </a:ln>
            </p:spPr>
            <p:style>
              <a:lnRef idx="2">
                <a:schemeClr val="accent1"/>
              </a:lnRef>
              <a:fillRef idx="0">
                <a:schemeClr val="accent1"/>
              </a:fillRef>
              <a:effectRef idx="1">
                <a:schemeClr val="accent1"/>
              </a:effectRef>
              <a:fontRef idx="minor">
                <a:schemeClr val="tx1"/>
              </a:fontRef>
            </p:style>
          </p:cxnSp>
          <p:cxnSp>
            <p:nvCxnSpPr>
              <p:cNvPr id="54" name="Straight Connector 53"/>
              <p:cNvCxnSpPr/>
              <p:nvPr/>
            </p:nvCxnSpPr>
            <p:spPr>
              <a:xfrm rot="16200000" flipH="1">
                <a:off x="889678" y="1020298"/>
                <a:ext cx="188296" cy="11738"/>
              </a:xfrm>
              <a:prstGeom prst="line">
                <a:avLst/>
              </a:prstGeom>
              <a:ln cmpd="sng">
                <a:solidFill>
                  <a:schemeClr val="accent1"/>
                </a:solidFill>
                <a:prstDash val="solid"/>
                <a:headEnd type="none"/>
                <a:tailEnd type="none"/>
              </a:ln>
            </p:spPr>
            <p:style>
              <a:lnRef idx="2">
                <a:schemeClr val="accent1"/>
              </a:lnRef>
              <a:fillRef idx="0">
                <a:schemeClr val="accent1"/>
              </a:fillRef>
              <a:effectRef idx="1">
                <a:schemeClr val="accent1"/>
              </a:effectRef>
              <a:fontRef idx="minor">
                <a:schemeClr val="tx1"/>
              </a:fontRef>
            </p:style>
          </p:cxnSp>
          <p:cxnSp>
            <p:nvCxnSpPr>
              <p:cNvPr id="55" name="Straight Connector 54"/>
              <p:cNvCxnSpPr/>
              <p:nvPr/>
            </p:nvCxnSpPr>
            <p:spPr>
              <a:xfrm rot="5400000">
                <a:off x="607076" y="1495497"/>
                <a:ext cx="764327" cy="0"/>
              </a:xfrm>
              <a:prstGeom prst="line">
                <a:avLst/>
              </a:prstGeom>
              <a:ln cmpd="sng">
                <a:solidFill>
                  <a:schemeClr val="accent1"/>
                </a:solidFill>
                <a:prstDash val="solid"/>
                <a:headEnd type="none"/>
                <a:tailEnd type="none"/>
              </a:ln>
            </p:spPr>
            <p:style>
              <a:lnRef idx="2">
                <a:schemeClr val="accent1"/>
              </a:lnRef>
              <a:fillRef idx="0">
                <a:schemeClr val="accent1"/>
              </a:fillRef>
              <a:effectRef idx="1">
                <a:schemeClr val="accent1"/>
              </a:effectRef>
              <a:fontRef idx="minor">
                <a:schemeClr val="tx1"/>
              </a:fontRef>
            </p:style>
          </p:cxnSp>
          <p:cxnSp>
            <p:nvCxnSpPr>
              <p:cNvPr id="56" name="Straight Connector 55"/>
              <p:cNvCxnSpPr/>
              <p:nvPr/>
            </p:nvCxnSpPr>
            <p:spPr>
              <a:xfrm>
                <a:off x="189653" y="1117600"/>
                <a:ext cx="799586" cy="0"/>
              </a:xfrm>
              <a:prstGeom prst="line">
                <a:avLst/>
              </a:prstGeom>
              <a:ln cmpd="sng">
                <a:solidFill>
                  <a:schemeClr val="accent1"/>
                </a:solidFill>
                <a:prstDash val="solid"/>
                <a:headEnd type="none"/>
                <a:tailEnd type="none"/>
              </a:ln>
            </p:spPr>
            <p:style>
              <a:lnRef idx="2">
                <a:schemeClr val="accent1"/>
              </a:lnRef>
              <a:fillRef idx="0">
                <a:schemeClr val="accent1"/>
              </a:fillRef>
              <a:effectRef idx="1">
                <a:schemeClr val="accent1"/>
              </a:effectRef>
              <a:fontRef idx="minor">
                <a:schemeClr val="tx1"/>
              </a:fontRef>
            </p:style>
          </p:cxnSp>
        </p:grpSp>
      </p:grpSp>
    </p:spTree>
    <p:extLst>
      <p:ext uri="{BB962C8B-B14F-4D97-AF65-F5344CB8AC3E}">
        <p14:creationId xmlns:p14="http://schemas.microsoft.com/office/powerpoint/2010/main" val="415870054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2"/>
          <p:cNvSpPr>
            <a:spLocks noGrp="1"/>
          </p:cNvSpPr>
          <p:nvPr>
            <p:ph type="title"/>
          </p:nvPr>
        </p:nvSpPr>
        <p:spPr>
          <a:xfrm>
            <a:off x="381000" y="230188"/>
            <a:ext cx="8382000" cy="1052596"/>
          </a:xfrm>
        </p:spPr>
        <p:txBody>
          <a:bodyPr/>
          <a:lstStyle/>
          <a:p>
            <a:r>
              <a:rPr lang="en-US" dirty="0" smtClean="0"/>
              <a:t>Dictionary</a:t>
            </a:r>
            <a:br>
              <a:rPr lang="en-US" dirty="0" smtClean="0"/>
            </a:br>
            <a:r>
              <a:rPr lang="en-US" sz="2800" dirty="0" smtClean="0"/>
              <a:t>runtime U</a:t>
            </a:r>
            <a:r>
              <a:rPr lang="en-US" sz="2800" baseline="-25000" dirty="0" smtClean="0"/>
              <a:t>b</a:t>
            </a:r>
            <a:endParaRPr lang="en-US" sz="2800" baseline="-25000" dirty="0"/>
          </a:p>
        </p:txBody>
      </p:sp>
      <p:pic>
        <p:nvPicPr>
          <p:cNvPr id="13" name="Picture 38" descr="cube-4a.png"/>
          <p:cNvPicPr>
            <a:picLocks noChangeAspect="1"/>
          </p:cNvPicPr>
          <p:nvPr/>
        </p:nvPicPr>
        <p:blipFill>
          <a:blip r:embed="rId3"/>
          <a:srcRect/>
          <a:stretch>
            <a:fillRect/>
          </a:stretch>
        </p:blipFill>
        <p:spPr bwMode="auto">
          <a:xfrm>
            <a:off x="6246168" y="3763599"/>
            <a:ext cx="2745432" cy="2743200"/>
          </a:xfrm>
          <a:prstGeom prst="rect">
            <a:avLst/>
          </a:prstGeom>
          <a:noFill/>
          <a:ln w="9525">
            <a:noFill/>
            <a:miter lim="800000"/>
            <a:headEnd/>
            <a:tailEnd/>
          </a:ln>
        </p:spPr>
      </p:pic>
      <p:pic>
        <p:nvPicPr>
          <p:cNvPr id="24" name="Picture 52" descr="lp.bmp"/>
          <p:cNvPicPr>
            <a:picLocks noChangeAspect="1"/>
          </p:cNvPicPr>
          <p:nvPr/>
        </p:nvPicPr>
        <p:blipFill>
          <a:blip r:embed="rId4"/>
          <a:srcRect/>
          <a:stretch>
            <a:fillRect/>
          </a:stretch>
        </p:blipFill>
        <p:spPr bwMode="auto">
          <a:xfrm>
            <a:off x="1224718" y="4232527"/>
            <a:ext cx="4025900" cy="1341437"/>
          </a:xfrm>
          <a:prstGeom prst="rect">
            <a:avLst/>
          </a:prstGeom>
          <a:noFill/>
          <a:ln w="9525">
            <a:noFill/>
            <a:miter lim="800000"/>
            <a:headEnd/>
            <a:tailEnd/>
          </a:ln>
        </p:spPr>
      </p:pic>
      <p:grpSp>
        <p:nvGrpSpPr>
          <p:cNvPr id="25" name="Group 99"/>
          <p:cNvGrpSpPr>
            <a:grpSpLocks/>
          </p:cNvGrpSpPr>
          <p:nvPr/>
        </p:nvGrpSpPr>
        <p:grpSpPr bwMode="auto">
          <a:xfrm>
            <a:off x="713545" y="4246814"/>
            <a:ext cx="479423" cy="1309688"/>
            <a:chOff x="2601918" y="1504969"/>
            <a:chExt cx="479420" cy="1309687"/>
          </a:xfrm>
        </p:grpSpPr>
        <p:sp>
          <p:nvSpPr>
            <p:cNvPr id="26" name="Left Brace 25"/>
            <p:cNvSpPr/>
            <p:nvPr/>
          </p:nvSpPr>
          <p:spPr>
            <a:xfrm>
              <a:off x="2924176" y="1504969"/>
              <a:ext cx="157162" cy="1309687"/>
            </a:xfrm>
            <a:prstGeom prst="leftBrace">
              <a:avLst/>
            </a:prstGeom>
            <a:ln w="12700"/>
          </p:spPr>
          <p:style>
            <a:lnRef idx="2">
              <a:schemeClr val="accent1"/>
            </a:lnRef>
            <a:fillRef idx="0">
              <a:schemeClr val="accent1"/>
            </a:fillRef>
            <a:effectRef idx="1">
              <a:schemeClr val="accent1"/>
            </a:effectRef>
            <a:fontRef idx="minor">
              <a:schemeClr val="tx1"/>
            </a:fontRef>
          </p:style>
          <p:txBody>
            <a:bodyPr anchor="ctr"/>
            <a:lstStyle/>
            <a:p>
              <a:pPr algn="ctr">
                <a:defRPr/>
              </a:pPr>
              <a:endParaRPr lang="en-US"/>
            </a:p>
          </p:txBody>
        </p:sp>
        <p:sp>
          <p:nvSpPr>
            <p:cNvPr id="27" name="TextBox 83"/>
            <p:cNvSpPr txBox="1">
              <a:spLocks noChangeArrowheads="1"/>
            </p:cNvSpPr>
            <p:nvPr/>
          </p:nvSpPr>
          <p:spPr bwMode="auto">
            <a:xfrm rot="16200000">
              <a:off x="2216876" y="1982697"/>
              <a:ext cx="1124025" cy="353941"/>
            </a:xfrm>
            <a:prstGeom prst="rect">
              <a:avLst/>
            </a:prstGeom>
            <a:noFill/>
            <a:ln w="9525">
              <a:noFill/>
              <a:miter lim="800000"/>
              <a:headEnd/>
              <a:tailEnd/>
            </a:ln>
          </p:spPr>
          <p:txBody>
            <a:bodyPr wrap="none">
              <a:spAutoFit/>
            </a:bodyPr>
            <a:lstStyle/>
            <a:p>
              <a:pPr algn="ctr"/>
              <a:r>
                <a:rPr lang="en-US" sz="1700" dirty="0" smtClean="0"/>
                <a:t>Modes  (k)</a:t>
              </a:r>
              <a:endParaRPr lang="en-US" sz="1700" dirty="0"/>
            </a:p>
          </p:txBody>
        </p:sp>
      </p:grpSp>
      <p:grpSp>
        <p:nvGrpSpPr>
          <p:cNvPr id="28" name="Group 108"/>
          <p:cNvGrpSpPr>
            <a:grpSpLocks/>
          </p:cNvGrpSpPr>
          <p:nvPr/>
        </p:nvGrpSpPr>
        <p:grpSpPr bwMode="auto">
          <a:xfrm>
            <a:off x="2250243" y="5604127"/>
            <a:ext cx="3017837" cy="554037"/>
            <a:chOff x="4144518" y="2862280"/>
            <a:chExt cx="3017339" cy="553859"/>
          </a:xfrm>
        </p:grpSpPr>
        <p:sp>
          <p:nvSpPr>
            <p:cNvPr id="29" name="Right Brace 28"/>
            <p:cNvSpPr/>
            <p:nvPr/>
          </p:nvSpPr>
          <p:spPr>
            <a:xfrm rot="5400000">
              <a:off x="4465946" y="2540852"/>
              <a:ext cx="150764" cy="793619"/>
            </a:xfrm>
            <a:prstGeom prst="rightBrace">
              <a:avLst/>
            </a:prstGeom>
            <a:ln w="12700"/>
          </p:spPr>
          <p:style>
            <a:lnRef idx="2">
              <a:schemeClr val="accent1"/>
            </a:lnRef>
            <a:fillRef idx="0">
              <a:schemeClr val="accent1"/>
            </a:fillRef>
            <a:effectRef idx="1">
              <a:schemeClr val="accent1"/>
            </a:effectRef>
            <a:fontRef idx="minor">
              <a:schemeClr val="tx1"/>
            </a:fontRef>
          </p:style>
          <p:txBody>
            <a:bodyPr anchor="ctr"/>
            <a:lstStyle/>
            <a:p>
              <a:pPr algn="ctr">
                <a:defRPr/>
              </a:pPr>
              <a:endParaRPr lang="en-US"/>
            </a:p>
          </p:txBody>
        </p:sp>
        <p:sp>
          <p:nvSpPr>
            <p:cNvPr id="30" name="Right Brace 29"/>
            <p:cNvSpPr/>
            <p:nvPr/>
          </p:nvSpPr>
          <p:spPr>
            <a:xfrm rot="5400000">
              <a:off x="5225438" y="2608311"/>
              <a:ext cx="146003" cy="653942"/>
            </a:xfrm>
            <a:prstGeom prst="rightBrace">
              <a:avLst/>
            </a:prstGeom>
            <a:ln w="12700"/>
          </p:spPr>
          <p:style>
            <a:lnRef idx="2">
              <a:schemeClr val="accent1"/>
            </a:lnRef>
            <a:fillRef idx="0">
              <a:schemeClr val="accent1"/>
            </a:fillRef>
            <a:effectRef idx="1">
              <a:schemeClr val="accent1"/>
            </a:effectRef>
            <a:fontRef idx="minor">
              <a:schemeClr val="tx1"/>
            </a:fontRef>
          </p:style>
          <p:txBody>
            <a:bodyPr anchor="ctr"/>
            <a:lstStyle/>
            <a:p>
              <a:pPr algn="ctr">
                <a:defRPr/>
              </a:pPr>
              <a:endParaRPr lang="en-US"/>
            </a:p>
          </p:txBody>
        </p:sp>
        <p:sp>
          <p:nvSpPr>
            <p:cNvPr id="31" name="Right Brace 30"/>
            <p:cNvSpPr/>
            <p:nvPr/>
          </p:nvSpPr>
          <p:spPr>
            <a:xfrm rot="5400000">
              <a:off x="5892079" y="2624182"/>
              <a:ext cx="161873" cy="638070"/>
            </a:xfrm>
            <a:prstGeom prst="rightBrace">
              <a:avLst/>
            </a:prstGeom>
            <a:ln w="12700"/>
          </p:spPr>
          <p:style>
            <a:lnRef idx="2">
              <a:schemeClr val="accent1"/>
            </a:lnRef>
            <a:fillRef idx="0">
              <a:schemeClr val="accent1"/>
            </a:fillRef>
            <a:effectRef idx="1">
              <a:schemeClr val="accent1"/>
            </a:effectRef>
            <a:fontRef idx="minor">
              <a:schemeClr val="tx1"/>
            </a:fontRef>
          </p:style>
          <p:txBody>
            <a:bodyPr anchor="ctr"/>
            <a:lstStyle/>
            <a:p>
              <a:pPr algn="ctr">
                <a:defRPr/>
              </a:pPr>
              <a:endParaRPr lang="en-US"/>
            </a:p>
          </p:txBody>
        </p:sp>
        <p:sp>
          <p:nvSpPr>
            <p:cNvPr id="32" name="Right Brace 31"/>
            <p:cNvSpPr/>
            <p:nvPr/>
          </p:nvSpPr>
          <p:spPr>
            <a:xfrm rot="5400000">
              <a:off x="6476976" y="2705924"/>
              <a:ext cx="158699" cy="471410"/>
            </a:xfrm>
            <a:prstGeom prst="rightBrace">
              <a:avLst/>
            </a:prstGeom>
            <a:ln w="12700"/>
          </p:spPr>
          <p:style>
            <a:lnRef idx="2">
              <a:schemeClr val="accent1"/>
            </a:lnRef>
            <a:fillRef idx="0">
              <a:schemeClr val="accent1"/>
            </a:fillRef>
            <a:effectRef idx="1">
              <a:schemeClr val="accent1"/>
            </a:effectRef>
            <a:fontRef idx="minor">
              <a:schemeClr val="tx1"/>
            </a:fontRef>
          </p:style>
          <p:txBody>
            <a:bodyPr anchor="ctr"/>
            <a:lstStyle/>
            <a:p>
              <a:pPr algn="ctr">
                <a:defRPr/>
              </a:pPr>
              <a:endParaRPr lang="en-US"/>
            </a:p>
          </p:txBody>
        </p:sp>
        <p:sp>
          <p:nvSpPr>
            <p:cNvPr id="33" name="Right Brace 32"/>
            <p:cNvSpPr/>
            <p:nvPr/>
          </p:nvSpPr>
          <p:spPr>
            <a:xfrm rot="5400000">
              <a:off x="6897594" y="2786874"/>
              <a:ext cx="153938" cy="304750"/>
            </a:xfrm>
            <a:prstGeom prst="rightBrace">
              <a:avLst/>
            </a:prstGeom>
            <a:ln w="12700"/>
          </p:spPr>
          <p:style>
            <a:lnRef idx="2">
              <a:schemeClr val="accent1"/>
            </a:lnRef>
            <a:fillRef idx="0">
              <a:schemeClr val="accent1"/>
            </a:fillRef>
            <a:effectRef idx="1">
              <a:schemeClr val="accent1"/>
            </a:effectRef>
            <a:fontRef idx="minor">
              <a:schemeClr val="tx1"/>
            </a:fontRef>
          </p:style>
          <p:txBody>
            <a:bodyPr anchor="ctr"/>
            <a:lstStyle/>
            <a:p>
              <a:pPr algn="ctr">
                <a:defRPr/>
              </a:pPr>
              <a:endParaRPr lang="en-US"/>
            </a:p>
          </p:txBody>
        </p:sp>
        <p:pic>
          <p:nvPicPr>
            <p:cNvPr id="34" name="Picture 36" descr="cube-2.png"/>
            <p:cNvPicPr>
              <a:picLocks noChangeAspect="1"/>
            </p:cNvPicPr>
            <p:nvPr/>
          </p:nvPicPr>
          <p:blipFill>
            <a:blip r:embed="rId5"/>
            <a:srcRect/>
            <a:stretch>
              <a:fillRect/>
            </a:stretch>
          </p:blipFill>
          <p:spPr bwMode="auto">
            <a:xfrm>
              <a:off x="6796097" y="3050379"/>
              <a:ext cx="365760" cy="365760"/>
            </a:xfrm>
            <a:prstGeom prst="rect">
              <a:avLst/>
            </a:prstGeom>
            <a:noFill/>
            <a:ln w="9525">
              <a:noFill/>
              <a:miter lim="800000"/>
              <a:headEnd/>
              <a:tailEnd/>
            </a:ln>
          </p:spPr>
        </p:pic>
        <p:pic>
          <p:nvPicPr>
            <p:cNvPr id="37" name="Picture 37" descr="cube-3.png"/>
            <p:cNvPicPr>
              <a:picLocks noChangeAspect="1"/>
            </p:cNvPicPr>
            <p:nvPr/>
          </p:nvPicPr>
          <p:blipFill>
            <a:blip r:embed="rId6"/>
            <a:srcRect/>
            <a:stretch>
              <a:fillRect/>
            </a:stretch>
          </p:blipFill>
          <p:spPr bwMode="auto">
            <a:xfrm>
              <a:off x="6372236" y="3050379"/>
              <a:ext cx="365760" cy="365760"/>
            </a:xfrm>
            <a:prstGeom prst="rect">
              <a:avLst/>
            </a:prstGeom>
            <a:noFill/>
            <a:ln w="9525">
              <a:noFill/>
              <a:miter lim="800000"/>
              <a:headEnd/>
              <a:tailEnd/>
            </a:ln>
          </p:spPr>
        </p:pic>
        <p:pic>
          <p:nvPicPr>
            <p:cNvPr id="38" name="Picture 38" descr="cube-4a.png"/>
            <p:cNvPicPr>
              <a:picLocks noChangeAspect="1"/>
            </p:cNvPicPr>
            <p:nvPr/>
          </p:nvPicPr>
          <p:blipFill>
            <a:blip r:embed="rId3"/>
            <a:srcRect/>
            <a:stretch>
              <a:fillRect/>
            </a:stretch>
          </p:blipFill>
          <p:spPr bwMode="auto">
            <a:xfrm>
              <a:off x="5791212" y="3050379"/>
              <a:ext cx="365760" cy="365760"/>
            </a:xfrm>
            <a:prstGeom prst="rect">
              <a:avLst/>
            </a:prstGeom>
            <a:noFill/>
            <a:ln w="9525">
              <a:noFill/>
              <a:miter lim="800000"/>
              <a:headEnd/>
              <a:tailEnd/>
            </a:ln>
          </p:spPr>
        </p:pic>
        <p:pic>
          <p:nvPicPr>
            <p:cNvPr id="41" name="Picture 39" descr="cube-4b.png"/>
            <p:cNvPicPr>
              <a:picLocks noChangeAspect="1"/>
            </p:cNvPicPr>
            <p:nvPr/>
          </p:nvPicPr>
          <p:blipFill>
            <a:blip r:embed="rId7"/>
            <a:srcRect/>
            <a:stretch>
              <a:fillRect/>
            </a:stretch>
          </p:blipFill>
          <p:spPr bwMode="auto">
            <a:xfrm>
              <a:off x="5114935" y="3050379"/>
              <a:ext cx="365760" cy="365760"/>
            </a:xfrm>
            <a:prstGeom prst="rect">
              <a:avLst/>
            </a:prstGeom>
            <a:noFill/>
            <a:ln w="9525">
              <a:noFill/>
              <a:miter lim="800000"/>
              <a:headEnd/>
              <a:tailEnd/>
            </a:ln>
          </p:spPr>
        </p:pic>
        <p:pic>
          <p:nvPicPr>
            <p:cNvPr id="42" name="Picture 40" descr="cube-5.png"/>
            <p:cNvPicPr>
              <a:picLocks noChangeAspect="1"/>
            </p:cNvPicPr>
            <p:nvPr/>
          </p:nvPicPr>
          <p:blipFill>
            <a:blip r:embed="rId8"/>
            <a:srcRect/>
            <a:stretch>
              <a:fillRect/>
            </a:stretch>
          </p:blipFill>
          <p:spPr bwMode="auto">
            <a:xfrm>
              <a:off x="4362457" y="3050379"/>
              <a:ext cx="365760" cy="365760"/>
            </a:xfrm>
            <a:prstGeom prst="rect">
              <a:avLst/>
            </a:prstGeom>
            <a:noFill/>
            <a:ln w="9525">
              <a:noFill/>
              <a:miter lim="800000"/>
              <a:headEnd/>
              <a:tailEnd/>
            </a:ln>
          </p:spPr>
        </p:pic>
      </p:grpSp>
      <p:grpSp>
        <p:nvGrpSpPr>
          <p:cNvPr id="43" name="Group 109"/>
          <p:cNvGrpSpPr>
            <a:grpSpLocks/>
          </p:cNvGrpSpPr>
          <p:nvPr/>
        </p:nvGrpSpPr>
        <p:grpSpPr bwMode="auto">
          <a:xfrm>
            <a:off x="1224718" y="5604127"/>
            <a:ext cx="984250" cy="554037"/>
            <a:chOff x="3119438" y="2862281"/>
            <a:chExt cx="983704" cy="553858"/>
          </a:xfrm>
        </p:grpSpPr>
        <p:sp>
          <p:nvSpPr>
            <p:cNvPr id="44" name="Right Brace 43"/>
            <p:cNvSpPr/>
            <p:nvPr/>
          </p:nvSpPr>
          <p:spPr>
            <a:xfrm rot="5400000">
              <a:off x="3525593" y="2456126"/>
              <a:ext cx="171395" cy="983704"/>
            </a:xfrm>
            <a:prstGeom prst="rightBrace">
              <a:avLst/>
            </a:prstGeom>
            <a:ln w="12700"/>
          </p:spPr>
          <p:style>
            <a:lnRef idx="2">
              <a:schemeClr val="accent1"/>
            </a:lnRef>
            <a:fillRef idx="0">
              <a:schemeClr val="accent1"/>
            </a:fillRef>
            <a:effectRef idx="1">
              <a:schemeClr val="accent1"/>
            </a:effectRef>
            <a:fontRef idx="minor">
              <a:schemeClr val="tx1"/>
            </a:fontRef>
          </p:style>
          <p:txBody>
            <a:bodyPr anchor="ctr"/>
            <a:lstStyle/>
            <a:p>
              <a:pPr algn="ctr">
                <a:defRPr/>
              </a:pPr>
              <a:endParaRPr lang="en-US"/>
            </a:p>
          </p:txBody>
        </p:sp>
        <p:pic>
          <p:nvPicPr>
            <p:cNvPr id="45" name="Picture 41" descr="cube-6.png"/>
            <p:cNvPicPr>
              <a:picLocks noChangeAspect="1"/>
            </p:cNvPicPr>
            <p:nvPr/>
          </p:nvPicPr>
          <p:blipFill>
            <a:blip r:embed="rId9"/>
            <a:srcRect/>
            <a:stretch>
              <a:fillRect/>
            </a:stretch>
          </p:blipFill>
          <p:spPr bwMode="auto">
            <a:xfrm>
              <a:off x="3429011" y="3050379"/>
              <a:ext cx="365760" cy="365760"/>
            </a:xfrm>
            <a:prstGeom prst="rect">
              <a:avLst/>
            </a:prstGeom>
            <a:noFill/>
            <a:ln w="9525">
              <a:noFill/>
              <a:miter lim="800000"/>
              <a:headEnd/>
              <a:tailEnd/>
            </a:ln>
          </p:spPr>
        </p:pic>
      </p:grpSp>
      <p:sp>
        <p:nvSpPr>
          <p:cNvPr id="46" name="Rectangle 45"/>
          <p:cNvSpPr/>
          <p:nvPr/>
        </p:nvSpPr>
        <p:spPr>
          <a:xfrm>
            <a:off x="2766208" y="3505200"/>
            <a:ext cx="909223" cy="523220"/>
          </a:xfrm>
          <a:prstGeom prst="rect">
            <a:avLst/>
          </a:prstGeom>
        </p:spPr>
        <p:txBody>
          <a:bodyPr wrap="none">
            <a:spAutoFit/>
          </a:bodyPr>
          <a:lstStyle/>
          <a:p>
            <a:r>
              <a:rPr lang="en-US" sz="2800" dirty="0" err="1">
                <a:latin typeface="Helvetica" pitchFamily="34" charset="0"/>
                <a:cs typeface="Helvetica" pitchFamily="34" charset="0"/>
              </a:rPr>
              <a:t>T</a:t>
            </a:r>
            <a:r>
              <a:rPr lang="en-US" sz="2800" baseline="-25000" dirty="0" err="1">
                <a:latin typeface="Helvetica" pitchFamily="34" charset="0"/>
                <a:cs typeface="Helvetica" pitchFamily="34" charset="0"/>
              </a:rPr>
              <a:t>d</a:t>
            </a:r>
            <a:r>
              <a:rPr lang="en-US" sz="2800" baseline="-25000" dirty="0" err="1">
                <a:latin typeface="Times New Roman"/>
                <a:cs typeface="Times New Roman"/>
              </a:rPr>
              <a:t>→</a:t>
            </a:r>
            <a:r>
              <a:rPr lang="en-US" sz="2800" baseline="-25000" dirty="0" err="1">
                <a:latin typeface="Helvetica" pitchFamily="34" charset="0"/>
                <a:cs typeface="Helvetica" pitchFamily="34" charset="0"/>
              </a:rPr>
              <a:t>b</a:t>
            </a:r>
            <a:endParaRPr lang="en-US" sz="2800" dirty="0"/>
          </a:p>
        </p:txBody>
      </p:sp>
      <p:grpSp>
        <p:nvGrpSpPr>
          <p:cNvPr id="47" name="Group 46"/>
          <p:cNvGrpSpPr/>
          <p:nvPr/>
        </p:nvGrpSpPr>
        <p:grpSpPr>
          <a:xfrm>
            <a:off x="6172200" y="3200400"/>
            <a:ext cx="3090314" cy="3084969"/>
            <a:chOff x="3386540" y="1155396"/>
            <a:chExt cx="3435928" cy="3084969"/>
          </a:xfrm>
        </p:grpSpPr>
        <p:sp>
          <p:nvSpPr>
            <p:cNvPr id="48" name="TextBox 47"/>
            <p:cNvSpPr txBox="1"/>
            <p:nvPr/>
          </p:nvSpPr>
          <p:spPr>
            <a:xfrm>
              <a:off x="3386540" y="1993596"/>
              <a:ext cx="3435928" cy="2246769"/>
            </a:xfrm>
            <a:prstGeom prst="rect">
              <a:avLst/>
            </a:prstGeom>
            <a:noFill/>
          </p:spPr>
          <p:txBody>
            <a:bodyPr wrap="square" rtlCol="0">
              <a:spAutoFit/>
            </a:bodyPr>
            <a:lstStyle/>
            <a:p>
              <a:r>
                <a:rPr lang="en-US" sz="2000" b="1" spc="-200" dirty="0" smtClean="0">
                  <a:solidFill>
                    <a:schemeClr val="tx1">
                      <a:lumMod val="95000"/>
                    </a:schemeClr>
                  </a:solidFill>
                  <a:effectLst>
                    <a:outerShdw blurRad="38100" dist="38100" dir="2700000" algn="tl">
                      <a:srgbClr val="000000">
                        <a:alpha val="43137"/>
                      </a:srgbClr>
                    </a:outerShdw>
                  </a:effectLst>
                </a:rPr>
                <a:t>-8.7 -1.8 -0.4  0.3 -0.7 -0.4  0.8  0.8</a:t>
              </a:r>
            </a:p>
            <a:p>
              <a:endParaRPr lang="en-US" sz="2000" b="1" spc="-200" dirty="0" smtClean="0">
                <a:solidFill>
                  <a:schemeClr val="tx1">
                    <a:lumMod val="95000"/>
                  </a:schemeClr>
                </a:solidFill>
                <a:effectLst>
                  <a:outerShdw blurRad="38100" dist="38100" dir="2700000" algn="tl">
                    <a:srgbClr val="000000">
                      <a:alpha val="43137"/>
                    </a:srgbClr>
                  </a:outerShdw>
                </a:effectLst>
              </a:endParaRPr>
            </a:p>
            <a:p>
              <a:r>
                <a:rPr lang="en-US" sz="2000" b="1" spc="-200" dirty="0" smtClean="0">
                  <a:solidFill>
                    <a:schemeClr val="tx1">
                      <a:lumMod val="95000"/>
                    </a:schemeClr>
                  </a:solidFill>
                  <a:effectLst>
                    <a:outerShdw blurRad="38100" dist="38100" dir="2700000" algn="tl">
                      <a:srgbClr val="000000">
                        <a:alpha val="43137"/>
                      </a:srgbClr>
                    </a:outerShdw>
                  </a:effectLst>
                </a:rPr>
                <a:t>-0.8 -0.6  0.4  0.5 -0.4 -0.4  0.5  0.0</a:t>
              </a:r>
            </a:p>
            <a:p>
              <a:endParaRPr lang="en-US" sz="2000" b="1" spc="-200" dirty="0" smtClean="0">
                <a:solidFill>
                  <a:schemeClr val="tx1">
                    <a:lumMod val="95000"/>
                  </a:schemeClr>
                </a:solidFill>
                <a:effectLst>
                  <a:outerShdw blurRad="38100" dist="38100" dir="2700000" algn="tl">
                    <a:srgbClr val="000000">
                      <a:alpha val="43137"/>
                    </a:srgbClr>
                  </a:outerShdw>
                </a:effectLst>
              </a:endParaRPr>
            </a:p>
            <a:p>
              <a:r>
                <a:rPr lang="en-US" sz="2000" b="1" spc="-200" dirty="0" smtClean="0">
                  <a:solidFill>
                    <a:schemeClr val="tx1">
                      <a:lumMod val="95000"/>
                    </a:schemeClr>
                  </a:solidFill>
                  <a:effectLst>
                    <a:outerShdw blurRad="38100" dist="38100" dir="2700000" algn="tl">
                      <a:srgbClr val="000000">
                        <a:alpha val="43137"/>
                      </a:srgbClr>
                    </a:outerShdw>
                  </a:effectLst>
                </a:rPr>
                <a:t>-0.1 -0.1 -0.0  0.0  0.5  0.2 -0.1  0.3</a:t>
              </a:r>
            </a:p>
            <a:p>
              <a:endParaRPr lang="en-US" sz="2000" b="1" spc="-200" dirty="0" smtClean="0">
                <a:solidFill>
                  <a:schemeClr val="tx1">
                    <a:lumMod val="95000"/>
                  </a:schemeClr>
                </a:solidFill>
                <a:effectLst>
                  <a:outerShdw blurRad="38100" dist="38100" dir="2700000" algn="tl">
                    <a:srgbClr val="000000">
                      <a:alpha val="43137"/>
                    </a:srgbClr>
                  </a:outerShdw>
                </a:effectLst>
              </a:endParaRPr>
            </a:p>
            <a:p>
              <a:r>
                <a:rPr lang="en-US" sz="2000" b="1" spc="-200" dirty="0" smtClean="0">
                  <a:solidFill>
                    <a:schemeClr val="tx1">
                      <a:lumMod val="95000"/>
                    </a:schemeClr>
                  </a:solidFill>
                  <a:effectLst>
                    <a:outerShdw blurRad="38100" dist="38100" dir="2700000" algn="tl">
                      <a:srgbClr val="000000">
                        <a:alpha val="43137"/>
                      </a:srgbClr>
                    </a:outerShdw>
                  </a:effectLst>
                </a:rPr>
                <a:t> 0.2  0.0 -0.0 -0.0 -0.2  0.1 -0.1  0.2</a:t>
              </a:r>
            </a:p>
          </p:txBody>
        </p:sp>
        <p:sp>
          <p:nvSpPr>
            <p:cNvPr id="49" name="TextBox 48"/>
            <p:cNvSpPr txBox="1"/>
            <p:nvPr/>
          </p:nvSpPr>
          <p:spPr>
            <a:xfrm>
              <a:off x="4058554" y="1155396"/>
              <a:ext cx="2167252" cy="461665"/>
            </a:xfrm>
            <a:prstGeom prst="rect">
              <a:avLst/>
            </a:prstGeom>
            <a:noFill/>
          </p:spPr>
          <p:txBody>
            <a:bodyPr wrap="none" rtlCol="0">
              <a:spAutoFit/>
            </a:bodyPr>
            <a:lstStyle/>
            <a:p>
              <a:r>
                <a:rPr lang="en-US" sz="2400" b="1" dirty="0" smtClean="0"/>
                <a:t>b-Coefficients</a:t>
              </a:r>
            </a:p>
          </p:txBody>
        </p:sp>
      </p:grpSp>
      <p:grpSp>
        <p:nvGrpSpPr>
          <p:cNvPr id="35" name="Group 34"/>
          <p:cNvGrpSpPr/>
          <p:nvPr/>
        </p:nvGrpSpPr>
        <p:grpSpPr>
          <a:xfrm>
            <a:off x="457200" y="1295400"/>
            <a:ext cx="3163330" cy="1981200"/>
            <a:chOff x="457200" y="1219200"/>
            <a:chExt cx="3163330" cy="1981200"/>
          </a:xfrm>
        </p:grpSpPr>
        <p:pic>
          <p:nvPicPr>
            <p:cNvPr id="36" name="Picture 30" descr="direct+indirect.bmp"/>
            <p:cNvPicPr>
              <a:picLocks noChangeAspect="1"/>
            </p:cNvPicPr>
            <p:nvPr/>
          </p:nvPicPr>
          <p:blipFill rotWithShape="1">
            <a:blip r:embed="rId10"/>
            <a:srcRect t="23313" b="14064"/>
            <a:stretch/>
          </p:blipFill>
          <p:spPr bwMode="auto">
            <a:xfrm>
              <a:off x="457200" y="1219200"/>
              <a:ext cx="3163330" cy="1981200"/>
            </a:xfrm>
            <a:prstGeom prst="rect">
              <a:avLst/>
            </a:prstGeom>
            <a:noFill/>
            <a:ln w="9525">
              <a:noFill/>
              <a:miter lim="800000"/>
              <a:headEnd/>
              <a:tailEnd/>
            </a:ln>
          </p:spPr>
        </p:pic>
        <p:grpSp>
          <p:nvGrpSpPr>
            <p:cNvPr id="39" name="Group 86"/>
            <p:cNvGrpSpPr/>
            <p:nvPr/>
          </p:nvGrpSpPr>
          <p:grpSpPr>
            <a:xfrm>
              <a:off x="468878" y="1475595"/>
              <a:ext cx="1623285" cy="1676400"/>
              <a:chOff x="189653" y="932019"/>
              <a:chExt cx="817084" cy="945641"/>
            </a:xfrm>
          </p:grpSpPr>
          <p:cxnSp>
            <p:nvCxnSpPr>
              <p:cNvPr id="40" name="Straight Connector 39"/>
              <p:cNvCxnSpPr/>
              <p:nvPr/>
            </p:nvCxnSpPr>
            <p:spPr>
              <a:xfrm rot="16200000" flipV="1">
                <a:off x="-124336" y="1447075"/>
                <a:ext cx="742354" cy="88833"/>
              </a:xfrm>
              <a:prstGeom prst="line">
                <a:avLst/>
              </a:prstGeom>
              <a:ln cmpd="sng">
                <a:solidFill>
                  <a:schemeClr val="accent1"/>
                </a:solidFill>
                <a:prstDash val="solid"/>
                <a:headEnd type="none"/>
                <a:tailEnd type="none"/>
              </a:ln>
            </p:spPr>
            <p:style>
              <a:lnRef idx="2">
                <a:schemeClr val="accent1"/>
              </a:lnRef>
              <a:fillRef idx="0">
                <a:schemeClr val="accent1"/>
              </a:fillRef>
              <a:effectRef idx="1">
                <a:schemeClr val="accent1"/>
              </a:effectRef>
              <a:fontRef idx="minor">
                <a:schemeClr val="tx1"/>
              </a:fontRef>
            </p:style>
          </p:cxnSp>
          <p:cxnSp>
            <p:nvCxnSpPr>
              <p:cNvPr id="50" name="Straight Connector 49"/>
              <p:cNvCxnSpPr/>
              <p:nvPr/>
            </p:nvCxnSpPr>
            <p:spPr>
              <a:xfrm>
                <a:off x="429279" y="945811"/>
                <a:ext cx="548678" cy="3490"/>
              </a:xfrm>
              <a:prstGeom prst="line">
                <a:avLst/>
              </a:prstGeom>
              <a:ln cmpd="sng">
                <a:solidFill>
                  <a:schemeClr val="accent1"/>
                </a:solidFill>
                <a:prstDash val="solid"/>
                <a:headEnd type="none"/>
                <a:tailEnd type="none"/>
              </a:ln>
            </p:spPr>
            <p:style>
              <a:lnRef idx="2">
                <a:schemeClr val="accent1"/>
              </a:lnRef>
              <a:fillRef idx="0">
                <a:schemeClr val="accent1"/>
              </a:fillRef>
              <a:effectRef idx="1">
                <a:schemeClr val="accent1"/>
              </a:effectRef>
              <a:fontRef idx="minor">
                <a:schemeClr val="tx1"/>
              </a:fontRef>
            </p:style>
          </p:cxnSp>
          <p:cxnSp>
            <p:nvCxnSpPr>
              <p:cNvPr id="51" name="Straight Connector 50"/>
              <p:cNvCxnSpPr/>
              <p:nvPr/>
            </p:nvCxnSpPr>
            <p:spPr>
              <a:xfrm flipV="1">
                <a:off x="205915" y="949301"/>
                <a:ext cx="223364" cy="171015"/>
              </a:xfrm>
              <a:prstGeom prst="line">
                <a:avLst/>
              </a:prstGeom>
              <a:ln cmpd="sng">
                <a:solidFill>
                  <a:schemeClr val="accent1"/>
                </a:solidFill>
                <a:prstDash val="solid"/>
                <a:headEnd type="none"/>
                <a:tailEnd type="none"/>
              </a:ln>
            </p:spPr>
            <p:style>
              <a:lnRef idx="2">
                <a:schemeClr val="accent1"/>
              </a:lnRef>
              <a:fillRef idx="0">
                <a:schemeClr val="accent1"/>
              </a:fillRef>
              <a:effectRef idx="1">
                <a:schemeClr val="accent1"/>
              </a:effectRef>
              <a:fontRef idx="minor">
                <a:schemeClr val="tx1"/>
              </a:fontRef>
            </p:style>
          </p:cxnSp>
          <p:cxnSp>
            <p:nvCxnSpPr>
              <p:cNvPr id="52" name="Straight Connector 51"/>
              <p:cNvCxnSpPr/>
              <p:nvPr/>
            </p:nvCxnSpPr>
            <p:spPr>
              <a:xfrm flipV="1">
                <a:off x="296656" y="1862668"/>
                <a:ext cx="710081" cy="13544"/>
              </a:xfrm>
              <a:prstGeom prst="line">
                <a:avLst/>
              </a:prstGeom>
              <a:ln cmpd="sng">
                <a:solidFill>
                  <a:schemeClr val="accent1"/>
                </a:solidFill>
                <a:prstDash val="solid"/>
                <a:headEnd type="none"/>
                <a:tailEnd type="none"/>
              </a:ln>
            </p:spPr>
            <p:style>
              <a:lnRef idx="2">
                <a:schemeClr val="accent1"/>
              </a:lnRef>
              <a:fillRef idx="0">
                <a:schemeClr val="accent1"/>
              </a:fillRef>
              <a:effectRef idx="1">
                <a:schemeClr val="accent1"/>
              </a:effectRef>
              <a:fontRef idx="minor">
                <a:schemeClr val="tx1"/>
              </a:fontRef>
            </p:style>
          </p:cxnSp>
          <p:cxnSp>
            <p:nvCxnSpPr>
              <p:cNvPr id="53" name="Straight Connector 52"/>
              <p:cNvCxnSpPr/>
              <p:nvPr/>
            </p:nvCxnSpPr>
            <p:spPr>
              <a:xfrm rot="16200000" flipH="1">
                <a:off x="889678" y="1020298"/>
                <a:ext cx="188296" cy="11738"/>
              </a:xfrm>
              <a:prstGeom prst="line">
                <a:avLst/>
              </a:prstGeom>
              <a:ln cmpd="sng">
                <a:solidFill>
                  <a:schemeClr val="accent1"/>
                </a:solidFill>
                <a:prstDash val="solid"/>
                <a:headEnd type="none"/>
                <a:tailEnd type="none"/>
              </a:ln>
            </p:spPr>
            <p:style>
              <a:lnRef idx="2">
                <a:schemeClr val="accent1"/>
              </a:lnRef>
              <a:fillRef idx="0">
                <a:schemeClr val="accent1"/>
              </a:fillRef>
              <a:effectRef idx="1">
                <a:schemeClr val="accent1"/>
              </a:effectRef>
              <a:fontRef idx="minor">
                <a:schemeClr val="tx1"/>
              </a:fontRef>
            </p:style>
          </p:cxnSp>
          <p:cxnSp>
            <p:nvCxnSpPr>
              <p:cNvPr id="54" name="Straight Connector 53"/>
              <p:cNvCxnSpPr/>
              <p:nvPr/>
            </p:nvCxnSpPr>
            <p:spPr>
              <a:xfrm rot="5400000">
                <a:off x="607076" y="1495497"/>
                <a:ext cx="764327" cy="0"/>
              </a:xfrm>
              <a:prstGeom prst="line">
                <a:avLst/>
              </a:prstGeom>
              <a:ln cmpd="sng">
                <a:solidFill>
                  <a:schemeClr val="accent1"/>
                </a:solidFill>
                <a:prstDash val="solid"/>
                <a:headEnd type="none"/>
                <a:tailEnd type="none"/>
              </a:ln>
            </p:spPr>
            <p:style>
              <a:lnRef idx="2">
                <a:schemeClr val="accent1"/>
              </a:lnRef>
              <a:fillRef idx="0">
                <a:schemeClr val="accent1"/>
              </a:fillRef>
              <a:effectRef idx="1">
                <a:schemeClr val="accent1"/>
              </a:effectRef>
              <a:fontRef idx="minor">
                <a:schemeClr val="tx1"/>
              </a:fontRef>
            </p:style>
          </p:cxnSp>
          <p:cxnSp>
            <p:nvCxnSpPr>
              <p:cNvPr id="55" name="Straight Connector 54"/>
              <p:cNvCxnSpPr/>
              <p:nvPr/>
            </p:nvCxnSpPr>
            <p:spPr>
              <a:xfrm>
                <a:off x="189653" y="1117600"/>
                <a:ext cx="799586" cy="0"/>
              </a:xfrm>
              <a:prstGeom prst="line">
                <a:avLst/>
              </a:prstGeom>
              <a:ln cmpd="sng">
                <a:solidFill>
                  <a:schemeClr val="accent1"/>
                </a:solidFill>
                <a:prstDash val="solid"/>
                <a:headEnd type="none"/>
                <a:tailEnd type="none"/>
              </a:ln>
            </p:spPr>
            <p:style>
              <a:lnRef idx="2">
                <a:schemeClr val="accent1"/>
              </a:lnRef>
              <a:fillRef idx="0">
                <a:schemeClr val="accent1"/>
              </a:fillRef>
              <a:effectRef idx="1">
                <a:schemeClr val="accent1"/>
              </a:effectRef>
              <a:fontRef idx="minor">
                <a:schemeClr val="tx1"/>
              </a:fontRef>
            </p:style>
          </p:cxnSp>
        </p:grpSp>
      </p:grpSp>
    </p:spTree>
    <p:extLst>
      <p:ext uri="{BB962C8B-B14F-4D97-AF65-F5344CB8AC3E}">
        <p14:creationId xmlns:p14="http://schemas.microsoft.com/office/powerpoint/2010/main" val="2142952730"/>
      </p:ext>
    </p:extLst>
  </p:cSld>
  <p:clrMapOvr>
    <a:masterClrMapping/>
  </p:clrMapOvr>
  <p:transition>
    <p:fade/>
  </p:transition>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2"/>
          <p:cNvSpPr>
            <a:spLocks noGrp="1"/>
          </p:cNvSpPr>
          <p:nvPr>
            <p:ph type="title"/>
          </p:nvPr>
        </p:nvSpPr>
        <p:spPr>
          <a:xfrm>
            <a:off x="381000" y="230188"/>
            <a:ext cx="8382000" cy="1052596"/>
          </a:xfrm>
        </p:spPr>
        <p:txBody>
          <a:bodyPr/>
          <a:lstStyle/>
          <a:p>
            <a:r>
              <a:rPr lang="en-US" dirty="0" smtClean="0"/>
              <a:t>Dictionary</a:t>
            </a:r>
            <a:br>
              <a:rPr lang="en-US" dirty="0" smtClean="0"/>
            </a:br>
            <a:r>
              <a:rPr lang="en-US" sz="2800" dirty="0" smtClean="0"/>
              <a:t>runtime U</a:t>
            </a:r>
            <a:r>
              <a:rPr lang="en-US" sz="2800" baseline="-25000" dirty="0" smtClean="0"/>
              <a:t>b</a:t>
            </a:r>
            <a:endParaRPr lang="en-US" sz="2800" baseline="-25000" dirty="0"/>
          </a:p>
        </p:txBody>
      </p:sp>
      <p:pic>
        <p:nvPicPr>
          <p:cNvPr id="13" name="Picture 38" descr="cube-4a.png"/>
          <p:cNvPicPr>
            <a:picLocks noChangeAspect="1"/>
          </p:cNvPicPr>
          <p:nvPr/>
        </p:nvPicPr>
        <p:blipFill>
          <a:blip r:embed="rId3"/>
          <a:srcRect/>
          <a:stretch>
            <a:fillRect/>
          </a:stretch>
        </p:blipFill>
        <p:spPr bwMode="auto">
          <a:xfrm>
            <a:off x="6246168" y="3763599"/>
            <a:ext cx="2745432" cy="2743200"/>
          </a:xfrm>
          <a:prstGeom prst="rect">
            <a:avLst/>
          </a:prstGeom>
          <a:noFill/>
          <a:ln w="9525">
            <a:noFill/>
            <a:miter lim="800000"/>
            <a:headEnd/>
            <a:tailEnd/>
          </a:ln>
        </p:spPr>
      </p:pic>
      <p:grpSp>
        <p:nvGrpSpPr>
          <p:cNvPr id="24" name="Group 23"/>
          <p:cNvGrpSpPr/>
          <p:nvPr/>
        </p:nvGrpSpPr>
        <p:grpSpPr>
          <a:xfrm>
            <a:off x="381000" y="3178350"/>
            <a:ext cx="5638800" cy="3374850"/>
            <a:chOff x="221669" y="1944522"/>
            <a:chExt cx="5638800" cy="3374850"/>
          </a:xfrm>
        </p:grpSpPr>
        <p:grpSp>
          <p:nvGrpSpPr>
            <p:cNvPr id="25" name="Group 24"/>
            <p:cNvGrpSpPr/>
            <p:nvPr/>
          </p:nvGrpSpPr>
          <p:grpSpPr>
            <a:xfrm>
              <a:off x="221669" y="2345803"/>
              <a:ext cx="5638800" cy="2973569"/>
              <a:chOff x="221669" y="2350105"/>
              <a:chExt cx="5638800" cy="2973569"/>
            </a:xfrm>
          </p:grpSpPr>
          <p:grpSp>
            <p:nvGrpSpPr>
              <p:cNvPr id="27" name="Group 26"/>
              <p:cNvGrpSpPr/>
              <p:nvPr/>
            </p:nvGrpSpPr>
            <p:grpSpPr>
              <a:xfrm>
                <a:off x="221669" y="2350105"/>
                <a:ext cx="5638800" cy="685800"/>
                <a:chOff x="266469" y="1713412"/>
                <a:chExt cx="5638800" cy="685800"/>
              </a:xfrm>
            </p:grpSpPr>
            <p:pic>
              <p:nvPicPr>
                <p:cNvPr id="55" name="Picture 54" descr="block2-mode00.png"/>
                <p:cNvPicPr>
                  <a:picLocks noChangeAspect="1"/>
                </p:cNvPicPr>
                <p:nvPr/>
              </p:nvPicPr>
              <p:blipFill>
                <a:blip r:embed="rId4"/>
                <a:stretch>
                  <a:fillRect/>
                </a:stretch>
              </p:blipFill>
              <p:spPr>
                <a:xfrm>
                  <a:off x="266469" y="1713412"/>
                  <a:ext cx="685800" cy="685800"/>
                </a:xfrm>
                <a:prstGeom prst="rect">
                  <a:avLst/>
                </a:prstGeom>
              </p:spPr>
            </p:pic>
            <p:pic>
              <p:nvPicPr>
                <p:cNvPr id="56" name="Picture 55" descr="block2-mode01.png"/>
                <p:cNvPicPr>
                  <a:picLocks noChangeAspect="1"/>
                </p:cNvPicPr>
                <p:nvPr/>
              </p:nvPicPr>
              <p:blipFill>
                <a:blip r:embed="rId5"/>
                <a:stretch>
                  <a:fillRect/>
                </a:stretch>
              </p:blipFill>
              <p:spPr>
                <a:xfrm>
                  <a:off x="974040" y="1713412"/>
                  <a:ext cx="685800" cy="685800"/>
                </a:xfrm>
                <a:prstGeom prst="rect">
                  <a:avLst/>
                </a:prstGeom>
              </p:spPr>
            </p:pic>
            <p:pic>
              <p:nvPicPr>
                <p:cNvPr id="57" name="Picture 56" descr="block2-mode02.png"/>
                <p:cNvPicPr>
                  <a:picLocks noChangeAspect="1"/>
                </p:cNvPicPr>
                <p:nvPr/>
              </p:nvPicPr>
              <p:blipFill>
                <a:blip r:embed="rId6"/>
                <a:stretch>
                  <a:fillRect/>
                </a:stretch>
              </p:blipFill>
              <p:spPr>
                <a:xfrm>
                  <a:off x="1681611" y="1713412"/>
                  <a:ext cx="685800" cy="685800"/>
                </a:xfrm>
                <a:prstGeom prst="rect">
                  <a:avLst/>
                </a:prstGeom>
              </p:spPr>
            </p:pic>
            <p:pic>
              <p:nvPicPr>
                <p:cNvPr id="58" name="Picture 57" descr="block2-mode03.png"/>
                <p:cNvPicPr>
                  <a:picLocks noChangeAspect="1"/>
                </p:cNvPicPr>
                <p:nvPr/>
              </p:nvPicPr>
              <p:blipFill>
                <a:blip r:embed="rId7"/>
                <a:stretch>
                  <a:fillRect/>
                </a:stretch>
              </p:blipFill>
              <p:spPr>
                <a:xfrm>
                  <a:off x="2389182" y="1713412"/>
                  <a:ext cx="685800" cy="685800"/>
                </a:xfrm>
                <a:prstGeom prst="rect">
                  <a:avLst/>
                </a:prstGeom>
              </p:spPr>
            </p:pic>
            <p:pic>
              <p:nvPicPr>
                <p:cNvPr id="59" name="Picture 58" descr="block2-mode04.png"/>
                <p:cNvPicPr>
                  <a:picLocks noChangeAspect="1"/>
                </p:cNvPicPr>
                <p:nvPr/>
              </p:nvPicPr>
              <p:blipFill>
                <a:blip r:embed="rId8"/>
                <a:stretch>
                  <a:fillRect/>
                </a:stretch>
              </p:blipFill>
              <p:spPr>
                <a:xfrm>
                  <a:off x="3096753" y="1713412"/>
                  <a:ext cx="685800" cy="685800"/>
                </a:xfrm>
                <a:prstGeom prst="rect">
                  <a:avLst/>
                </a:prstGeom>
              </p:spPr>
            </p:pic>
            <p:pic>
              <p:nvPicPr>
                <p:cNvPr id="60" name="Picture 59" descr="block2-mode05.png"/>
                <p:cNvPicPr>
                  <a:picLocks noChangeAspect="1"/>
                </p:cNvPicPr>
                <p:nvPr/>
              </p:nvPicPr>
              <p:blipFill>
                <a:blip r:embed="rId9"/>
                <a:stretch>
                  <a:fillRect/>
                </a:stretch>
              </p:blipFill>
              <p:spPr>
                <a:xfrm>
                  <a:off x="3804324" y="1713412"/>
                  <a:ext cx="685800" cy="685800"/>
                </a:xfrm>
                <a:prstGeom prst="rect">
                  <a:avLst/>
                </a:prstGeom>
              </p:spPr>
            </p:pic>
            <p:pic>
              <p:nvPicPr>
                <p:cNvPr id="61" name="Picture 60" descr="block2-mode06.png"/>
                <p:cNvPicPr>
                  <a:picLocks noChangeAspect="1"/>
                </p:cNvPicPr>
                <p:nvPr/>
              </p:nvPicPr>
              <p:blipFill>
                <a:blip r:embed="rId10"/>
                <a:stretch>
                  <a:fillRect/>
                </a:stretch>
              </p:blipFill>
              <p:spPr>
                <a:xfrm>
                  <a:off x="4511895" y="1713412"/>
                  <a:ext cx="685800" cy="685800"/>
                </a:xfrm>
                <a:prstGeom prst="rect">
                  <a:avLst/>
                </a:prstGeom>
              </p:spPr>
            </p:pic>
            <p:pic>
              <p:nvPicPr>
                <p:cNvPr id="62" name="Picture 61" descr="block2-mode07.png"/>
                <p:cNvPicPr>
                  <a:picLocks noChangeAspect="1"/>
                </p:cNvPicPr>
                <p:nvPr/>
              </p:nvPicPr>
              <p:blipFill>
                <a:blip r:embed="rId11"/>
                <a:stretch>
                  <a:fillRect/>
                </a:stretch>
              </p:blipFill>
              <p:spPr>
                <a:xfrm>
                  <a:off x="5219469" y="1713412"/>
                  <a:ext cx="685800" cy="685800"/>
                </a:xfrm>
                <a:prstGeom prst="rect">
                  <a:avLst/>
                </a:prstGeom>
              </p:spPr>
            </p:pic>
          </p:grpSp>
          <p:grpSp>
            <p:nvGrpSpPr>
              <p:cNvPr id="28" name="Group 27"/>
              <p:cNvGrpSpPr/>
              <p:nvPr/>
            </p:nvGrpSpPr>
            <p:grpSpPr>
              <a:xfrm>
                <a:off x="221669" y="4637874"/>
                <a:ext cx="5638800" cy="685800"/>
                <a:chOff x="266469" y="4001181"/>
                <a:chExt cx="5638800" cy="685800"/>
              </a:xfrm>
            </p:grpSpPr>
            <p:pic>
              <p:nvPicPr>
                <p:cNvPr id="47" name="Picture 46" descr="block2-mode24.png"/>
                <p:cNvPicPr>
                  <a:picLocks noChangeAspect="1"/>
                </p:cNvPicPr>
                <p:nvPr/>
              </p:nvPicPr>
              <p:blipFill>
                <a:blip r:embed="rId12"/>
                <a:stretch>
                  <a:fillRect/>
                </a:stretch>
              </p:blipFill>
              <p:spPr>
                <a:xfrm>
                  <a:off x="266469" y="4001181"/>
                  <a:ext cx="685800" cy="685800"/>
                </a:xfrm>
                <a:prstGeom prst="rect">
                  <a:avLst/>
                </a:prstGeom>
              </p:spPr>
            </p:pic>
            <p:pic>
              <p:nvPicPr>
                <p:cNvPr id="48" name="Picture 47" descr="block2-mode25.png"/>
                <p:cNvPicPr>
                  <a:picLocks noChangeAspect="1"/>
                </p:cNvPicPr>
                <p:nvPr/>
              </p:nvPicPr>
              <p:blipFill>
                <a:blip r:embed="rId13"/>
                <a:stretch>
                  <a:fillRect/>
                </a:stretch>
              </p:blipFill>
              <p:spPr>
                <a:xfrm>
                  <a:off x="974040" y="4001181"/>
                  <a:ext cx="685800" cy="685800"/>
                </a:xfrm>
                <a:prstGeom prst="rect">
                  <a:avLst/>
                </a:prstGeom>
              </p:spPr>
            </p:pic>
            <p:pic>
              <p:nvPicPr>
                <p:cNvPr id="49" name="Picture 48" descr="block2-mode26.png"/>
                <p:cNvPicPr>
                  <a:picLocks noChangeAspect="1"/>
                </p:cNvPicPr>
                <p:nvPr/>
              </p:nvPicPr>
              <p:blipFill>
                <a:blip r:embed="rId14"/>
                <a:stretch>
                  <a:fillRect/>
                </a:stretch>
              </p:blipFill>
              <p:spPr>
                <a:xfrm>
                  <a:off x="1681611" y="4001181"/>
                  <a:ext cx="685800" cy="685800"/>
                </a:xfrm>
                <a:prstGeom prst="rect">
                  <a:avLst/>
                </a:prstGeom>
              </p:spPr>
            </p:pic>
            <p:pic>
              <p:nvPicPr>
                <p:cNvPr id="50" name="Picture 49" descr="block2-mode27.png"/>
                <p:cNvPicPr>
                  <a:picLocks noChangeAspect="1"/>
                </p:cNvPicPr>
                <p:nvPr/>
              </p:nvPicPr>
              <p:blipFill>
                <a:blip r:embed="rId15"/>
                <a:stretch>
                  <a:fillRect/>
                </a:stretch>
              </p:blipFill>
              <p:spPr>
                <a:xfrm>
                  <a:off x="2389182" y="4001181"/>
                  <a:ext cx="685800" cy="685800"/>
                </a:xfrm>
                <a:prstGeom prst="rect">
                  <a:avLst/>
                </a:prstGeom>
              </p:spPr>
            </p:pic>
            <p:pic>
              <p:nvPicPr>
                <p:cNvPr id="51" name="Picture 50" descr="block2-mode28.png"/>
                <p:cNvPicPr>
                  <a:picLocks noChangeAspect="1"/>
                </p:cNvPicPr>
                <p:nvPr/>
              </p:nvPicPr>
              <p:blipFill>
                <a:blip r:embed="rId16"/>
                <a:stretch>
                  <a:fillRect/>
                </a:stretch>
              </p:blipFill>
              <p:spPr>
                <a:xfrm>
                  <a:off x="3096753" y="4001181"/>
                  <a:ext cx="685800" cy="685800"/>
                </a:xfrm>
                <a:prstGeom prst="rect">
                  <a:avLst/>
                </a:prstGeom>
              </p:spPr>
            </p:pic>
            <p:pic>
              <p:nvPicPr>
                <p:cNvPr id="52" name="Picture 51" descr="block2-mode29.png"/>
                <p:cNvPicPr>
                  <a:picLocks noChangeAspect="1"/>
                </p:cNvPicPr>
                <p:nvPr/>
              </p:nvPicPr>
              <p:blipFill>
                <a:blip r:embed="rId17"/>
                <a:stretch>
                  <a:fillRect/>
                </a:stretch>
              </p:blipFill>
              <p:spPr>
                <a:xfrm>
                  <a:off x="3804324" y="4001181"/>
                  <a:ext cx="685800" cy="685800"/>
                </a:xfrm>
                <a:prstGeom prst="rect">
                  <a:avLst/>
                </a:prstGeom>
              </p:spPr>
            </p:pic>
            <p:pic>
              <p:nvPicPr>
                <p:cNvPr id="53" name="Picture 52" descr="block2-mode30.png"/>
                <p:cNvPicPr>
                  <a:picLocks noChangeAspect="1"/>
                </p:cNvPicPr>
                <p:nvPr/>
              </p:nvPicPr>
              <p:blipFill>
                <a:blip r:embed="rId18"/>
                <a:stretch>
                  <a:fillRect/>
                </a:stretch>
              </p:blipFill>
              <p:spPr>
                <a:xfrm>
                  <a:off x="4511895" y="4001181"/>
                  <a:ext cx="685800" cy="685800"/>
                </a:xfrm>
                <a:prstGeom prst="rect">
                  <a:avLst/>
                </a:prstGeom>
              </p:spPr>
            </p:pic>
            <p:pic>
              <p:nvPicPr>
                <p:cNvPr id="54" name="Picture 53" descr="block2-mode31.png"/>
                <p:cNvPicPr>
                  <a:picLocks noChangeAspect="1"/>
                </p:cNvPicPr>
                <p:nvPr/>
              </p:nvPicPr>
              <p:blipFill>
                <a:blip r:embed="rId19"/>
                <a:stretch>
                  <a:fillRect/>
                </a:stretch>
              </p:blipFill>
              <p:spPr>
                <a:xfrm>
                  <a:off x="5219469" y="4001181"/>
                  <a:ext cx="685800" cy="685800"/>
                </a:xfrm>
                <a:prstGeom prst="rect">
                  <a:avLst/>
                </a:prstGeom>
              </p:spPr>
            </p:pic>
          </p:grpSp>
          <p:grpSp>
            <p:nvGrpSpPr>
              <p:cNvPr id="29" name="Group 28"/>
              <p:cNvGrpSpPr/>
              <p:nvPr/>
            </p:nvGrpSpPr>
            <p:grpSpPr>
              <a:xfrm>
                <a:off x="221669" y="3113874"/>
                <a:ext cx="5638800" cy="685800"/>
                <a:chOff x="266469" y="2474923"/>
                <a:chExt cx="5638800" cy="685800"/>
              </a:xfrm>
            </p:grpSpPr>
            <p:pic>
              <p:nvPicPr>
                <p:cNvPr id="39" name="Picture 38" descr="block2-mode08.png"/>
                <p:cNvPicPr>
                  <a:picLocks noChangeAspect="1"/>
                </p:cNvPicPr>
                <p:nvPr/>
              </p:nvPicPr>
              <p:blipFill>
                <a:blip r:embed="rId20"/>
                <a:stretch>
                  <a:fillRect/>
                </a:stretch>
              </p:blipFill>
              <p:spPr>
                <a:xfrm>
                  <a:off x="266469" y="2474923"/>
                  <a:ext cx="685800" cy="685800"/>
                </a:xfrm>
                <a:prstGeom prst="rect">
                  <a:avLst/>
                </a:prstGeom>
              </p:spPr>
            </p:pic>
            <p:pic>
              <p:nvPicPr>
                <p:cNvPr id="40" name="Picture 39" descr="block2-mode09.png"/>
                <p:cNvPicPr>
                  <a:picLocks noChangeAspect="1"/>
                </p:cNvPicPr>
                <p:nvPr/>
              </p:nvPicPr>
              <p:blipFill>
                <a:blip r:embed="rId21"/>
                <a:stretch>
                  <a:fillRect/>
                </a:stretch>
              </p:blipFill>
              <p:spPr>
                <a:xfrm>
                  <a:off x="974040" y="2474923"/>
                  <a:ext cx="685800" cy="685800"/>
                </a:xfrm>
                <a:prstGeom prst="rect">
                  <a:avLst/>
                </a:prstGeom>
              </p:spPr>
            </p:pic>
            <p:pic>
              <p:nvPicPr>
                <p:cNvPr id="41" name="Picture 40" descr="block2-mode10.png"/>
                <p:cNvPicPr>
                  <a:picLocks noChangeAspect="1"/>
                </p:cNvPicPr>
                <p:nvPr/>
              </p:nvPicPr>
              <p:blipFill>
                <a:blip r:embed="rId22"/>
                <a:stretch>
                  <a:fillRect/>
                </a:stretch>
              </p:blipFill>
              <p:spPr>
                <a:xfrm>
                  <a:off x="1681611" y="2474923"/>
                  <a:ext cx="685800" cy="685800"/>
                </a:xfrm>
                <a:prstGeom prst="rect">
                  <a:avLst/>
                </a:prstGeom>
              </p:spPr>
            </p:pic>
            <p:pic>
              <p:nvPicPr>
                <p:cNvPr id="42" name="Picture 41" descr="block2-mode11.png"/>
                <p:cNvPicPr>
                  <a:picLocks noChangeAspect="1"/>
                </p:cNvPicPr>
                <p:nvPr/>
              </p:nvPicPr>
              <p:blipFill>
                <a:blip r:embed="rId23"/>
                <a:stretch>
                  <a:fillRect/>
                </a:stretch>
              </p:blipFill>
              <p:spPr>
                <a:xfrm>
                  <a:off x="2389182" y="2474923"/>
                  <a:ext cx="685800" cy="685800"/>
                </a:xfrm>
                <a:prstGeom prst="rect">
                  <a:avLst/>
                </a:prstGeom>
              </p:spPr>
            </p:pic>
            <p:pic>
              <p:nvPicPr>
                <p:cNvPr id="43" name="Picture 42" descr="block2-mode12.png"/>
                <p:cNvPicPr>
                  <a:picLocks noChangeAspect="1"/>
                </p:cNvPicPr>
                <p:nvPr/>
              </p:nvPicPr>
              <p:blipFill>
                <a:blip r:embed="rId24"/>
                <a:stretch>
                  <a:fillRect/>
                </a:stretch>
              </p:blipFill>
              <p:spPr>
                <a:xfrm>
                  <a:off x="3096753" y="2474923"/>
                  <a:ext cx="685800" cy="685800"/>
                </a:xfrm>
                <a:prstGeom prst="rect">
                  <a:avLst/>
                </a:prstGeom>
              </p:spPr>
            </p:pic>
            <p:pic>
              <p:nvPicPr>
                <p:cNvPr id="44" name="Picture 43" descr="block2-mode13.png"/>
                <p:cNvPicPr>
                  <a:picLocks noChangeAspect="1"/>
                </p:cNvPicPr>
                <p:nvPr/>
              </p:nvPicPr>
              <p:blipFill>
                <a:blip r:embed="rId25"/>
                <a:stretch>
                  <a:fillRect/>
                </a:stretch>
              </p:blipFill>
              <p:spPr>
                <a:xfrm>
                  <a:off x="3804324" y="2474923"/>
                  <a:ext cx="685800" cy="685800"/>
                </a:xfrm>
                <a:prstGeom prst="rect">
                  <a:avLst/>
                </a:prstGeom>
              </p:spPr>
            </p:pic>
            <p:pic>
              <p:nvPicPr>
                <p:cNvPr id="45" name="Picture 44" descr="block2-mode14.png"/>
                <p:cNvPicPr>
                  <a:picLocks noChangeAspect="1"/>
                </p:cNvPicPr>
                <p:nvPr/>
              </p:nvPicPr>
              <p:blipFill>
                <a:blip r:embed="rId26"/>
                <a:stretch>
                  <a:fillRect/>
                </a:stretch>
              </p:blipFill>
              <p:spPr>
                <a:xfrm>
                  <a:off x="4511895" y="2474923"/>
                  <a:ext cx="685800" cy="685800"/>
                </a:xfrm>
                <a:prstGeom prst="rect">
                  <a:avLst/>
                </a:prstGeom>
              </p:spPr>
            </p:pic>
            <p:pic>
              <p:nvPicPr>
                <p:cNvPr id="46" name="Picture 45" descr="block2-mode15.png"/>
                <p:cNvPicPr>
                  <a:picLocks noChangeAspect="1"/>
                </p:cNvPicPr>
                <p:nvPr/>
              </p:nvPicPr>
              <p:blipFill>
                <a:blip r:embed="rId27"/>
                <a:stretch>
                  <a:fillRect/>
                </a:stretch>
              </p:blipFill>
              <p:spPr>
                <a:xfrm>
                  <a:off x="5219469" y="2474923"/>
                  <a:ext cx="685800" cy="685800"/>
                </a:xfrm>
                <a:prstGeom prst="rect">
                  <a:avLst/>
                </a:prstGeom>
              </p:spPr>
            </p:pic>
          </p:grpSp>
          <p:grpSp>
            <p:nvGrpSpPr>
              <p:cNvPr id="30" name="Group 29"/>
              <p:cNvGrpSpPr/>
              <p:nvPr/>
            </p:nvGrpSpPr>
            <p:grpSpPr>
              <a:xfrm>
                <a:off x="221669" y="3875874"/>
                <a:ext cx="5638800" cy="685800"/>
                <a:chOff x="266469" y="3227891"/>
                <a:chExt cx="5638800" cy="685800"/>
              </a:xfrm>
            </p:grpSpPr>
            <p:pic>
              <p:nvPicPr>
                <p:cNvPr id="31" name="Picture 30" descr="block2-mode16.png"/>
                <p:cNvPicPr>
                  <a:picLocks noChangeAspect="1"/>
                </p:cNvPicPr>
                <p:nvPr/>
              </p:nvPicPr>
              <p:blipFill>
                <a:blip r:embed="rId28"/>
                <a:stretch>
                  <a:fillRect/>
                </a:stretch>
              </p:blipFill>
              <p:spPr>
                <a:xfrm>
                  <a:off x="266469" y="3227891"/>
                  <a:ext cx="685800" cy="685800"/>
                </a:xfrm>
                <a:prstGeom prst="rect">
                  <a:avLst/>
                </a:prstGeom>
              </p:spPr>
            </p:pic>
            <p:pic>
              <p:nvPicPr>
                <p:cNvPr id="32" name="Picture 31" descr="block2-mode17.png"/>
                <p:cNvPicPr>
                  <a:picLocks noChangeAspect="1"/>
                </p:cNvPicPr>
                <p:nvPr/>
              </p:nvPicPr>
              <p:blipFill>
                <a:blip r:embed="rId29"/>
                <a:stretch>
                  <a:fillRect/>
                </a:stretch>
              </p:blipFill>
              <p:spPr>
                <a:xfrm>
                  <a:off x="974040" y="3227891"/>
                  <a:ext cx="685800" cy="685800"/>
                </a:xfrm>
                <a:prstGeom prst="rect">
                  <a:avLst/>
                </a:prstGeom>
              </p:spPr>
            </p:pic>
            <p:pic>
              <p:nvPicPr>
                <p:cNvPr id="33" name="Picture 32" descr="block2-mode18.png"/>
                <p:cNvPicPr>
                  <a:picLocks noChangeAspect="1"/>
                </p:cNvPicPr>
                <p:nvPr/>
              </p:nvPicPr>
              <p:blipFill>
                <a:blip r:embed="rId30"/>
                <a:stretch>
                  <a:fillRect/>
                </a:stretch>
              </p:blipFill>
              <p:spPr>
                <a:xfrm>
                  <a:off x="1681611" y="3227891"/>
                  <a:ext cx="685800" cy="685800"/>
                </a:xfrm>
                <a:prstGeom prst="rect">
                  <a:avLst/>
                </a:prstGeom>
              </p:spPr>
            </p:pic>
            <p:pic>
              <p:nvPicPr>
                <p:cNvPr id="34" name="Picture 33" descr="block2-mode19.png"/>
                <p:cNvPicPr>
                  <a:picLocks noChangeAspect="1"/>
                </p:cNvPicPr>
                <p:nvPr/>
              </p:nvPicPr>
              <p:blipFill>
                <a:blip r:embed="rId31"/>
                <a:stretch>
                  <a:fillRect/>
                </a:stretch>
              </p:blipFill>
              <p:spPr>
                <a:xfrm>
                  <a:off x="2389182" y="3227891"/>
                  <a:ext cx="685800" cy="685800"/>
                </a:xfrm>
                <a:prstGeom prst="rect">
                  <a:avLst/>
                </a:prstGeom>
              </p:spPr>
            </p:pic>
            <p:pic>
              <p:nvPicPr>
                <p:cNvPr id="35" name="Picture 34" descr="block2-mode20.png"/>
                <p:cNvPicPr>
                  <a:picLocks noChangeAspect="1"/>
                </p:cNvPicPr>
                <p:nvPr/>
              </p:nvPicPr>
              <p:blipFill>
                <a:blip r:embed="rId32"/>
                <a:stretch>
                  <a:fillRect/>
                </a:stretch>
              </p:blipFill>
              <p:spPr>
                <a:xfrm>
                  <a:off x="3096753" y="3227891"/>
                  <a:ext cx="685800" cy="685800"/>
                </a:xfrm>
                <a:prstGeom prst="rect">
                  <a:avLst/>
                </a:prstGeom>
              </p:spPr>
            </p:pic>
            <p:pic>
              <p:nvPicPr>
                <p:cNvPr id="36" name="Picture 35" descr="block2-mode21.png"/>
                <p:cNvPicPr>
                  <a:picLocks noChangeAspect="1"/>
                </p:cNvPicPr>
                <p:nvPr/>
              </p:nvPicPr>
              <p:blipFill>
                <a:blip r:embed="rId33"/>
                <a:stretch>
                  <a:fillRect/>
                </a:stretch>
              </p:blipFill>
              <p:spPr>
                <a:xfrm>
                  <a:off x="3804324" y="3227891"/>
                  <a:ext cx="685800" cy="685800"/>
                </a:xfrm>
                <a:prstGeom prst="rect">
                  <a:avLst/>
                </a:prstGeom>
              </p:spPr>
            </p:pic>
            <p:pic>
              <p:nvPicPr>
                <p:cNvPr id="37" name="Picture 36" descr="block2-mode22.png"/>
                <p:cNvPicPr>
                  <a:picLocks noChangeAspect="1"/>
                </p:cNvPicPr>
                <p:nvPr/>
              </p:nvPicPr>
              <p:blipFill>
                <a:blip r:embed="rId34"/>
                <a:stretch>
                  <a:fillRect/>
                </a:stretch>
              </p:blipFill>
              <p:spPr>
                <a:xfrm>
                  <a:off x="4511895" y="3227891"/>
                  <a:ext cx="685800" cy="685800"/>
                </a:xfrm>
                <a:prstGeom prst="rect">
                  <a:avLst/>
                </a:prstGeom>
              </p:spPr>
            </p:pic>
            <p:pic>
              <p:nvPicPr>
                <p:cNvPr id="38" name="Picture 37" descr="block2-mode23.png"/>
                <p:cNvPicPr>
                  <a:picLocks noChangeAspect="1"/>
                </p:cNvPicPr>
                <p:nvPr/>
              </p:nvPicPr>
              <p:blipFill>
                <a:blip r:embed="rId35"/>
                <a:stretch>
                  <a:fillRect/>
                </a:stretch>
              </p:blipFill>
              <p:spPr>
                <a:xfrm>
                  <a:off x="5219469" y="3227891"/>
                  <a:ext cx="685800" cy="685800"/>
                </a:xfrm>
                <a:prstGeom prst="rect">
                  <a:avLst/>
                </a:prstGeom>
              </p:spPr>
            </p:pic>
          </p:grpSp>
        </p:grpSp>
        <p:sp>
          <p:nvSpPr>
            <p:cNvPr id="26" name="TextBox 25"/>
            <p:cNvSpPr txBox="1"/>
            <p:nvPr/>
          </p:nvSpPr>
          <p:spPr>
            <a:xfrm>
              <a:off x="2426488" y="1944522"/>
              <a:ext cx="1528367" cy="461665"/>
            </a:xfrm>
            <a:prstGeom prst="rect">
              <a:avLst/>
            </a:prstGeom>
            <a:noFill/>
          </p:spPr>
          <p:txBody>
            <a:bodyPr wrap="none" rtlCol="0">
              <a:spAutoFit/>
            </a:bodyPr>
            <a:lstStyle/>
            <a:p>
              <a:r>
                <a:rPr lang="en-US" sz="2400" b="1" dirty="0" smtClean="0"/>
                <a:t>U Textures</a:t>
              </a:r>
            </a:p>
          </p:txBody>
        </p:sp>
      </p:grpSp>
      <p:pic>
        <p:nvPicPr>
          <p:cNvPr id="66" name="Picture 65" descr="block2-mode00.png"/>
          <p:cNvPicPr>
            <a:picLocks noChangeAspect="1"/>
          </p:cNvPicPr>
          <p:nvPr/>
        </p:nvPicPr>
        <p:blipFill>
          <a:blip r:embed="rId4"/>
          <a:stretch>
            <a:fillRect/>
          </a:stretch>
        </p:blipFill>
        <p:spPr>
          <a:xfrm>
            <a:off x="4942859" y="2057400"/>
            <a:ext cx="640080" cy="640080"/>
          </a:xfrm>
          <a:prstGeom prst="rect">
            <a:avLst/>
          </a:prstGeom>
        </p:spPr>
      </p:pic>
      <p:pic>
        <p:nvPicPr>
          <p:cNvPr id="67" name="Picture 66" descr="block2-mode01.png"/>
          <p:cNvPicPr>
            <a:picLocks noChangeAspect="1"/>
          </p:cNvPicPr>
          <p:nvPr/>
        </p:nvPicPr>
        <p:blipFill>
          <a:blip r:embed="rId5"/>
          <a:stretch>
            <a:fillRect/>
          </a:stretch>
        </p:blipFill>
        <p:spPr>
          <a:xfrm>
            <a:off x="5762794" y="2057400"/>
            <a:ext cx="640080" cy="640080"/>
          </a:xfrm>
          <a:prstGeom prst="rect">
            <a:avLst/>
          </a:prstGeom>
        </p:spPr>
      </p:pic>
      <p:pic>
        <p:nvPicPr>
          <p:cNvPr id="68" name="Picture 67" descr="block2-mode02.png"/>
          <p:cNvPicPr>
            <a:picLocks noChangeAspect="1"/>
          </p:cNvPicPr>
          <p:nvPr/>
        </p:nvPicPr>
        <p:blipFill>
          <a:blip r:embed="rId6"/>
          <a:stretch>
            <a:fillRect/>
          </a:stretch>
        </p:blipFill>
        <p:spPr>
          <a:xfrm>
            <a:off x="6562422" y="2057400"/>
            <a:ext cx="640080" cy="640080"/>
          </a:xfrm>
          <a:prstGeom prst="rect">
            <a:avLst/>
          </a:prstGeom>
        </p:spPr>
      </p:pic>
      <p:pic>
        <p:nvPicPr>
          <p:cNvPr id="69" name="Picture 68" descr="block2-mode31.png"/>
          <p:cNvPicPr>
            <a:picLocks noChangeAspect="1"/>
          </p:cNvPicPr>
          <p:nvPr/>
        </p:nvPicPr>
        <p:blipFill>
          <a:blip r:embed="rId19"/>
          <a:stretch>
            <a:fillRect/>
          </a:stretch>
        </p:blipFill>
        <p:spPr>
          <a:xfrm>
            <a:off x="7970520" y="2022230"/>
            <a:ext cx="640080" cy="640080"/>
          </a:xfrm>
          <a:prstGeom prst="rect">
            <a:avLst/>
          </a:prstGeom>
        </p:spPr>
      </p:pic>
      <p:sp>
        <p:nvSpPr>
          <p:cNvPr id="70" name="TextBox 69"/>
          <p:cNvSpPr txBox="1"/>
          <p:nvPr/>
        </p:nvSpPr>
        <p:spPr>
          <a:xfrm>
            <a:off x="5771691" y="2200766"/>
            <a:ext cx="622286" cy="353943"/>
          </a:xfrm>
          <a:prstGeom prst="rect">
            <a:avLst/>
          </a:prstGeom>
          <a:noFill/>
        </p:spPr>
        <p:txBody>
          <a:bodyPr wrap="none" rtlCol="0">
            <a:spAutoFit/>
          </a:bodyPr>
          <a:lstStyle/>
          <a:p>
            <a:r>
              <a:rPr lang="en-US" sz="1700" dirty="0" smtClean="0">
                <a:ln w="3175">
                  <a:solidFill>
                    <a:schemeClr val="bg1"/>
                  </a:solidFill>
                </a:ln>
                <a:solidFill>
                  <a:srgbClr val="FFFFFF"/>
                </a:solidFill>
              </a:rPr>
              <a:t>- 1.8</a:t>
            </a:r>
          </a:p>
        </p:txBody>
      </p:sp>
      <p:sp>
        <p:nvSpPr>
          <p:cNvPr id="71" name="TextBox 70"/>
          <p:cNvSpPr txBox="1"/>
          <p:nvPr/>
        </p:nvSpPr>
        <p:spPr>
          <a:xfrm>
            <a:off x="5529850" y="2200766"/>
            <a:ext cx="311304" cy="353943"/>
          </a:xfrm>
          <a:prstGeom prst="rect">
            <a:avLst/>
          </a:prstGeom>
          <a:noFill/>
        </p:spPr>
        <p:txBody>
          <a:bodyPr wrap="none" rtlCol="0">
            <a:spAutoFit/>
          </a:bodyPr>
          <a:lstStyle/>
          <a:p>
            <a:r>
              <a:rPr lang="en-US" sz="1700" dirty="0" smtClean="0">
                <a:ln w="3175">
                  <a:solidFill>
                    <a:schemeClr val="bg1"/>
                  </a:solidFill>
                </a:ln>
                <a:solidFill>
                  <a:srgbClr val="FFFFFF"/>
                </a:solidFill>
              </a:rPr>
              <a:t>+</a:t>
            </a:r>
          </a:p>
        </p:txBody>
      </p:sp>
      <p:sp>
        <p:nvSpPr>
          <p:cNvPr id="72" name="TextBox 71"/>
          <p:cNvSpPr txBox="1"/>
          <p:nvPr/>
        </p:nvSpPr>
        <p:spPr>
          <a:xfrm>
            <a:off x="6334980" y="2200766"/>
            <a:ext cx="311304" cy="353943"/>
          </a:xfrm>
          <a:prstGeom prst="rect">
            <a:avLst/>
          </a:prstGeom>
          <a:noFill/>
        </p:spPr>
        <p:txBody>
          <a:bodyPr wrap="none" rtlCol="0">
            <a:spAutoFit/>
          </a:bodyPr>
          <a:lstStyle/>
          <a:p>
            <a:r>
              <a:rPr lang="en-US" sz="1700" dirty="0" smtClean="0">
                <a:ln w="3175">
                  <a:solidFill>
                    <a:schemeClr val="bg1"/>
                  </a:solidFill>
                </a:ln>
                <a:solidFill>
                  <a:srgbClr val="FFFFFF"/>
                </a:solidFill>
              </a:rPr>
              <a:t>+</a:t>
            </a:r>
          </a:p>
        </p:txBody>
      </p:sp>
      <p:sp>
        <p:nvSpPr>
          <p:cNvPr id="73" name="TextBox 72"/>
          <p:cNvSpPr txBox="1"/>
          <p:nvPr/>
        </p:nvSpPr>
        <p:spPr>
          <a:xfrm>
            <a:off x="7248270" y="2200766"/>
            <a:ext cx="776175" cy="353943"/>
          </a:xfrm>
          <a:prstGeom prst="rect">
            <a:avLst/>
          </a:prstGeom>
          <a:noFill/>
        </p:spPr>
        <p:txBody>
          <a:bodyPr wrap="none" rtlCol="0">
            <a:spAutoFit/>
          </a:bodyPr>
          <a:lstStyle/>
          <a:p>
            <a:r>
              <a:rPr lang="en-US" sz="1700" dirty="0" smtClean="0">
                <a:ln w="3175">
                  <a:solidFill>
                    <a:schemeClr val="bg1"/>
                  </a:solidFill>
                </a:ln>
                <a:solidFill>
                  <a:srgbClr val="FFFFFF"/>
                </a:solidFill>
              </a:rPr>
              <a:t>+ </a:t>
            </a:r>
            <a:r>
              <a:rPr lang="en-US" sz="1700" dirty="0" smtClean="0">
                <a:ln w="3175">
                  <a:solidFill>
                    <a:schemeClr val="bg1"/>
                  </a:solidFill>
                </a:ln>
                <a:solidFill>
                  <a:srgbClr val="FFFFFF"/>
                </a:solidFill>
                <a:latin typeface="Arial"/>
                <a:cs typeface="Arial"/>
              </a:rPr>
              <a:t>··· </a:t>
            </a:r>
            <a:r>
              <a:rPr lang="en-US" sz="1700" dirty="0" smtClean="0">
                <a:ln w="3175">
                  <a:solidFill>
                    <a:schemeClr val="bg1"/>
                  </a:solidFill>
                </a:ln>
                <a:solidFill>
                  <a:srgbClr val="FFFFFF"/>
                </a:solidFill>
              </a:rPr>
              <a:t>+</a:t>
            </a:r>
          </a:p>
        </p:txBody>
      </p:sp>
      <p:sp>
        <p:nvSpPr>
          <p:cNvPr id="74" name="TextBox 73"/>
          <p:cNvSpPr txBox="1"/>
          <p:nvPr/>
        </p:nvSpPr>
        <p:spPr>
          <a:xfrm>
            <a:off x="4951756" y="2200766"/>
            <a:ext cx="622286" cy="353943"/>
          </a:xfrm>
          <a:prstGeom prst="rect">
            <a:avLst/>
          </a:prstGeom>
          <a:noFill/>
        </p:spPr>
        <p:txBody>
          <a:bodyPr wrap="none" rtlCol="0">
            <a:spAutoFit/>
          </a:bodyPr>
          <a:lstStyle/>
          <a:p>
            <a:r>
              <a:rPr lang="en-US" sz="1700" dirty="0" smtClean="0">
                <a:ln w="3175">
                  <a:solidFill>
                    <a:schemeClr val="bg1"/>
                  </a:solidFill>
                </a:ln>
                <a:solidFill>
                  <a:srgbClr val="FFFFFF"/>
                </a:solidFill>
              </a:rPr>
              <a:t>- 8.7</a:t>
            </a:r>
          </a:p>
        </p:txBody>
      </p:sp>
      <p:sp>
        <p:nvSpPr>
          <p:cNvPr id="75" name="TextBox 74"/>
          <p:cNvSpPr txBox="1"/>
          <p:nvPr/>
        </p:nvSpPr>
        <p:spPr>
          <a:xfrm>
            <a:off x="6601776" y="2200766"/>
            <a:ext cx="561372" cy="353943"/>
          </a:xfrm>
          <a:prstGeom prst="rect">
            <a:avLst/>
          </a:prstGeom>
          <a:noFill/>
        </p:spPr>
        <p:txBody>
          <a:bodyPr wrap="none" rtlCol="0">
            <a:spAutoFit/>
          </a:bodyPr>
          <a:lstStyle/>
          <a:p>
            <a:r>
              <a:rPr lang="en-US" sz="1700" dirty="0" smtClean="0">
                <a:ln w="3175">
                  <a:solidFill>
                    <a:schemeClr val="bg1"/>
                  </a:solidFill>
                </a:ln>
                <a:solidFill>
                  <a:srgbClr val="FFFFFF"/>
                </a:solidFill>
              </a:rPr>
              <a:t>-0.4</a:t>
            </a:r>
          </a:p>
        </p:txBody>
      </p:sp>
      <p:sp>
        <p:nvSpPr>
          <p:cNvPr id="76" name="TextBox 75"/>
          <p:cNvSpPr txBox="1"/>
          <p:nvPr/>
        </p:nvSpPr>
        <p:spPr>
          <a:xfrm>
            <a:off x="8045942" y="2200766"/>
            <a:ext cx="489236" cy="353943"/>
          </a:xfrm>
          <a:prstGeom prst="rect">
            <a:avLst/>
          </a:prstGeom>
          <a:noFill/>
        </p:spPr>
        <p:txBody>
          <a:bodyPr wrap="none" rtlCol="0">
            <a:spAutoFit/>
          </a:bodyPr>
          <a:lstStyle/>
          <a:p>
            <a:r>
              <a:rPr lang="en-US" sz="1700" dirty="0" smtClean="0">
                <a:ln w="3175">
                  <a:solidFill>
                    <a:schemeClr val="bg1"/>
                  </a:solidFill>
                </a:ln>
                <a:solidFill>
                  <a:srgbClr val="FFFFFF"/>
                </a:solidFill>
              </a:rPr>
              <a:t>0.2</a:t>
            </a:r>
          </a:p>
        </p:txBody>
      </p:sp>
      <p:sp>
        <p:nvSpPr>
          <p:cNvPr id="77" name="TextBox 76"/>
          <p:cNvSpPr txBox="1"/>
          <p:nvPr/>
        </p:nvSpPr>
        <p:spPr>
          <a:xfrm>
            <a:off x="4379137" y="2200766"/>
            <a:ext cx="311304" cy="353943"/>
          </a:xfrm>
          <a:prstGeom prst="rect">
            <a:avLst/>
          </a:prstGeom>
          <a:noFill/>
        </p:spPr>
        <p:txBody>
          <a:bodyPr wrap="none" rtlCol="0">
            <a:spAutoFit/>
          </a:bodyPr>
          <a:lstStyle/>
          <a:p>
            <a:r>
              <a:rPr lang="en-US" sz="1700" dirty="0" smtClean="0"/>
              <a:t>=</a:t>
            </a:r>
          </a:p>
        </p:txBody>
      </p:sp>
      <p:grpSp>
        <p:nvGrpSpPr>
          <p:cNvPr id="78" name="Group 77"/>
          <p:cNvGrpSpPr/>
          <p:nvPr/>
        </p:nvGrpSpPr>
        <p:grpSpPr>
          <a:xfrm>
            <a:off x="6172200" y="3200400"/>
            <a:ext cx="3090314" cy="3084969"/>
            <a:chOff x="3386540" y="1155396"/>
            <a:chExt cx="3435928" cy="3084969"/>
          </a:xfrm>
        </p:grpSpPr>
        <p:sp>
          <p:nvSpPr>
            <p:cNvPr id="79" name="TextBox 78"/>
            <p:cNvSpPr txBox="1"/>
            <p:nvPr/>
          </p:nvSpPr>
          <p:spPr>
            <a:xfrm>
              <a:off x="3386540" y="1993596"/>
              <a:ext cx="3435928" cy="2246769"/>
            </a:xfrm>
            <a:prstGeom prst="rect">
              <a:avLst/>
            </a:prstGeom>
            <a:noFill/>
          </p:spPr>
          <p:txBody>
            <a:bodyPr wrap="square" rtlCol="0">
              <a:spAutoFit/>
            </a:bodyPr>
            <a:lstStyle/>
            <a:p>
              <a:r>
                <a:rPr lang="en-US" sz="2000" b="1" spc="-200" dirty="0" smtClean="0">
                  <a:solidFill>
                    <a:schemeClr val="tx1">
                      <a:lumMod val="95000"/>
                    </a:schemeClr>
                  </a:solidFill>
                  <a:effectLst>
                    <a:outerShdw blurRad="38100" dist="38100" dir="2700000" algn="tl">
                      <a:srgbClr val="000000">
                        <a:alpha val="43137"/>
                      </a:srgbClr>
                    </a:outerShdw>
                  </a:effectLst>
                </a:rPr>
                <a:t>-8.7 -1.8 -0.4  0.3 -0.7 -0.4  0.8  0.8</a:t>
              </a:r>
            </a:p>
            <a:p>
              <a:endParaRPr lang="en-US" sz="2000" b="1" spc="-200" dirty="0" smtClean="0">
                <a:solidFill>
                  <a:schemeClr val="tx1">
                    <a:lumMod val="95000"/>
                  </a:schemeClr>
                </a:solidFill>
                <a:effectLst>
                  <a:outerShdw blurRad="38100" dist="38100" dir="2700000" algn="tl">
                    <a:srgbClr val="000000">
                      <a:alpha val="43137"/>
                    </a:srgbClr>
                  </a:outerShdw>
                </a:effectLst>
              </a:endParaRPr>
            </a:p>
            <a:p>
              <a:r>
                <a:rPr lang="en-US" sz="2000" b="1" spc="-200" dirty="0" smtClean="0">
                  <a:solidFill>
                    <a:schemeClr val="tx1">
                      <a:lumMod val="95000"/>
                    </a:schemeClr>
                  </a:solidFill>
                  <a:effectLst>
                    <a:outerShdw blurRad="38100" dist="38100" dir="2700000" algn="tl">
                      <a:srgbClr val="000000">
                        <a:alpha val="43137"/>
                      </a:srgbClr>
                    </a:outerShdw>
                  </a:effectLst>
                </a:rPr>
                <a:t>-0.8 -0.6  0.4  0.5 -0.4 -0.4  0.5  0.0</a:t>
              </a:r>
            </a:p>
            <a:p>
              <a:endParaRPr lang="en-US" sz="2000" b="1" spc="-200" dirty="0" smtClean="0">
                <a:solidFill>
                  <a:schemeClr val="tx1">
                    <a:lumMod val="95000"/>
                  </a:schemeClr>
                </a:solidFill>
                <a:effectLst>
                  <a:outerShdw blurRad="38100" dist="38100" dir="2700000" algn="tl">
                    <a:srgbClr val="000000">
                      <a:alpha val="43137"/>
                    </a:srgbClr>
                  </a:outerShdw>
                </a:effectLst>
              </a:endParaRPr>
            </a:p>
            <a:p>
              <a:r>
                <a:rPr lang="en-US" sz="2000" b="1" spc="-200" dirty="0" smtClean="0">
                  <a:solidFill>
                    <a:schemeClr val="tx1">
                      <a:lumMod val="95000"/>
                    </a:schemeClr>
                  </a:solidFill>
                  <a:effectLst>
                    <a:outerShdw blurRad="38100" dist="38100" dir="2700000" algn="tl">
                      <a:srgbClr val="000000">
                        <a:alpha val="43137"/>
                      </a:srgbClr>
                    </a:outerShdw>
                  </a:effectLst>
                </a:rPr>
                <a:t>-0.1 -0.1 -0.0  0.0  0.5  0.2 -0.1  0.3</a:t>
              </a:r>
            </a:p>
            <a:p>
              <a:endParaRPr lang="en-US" sz="2000" b="1" spc="-200" dirty="0" smtClean="0">
                <a:solidFill>
                  <a:schemeClr val="tx1">
                    <a:lumMod val="95000"/>
                  </a:schemeClr>
                </a:solidFill>
                <a:effectLst>
                  <a:outerShdw blurRad="38100" dist="38100" dir="2700000" algn="tl">
                    <a:srgbClr val="000000">
                      <a:alpha val="43137"/>
                    </a:srgbClr>
                  </a:outerShdw>
                </a:effectLst>
              </a:endParaRPr>
            </a:p>
            <a:p>
              <a:r>
                <a:rPr lang="en-US" sz="2000" b="1" spc="-200" dirty="0" smtClean="0">
                  <a:solidFill>
                    <a:schemeClr val="tx1">
                      <a:lumMod val="95000"/>
                    </a:schemeClr>
                  </a:solidFill>
                  <a:effectLst>
                    <a:outerShdw blurRad="38100" dist="38100" dir="2700000" algn="tl">
                      <a:srgbClr val="000000">
                        <a:alpha val="43137"/>
                      </a:srgbClr>
                    </a:outerShdw>
                  </a:effectLst>
                </a:rPr>
                <a:t> 0.2  0.0 -0.0 -0.0 -0.2  0.1 -0.1  0.2</a:t>
              </a:r>
            </a:p>
          </p:txBody>
        </p:sp>
        <p:sp>
          <p:nvSpPr>
            <p:cNvPr id="80" name="TextBox 79"/>
            <p:cNvSpPr txBox="1"/>
            <p:nvPr/>
          </p:nvSpPr>
          <p:spPr>
            <a:xfrm>
              <a:off x="4058554" y="1155396"/>
              <a:ext cx="2167252" cy="461665"/>
            </a:xfrm>
            <a:prstGeom prst="rect">
              <a:avLst/>
            </a:prstGeom>
            <a:noFill/>
          </p:spPr>
          <p:txBody>
            <a:bodyPr wrap="none" rtlCol="0">
              <a:spAutoFit/>
            </a:bodyPr>
            <a:lstStyle/>
            <a:p>
              <a:r>
                <a:rPr lang="en-US" sz="2400" b="1" dirty="0" smtClean="0"/>
                <a:t>b-Coefficients</a:t>
              </a:r>
            </a:p>
          </p:txBody>
        </p:sp>
      </p:grpSp>
      <p:grpSp>
        <p:nvGrpSpPr>
          <p:cNvPr id="81" name="Group 80"/>
          <p:cNvGrpSpPr/>
          <p:nvPr/>
        </p:nvGrpSpPr>
        <p:grpSpPr>
          <a:xfrm>
            <a:off x="457200" y="1295400"/>
            <a:ext cx="3163330" cy="1981200"/>
            <a:chOff x="457200" y="1219200"/>
            <a:chExt cx="3163330" cy="1981200"/>
          </a:xfrm>
        </p:grpSpPr>
        <p:pic>
          <p:nvPicPr>
            <p:cNvPr id="82" name="Picture 30" descr="direct+indirect.bmp"/>
            <p:cNvPicPr>
              <a:picLocks noChangeAspect="1"/>
            </p:cNvPicPr>
            <p:nvPr/>
          </p:nvPicPr>
          <p:blipFill rotWithShape="1">
            <a:blip r:embed="rId36"/>
            <a:srcRect t="23313" b="14064"/>
            <a:stretch/>
          </p:blipFill>
          <p:spPr bwMode="auto">
            <a:xfrm>
              <a:off x="457200" y="1219200"/>
              <a:ext cx="3163330" cy="1981200"/>
            </a:xfrm>
            <a:prstGeom prst="rect">
              <a:avLst/>
            </a:prstGeom>
            <a:noFill/>
            <a:ln w="9525">
              <a:noFill/>
              <a:miter lim="800000"/>
              <a:headEnd/>
              <a:tailEnd/>
            </a:ln>
          </p:spPr>
        </p:pic>
        <p:grpSp>
          <p:nvGrpSpPr>
            <p:cNvPr id="83" name="Group 86"/>
            <p:cNvGrpSpPr/>
            <p:nvPr/>
          </p:nvGrpSpPr>
          <p:grpSpPr>
            <a:xfrm>
              <a:off x="468878" y="1475595"/>
              <a:ext cx="1623285" cy="1676400"/>
              <a:chOff x="189653" y="932019"/>
              <a:chExt cx="817084" cy="945641"/>
            </a:xfrm>
          </p:grpSpPr>
          <p:cxnSp>
            <p:nvCxnSpPr>
              <p:cNvPr id="84" name="Straight Connector 83"/>
              <p:cNvCxnSpPr/>
              <p:nvPr/>
            </p:nvCxnSpPr>
            <p:spPr>
              <a:xfrm rot="16200000" flipV="1">
                <a:off x="-124336" y="1447075"/>
                <a:ext cx="742354" cy="88833"/>
              </a:xfrm>
              <a:prstGeom prst="line">
                <a:avLst/>
              </a:prstGeom>
              <a:ln cmpd="sng">
                <a:solidFill>
                  <a:schemeClr val="accent1"/>
                </a:solidFill>
                <a:prstDash val="solid"/>
                <a:headEnd type="none"/>
                <a:tailEnd type="none"/>
              </a:ln>
            </p:spPr>
            <p:style>
              <a:lnRef idx="2">
                <a:schemeClr val="accent1"/>
              </a:lnRef>
              <a:fillRef idx="0">
                <a:schemeClr val="accent1"/>
              </a:fillRef>
              <a:effectRef idx="1">
                <a:schemeClr val="accent1"/>
              </a:effectRef>
              <a:fontRef idx="minor">
                <a:schemeClr val="tx1"/>
              </a:fontRef>
            </p:style>
          </p:cxnSp>
          <p:cxnSp>
            <p:nvCxnSpPr>
              <p:cNvPr id="85" name="Straight Connector 84"/>
              <p:cNvCxnSpPr/>
              <p:nvPr/>
            </p:nvCxnSpPr>
            <p:spPr>
              <a:xfrm>
                <a:off x="429279" y="945811"/>
                <a:ext cx="548678" cy="3490"/>
              </a:xfrm>
              <a:prstGeom prst="line">
                <a:avLst/>
              </a:prstGeom>
              <a:ln cmpd="sng">
                <a:solidFill>
                  <a:schemeClr val="accent1"/>
                </a:solidFill>
                <a:prstDash val="solid"/>
                <a:headEnd type="none"/>
                <a:tailEnd type="none"/>
              </a:ln>
            </p:spPr>
            <p:style>
              <a:lnRef idx="2">
                <a:schemeClr val="accent1"/>
              </a:lnRef>
              <a:fillRef idx="0">
                <a:schemeClr val="accent1"/>
              </a:fillRef>
              <a:effectRef idx="1">
                <a:schemeClr val="accent1"/>
              </a:effectRef>
              <a:fontRef idx="minor">
                <a:schemeClr val="tx1"/>
              </a:fontRef>
            </p:style>
          </p:cxnSp>
          <p:cxnSp>
            <p:nvCxnSpPr>
              <p:cNvPr id="86" name="Straight Connector 85"/>
              <p:cNvCxnSpPr/>
              <p:nvPr/>
            </p:nvCxnSpPr>
            <p:spPr>
              <a:xfrm flipV="1">
                <a:off x="205915" y="949301"/>
                <a:ext cx="223364" cy="171015"/>
              </a:xfrm>
              <a:prstGeom prst="line">
                <a:avLst/>
              </a:prstGeom>
              <a:ln cmpd="sng">
                <a:solidFill>
                  <a:schemeClr val="accent1"/>
                </a:solidFill>
                <a:prstDash val="solid"/>
                <a:headEnd type="none"/>
                <a:tailEnd type="none"/>
              </a:ln>
            </p:spPr>
            <p:style>
              <a:lnRef idx="2">
                <a:schemeClr val="accent1"/>
              </a:lnRef>
              <a:fillRef idx="0">
                <a:schemeClr val="accent1"/>
              </a:fillRef>
              <a:effectRef idx="1">
                <a:schemeClr val="accent1"/>
              </a:effectRef>
              <a:fontRef idx="minor">
                <a:schemeClr val="tx1"/>
              </a:fontRef>
            </p:style>
          </p:cxnSp>
          <p:cxnSp>
            <p:nvCxnSpPr>
              <p:cNvPr id="87" name="Straight Connector 86"/>
              <p:cNvCxnSpPr/>
              <p:nvPr/>
            </p:nvCxnSpPr>
            <p:spPr>
              <a:xfrm flipV="1">
                <a:off x="296656" y="1862668"/>
                <a:ext cx="710081" cy="13544"/>
              </a:xfrm>
              <a:prstGeom prst="line">
                <a:avLst/>
              </a:prstGeom>
              <a:ln cmpd="sng">
                <a:solidFill>
                  <a:schemeClr val="accent1"/>
                </a:solidFill>
                <a:prstDash val="solid"/>
                <a:headEnd type="none"/>
                <a:tailEnd type="none"/>
              </a:ln>
            </p:spPr>
            <p:style>
              <a:lnRef idx="2">
                <a:schemeClr val="accent1"/>
              </a:lnRef>
              <a:fillRef idx="0">
                <a:schemeClr val="accent1"/>
              </a:fillRef>
              <a:effectRef idx="1">
                <a:schemeClr val="accent1"/>
              </a:effectRef>
              <a:fontRef idx="minor">
                <a:schemeClr val="tx1"/>
              </a:fontRef>
            </p:style>
          </p:cxnSp>
          <p:cxnSp>
            <p:nvCxnSpPr>
              <p:cNvPr id="88" name="Straight Connector 87"/>
              <p:cNvCxnSpPr/>
              <p:nvPr/>
            </p:nvCxnSpPr>
            <p:spPr>
              <a:xfrm rot="16200000" flipH="1">
                <a:off x="889678" y="1020298"/>
                <a:ext cx="188296" cy="11738"/>
              </a:xfrm>
              <a:prstGeom prst="line">
                <a:avLst/>
              </a:prstGeom>
              <a:ln cmpd="sng">
                <a:solidFill>
                  <a:schemeClr val="accent1"/>
                </a:solidFill>
                <a:prstDash val="solid"/>
                <a:headEnd type="none"/>
                <a:tailEnd type="none"/>
              </a:ln>
            </p:spPr>
            <p:style>
              <a:lnRef idx="2">
                <a:schemeClr val="accent1"/>
              </a:lnRef>
              <a:fillRef idx="0">
                <a:schemeClr val="accent1"/>
              </a:fillRef>
              <a:effectRef idx="1">
                <a:schemeClr val="accent1"/>
              </a:effectRef>
              <a:fontRef idx="minor">
                <a:schemeClr val="tx1"/>
              </a:fontRef>
            </p:style>
          </p:cxnSp>
          <p:cxnSp>
            <p:nvCxnSpPr>
              <p:cNvPr id="89" name="Straight Connector 88"/>
              <p:cNvCxnSpPr/>
              <p:nvPr/>
            </p:nvCxnSpPr>
            <p:spPr>
              <a:xfrm rot="5400000">
                <a:off x="607076" y="1495497"/>
                <a:ext cx="764327" cy="0"/>
              </a:xfrm>
              <a:prstGeom prst="line">
                <a:avLst/>
              </a:prstGeom>
              <a:ln cmpd="sng">
                <a:solidFill>
                  <a:schemeClr val="accent1"/>
                </a:solidFill>
                <a:prstDash val="solid"/>
                <a:headEnd type="none"/>
                <a:tailEnd type="none"/>
              </a:ln>
            </p:spPr>
            <p:style>
              <a:lnRef idx="2">
                <a:schemeClr val="accent1"/>
              </a:lnRef>
              <a:fillRef idx="0">
                <a:schemeClr val="accent1"/>
              </a:fillRef>
              <a:effectRef idx="1">
                <a:schemeClr val="accent1"/>
              </a:effectRef>
              <a:fontRef idx="minor">
                <a:schemeClr val="tx1"/>
              </a:fontRef>
            </p:style>
          </p:cxnSp>
          <p:cxnSp>
            <p:nvCxnSpPr>
              <p:cNvPr id="90" name="Straight Connector 89"/>
              <p:cNvCxnSpPr/>
              <p:nvPr/>
            </p:nvCxnSpPr>
            <p:spPr>
              <a:xfrm>
                <a:off x="189653" y="1117600"/>
                <a:ext cx="799586" cy="0"/>
              </a:xfrm>
              <a:prstGeom prst="line">
                <a:avLst/>
              </a:prstGeom>
              <a:ln cmpd="sng">
                <a:solidFill>
                  <a:schemeClr val="accent1"/>
                </a:solidFill>
                <a:prstDash val="solid"/>
                <a:headEnd type="none"/>
                <a:tailEnd type="none"/>
              </a:ln>
            </p:spPr>
            <p:style>
              <a:lnRef idx="2">
                <a:schemeClr val="accent1"/>
              </a:lnRef>
              <a:fillRef idx="0">
                <a:schemeClr val="accent1"/>
              </a:fillRef>
              <a:effectRef idx="1">
                <a:schemeClr val="accent1"/>
              </a:effectRef>
              <a:fontRef idx="minor">
                <a:schemeClr val="tx1"/>
              </a:fontRef>
            </p:style>
          </p:cxnSp>
        </p:grpSp>
      </p:grpSp>
    </p:spTree>
    <p:extLst>
      <p:ext uri="{BB962C8B-B14F-4D97-AF65-F5344CB8AC3E}">
        <p14:creationId xmlns:p14="http://schemas.microsoft.com/office/powerpoint/2010/main" val="188916225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4"/>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66"/>
                                        </p:tgtEl>
                                        <p:attrNameLst>
                                          <p:attrName>style.visibility</p:attrName>
                                        </p:attrNameLst>
                                      </p:cBhvr>
                                      <p:to>
                                        <p:strVal val="visible"/>
                                      </p:to>
                                    </p:set>
                                  </p:childTnLst>
                                </p:cTn>
                              </p:par>
                              <p:par>
                                <p:cTn id="13" presetID="42" presetClass="path" presetSubtype="0" accel="50000" decel="50000" fill="hold" nodeType="withEffect">
                                  <p:stCondLst>
                                    <p:cond delay="0"/>
                                  </p:stCondLst>
                                  <p:childTnLst>
                                    <p:animMotion origin="layout" path="M -0.49427 0.22083 L 0.00382 -0.00509 " pathEditMode="relative" rAng="0" ptsTypes="AA">
                                      <p:cBhvr>
                                        <p:cTn id="14" dur="1000" fill="hold"/>
                                        <p:tgtEl>
                                          <p:spTgt spid="66"/>
                                        </p:tgtEl>
                                        <p:attrNameLst>
                                          <p:attrName>ppt_x</p:attrName>
                                          <p:attrName>ppt_y</p:attrName>
                                        </p:attrNameLst>
                                      </p:cBhvr>
                                      <p:rCtr x="24896" y="-11296"/>
                                    </p:animMotion>
                                  </p:childTnLst>
                                </p:cTn>
                              </p:par>
                              <p:par>
                                <p:cTn id="15" presetID="56" presetClass="path" presetSubtype="0" accel="50000" decel="50000" fill="hold" grpId="1" nodeType="withEffect">
                                  <p:stCondLst>
                                    <p:cond delay="0"/>
                                  </p:stCondLst>
                                  <p:childTnLst>
                                    <p:animMotion origin="layout" path="M 0.13229 0.28009 L -8.33333E-7 2.22222E-6 " pathEditMode="relative" rAng="0" ptsTypes="AA">
                                      <p:cBhvr>
                                        <p:cTn id="16" dur="1000" fill="hold"/>
                                        <p:tgtEl>
                                          <p:spTgt spid="74"/>
                                        </p:tgtEl>
                                        <p:attrNameLst>
                                          <p:attrName>ppt_x</p:attrName>
                                          <p:attrName>ppt_y</p:attrName>
                                        </p:attrNameLst>
                                      </p:cBhvr>
                                      <p:rCtr x="-6615" y="-14005"/>
                                    </p:animMotion>
                                  </p:childTnLst>
                                </p:cTn>
                              </p:par>
                            </p:childTnLst>
                          </p:cTn>
                        </p:par>
                        <p:par>
                          <p:cTn id="17" fill="hold">
                            <p:stCondLst>
                              <p:cond delay="1000"/>
                            </p:stCondLst>
                            <p:childTnLst>
                              <p:par>
                                <p:cTn id="18" presetID="1" presetClass="entr" presetSubtype="0" fill="hold" grpId="0" nodeType="afterEffect">
                                  <p:stCondLst>
                                    <p:cond delay="0"/>
                                  </p:stCondLst>
                                  <p:childTnLst>
                                    <p:set>
                                      <p:cBhvr>
                                        <p:cTn id="19" dur="1" fill="hold">
                                          <p:stCondLst>
                                            <p:cond delay="0"/>
                                          </p:stCondLst>
                                        </p:cTn>
                                        <p:tgtEl>
                                          <p:spTgt spid="71"/>
                                        </p:tgtEl>
                                        <p:attrNameLst>
                                          <p:attrName>style.visibility</p:attrName>
                                        </p:attrNameLst>
                                      </p:cBhvr>
                                      <p:to>
                                        <p:strVal val="visible"/>
                                      </p:to>
                                    </p:set>
                                  </p:childTnLst>
                                </p:cTn>
                              </p:par>
                            </p:childTnLst>
                          </p:cTn>
                        </p:par>
                        <p:par>
                          <p:cTn id="20" fill="hold">
                            <p:stCondLst>
                              <p:cond delay="1000"/>
                            </p:stCondLst>
                            <p:childTnLst>
                              <p:par>
                                <p:cTn id="21" presetID="1" presetClass="entr" presetSubtype="0" fill="hold" grpId="0" nodeType="afterEffect">
                                  <p:stCondLst>
                                    <p:cond delay="0"/>
                                  </p:stCondLst>
                                  <p:childTnLst>
                                    <p:set>
                                      <p:cBhvr>
                                        <p:cTn id="22" dur="1" fill="hold">
                                          <p:stCondLst>
                                            <p:cond delay="0"/>
                                          </p:stCondLst>
                                        </p:cTn>
                                        <p:tgtEl>
                                          <p:spTgt spid="70"/>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67"/>
                                        </p:tgtEl>
                                        <p:attrNameLst>
                                          <p:attrName>style.visibility</p:attrName>
                                        </p:attrNameLst>
                                      </p:cBhvr>
                                      <p:to>
                                        <p:strVal val="visible"/>
                                      </p:to>
                                    </p:set>
                                  </p:childTnLst>
                                </p:cTn>
                              </p:par>
                              <p:par>
                                <p:cTn id="25" presetID="42" presetClass="path" presetSubtype="0" accel="50000" decel="50000" fill="hold" grpId="1" nodeType="withEffect">
                                  <p:stCondLst>
                                    <p:cond delay="0"/>
                                  </p:stCondLst>
                                  <p:childTnLst>
                                    <p:animMotion origin="layout" path="M 0.07326 0.28009 L 2.22222E-6 2.22222E-6 " pathEditMode="relative" rAng="0" ptsTypes="AA">
                                      <p:cBhvr>
                                        <p:cTn id="26" dur="1000" fill="hold"/>
                                        <p:tgtEl>
                                          <p:spTgt spid="70"/>
                                        </p:tgtEl>
                                        <p:attrNameLst>
                                          <p:attrName>ppt_x</p:attrName>
                                          <p:attrName>ppt_y</p:attrName>
                                        </p:attrNameLst>
                                      </p:cBhvr>
                                      <p:rCtr x="-3663" y="-14005"/>
                                    </p:animMotion>
                                  </p:childTnLst>
                                </p:cTn>
                              </p:par>
                              <p:par>
                                <p:cTn id="27" presetID="42" presetClass="path" presetSubtype="0" accel="50000" decel="50000" fill="hold" nodeType="withEffect">
                                  <p:stCondLst>
                                    <p:cond delay="0"/>
                                  </p:stCondLst>
                                  <p:childTnLst>
                                    <p:animMotion origin="layout" path="M -0.50781 0.2169 L -4.16667E-6 -0.00509 " pathEditMode="relative" rAng="0" ptsTypes="AA">
                                      <p:cBhvr>
                                        <p:cTn id="28" dur="1000" fill="hold"/>
                                        <p:tgtEl>
                                          <p:spTgt spid="67"/>
                                        </p:tgtEl>
                                        <p:attrNameLst>
                                          <p:attrName>ppt_x</p:attrName>
                                          <p:attrName>ppt_y</p:attrName>
                                        </p:attrNameLst>
                                      </p:cBhvr>
                                      <p:rCtr x="25382" y="-11111"/>
                                    </p:animMotion>
                                  </p:childTnLst>
                                </p:cTn>
                              </p:par>
                            </p:childTnLst>
                          </p:cTn>
                        </p:par>
                        <p:par>
                          <p:cTn id="29" fill="hold">
                            <p:stCondLst>
                              <p:cond delay="2000"/>
                            </p:stCondLst>
                            <p:childTnLst>
                              <p:par>
                                <p:cTn id="30" presetID="1" presetClass="entr" presetSubtype="0" fill="hold" grpId="0" nodeType="afterEffect">
                                  <p:stCondLst>
                                    <p:cond delay="0"/>
                                  </p:stCondLst>
                                  <p:childTnLst>
                                    <p:set>
                                      <p:cBhvr>
                                        <p:cTn id="31" dur="1" fill="hold">
                                          <p:stCondLst>
                                            <p:cond delay="0"/>
                                          </p:stCondLst>
                                        </p:cTn>
                                        <p:tgtEl>
                                          <p:spTgt spid="72"/>
                                        </p:tgtEl>
                                        <p:attrNameLst>
                                          <p:attrName>style.visibility</p:attrName>
                                        </p:attrNameLst>
                                      </p:cBhvr>
                                      <p:to>
                                        <p:strVal val="visible"/>
                                      </p:to>
                                    </p:set>
                                  </p:childTnLst>
                                </p:cTn>
                              </p:par>
                            </p:childTnLst>
                          </p:cTn>
                        </p:par>
                        <p:par>
                          <p:cTn id="32" fill="hold">
                            <p:stCondLst>
                              <p:cond delay="2000"/>
                            </p:stCondLst>
                            <p:childTnLst>
                              <p:par>
                                <p:cTn id="33" presetID="1" presetClass="entr" presetSubtype="0" fill="hold" grpId="0" nodeType="afterEffect">
                                  <p:stCondLst>
                                    <p:cond delay="0"/>
                                  </p:stCondLst>
                                  <p:childTnLst>
                                    <p:set>
                                      <p:cBhvr>
                                        <p:cTn id="34" dur="1" fill="hold">
                                          <p:stCondLst>
                                            <p:cond delay="0"/>
                                          </p:stCondLst>
                                        </p:cTn>
                                        <p:tgtEl>
                                          <p:spTgt spid="75"/>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68"/>
                                        </p:tgtEl>
                                        <p:attrNameLst>
                                          <p:attrName>style.visibility</p:attrName>
                                        </p:attrNameLst>
                                      </p:cBhvr>
                                      <p:to>
                                        <p:strVal val="visible"/>
                                      </p:to>
                                    </p:set>
                                  </p:childTnLst>
                                </p:cTn>
                              </p:par>
                              <p:par>
                                <p:cTn id="37" presetID="42" presetClass="path" presetSubtype="0" accel="50000" decel="50000" fill="hold" nodeType="withEffect">
                                  <p:stCondLst>
                                    <p:cond delay="0"/>
                                  </p:stCondLst>
                                  <p:childTnLst>
                                    <p:animMotion origin="layout" path="M -0.52378 0.21088 L 0.00382 -0.00556 " pathEditMode="relative" rAng="0" ptsTypes="AA">
                                      <p:cBhvr>
                                        <p:cTn id="38" dur="1000" fill="hold"/>
                                        <p:tgtEl>
                                          <p:spTgt spid="68"/>
                                        </p:tgtEl>
                                        <p:attrNameLst>
                                          <p:attrName>ppt_x</p:attrName>
                                          <p:attrName>ppt_y</p:attrName>
                                        </p:attrNameLst>
                                      </p:cBhvr>
                                      <p:rCtr x="26372" y="-10833"/>
                                    </p:animMotion>
                                  </p:childTnLst>
                                </p:cTn>
                              </p:par>
                              <p:par>
                                <p:cTn id="39" presetID="42" presetClass="path" presetSubtype="0" accel="50000" decel="50000" fill="hold" grpId="1" nodeType="withEffect">
                                  <p:stCondLst>
                                    <p:cond delay="0"/>
                                  </p:stCondLst>
                                  <p:childTnLst>
                                    <p:animMotion origin="layout" path="M 0.0283 0.28009 L -4.16667E-6 2.22222E-6 " pathEditMode="relative" rAng="0" ptsTypes="AA">
                                      <p:cBhvr>
                                        <p:cTn id="40" dur="1000" fill="hold"/>
                                        <p:tgtEl>
                                          <p:spTgt spid="75"/>
                                        </p:tgtEl>
                                        <p:attrNameLst>
                                          <p:attrName>ppt_x</p:attrName>
                                          <p:attrName>ppt_y</p:attrName>
                                        </p:attrNameLst>
                                      </p:cBhvr>
                                      <p:rCtr x="-1424" y="-14005"/>
                                    </p:animMotion>
                                  </p:childTnLst>
                                </p:cTn>
                              </p:par>
                            </p:childTnLst>
                          </p:cTn>
                        </p:par>
                        <p:par>
                          <p:cTn id="41" fill="hold">
                            <p:stCondLst>
                              <p:cond delay="3000"/>
                            </p:stCondLst>
                            <p:childTnLst>
                              <p:par>
                                <p:cTn id="42" presetID="1" presetClass="entr" presetSubtype="0" fill="hold" grpId="0" nodeType="afterEffect">
                                  <p:stCondLst>
                                    <p:cond delay="0"/>
                                  </p:stCondLst>
                                  <p:childTnLst>
                                    <p:set>
                                      <p:cBhvr>
                                        <p:cTn id="43" dur="1" fill="hold">
                                          <p:stCondLst>
                                            <p:cond delay="0"/>
                                          </p:stCondLst>
                                        </p:cTn>
                                        <p:tgtEl>
                                          <p:spTgt spid="73"/>
                                        </p:tgtEl>
                                        <p:attrNameLst>
                                          <p:attrName>style.visibility</p:attrName>
                                        </p:attrNameLst>
                                      </p:cBhvr>
                                      <p:to>
                                        <p:strVal val="visible"/>
                                      </p:to>
                                    </p:set>
                                  </p:childTnLst>
                                </p:cTn>
                              </p:par>
                            </p:childTnLst>
                          </p:cTn>
                        </p:par>
                        <p:par>
                          <p:cTn id="44" fill="hold">
                            <p:stCondLst>
                              <p:cond delay="3000"/>
                            </p:stCondLst>
                            <p:childTnLst>
                              <p:par>
                                <p:cTn id="45" presetID="1" presetClass="entr" presetSubtype="0" fill="hold" grpId="0" nodeType="afterEffect">
                                  <p:stCondLst>
                                    <p:cond delay="0"/>
                                  </p:stCondLst>
                                  <p:childTnLst>
                                    <p:set>
                                      <p:cBhvr>
                                        <p:cTn id="46" dur="1" fill="hold">
                                          <p:stCondLst>
                                            <p:cond delay="0"/>
                                          </p:stCondLst>
                                        </p:cTn>
                                        <p:tgtEl>
                                          <p:spTgt spid="76"/>
                                        </p:tgtEl>
                                        <p:attrNameLst>
                                          <p:attrName>style.visibility</p:attrName>
                                        </p:attrNameLst>
                                      </p:cBhvr>
                                      <p:to>
                                        <p:strVal val="visible"/>
                                      </p:to>
                                    </p:set>
                                  </p:childTnLst>
                                </p:cTn>
                              </p:par>
                              <p:par>
                                <p:cTn id="47" presetID="1" presetClass="entr" presetSubtype="0" fill="hold" nodeType="withEffect">
                                  <p:stCondLst>
                                    <p:cond delay="0"/>
                                  </p:stCondLst>
                                  <p:childTnLst>
                                    <p:set>
                                      <p:cBhvr>
                                        <p:cTn id="48" dur="1" fill="hold">
                                          <p:stCondLst>
                                            <p:cond delay="0"/>
                                          </p:stCondLst>
                                        </p:cTn>
                                        <p:tgtEl>
                                          <p:spTgt spid="69"/>
                                        </p:tgtEl>
                                        <p:attrNameLst>
                                          <p:attrName>style.visibility</p:attrName>
                                        </p:attrNameLst>
                                      </p:cBhvr>
                                      <p:to>
                                        <p:strVal val="visible"/>
                                      </p:to>
                                    </p:set>
                                  </p:childTnLst>
                                </p:cTn>
                              </p:par>
                              <p:par>
                                <p:cTn id="49" presetID="42" presetClass="path" presetSubtype="0" accel="50000" decel="50000" fill="hold" nodeType="withEffect">
                                  <p:stCondLst>
                                    <p:cond delay="0"/>
                                  </p:stCondLst>
                                  <p:childTnLst>
                                    <p:animMotion origin="layout" path="M -0.28785 0.54837 L 2.77778E-6 4.81481E-6 " pathEditMode="relative" rAng="0" ptsTypes="AA">
                                      <p:cBhvr>
                                        <p:cTn id="50" dur="1000" fill="hold"/>
                                        <p:tgtEl>
                                          <p:spTgt spid="69"/>
                                        </p:tgtEl>
                                        <p:attrNameLst>
                                          <p:attrName>ppt_x</p:attrName>
                                          <p:attrName>ppt_y</p:attrName>
                                        </p:attrNameLst>
                                      </p:cBhvr>
                                      <p:rCtr x="14392" y="-27431"/>
                                    </p:animMotion>
                                  </p:childTnLst>
                                </p:cTn>
                              </p:par>
                              <p:par>
                                <p:cTn id="51" presetID="42" presetClass="path" presetSubtype="0" accel="50000" decel="50000" fill="hold" grpId="1" nodeType="withEffect">
                                  <p:stCondLst>
                                    <p:cond delay="0"/>
                                  </p:stCondLst>
                                  <p:childTnLst>
                                    <p:animMotion origin="layout" path="M 0.05156 0.52453 L 2.77778E-6 2.22222E-6 " pathEditMode="relative" rAng="0" ptsTypes="AA">
                                      <p:cBhvr>
                                        <p:cTn id="52" dur="1000" fill="hold"/>
                                        <p:tgtEl>
                                          <p:spTgt spid="76"/>
                                        </p:tgtEl>
                                        <p:attrNameLst>
                                          <p:attrName>ppt_x</p:attrName>
                                          <p:attrName>ppt_y</p:attrName>
                                        </p:attrNameLst>
                                      </p:cBhvr>
                                      <p:rCtr x="-2587" y="-26227"/>
                                    </p:animMotion>
                                  </p:childTnLst>
                                </p:cTn>
                              </p:par>
                            </p:childTnLst>
                          </p:cTn>
                        </p:par>
                        <p:par>
                          <p:cTn id="53" fill="hold">
                            <p:stCondLst>
                              <p:cond delay="4000"/>
                            </p:stCondLst>
                            <p:childTnLst>
                              <p:par>
                                <p:cTn id="54" presetID="1" presetClass="entr" presetSubtype="0" fill="hold" grpId="0" nodeType="afterEffect">
                                  <p:stCondLst>
                                    <p:cond delay="0"/>
                                  </p:stCondLst>
                                  <p:childTnLst>
                                    <p:set>
                                      <p:cBhvr>
                                        <p:cTn id="55" dur="1" fill="hold">
                                          <p:stCondLst>
                                            <p:cond delay="0"/>
                                          </p:stCondLst>
                                        </p:cTn>
                                        <p:tgtEl>
                                          <p:spTgt spid="7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0" grpId="0"/>
      <p:bldP spid="70" grpId="1"/>
      <p:bldP spid="71" grpId="0"/>
      <p:bldP spid="72" grpId="0"/>
      <p:bldP spid="73" grpId="0"/>
      <p:bldP spid="74" grpId="0"/>
      <p:bldP spid="74" grpId="1"/>
      <p:bldP spid="75" grpId="0"/>
      <p:bldP spid="75" grpId="1"/>
      <p:bldP spid="76" grpId="0"/>
      <p:bldP spid="76" grpId="1"/>
      <p:bldP spid="77"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2"/>
          <p:cNvSpPr txBox="1">
            <a:spLocks/>
          </p:cNvSpPr>
          <p:nvPr/>
        </p:nvSpPr>
        <p:spPr>
          <a:xfrm>
            <a:off x="381000" y="77788"/>
            <a:ext cx="8382000" cy="1370012"/>
          </a:xfrm>
          <a:prstGeom prst="rect">
            <a:avLst/>
          </a:prstGeom>
        </p:spPr>
        <p:txBody>
          <a:bodyPr vert="horz" wrap="square" lIns="0" tIns="0" rIns="0" bIns="0" rtlCol="0" anchor="ctr" anchorCtr="0">
            <a:noAutofit/>
          </a:bodyPr>
          <a:lstStyle>
            <a:lvl1pPr algn="l" defTabSz="914363" rtl="0" eaLnBrk="1" latinLnBrk="0" hangingPunct="1">
              <a:lnSpc>
                <a:spcPct val="90000"/>
              </a:lnSpc>
              <a:spcBef>
                <a:spcPct val="0"/>
              </a:spcBef>
              <a:buNone/>
              <a:defRPr lang="en-US" sz="5400" b="0" kern="1200" cap="none" spc="-150">
                <a:ln w="3175">
                  <a:noFill/>
                </a:ln>
                <a:gradFill flip="none" rotWithShape="1">
                  <a:gsLst>
                    <a:gs pos="0">
                      <a:srgbClr val="FFFFB9"/>
                    </a:gs>
                    <a:gs pos="36000">
                      <a:srgbClr val="FFFF99"/>
                    </a:gs>
                    <a:gs pos="86000">
                      <a:srgbClr val="F6AE1E"/>
                    </a:gs>
                  </a:gsLst>
                  <a:lin ang="5400000" scaled="0"/>
                  <a:tileRect/>
                </a:gradFill>
                <a:effectLst>
                  <a:outerShdw blurRad="50800" dist="38100" dir="2700000" algn="tl" rotWithShape="0">
                    <a:prstClr val="black">
                      <a:alpha val="40000"/>
                    </a:prstClr>
                  </a:outerShdw>
                </a:effectLst>
                <a:latin typeface="+mj-lt"/>
                <a:ea typeface="+mn-ea"/>
                <a:cs typeface="Arial" charset="0"/>
              </a:defRPr>
            </a:lvl1pPr>
          </a:lstStyle>
          <a:p>
            <a:r>
              <a:rPr lang="en-US" sz="4800" dirty="0" smtClean="0"/>
              <a:t>Motivation</a:t>
            </a:r>
          </a:p>
          <a:p>
            <a:r>
              <a:rPr lang="en-US" sz="2800" dirty="0" smtClean="0"/>
              <a:t>Examples Used In Games</a:t>
            </a:r>
            <a:endParaRPr lang="en-US" sz="2800" dirty="0"/>
          </a:p>
        </p:txBody>
      </p:sp>
    </p:spTree>
    <p:extLst>
      <p:ext uri="{BB962C8B-B14F-4D97-AF65-F5344CB8AC3E}">
        <p14:creationId xmlns:p14="http://schemas.microsoft.com/office/powerpoint/2010/main" val="1222467969"/>
      </p:ext>
    </p:extLst>
  </p:cSld>
  <p:clrMapOvr>
    <a:masterClrMapping/>
  </p:clrMapOvr>
  <p:transition>
    <p:fade/>
  </p:transition>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30188"/>
            <a:ext cx="8382000" cy="1052596"/>
          </a:xfrm>
        </p:spPr>
        <p:txBody>
          <a:bodyPr/>
          <a:lstStyle/>
          <a:p>
            <a:r>
              <a:rPr lang="en-US" dirty="0" smtClean="0"/>
              <a:t>Dictionary</a:t>
            </a:r>
            <a:br>
              <a:rPr lang="en-US" dirty="0" smtClean="0"/>
            </a:br>
            <a:r>
              <a:rPr lang="en-US" sz="2800" dirty="0" smtClean="0"/>
              <a:t>u textures (L</a:t>
            </a:r>
            <a:r>
              <a:rPr lang="en-US" sz="2800" baseline="-25000" dirty="0" smtClean="0"/>
              <a:t>imp</a:t>
            </a:r>
            <a:r>
              <a:rPr lang="en-US" sz="2800" dirty="0" smtClean="0"/>
              <a:t> / U</a:t>
            </a:r>
            <a:r>
              <a:rPr lang="en-US" sz="2800" baseline="-25000" dirty="0" smtClean="0"/>
              <a:t>b</a:t>
            </a:r>
            <a:r>
              <a:rPr lang="en-US" sz="2800" dirty="0" smtClean="0"/>
              <a:t> / </a:t>
            </a:r>
            <a:r>
              <a:rPr lang="en-US" sz="2800" dirty="0" err="1" smtClean="0"/>
              <a:t>U</a:t>
            </a:r>
            <a:r>
              <a:rPr lang="en-US" sz="2800" baseline="-25000" dirty="0" err="1" smtClean="0"/>
              <a:t>vol</a:t>
            </a:r>
            <a:r>
              <a:rPr lang="en-US" sz="2800" dirty="0" smtClean="0"/>
              <a:t>)</a:t>
            </a:r>
            <a:endParaRPr lang="en-US" sz="2800" dirty="0"/>
          </a:p>
        </p:txBody>
      </p:sp>
      <p:sp>
        <p:nvSpPr>
          <p:cNvPr id="4" name="TextBox 3"/>
          <p:cNvSpPr txBox="1"/>
          <p:nvPr/>
        </p:nvSpPr>
        <p:spPr bwMode="auto">
          <a:xfrm>
            <a:off x="3702212" y="1524000"/>
            <a:ext cx="1645002" cy="461665"/>
          </a:xfrm>
          <a:prstGeom prst="rect">
            <a:avLst/>
          </a:prstGeom>
          <a:noFill/>
          <a:ln w="9525">
            <a:noFill/>
            <a:miter lim="800000"/>
            <a:headEnd/>
            <a:tailEnd/>
          </a:ln>
        </p:spPr>
        <p:txBody>
          <a:bodyPr wrap="none" rtlCol="0">
            <a:spAutoFit/>
          </a:bodyPr>
          <a:lstStyle/>
          <a:p>
            <a:r>
              <a:rPr lang="en-US" sz="2400" dirty="0" smtClean="0">
                <a:latin typeface="Helvetica" pitchFamily="34" charset="0"/>
                <a:cs typeface="Helvetica" pitchFamily="34" charset="0"/>
              </a:rPr>
              <a:t>U</a:t>
            </a:r>
            <a:r>
              <a:rPr lang="en-US" sz="2400" baseline="-25000" dirty="0" smtClean="0">
                <a:latin typeface="Helvetica" pitchFamily="34" charset="0"/>
                <a:cs typeface="Helvetica" pitchFamily="34" charset="0"/>
              </a:rPr>
              <a:t>b</a:t>
            </a:r>
            <a:r>
              <a:rPr lang="en-US" sz="2400" dirty="0" smtClean="0">
                <a:latin typeface="Helvetica" pitchFamily="34" charset="0"/>
                <a:cs typeface="Helvetica" pitchFamily="34" charset="0"/>
              </a:rPr>
              <a:t> = F L</a:t>
            </a:r>
            <a:r>
              <a:rPr lang="en-US" sz="2400" baseline="-25000" dirty="0" smtClean="0">
                <a:latin typeface="Helvetica" pitchFamily="34" charset="0"/>
                <a:cs typeface="Helvetica" pitchFamily="34" charset="0"/>
              </a:rPr>
              <a:t>imp</a:t>
            </a:r>
            <a:endParaRPr lang="en-US" sz="2400" baseline="-25000" dirty="0">
              <a:latin typeface="Helvetica" pitchFamily="34" charset="0"/>
              <a:cs typeface="Helvetica" pitchFamily="34" charset="0"/>
            </a:endParaRPr>
          </a:p>
        </p:txBody>
      </p:sp>
      <p:sp>
        <p:nvSpPr>
          <p:cNvPr id="5" name="TextBox 4"/>
          <p:cNvSpPr txBox="1"/>
          <p:nvPr/>
        </p:nvSpPr>
        <p:spPr bwMode="auto">
          <a:xfrm>
            <a:off x="2859417" y="2301240"/>
            <a:ext cx="3330592" cy="461665"/>
          </a:xfrm>
          <a:prstGeom prst="rect">
            <a:avLst/>
          </a:prstGeom>
          <a:noFill/>
          <a:ln w="9525">
            <a:noFill/>
            <a:miter lim="800000"/>
            <a:headEnd/>
            <a:tailEnd/>
          </a:ln>
        </p:spPr>
        <p:txBody>
          <a:bodyPr wrap="none" rtlCol="0">
            <a:spAutoFit/>
          </a:bodyPr>
          <a:lstStyle/>
          <a:p>
            <a:r>
              <a:rPr lang="en-US" sz="2400" dirty="0" smtClean="0">
                <a:latin typeface="Helvetica" pitchFamily="34" charset="0"/>
                <a:cs typeface="Helvetica" pitchFamily="34" charset="0"/>
              </a:rPr>
              <a:t>M = U</a:t>
            </a:r>
            <a:r>
              <a:rPr lang="en-US" sz="2400" baseline="-25000" dirty="0" smtClean="0">
                <a:latin typeface="Helvetica" pitchFamily="34" charset="0"/>
                <a:cs typeface="Helvetica" pitchFamily="34" charset="0"/>
              </a:rPr>
              <a:t>M</a:t>
            </a:r>
            <a:r>
              <a:rPr lang="en-US" sz="2400" dirty="0" smtClean="0">
                <a:latin typeface="Helvetica" pitchFamily="34" charset="0"/>
                <a:cs typeface="Helvetica" pitchFamily="34" charset="0"/>
              </a:rPr>
              <a:t> </a:t>
            </a:r>
            <a:r>
              <a:rPr lang="el-GR" sz="2400" dirty="0" smtClean="0">
                <a:latin typeface="Helvetica" pitchFamily="34" charset="0"/>
                <a:cs typeface="Helvetica" pitchFamily="34" charset="0"/>
              </a:rPr>
              <a:t>Σ</a:t>
            </a:r>
            <a:r>
              <a:rPr lang="en-US" sz="2400" baseline="-25000" dirty="0" smtClean="0">
                <a:latin typeface="Helvetica" pitchFamily="34" charset="0"/>
                <a:cs typeface="Helvetica" pitchFamily="34" charset="0"/>
              </a:rPr>
              <a:t>M</a:t>
            </a:r>
            <a:r>
              <a:rPr lang="en-US" sz="2400" dirty="0" smtClean="0">
                <a:latin typeface="Helvetica" pitchFamily="34" charset="0"/>
                <a:cs typeface="Helvetica" pitchFamily="34" charset="0"/>
              </a:rPr>
              <a:t> V</a:t>
            </a:r>
            <a:r>
              <a:rPr lang="en-US" sz="2400" baseline="30000" dirty="0" smtClean="0">
                <a:latin typeface="Helvetica" pitchFamily="34" charset="0"/>
                <a:cs typeface="Helvetica" pitchFamily="34" charset="0"/>
              </a:rPr>
              <a:t>T</a:t>
            </a:r>
            <a:r>
              <a:rPr lang="en-US" sz="2400" baseline="-25000" dirty="0" smtClean="0">
                <a:latin typeface="Helvetica" pitchFamily="34" charset="0"/>
                <a:cs typeface="Helvetica" pitchFamily="34" charset="0"/>
              </a:rPr>
              <a:t>M</a:t>
            </a:r>
            <a:r>
              <a:rPr lang="en-US" sz="2400" dirty="0" smtClean="0">
                <a:latin typeface="Helvetica" pitchFamily="34" charset="0"/>
                <a:cs typeface="Helvetica" pitchFamily="34" charset="0"/>
              </a:rPr>
              <a:t> = F P S</a:t>
            </a:r>
            <a:endParaRPr lang="en-US" sz="2400" dirty="0">
              <a:latin typeface="Helvetica" pitchFamily="34" charset="0"/>
              <a:cs typeface="Helvetica" pitchFamily="34" charset="0"/>
            </a:endParaRPr>
          </a:p>
        </p:txBody>
      </p:sp>
      <p:sp>
        <p:nvSpPr>
          <p:cNvPr id="6" name="TextBox 5"/>
          <p:cNvSpPr txBox="1"/>
          <p:nvPr/>
        </p:nvSpPr>
        <p:spPr bwMode="auto">
          <a:xfrm>
            <a:off x="2743200" y="3078480"/>
            <a:ext cx="3563027" cy="461665"/>
          </a:xfrm>
          <a:prstGeom prst="rect">
            <a:avLst/>
          </a:prstGeom>
          <a:noFill/>
          <a:ln w="9525">
            <a:noFill/>
            <a:miter lim="800000"/>
            <a:headEnd/>
            <a:tailEnd/>
          </a:ln>
        </p:spPr>
        <p:txBody>
          <a:bodyPr wrap="none" rtlCol="0">
            <a:spAutoFit/>
          </a:bodyPr>
          <a:lstStyle/>
          <a:p>
            <a:r>
              <a:rPr lang="en-US" sz="2400" dirty="0" smtClean="0">
                <a:latin typeface="Helvetica" pitchFamily="34" charset="0"/>
                <a:cs typeface="Helvetica" pitchFamily="34" charset="0"/>
              </a:rPr>
              <a:t>U</a:t>
            </a:r>
            <a:r>
              <a:rPr lang="en-US" sz="2400" baseline="-25000" dirty="0" smtClean="0">
                <a:latin typeface="Helvetica" pitchFamily="34" charset="0"/>
                <a:cs typeface="Helvetica" pitchFamily="34" charset="0"/>
              </a:rPr>
              <a:t>M</a:t>
            </a:r>
            <a:r>
              <a:rPr lang="en-US" sz="2400" dirty="0" smtClean="0">
                <a:latin typeface="Helvetica" pitchFamily="34" charset="0"/>
                <a:cs typeface="Helvetica" pitchFamily="34" charset="0"/>
              </a:rPr>
              <a:t> </a:t>
            </a:r>
            <a:r>
              <a:rPr lang="el-GR" sz="2400" dirty="0" smtClean="0">
                <a:latin typeface="Helvetica" pitchFamily="34" charset="0"/>
                <a:cs typeface="Helvetica" pitchFamily="34" charset="0"/>
              </a:rPr>
              <a:t>Σ</a:t>
            </a:r>
            <a:r>
              <a:rPr lang="en-US" sz="2400" baseline="-25000" dirty="0" smtClean="0">
                <a:latin typeface="Helvetica" pitchFamily="34" charset="0"/>
                <a:cs typeface="Helvetica" pitchFamily="34" charset="0"/>
              </a:rPr>
              <a:t>M</a:t>
            </a:r>
            <a:r>
              <a:rPr lang="en-US" sz="2400" dirty="0" smtClean="0">
                <a:latin typeface="Helvetica" pitchFamily="34" charset="0"/>
                <a:cs typeface="Helvetica" pitchFamily="34" charset="0"/>
              </a:rPr>
              <a:t> V</a:t>
            </a:r>
            <a:r>
              <a:rPr lang="en-US" sz="2400" baseline="30000" dirty="0" smtClean="0">
                <a:latin typeface="Helvetica" pitchFamily="34" charset="0"/>
                <a:cs typeface="Helvetica" pitchFamily="34" charset="0"/>
              </a:rPr>
              <a:t>T</a:t>
            </a:r>
            <a:r>
              <a:rPr lang="en-US" sz="2400" baseline="-25000" dirty="0" smtClean="0">
                <a:latin typeface="Helvetica" pitchFamily="34" charset="0"/>
                <a:cs typeface="Helvetica" pitchFamily="34" charset="0"/>
              </a:rPr>
              <a:t>M</a:t>
            </a:r>
            <a:r>
              <a:rPr lang="en-US" sz="2400" dirty="0" smtClean="0">
                <a:latin typeface="Helvetica" pitchFamily="34" charset="0"/>
                <a:cs typeface="Helvetica" pitchFamily="34" charset="0"/>
              </a:rPr>
              <a:t> V</a:t>
            </a:r>
            <a:r>
              <a:rPr lang="en-US" sz="2400" baseline="-25000" dirty="0" smtClean="0">
                <a:latin typeface="Helvetica" pitchFamily="34" charset="0"/>
                <a:cs typeface="Helvetica" pitchFamily="34" charset="0"/>
              </a:rPr>
              <a:t>M</a:t>
            </a:r>
            <a:r>
              <a:rPr lang="en-US" sz="2400" dirty="0" smtClean="0">
                <a:latin typeface="Helvetica" pitchFamily="34" charset="0"/>
                <a:cs typeface="Helvetica" pitchFamily="34" charset="0"/>
              </a:rPr>
              <a:t>= F P S V</a:t>
            </a:r>
            <a:r>
              <a:rPr lang="en-US" sz="2400" baseline="-25000" dirty="0" smtClean="0">
                <a:latin typeface="Helvetica" pitchFamily="34" charset="0"/>
                <a:cs typeface="Helvetica" pitchFamily="34" charset="0"/>
              </a:rPr>
              <a:t>M</a:t>
            </a:r>
            <a:endParaRPr lang="en-US" sz="2400" baseline="-25000" dirty="0">
              <a:latin typeface="Helvetica" pitchFamily="34" charset="0"/>
              <a:cs typeface="Helvetica" pitchFamily="34" charset="0"/>
            </a:endParaRPr>
          </a:p>
        </p:txBody>
      </p:sp>
      <p:sp>
        <p:nvSpPr>
          <p:cNvPr id="7" name="TextBox 6"/>
          <p:cNvSpPr txBox="1"/>
          <p:nvPr/>
        </p:nvSpPr>
        <p:spPr bwMode="auto">
          <a:xfrm>
            <a:off x="3224902" y="3855720"/>
            <a:ext cx="2599622" cy="461665"/>
          </a:xfrm>
          <a:prstGeom prst="rect">
            <a:avLst/>
          </a:prstGeom>
          <a:noFill/>
          <a:ln w="9525">
            <a:noFill/>
            <a:miter lim="800000"/>
            <a:headEnd/>
            <a:tailEnd/>
          </a:ln>
        </p:spPr>
        <p:txBody>
          <a:bodyPr wrap="none" rtlCol="0">
            <a:spAutoFit/>
          </a:bodyPr>
          <a:lstStyle/>
          <a:p>
            <a:r>
              <a:rPr lang="en-US" sz="2400" dirty="0" smtClean="0">
                <a:latin typeface="Helvetica" pitchFamily="34" charset="0"/>
                <a:cs typeface="Helvetica" pitchFamily="34" charset="0"/>
              </a:rPr>
              <a:t>U</a:t>
            </a:r>
            <a:r>
              <a:rPr lang="en-US" sz="2400" baseline="-25000" dirty="0" smtClean="0">
                <a:latin typeface="Helvetica" pitchFamily="34" charset="0"/>
                <a:cs typeface="Helvetica" pitchFamily="34" charset="0"/>
              </a:rPr>
              <a:t>M</a:t>
            </a:r>
            <a:r>
              <a:rPr lang="en-US" sz="2400" dirty="0" smtClean="0">
                <a:latin typeface="Helvetica" pitchFamily="34" charset="0"/>
                <a:cs typeface="Helvetica" pitchFamily="34" charset="0"/>
              </a:rPr>
              <a:t> </a:t>
            </a:r>
            <a:r>
              <a:rPr lang="el-GR" sz="2400" dirty="0" smtClean="0">
                <a:latin typeface="Helvetica" pitchFamily="34" charset="0"/>
                <a:cs typeface="Helvetica" pitchFamily="34" charset="0"/>
              </a:rPr>
              <a:t>Σ</a:t>
            </a:r>
            <a:r>
              <a:rPr lang="en-US" sz="2400" baseline="-25000" dirty="0" smtClean="0">
                <a:latin typeface="Helvetica" pitchFamily="34" charset="0"/>
                <a:cs typeface="Helvetica" pitchFamily="34" charset="0"/>
              </a:rPr>
              <a:t>M</a:t>
            </a:r>
            <a:r>
              <a:rPr lang="en-US" sz="2400" dirty="0" smtClean="0">
                <a:latin typeface="Helvetica" pitchFamily="34" charset="0"/>
                <a:cs typeface="Helvetica" pitchFamily="34" charset="0"/>
              </a:rPr>
              <a:t> = F P S V</a:t>
            </a:r>
            <a:r>
              <a:rPr lang="en-US" sz="2400" baseline="-25000" dirty="0" smtClean="0">
                <a:latin typeface="Helvetica" pitchFamily="34" charset="0"/>
                <a:cs typeface="Helvetica" pitchFamily="34" charset="0"/>
              </a:rPr>
              <a:t>M</a:t>
            </a:r>
            <a:endParaRPr lang="en-US" sz="2400" baseline="-25000" dirty="0">
              <a:latin typeface="Helvetica" pitchFamily="34" charset="0"/>
              <a:cs typeface="Helvetica" pitchFamily="34" charset="0"/>
            </a:endParaRPr>
          </a:p>
        </p:txBody>
      </p:sp>
      <p:sp>
        <p:nvSpPr>
          <p:cNvPr id="8" name="TextBox 7"/>
          <p:cNvSpPr txBox="1"/>
          <p:nvPr/>
        </p:nvSpPr>
        <p:spPr bwMode="auto">
          <a:xfrm>
            <a:off x="3477375" y="4632960"/>
            <a:ext cx="2094676" cy="461665"/>
          </a:xfrm>
          <a:prstGeom prst="rect">
            <a:avLst/>
          </a:prstGeom>
          <a:noFill/>
          <a:ln w="9525">
            <a:noFill/>
            <a:miter lim="800000"/>
            <a:headEnd/>
            <a:tailEnd/>
          </a:ln>
        </p:spPr>
        <p:txBody>
          <a:bodyPr wrap="none" rtlCol="0">
            <a:spAutoFit/>
          </a:bodyPr>
          <a:lstStyle/>
          <a:p>
            <a:r>
              <a:rPr lang="en-US" sz="2400" dirty="0" smtClean="0">
                <a:latin typeface="Helvetica" pitchFamily="34" charset="0"/>
                <a:cs typeface="Helvetica" pitchFamily="34" charset="0"/>
              </a:rPr>
              <a:t>U</a:t>
            </a:r>
            <a:r>
              <a:rPr lang="en-US" sz="2400" baseline="-25000" dirty="0" smtClean="0">
                <a:latin typeface="Helvetica" pitchFamily="34" charset="0"/>
                <a:cs typeface="Helvetica" pitchFamily="34" charset="0"/>
              </a:rPr>
              <a:t>b</a:t>
            </a:r>
            <a:r>
              <a:rPr lang="en-US" sz="2400" dirty="0" smtClean="0">
                <a:latin typeface="Helvetica" pitchFamily="34" charset="0"/>
                <a:cs typeface="Helvetica" pitchFamily="34" charset="0"/>
              </a:rPr>
              <a:t> = F P S V</a:t>
            </a:r>
            <a:r>
              <a:rPr lang="en-US" sz="2400" baseline="-25000" dirty="0" smtClean="0">
                <a:latin typeface="Helvetica" pitchFamily="34" charset="0"/>
                <a:cs typeface="Helvetica" pitchFamily="34" charset="0"/>
              </a:rPr>
              <a:t>M</a:t>
            </a:r>
            <a:endParaRPr lang="en-US" sz="2400" baseline="-25000" dirty="0">
              <a:latin typeface="Helvetica" pitchFamily="34" charset="0"/>
              <a:cs typeface="Helvetica" pitchFamily="34" charset="0"/>
            </a:endParaRPr>
          </a:p>
        </p:txBody>
      </p:sp>
      <p:sp>
        <p:nvSpPr>
          <p:cNvPr id="9" name="TextBox 8"/>
          <p:cNvSpPr txBox="1"/>
          <p:nvPr/>
        </p:nvSpPr>
        <p:spPr bwMode="auto">
          <a:xfrm>
            <a:off x="3702212" y="5410200"/>
            <a:ext cx="1645002" cy="461665"/>
          </a:xfrm>
          <a:prstGeom prst="rect">
            <a:avLst/>
          </a:prstGeom>
          <a:noFill/>
          <a:ln w="9525">
            <a:noFill/>
            <a:miter lim="800000"/>
            <a:headEnd/>
            <a:tailEnd/>
          </a:ln>
        </p:spPr>
        <p:txBody>
          <a:bodyPr wrap="none" rtlCol="0">
            <a:spAutoFit/>
          </a:bodyPr>
          <a:lstStyle/>
          <a:p>
            <a:r>
              <a:rPr lang="en-US" sz="2400" dirty="0" smtClean="0">
                <a:latin typeface="Helvetica" pitchFamily="34" charset="0"/>
                <a:cs typeface="Helvetica" pitchFamily="34" charset="0"/>
              </a:rPr>
              <a:t>U</a:t>
            </a:r>
            <a:r>
              <a:rPr lang="en-US" sz="2400" baseline="-25000" dirty="0" smtClean="0">
                <a:latin typeface="Helvetica" pitchFamily="34" charset="0"/>
                <a:cs typeface="Helvetica" pitchFamily="34" charset="0"/>
              </a:rPr>
              <a:t>b</a:t>
            </a:r>
            <a:r>
              <a:rPr lang="en-US" sz="2400" dirty="0" smtClean="0">
                <a:latin typeface="Helvetica" pitchFamily="34" charset="0"/>
                <a:cs typeface="Helvetica" pitchFamily="34" charset="0"/>
              </a:rPr>
              <a:t> = F L</a:t>
            </a:r>
            <a:r>
              <a:rPr lang="en-US" sz="2400" baseline="-25000" dirty="0" smtClean="0">
                <a:latin typeface="Helvetica" pitchFamily="34" charset="0"/>
                <a:cs typeface="Helvetica" pitchFamily="34" charset="0"/>
              </a:rPr>
              <a:t>imp</a:t>
            </a:r>
            <a:endParaRPr lang="en-US" sz="2400" baseline="-25000" dirty="0">
              <a:latin typeface="Helvetica" pitchFamily="34" charset="0"/>
              <a:cs typeface="Helvetica" pitchFamily="34" charset="0"/>
            </a:endParaRPr>
          </a:p>
        </p:txBody>
      </p:sp>
    </p:spTree>
    <p:extLst>
      <p:ext uri="{BB962C8B-B14F-4D97-AF65-F5344CB8AC3E}">
        <p14:creationId xmlns:p14="http://schemas.microsoft.com/office/powerpoint/2010/main" val="164126691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P spid="9" grpId="0"/>
    </p:bld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30188"/>
            <a:ext cx="8382000" cy="1052596"/>
          </a:xfrm>
        </p:spPr>
        <p:txBody>
          <a:bodyPr/>
          <a:lstStyle/>
          <a:p>
            <a:r>
              <a:rPr lang="en-US" dirty="0" smtClean="0"/>
              <a:t>Dictionary</a:t>
            </a:r>
            <a:br>
              <a:rPr lang="en-US" dirty="0" smtClean="0"/>
            </a:br>
            <a:r>
              <a:rPr lang="en-US" sz="2800" dirty="0"/>
              <a:t>u textures (L</a:t>
            </a:r>
            <a:r>
              <a:rPr lang="en-US" sz="2800" baseline="-25000" dirty="0"/>
              <a:t>imp</a:t>
            </a:r>
            <a:r>
              <a:rPr lang="en-US" sz="2800" dirty="0"/>
              <a:t> / U</a:t>
            </a:r>
            <a:r>
              <a:rPr lang="en-US" sz="2800" baseline="-25000" dirty="0"/>
              <a:t>b</a:t>
            </a:r>
            <a:r>
              <a:rPr lang="en-US" sz="2800" dirty="0"/>
              <a:t> / </a:t>
            </a:r>
            <a:r>
              <a:rPr lang="en-US" sz="2800" dirty="0" err="1"/>
              <a:t>U</a:t>
            </a:r>
            <a:r>
              <a:rPr lang="en-US" sz="2800" baseline="-25000" dirty="0" err="1"/>
              <a:t>vol</a:t>
            </a:r>
            <a:r>
              <a:rPr lang="en-US" sz="2800" dirty="0"/>
              <a:t>)</a:t>
            </a:r>
          </a:p>
        </p:txBody>
      </p:sp>
      <p:pic>
        <p:nvPicPr>
          <p:cNvPr id="82" name="Picture 43" descr="jaakko-scalar-indirect.png"/>
          <p:cNvPicPr>
            <a:picLocks noChangeAspect="1"/>
          </p:cNvPicPr>
          <p:nvPr/>
        </p:nvPicPr>
        <p:blipFill>
          <a:blip r:embed="rId3" cstate="print"/>
          <a:srcRect l="16877" r="16877"/>
          <a:stretch>
            <a:fillRect/>
          </a:stretch>
        </p:blipFill>
        <p:spPr bwMode="auto">
          <a:xfrm>
            <a:off x="533400" y="1752600"/>
            <a:ext cx="2152872" cy="1828800"/>
          </a:xfrm>
          <a:prstGeom prst="rect">
            <a:avLst/>
          </a:prstGeom>
          <a:noFill/>
          <a:ln w="9525">
            <a:noFill/>
            <a:miter lim="800000"/>
            <a:headEnd/>
            <a:tailEnd/>
          </a:ln>
        </p:spPr>
      </p:pic>
      <p:pic>
        <p:nvPicPr>
          <p:cNvPr id="90" name="Picture 44" descr="jaakko-vector-indirect.png"/>
          <p:cNvPicPr>
            <a:picLocks noChangeAspect="1"/>
          </p:cNvPicPr>
          <p:nvPr/>
        </p:nvPicPr>
        <p:blipFill>
          <a:blip r:embed="rId4" cstate="print"/>
          <a:srcRect l="16877" r="16877"/>
          <a:stretch>
            <a:fillRect/>
          </a:stretch>
        </p:blipFill>
        <p:spPr bwMode="auto">
          <a:xfrm>
            <a:off x="533400" y="4343400"/>
            <a:ext cx="2152887" cy="1828800"/>
          </a:xfrm>
          <a:prstGeom prst="rect">
            <a:avLst/>
          </a:prstGeom>
          <a:noFill/>
          <a:ln w="9525">
            <a:noFill/>
            <a:miter lim="800000"/>
            <a:headEnd/>
            <a:tailEnd/>
          </a:ln>
        </p:spPr>
      </p:pic>
      <p:pic>
        <p:nvPicPr>
          <p:cNvPr id="92" name="Picture 46" descr="soldier-scalar-indirect+direct.png"/>
          <p:cNvPicPr>
            <a:picLocks noChangeAspect="1"/>
          </p:cNvPicPr>
          <p:nvPr/>
        </p:nvPicPr>
        <p:blipFill>
          <a:blip r:embed="rId5" cstate="print"/>
          <a:srcRect l="28119" r="5624"/>
          <a:stretch>
            <a:fillRect/>
          </a:stretch>
        </p:blipFill>
        <p:spPr bwMode="auto">
          <a:xfrm>
            <a:off x="2819400" y="1752600"/>
            <a:ext cx="2153254" cy="1828800"/>
          </a:xfrm>
          <a:prstGeom prst="rect">
            <a:avLst/>
          </a:prstGeom>
          <a:noFill/>
          <a:ln w="9525">
            <a:noFill/>
            <a:miter lim="800000"/>
            <a:headEnd/>
            <a:tailEnd/>
          </a:ln>
        </p:spPr>
      </p:pic>
      <p:pic>
        <p:nvPicPr>
          <p:cNvPr id="116" name="Picture 47" descr="soldier-vector-indirect+direct.png"/>
          <p:cNvPicPr>
            <a:picLocks noChangeAspect="1"/>
          </p:cNvPicPr>
          <p:nvPr/>
        </p:nvPicPr>
        <p:blipFill>
          <a:blip r:embed="rId6" cstate="print"/>
          <a:srcRect l="28119" r="5624"/>
          <a:stretch>
            <a:fillRect/>
          </a:stretch>
        </p:blipFill>
        <p:spPr bwMode="auto">
          <a:xfrm>
            <a:off x="2819400" y="4343400"/>
            <a:ext cx="2153272" cy="1828800"/>
          </a:xfrm>
          <a:prstGeom prst="rect">
            <a:avLst/>
          </a:prstGeom>
          <a:noFill/>
          <a:ln w="9525">
            <a:noFill/>
            <a:miter lim="800000"/>
            <a:headEnd/>
            <a:tailEnd/>
          </a:ln>
        </p:spPr>
      </p:pic>
      <p:pic>
        <p:nvPicPr>
          <p:cNvPr id="118" name="Picture 117" descr="soldier-novolumes.bmp"/>
          <p:cNvPicPr>
            <a:picLocks noChangeAspect="1"/>
          </p:cNvPicPr>
          <p:nvPr/>
        </p:nvPicPr>
        <p:blipFill>
          <a:blip r:embed="rId7" cstate="print"/>
          <a:srcRect t="17580" b="17580"/>
          <a:stretch>
            <a:fillRect/>
          </a:stretch>
        </p:blipFill>
        <p:spPr>
          <a:xfrm>
            <a:off x="5257800" y="1752600"/>
            <a:ext cx="3251200" cy="1828800"/>
          </a:xfrm>
          <a:prstGeom prst="rect">
            <a:avLst/>
          </a:prstGeom>
        </p:spPr>
      </p:pic>
      <p:pic>
        <p:nvPicPr>
          <p:cNvPr id="119" name="Picture 118" descr="soldier-volumes.bmp"/>
          <p:cNvPicPr>
            <a:picLocks noChangeAspect="1"/>
          </p:cNvPicPr>
          <p:nvPr/>
        </p:nvPicPr>
        <p:blipFill>
          <a:blip r:embed="rId8" cstate="print"/>
          <a:srcRect t="17580" b="17580"/>
          <a:stretch>
            <a:fillRect/>
          </a:stretch>
        </p:blipFill>
        <p:spPr>
          <a:xfrm>
            <a:off x="5257800" y="4343400"/>
            <a:ext cx="3251200" cy="1828800"/>
          </a:xfrm>
          <a:prstGeom prst="rect">
            <a:avLst/>
          </a:prstGeom>
        </p:spPr>
      </p:pic>
      <p:sp>
        <p:nvSpPr>
          <p:cNvPr id="120" name="TextBox 119"/>
          <p:cNvSpPr txBox="1"/>
          <p:nvPr/>
        </p:nvSpPr>
        <p:spPr bwMode="auto">
          <a:xfrm>
            <a:off x="3486607" y="1214735"/>
            <a:ext cx="2170787" cy="461665"/>
          </a:xfrm>
          <a:prstGeom prst="rect">
            <a:avLst/>
          </a:prstGeom>
          <a:noFill/>
          <a:ln w="9525">
            <a:noFill/>
            <a:miter lim="800000"/>
            <a:headEnd/>
            <a:tailEnd/>
          </a:ln>
        </p:spPr>
        <p:txBody>
          <a:bodyPr wrap="none" rtlCol="0">
            <a:spAutoFit/>
          </a:bodyPr>
          <a:lstStyle/>
          <a:p>
            <a:r>
              <a:rPr lang="en-US" sz="2400" dirty="0" smtClean="0">
                <a:latin typeface="Helvetica" pitchFamily="34" charset="0"/>
                <a:cs typeface="Helvetica" pitchFamily="34" charset="0"/>
              </a:rPr>
              <a:t>Using U</a:t>
            </a:r>
            <a:r>
              <a:rPr lang="en-US" sz="2400" baseline="-25000" dirty="0" smtClean="0">
                <a:latin typeface="Helvetica" pitchFamily="34" charset="0"/>
                <a:cs typeface="Helvetica" pitchFamily="34" charset="0"/>
              </a:rPr>
              <a:t>b</a:t>
            </a:r>
            <a:r>
              <a:rPr lang="en-US" sz="2400" dirty="0" smtClean="0">
                <a:latin typeface="Helvetica" pitchFamily="34" charset="0"/>
                <a:cs typeface="Helvetica" pitchFamily="34" charset="0"/>
              </a:rPr>
              <a:t> Only</a:t>
            </a:r>
            <a:endParaRPr lang="en-US" sz="2400" dirty="0">
              <a:latin typeface="Helvetica" pitchFamily="34" charset="0"/>
              <a:cs typeface="Helvetica" pitchFamily="34" charset="0"/>
            </a:endParaRPr>
          </a:p>
        </p:txBody>
      </p:sp>
      <p:sp>
        <p:nvSpPr>
          <p:cNvPr id="121" name="TextBox 120"/>
          <p:cNvSpPr txBox="1"/>
          <p:nvPr/>
        </p:nvSpPr>
        <p:spPr bwMode="auto">
          <a:xfrm>
            <a:off x="1981200" y="3810000"/>
            <a:ext cx="1566454" cy="461665"/>
          </a:xfrm>
          <a:prstGeom prst="rect">
            <a:avLst/>
          </a:prstGeom>
          <a:noFill/>
          <a:ln w="9525">
            <a:noFill/>
            <a:miter lim="800000"/>
            <a:headEnd/>
            <a:tailEnd/>
          </a:ln>
        </p:spPr>
        <p:txBody>
          <a:bodyPr wrap="none" rtlCol="0">
            <a:spAutoFit/>
          </a:bodyPr>
          <a:lstStyle/>
          <a:p>
            <a:r>
              <a:rPr lang="en-US" sz="2400" dirty="0" smtClean="0">
                <a:latin typeface="Helvetica" pitchFamily="34" charset="0"/>
                <a:cs typeface="Helvetica" pitchFamily="34" charset="0"/>
              </a:rPr>
              <a:t>Adding U</a:t>
            </a:r>
            <a:r>
              <a:rPr lang="en-US" sz="2400" baseline="-25000" dirty="0" smtClean="0">
                <a:latin typeface="Helvetica" pitchFamily="34" charset="0"/>
                <a:cs typeface="Helvetica" pitchFamily="34" charset="0"/>
              </a:rPr>
              <a:t>b</a:t>
            </a:r>
            <a:endParaRPr lang="en-US" sz="2400" dirty="0">
              <a:latin typeface="Helvetica" pitchFamily="34" charset="0"/>
              <a:cs typeface="Helvetica" pitchFamily="34" charset="0"/>
            </a:endParaRPr>
          </a:p>
        </p:txBody>
      </p:sp>
      <p:sp>
        <p:nvSpPr>
          <p:cNvPr id="122" name="TextBox 121"/>
          <p:cNvSpPr txBox="1"/>
          <p:nvPr/>
        </p:nvSpPr>
        <p:spPr bwMode="auto">
          <a:xfrm>
            <a:off x="5969528" y="3886200"/>
            <a:ext cx="1827744" cy="461665"/>
          </a:xfrm>
          <a:prstGeom prst="rect">
            <a:avLst/>
          </a:prstGeom>
          <a:noFill/>
          <a:ln w="9525">
            <a:noFill/>
            <a:miter lim="800000"/>
            <a:headEnd/>
            <a:tailEnd/>
          </a:ln>
        </p:spPr>
        <p:txBody>
          <a:bodyPr wrap="none" rtlCol="0">
            <a:spAutoFit/>
          </a:bodyPr>
          <a:lstStyle/>
          <a:p>
            <a:r>
              <a:rPr lang="en-US" sz="2400" dirty="0" smtClean="0">
                <a:latin typeface="Helvetica" pitchFamily="34" charset="0"/>
                <a:cs typeface="Helvetica" pitchFamily="34" charset="0"/>
              </a:rPr>
              <a:t>Adding U</a:t>
            </a:r>
            <a:r>
              <a:rPr lang="en-US" sz="2400" baseline="-25000" dirty="0" smtClean="0">
                <a:latin typeface="Helvetica" pitchFamily="34" charset="0"/>
                <a:cs typeface="Helvetica" pitchFamily="34" charset="0"/>
              </a:rPr>
              <a:t>bvol</a:t>
            </a:r>
            <a:endParaRPr lang="en-US" sz="2400" baseline="-25000" dirty="0">
              <a:latin typeface="Helvetica" pitchFamily="34" charset="0"/>
              <a:cs typeface="Helvetica" pitchFamily="34" charset="0"/>
            </a:endParaRPr>
          </a:p>
        </p:txBody>
      </p:sp>
      <p:cxnSp>
        <p:nvCxnSpPr>
          <p:cNvPr id="123" name="Straight Arrow Connector 122"/>
          <p:cNvCxnSpPr/>
          <p:nvPr/>
        </p:nvCxnSpPr>
        <p:spPr>
          <a:xfrm>
            <a:off x="3328987" y="4038600"/>
            <a:ext cx="111918" cy="0"/>
          </a:xfrm>
          <a:prstGeom prst="straightConnector1">
            <a:avLst/>
          </a:prstGeom>
          <a:ln w="6350">
            <a:solidFill>
              <a:schemeClr val="tx1"/>
            </a:solidFill>
            <a:headEnd type="none"/>
            <a:tailEnd type="triangle" w="sm" len="sm"/>
          </a:ln>
        </p:spPr>
        <p:style>
          <a:lnRef idx="1">
            <a:schemeClr val="accent1"/>
          </a:lnRef>
          <a:fillRef idx="0">
            <a:schemeClr val="accent1"/>
          </a:fillRef>
          <a:effectRef idx="0">
            <a:schemeClr val="accent1"/>
          </a:effectRef>
          <a:fontRef idx="minor">
            <a:schemeClr val="tx1"/>
          </a:fontRef>
        </p:style>
      </p:cxnSp>
      <p:grpSp>
        <p:nvGrpSpPr>
          <p:cNvPr id="124" name="Group 123"/>
          <p:cNvGrpSpPr/>
          <p:nvPr/>
        </p:nvGrpSpPr>
        <p:grpSpPr>
          <a:xfrm>
            <a:off x="4114800" y="3124200"/>
            <a:ext cx="304800" cy="1676400"/>
            <a:chOff x="4114800" y="3124200"/>
            <a:chExt cx="304800" cy="1676400"/>
          </a:xfrm>
        </p:grpSpPr>
        <p:cxnSp>
          <p:nvCxnSpPr>
            <p:cNvPr id="125" name="Straight Arrow Connector 124"/>
            <p:cNvCxnSpPr/>
            <p:nvPr/>
          </p:nvCxnSpPr>
          <p:spPr>
            <a:xfrm flipH="1" flipV="1">
              <a:off x="4191000" y="3124200"/>
              <a:ext cx="228600" cy="685800"/>
            </a:xfrm>
            <a:prstGeom prst="straightConnector1">
              <a:avLst/>
            </a:prstGeom>
            <a:ln w="50800">
              <a:solidFill>
                <a:srgbClr val="FF0000"/>
              </a:solidFill>
              <a:headEnd type="none"/>
              <a:tailEnd type="stealth"/>
            </a:ln>
          </p:spPr>
          <p:style>
            <a:lnRef idx="1">
              <a:schemeClr val="accent1"/>
            </a:lnRef>
            <a:fillRef idx="0">
              <a:schemeClr val="accent1"/>
            </a:fillRef>
            <a:effectRef idx="0">
              <a:schemeClr val="accent1"/>
            </a:effectRef>
            <a:fontRef idx="minor">
              <a:schemeClr val="tx1"/>
            </a:fontRef>
          </p:style>
        </p:cxnSp>
        <p:cxnSp>
          <p:nvCxnSpPr>
            <p:cNvPr id="126" name="Straight Arrow Connector 125"/>
            <p:cNvCxnSpPr/>
            <p:nvPr/>
          </p:nvCxnSpPr>
          <p:spPr>
            <a:xfrm flipH="1">
              <a:off x="4114800" y="3810000"/>
              <a:ext cx="304800" cy="990600"/>
            </a:xfrm>
            <a:prstGeom prst="straightConnector1">
              <a:avLst/>
            </a:prstGeom>
            <a:ln w="50800">
              <a:solidFill>
                <a:srgbClr val="FF0000"/>
              </a:solidFill>
              <a:headEnd type="none"/>
              <a:tailEnd type="stealth"/>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28320327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1"/>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23"/>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90"/>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116"/>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124"/>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119"/>
                                        </p:tgtEl>
                                        <p:attrNameLst>
                                          <p:attrName>style.visibility</p:attrName>
                                        </p:attrNameLst>
                                      </p:cBhvr>
                                      <p:to>
                                        <p:strVal val="visible"/>
                                      </p:to>
                                    </p:set>
                                  </p:childTnLst>
                                </p:cTn>
                              </p:par>
                              <p:par>
                                <p:cTn id="25" presetID="1" presetClass="exit" presetSubtype="0" fill="hold" nodeType="withEffect">
                                  <p:stCondLst>
                                    <p:cond delay="0"/>
                                  </p:stCondLst>
                                  <p:childTnLst>
                                    <p:set>
                                      <p:cBhvr>
                                        <p:cTn id="26" dur="1" fill="hold">
                                          <p:stCondLst>
                                            <p:cond delay="0"/>
                                          </p:stCondLst>
                                        </p:cTn>
                                        <p:tgtEl>
                                          <p:spTgt spid="124"/>
                                        </p:tgtEl>
                                        <p:attrNameLst>
                                          <p:attrName>style.visibility</p:attrName>
                                        </p:attrNameLst>
                                      </p:cBhvr>
                                      <p:to>
                                        <p:strVal val="hidden"/>
                                      </p:to>
                                    </p:set>
                                  </p:childTnLst>
                                </p:cTn>
                              </p:par>
                              <p:par>
                                <p:cTn id="27" presetID="1" presetClass="entr" presetSubtype="0" fill="hold" grpId="0" nodeType="withEffect">
                                  <p:stCondLst>
                                    <p:cond delay="0"/>
                                  </p:stCondLst>
                                  <p:childTnLst>
                                    <p:set>
                                      <p:cBhvr>
                                        <p:cTn id="28" dur="1" fill="hold">
                                          <p:stCondLst>
                                            <p:cond delay="0"/>
                                          </p:stCondLst>
                                        </p:cTn>
                                        <p:tgtEl>
                                          <p:spTgt spid="12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1" grpId="0"/>
      <p:bldP spid="122" grpId="0"/>
    </p:bld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9" name="Group 68"/>
          <p:cNvGrpSpPr/>
          <p:nvPr/>
        </p:nvGrpSpPr>
        <p:grpSpPr>
          <a:xfrm>
            <a:off x="6553200" y="1371600"/>
            <a:ext cx="2064544" cy="1695450"/>
            <a:chOff x="4191000" y="2421774"/>
            <a:chExt cx="2064544" cy="1695450"/>
          </a:xfrm>
        </p:grpSpPr>
        <p:cxnSp>
          <p:nvCxnSpPr>
            <p:cNvPr id="31" name="Straight Connector 30"/>
            <p:cNvCxnSpPr/>
            <p:nvPr/>
          </p:nvCxnSpPr>
          <p:spPr>
            <a:xfrm flipV="1">
              <a:off x="5791200" y="2440824"/>
              <a:ext cx="457200" cy="457200"/>
            </a:xfrm>
            <a:prstGeom prst="line">
              <a:avLst/>
            </a:prstGeom>
            <a:ln w="50800">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a:xfrm flipV="1">
              <a:off x="4578350" y="2440825"/>
              <a:ext cx="450850" cy="448425"/>
            </a:xfrm>
            <a:prstGeom prst="line">
              <a:avLst/>
            </a:prstGeom>
            <a:ln w="50800">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a:xfrm flipV="1">
              <a:off x="5791200" y="3660024"/>
              <a:ext cx="457200" cy="457200"/>
            </a:xfrm>
            <a:prstGeom prst="line">
              <a:avLst/>
            </a:prstGeom>
            <a:ln w="50800">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p:nvCxnSpPr>
          <p:spPr>
            <a:xfrm>
              <a:off x="5011363" y="2447967"/>
              <a:ext cx="1244181" cy="0"/>
            </a:xfrm>
            <a:prstGeom prst="line">
              <a:avLst/>
            </a:prstGeom>
            <a:ln w="50800">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p:nvCxnSpPr>
          <p:spPr>
            <a:xfrm flipV="1">
              <a:off x="6241258" y="2421774"/>
              <a:ext cx="4761" cy="1254917"/>
            </a:xfrm>
            <a:prstGeom prst="line">
              <a:avLst/>
            </a:prstGeom>
            <a:ln w="50800">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1" name="Straight Connector 40"/>
            <p:cNvCxnSpPr/>
            <p:nvPr/>
          </p:nvCxnSpPr>
          <p:spPr>
            <a:xfrm flipV="1">
              <a:off x="5791200" y="2895600"/>
              <a:ext cx="0" cy="1219200"/>
            </a:xfrm>
            <a:prstGeom prst="line">
              <a:avLst/>
            </a:prstGeom>
            <a:ln w="50800">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3" name="Straight Connector 42"/>
            <p:cNvCxnSpPr/>
            <p:nvPr/>
          </p:nvCxnSpPr>
          <p:spPr>
            <a:xfrm flipH="1">
              <a:off x="4559300" y="2898775"/>
              <a:ext cx="1228725" cy="0"/>
            </a:xfrm>
            <a:prstGeom prst="line">
              <a:avLst/>
            </a:prstGeom>
            <a:ln w="50800">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5" name="Straight Connector 44"/>
            <p:cNvCxnSpPr/>
            <p:nvPr/>
          </p:nvCxnSpPr>
          <p:spPr>
            <a:xfrm flipH="1">
              <a:off x="4476750" y="4114800"/>
              <a:ext cx="1330327" cy="0"/>
            </a:xfrm>
            <a:prstGeom prst="line">
              <a:avLst/>
            </a:prstGeom>
            <a:ln w="50800">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6" name="Straight Connector 45"/>
            <p:cNvCxnSpPr/>
            <p:nvPr/>
          </p:nvCxnSpPr>
          <p:spPr>
            <a:xfrm flipV="1">
              <a:off x="4492625" y="3657602"/>
              <a:ext cx="460375" cy="454023"/>
            </a:xfrm>
            <a:prstGeom prst="line">
              <a:avLst/>
            </a:prstGeom>
            <a:ln w="50800">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8" name="Straight Connector 47"/>
            <p:cNvCxnSpPr/>
            <p:nvPr/>
          </p:nvCxnSpPr>
          <p:spPr>
            <a:xfrm>
              <a:off x="4953000" y="3657600"/>
              <a:ext cx="841375" cy="0"/>
            </a:xfrm>
            <a:prstGeom prst="line">
              <a:avLst/>
            </a:prstGeom>
            <a:ln w="50800">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50" name="Straight Connector 49"/>
            <p:cNvCxnSpPr/>
            <p:nvPr/>
          </p:nvCxnSpPr>
          <p:spPr>
            <a:xfrm flipV="1">
              <a:off x="4953000" y="2901950"/>
              <a:ext cx="0" cy="755650"/>
            </a:xfrm>
            <a:prstGeom prst="line">
              <a:avLst/>
            </a:prstGeom>
            <a:ln w="50800">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9" name="Straight Arrow Connector 28"/>
            <p:cNvCxnSpPr/>
            <p:nvPr/>
          </p:nvCxnSpPr>
          <p:spPr>
            <a:xfrm>
              <a:off x="4191000" y="3276600"/>
              <a:ext cx="1066800" cy="0"/>
            </a:xfrm>
            <a:prstGeom prst="straightConnector1">
              <a:avLst/>
            </a:prstGeom>
            <a:ln w="50800">
              <a:solidFill>
                <a:srgbClr val="FF0000"/>
              </a:solidFill>
              <a:headEnd type="none"/>
              <a:tailEnd type="stealth" w="lg" len="lg"/>
            </a:ln>
          </p:spPr>
          <p:style>
            <a:lnRef idx="1">
              <a:schemeClr val="accent1"/>
            </a:lnRef>
            <a:fillRef idx="0">
              <a:schemeClr val="accent1"/>
            </a:fillRef>
            <a:effectRef idx="0">
              <a:schemeClr val="accent1"/>
            </a:effectRef>
            <a:fontRef idx="minor">
              <a:schemeClr val="tx1"/>
            </a:fontRef>
          </p:style>
        </p:cxnSp>
      </p:grpSp>
      <p:grpSp>
        <p:nvGrpSpPr>
          <p:cNvPr id="117" name="Group 116"/>
          <p:cNvGrpSpPr/>
          <p:nvPr/>
        </p:nvGrpSpPr>
        <p:grpSpPr>
          <a:xfrm>
            <a:off x="3771900" y="1371600"/>
            <a:ext cx="1600200" cy="1714500"/>
            <a:chOff x="2971800" y="4419600"/>
            <a:chExt cx="1600200" cy="1714500"/>
          </a:xfrm>
        </p:grpSpPr>
        <p:grpSp>
          <p:nvGrpSpPr>
            <p:cNvPr id="97" name="Group 96"/>
            <p:cNvGrpSpPr/>
            <p:nvPr/>
          </p:nvGrpSpPr>
          <p:grpSpPr>
            <a:xfrm>
              <a:off x="4114800" y="4419600"/>
              <a:ext cx="457200" cy="1714500"/>
              <a:chOff x="3962400" y="4267200"/>
              <a:chExt cx="457200" cy="1714500"/>
            </a:xfrm>
          </p:grpSpPr>
          <p:cxnSp>
            <p:nvCxnSpPr>
              <p:cNvPr id="74" name="Straight Connector 73"/>
              <p:cNvCxnSpPr/>
              <p:nvPr/>
            </p:nvCxnSpPr>
            <p:spPr>
              <a:xfrm flipV="1">
                <a:off x="3962400" y="4286250"/>
                <a:ext cx="457200" cy="457200"/>
              </a:xfrm>
              <a:prstGeom prst="line">
                <a:avLst/>
              </a:prstGeom>
              <a:ln w="50800">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76" name="Straight Connector 75"/>
              <p:cNvCxnSpPr/>
              <p:nvPr/>
            </p:nvCxnSpPr>
            <p:spPr>
              <a:xfrm flipV="1">
                <a:off x="3962400" y="5505450"/>
                <a:ext cx="457200" cy="457200"/>
              </a:xfrm>
              <a:prstGeom prst="line">
                <a:avLst/>
              </a:prstGeom>
              <a:ln w="50800">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78" name="Straight Connector 77"/>
              <p:cNvCxnSpPr/>
              <p:nvPr/>
            </p:nvCxnSpPr>
            <p:spPr>
              <a:xfrm flipV="1">
                <a:off x="4412458" y="4267200"/>
                <a:ext cx="4761" cy="1254917"/>
              </a:xfrm>
              <a:prstGeom prst="line">
                <a:avLst/>
              </a:prstGeom>
              <a:ln w="50800">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81" name="Straight Connector 80"/>
              <p:cNvCxnSpPr/>
              <p:nvPr/>
            </p:nvCxnSpPr>
            <p:spPr>
              <a:xfrm>
                <a:off x="3962400" y="4724400"/>
                <a:ext cx="0" cy="1257300"/>
              </a:xfrm>
              <a:prstGeom prst="line">
                <a:avLst/>
              </a:prstGeom>
              <a:ln w="50800">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83" name="Straight Connector 82"/>
              <p:cNvCxnSpPr/>
              <p:nvPr/>
            </p:nvCxnSpPr>
            <p:spPr>
              <a:xfrm flipV="1">
                <a:off x="3962400" y="5334000"/>
                <a:ext cx="457200" cy="457200"/>
              </a:xfrm>
              <a:prstGeom prst="line">
                <a:avLst/>
              </a:prstGeom>
              <a:ln w="12700">
                <a:solidFill>
                  <a:schemeClr val="tx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84" name="Straight Connector 83"/>
              <p:cNvCxnSpPr/>
              <p:nvPr/>
            </p:nvCxnSpPr>
            <p:spPr>
              <a:xfrm flipV="1">
                <a:off x="3962400" y="5181600"/>
                <a:ext cx="457200" cy="457200"/>
              </a:xfrm>
              <a:prstGeom prst="line">
                <a:avLst/>
              </a:prstGeom>
              <a:ln w="12700">
                <a:solidFill>
                  <a:schemeClr val="tx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85" name="Straight Connector 84"/>
              <p:cNvCxnSpPr/>
              <p:nvPr/>
            </p:nvCxnSpPr>
            <p:spPr>
              <a:xfrm flipV="1">
                <a:off x="3962400" y="5029200"/>
                <a:ext cx="457200" cy="457200"/>
              </a:xfrm>
              <a:prstGeom prst="line">
                <a:avLst/>
              </a:prstGeom>
              <a:ln w="12700">
                <a:solidFill>
                  <a:schemeClr val="tx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86" name="Straight Connector 85"/>
              <p:cNvCxnSpPr/>
              <p:nvPr/>
            </p:nvCxnSpPr>
            <p:spPr>
              <a:xfrm flipV="1">
                <a:off x="3962400" y="4876800"/>
                <a:ext cx="457200" cy="457200"/>
              </a:xfrm>
              <a:prstGeom prst="line">
                <a:avLst/>
              </a:prstGeom>
              <a:ln w="12700">
                <a:solidFill>
                  <a:schemeClr val="tx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87" name="Straight Connector 86"/>
              <p:cNvCxnSpPr/>
              <p:nvPr/>
            </p:nvCxnSpPr>
            <p:spPr>
              <a:xfrm flipV="1">
                <a:off x="3962400" y="4724400"/>
                <a:ext cx="457200" cy="457200"/>
              </a:xfrm>
              <a:prstGeom prst="line">
                <a:avLst/>
              </a:prstGeom>
              <a:ln w="12700">
                <a:solidFill>
                  <a:schemeClr val="tx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88" name="Straight Connector 87"/>
              <p:cNvCxnSpPr/>
              <p:nvPr/>
            </p:nvCxnSpPr>
            <p:spPr>
              <a:xfrm flipV="1">
                <a:off x="3962400" y="4572000"/>
                <a:ext cx="457200" cy="457200"/>
              </a:xfrm>
              <a:prstGeom prst="line">
                <a:avLst/>
              </a:prstGeom>
              <a:ln w="12700">
                <a:solidFill>
                  <a:schemeClr val="tx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89" name="Straight Connector 88"/>
              <p:cNvCxnSpPr/>
              <p:nvPr/>
            </p:nvCxnSpPr>
            <p:spPr>
              <a:xfrm flipV="1">
                <a:off x="3962400" y="4419600"/>
                <a:ext cx="457200" cy="457200"/>
              </a:xfrm>
              <a:prstGeom prst="line">
                <a:avLst/>
              </a:prstGeom>
              <a:ln w="12700">
                <a:solidFill>
                  <a:schemeClr val="tx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91" name="Straight Connector 90"/>
              <p:cNvCxnSpPr/>
              <p:nvPr/>
            </p:nvCxnSpPr>
            <p:spPr>
              <a:xfrm>
                <a:off x="4343400" y="4343400"/>
                <a:ext cx="0" cy="1219200"/>
              </a:xfrm>
              <a:prstGeom prst="line">
                <a:avLst/>
              </a:prstGeom>
              <a:ln w="12700">
                <a:solidFill>
                  <a:schemeClr val="tx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93" name="Straight Connector 92"/>
              <p:cNvCxnSpPr/>
              <p:nvPr/>
            </p:nvCxnSpPr>
            <p:spPr>
              <a:xfrm>
                <a:off x="4267200" y="4419600"/>
                <a:ext cx="0" cy="1219200"/>
              </a:xfrm>
              <a:prstGeom prst="line">
                <a:avLst/>
              </a:prstGeom>
              <a:ln w="12700">
                <a:solidFill>
                  <a:schemeClr val="tx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94" name="Straight Connector 93"/>
              <p:cNvCxnSpPr/>
              <p:nvPr/>
            </p:nvCxnSpPr>
            <p:spPr>
              <a:xfrm>
                <a:off x="4191000" y="4495800"/>
                <a:ext cx="0" cy="1219200"/>
              </a:xfrm>
              <a:prstGeom prst="line">
                <a:avLst/>
              </a:prstGeom>
              <a:ln w="12700">
                <a:solidFill>
                  <a:schemeClr val="tx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95" name="Straight Connector 94"/>
              <p:cNvCxnSpPr/>
              <p:nvPr/>
            </p:nvCxnSpPr>
            <p:spPr>
              <a:xfrm>
                <a:off x="4114800" y="4572000"/>
                <a:ext cx="0" cy="1219200"/>
              </a:xfrm>
              <a:prstGeom prst="line">
                <a:avLst/>
              </a:prstGeom>
              <a:ln w="12700">
                <a:solidFill>
                  <a:schemeClr val="tx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96" name="Straight Connector 95"/>
              <p:cNvCxnSpPr/>
              <p:nvPr/>
            </p:nvCxnSpPr>
            <p:spPr>
              <a:xfrm>
                <a:off x="4038600" y="4648200"/>
                <a:ext cx="0" cy="1219200"/>
              </a:xfrm>
              <a:prstGeom prst="line">
                <a:avLst/>
              </a:prstGeom>
              <a:ln w="12700">
                <a:solidFill>
                  <a:schemeClr val="tx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grpSp>
        <p:grpSp>
          <p:nvGrpSpPr>
            <p:cNvPr id="98" name="Group 97"/>
            <p:cNvGrpSpPr/>
            <p:nvPr/>
          </p:nvGrpSpPr>
          <p:grpSpPr>
            <a:xfrm>
              <a:off x="2971800" y="4419600"/>
              <a:ext cx="457200" cy="1714500"/>
              <a:chOff x="3962400" y="4267200"/>
              <a:chExt cx="457200" cy="1714500"/>
            </a:xfrm>
          </p:grpSpPr>
          <p:cxnSp>
            <p:nvCxnSpPr>
              <p:cNvPr id="99" name="Straight Connector 98"/>
              <p:cNvCxnSpPr/>
              <p:nvPr/>
            </p:nvCxnSpPr>
            <p:spPr>
              <a:xfrm flipV="1">
                <a:off x="3962400" y="4286250"/>
                <a:ext cx="457200" cy="457200"/>
              </a:xfrm>
              <a:prstGeom prst="line">
                <a:avLst/>
              </a:prstGeom>
              <a:ln w="50800">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00" name="Straight Connector 99"/>
              <p:cNvCxnSpPr/>
              <p:nvPr/>
            </p:nvCxnSpPr>
            <p:spPr>
              <a:xfrm flipV="1">
                <a:off x="3962400" y="5505450"/>
                <a:ext cx="457200" cy="457200"/>
              </a:xfrm>
              <a:prstGeom prst="line">
                <a:avLst/>
              </a:prstGeom>
              <a:ln w="50800">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01" name="Straight Connector 100"/>
              <p:cNvCxnSpPr/>
              <p:nvPr/>
            </p:nvCxnSpPr>
            <p:spPr>
              <a:xfrm flipV="1">
                <a:off x="4412458" y="4267200"/>
                <a:ext cx="4761" cy="1254917"/>
              </a:xfrm>
              <a:prstGeom prst="line">
                <a:avLst/>
              </a:prstGeom>
              <a:ln w="50800">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02" name="Straight Connector 101"/>
              <p:cNvCxnSpPr/>
              <p:nvPr/>
            </p:nvCxnSpPr>
            <p:spPr>
              <a:xfrm>
                <a:off x="3962400" y="4724400"/>
                <a:ext cx="0" cy="1257300"/>
              </a:xfrm>
              <a:prstGeom prst="line">
                <a:avLst/>
              </a:prstGeom>
              <a:ln w="50800">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03" name="Straight Connector 102"/>
              <p:cNvCxnSpPr/>
              <p:nvPr/>
            </p:nvCxnSpPr>
            <p:spPr>
              <a:xfrm flipV="1">
                <a:off x="3962400" y="5334000"/>
                <a:ext cx="457200" cy="457200"/>
              </a:xfrm>
              <a:prstGeom prst="line">
                <a:avLst/>
              </a:prstGeom>
              <a:ln w="12700">
                <a:solidFill>
                  <a:schemeClr val="tx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104" name="Straight Connector 103"/>
              <p:cNvCxnSpPr/>
              <p:nvPr/>
            </p:nvCxnSpPr>
            <p:spPr>
              <a:xfrm flipV="1">
                <a:off x="3962400" y="5181600"/>
                <a:ext cx="457200" cy="457200"/>
              </a:xfrm>
              <a:prstGeom prst="line">
                <a:avLst/>
              </a:prstGeom>
              <a:ln w="12700">
                <a:solidFill>
                  <a:schemeClr val="tx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105" name="Straight Connector 104"/>
              <p:cNvCxnSpPr/>
              <p:nvPr/>
            </p:nvCxnSpPr>
            <p:spPr>
              <a:xfrm flipV="1">
                <a:off x="3962400" y="5029200"/>
                <a:ext cx="457200" cy="457200"/>
              </a:xfrm>
              <a:prstGeom prst="line">
                <a:avLst/>
              </a:prstGeom>
              <a:ln w="12700">
                <a:solidFill>
                  <a:schemeClr val="tx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106" name="Straight Connector 105"/>
              <p:cNvCxnSpPr/>
              <p:nvPr/>
            </p:nvCxnSpPr>
            <p:spPr>
              <a:xfrm flipV="1">
                <a:off x="3962400" y="4876800"/>
                <a:ext cx="457200" cy="457200"/>
              </a:xfrm>
              <a:prstGeom prst="line">
                <a:avLst/>
              </a:prstGeom>
              <a:ln w="12700">
                <a:solidFill>
                  <a:schemeClr val="tx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107" name="Straight Connector 106"/>
              <p:cNvCxnSpPr/>
              <p:nvPr/>
            </p:nvCxnSpPr>
            <p:spPr>
              <a:xfrm flipV="1">
                <a:off x="3962400" y="4724400"/>
                <a:ext cx="457200" cy="457200"/>
              </a:xfrm>
              <a:prstGeom prst="line">
                <a:avLst/>
              </a:prstGeom>
              <a:ln w="12700">
                <a:solidFill>
                  <a:schemeClr val="tx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108" name="Straight Connector 107"/>
              <p:cNvCxnSpPr/>
              <p:nvPr/>
            </p:nvCxnSpPr>
            <p:spPr>
              <a:xfrm flipV="1">
                <a:off x="3962400" y="4572000"/>
                <a:ext cx="457200" cy="457200"/>
              </a:xfrm>
              <a:prstGeom prst="line">
                <a:avLst/>
              </a:prstGeom>
              <a:ln w="12700">
                <a:solidFill>
                  <a:schemeClr val="tx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109" name="Straight Connector 108"/>
              <p:cNvCxnSpPr/>
              <p:nvPr/>
            </p:nvCxnSpPr>
            <p:spPr>
              <a:xfrm flipV="1">
                <a:off x="3962400" y="4419600"/>
                <a:ext cx="457200" cy="457200"/>
              </a:xfrm>
              <a:prstGeom prst="line">
                <a:avLst/>
              </a:prstGeom>
              <a:ln w="12700">
                <a:solidFill>
                  <a:schemeClr val="tx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110" name="Straight Connector 109"/>
              <p:cNvCxnSpPr/>
              <p:nvPr/>
            </p:nvCxnSpPr>
            <p:spPr>
              <a:xfrm>
                <a:off x="4343400" y="4343400"/>
                <a:ext cx="0" cy="1219200"/>
              </a:xfrm>
              <a:prstGeom prst="line">
                <a:avLst/>
              </a:prstGeom>
              <a:ln w="12700">
                <a:solidFill>
                  <a:schemeClr val="tx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111" name="Straight Connector 110"/>
              <p:cNvCxnSpPr/>
              <p:nvPr/>
            </p:nvCxnSpPr>
            <p:spPr>
              <a:xfrm>
                <a:off x="4267200" y="4419600"/>
                <a:ext cx="0" cy="1219200"/>
              </a:xfrm>
              <a:prstGeom prst="line">
                <a:avLst/>
              </a:prstGeom>
              <a:ln w="12700">
                <a:solidFill>
                  <a:schemeClr val="tx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112" name="Straight Connector 111"/>
              <p:cNvCxnSpPr/>
              <p:nvPr/>
            </p:nvCxnSpPr>
            <p:spPr>
              <a:xfrm>
                <a:off x="4191000" y="4495800"/>
                <a:ext cx="0" cy="1219200"/>
              </a:xfrm>
              <a:prstGeom prst="line">
                <a:avLst/>
              </a:prstGeom>
              <a:ln w="12700">
                <a:solidFill>
                  <a:schemeClr val="tx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113" name="Straight Connector 112"/>
              <p:cNvCxnSpPr/>
              <p:nvPr/>
            </p:nvCxnSpPr>
            <p:spPr>
              <a:xfrm>
                <a:off x="4114800" y="4572000"/>
                <a:ext cx="0" cy="1219200"/>
              </a:xfrm>
              <a:prstGeom prst="line">
                <a:avLst/>
              </a:prstGeom>
              <a:ln w="12700">
                <a:solidFill>
                  <a:schemeClr val="tx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114" name="Straight Connector 113"/>
              <p:cNvCxnSpPr/>
              <p:nvPr/>
            </p:nvCxnSpPr>
            <p:spPr>
              <a:xfrm>
                <a:off x="4038600" y="4648200"/>
                <a:ext cx="0" cy="1219200"/>
              </a:xfrm>
              <a:prstGeom prst="line">
                <a:avLst/>
              </a:prstGeom>
              <a:ln w="12700">
                <a:solidFill>
                  <a:schemeClr val="tx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grpSp>
        <p:cxnSp>
          <p:nvCxnSpPr>
            <p:cNvPr id="115" name="Straight Arrow Connector 114"/>
            <p:cNvCxnSpPr/>
            <p:nvPr/>
          </p:nvCxnSpPr>
          <p:spPr>
            <a:xfrm>
              <a:off x="3505200" y="5257800"/>
              <a:ext cx="533400" cy="0"/>
            </a:xfrm>
            <a:prstGeom prst="straightConnector1">
              <a:avLst/>
            </a:prstGeom>
            <a:ln w="50800">
              <a:solidFill>
                <a:srgbClr val="FF0000"/>
              </a:solidFill>
              <a:headEnd type="none"/>
              <a:tailEnd type="stealth" w="lg" len="lg"/>
            </a:ln>
          </p:spPr>
          <p:style>
            <a:lnRef idx="1">
              <a:schemeClr val="accent1"/>
            </a:lnRef>
            <a:fillRef idx="0">
              <a:schemeClr val="accent1"/>
            </a:fillRef>
            <a:effectRef idx="0">
              <a:schemeClr val="accent1"/>
            </a:effectRef>
            <a:fontRef idx="minor">
              <a:schemeClr val="tx1"/>
            </a:fontRef>
          </p:style>
        </p:cxnSp>
      </p:grpSp>
      <p:grpSp>
        <p:nvGrpSpPr>
          <p:cNvPr id="62" name="Group 61"/>
          <p:cNvGrpSpPr/>
          <p:nvPr/>
        </p:nvGrpSpPr>
        <p:grpSpPr>
          <a:xfrm>
            <a:off x="609600" y="1371600"/>
            <a:ext cx="2007399" cy="1695450"/>
            <a:chOff x="609600" y="1371600"/>
            <a:chExt cx="2007399" cy="1695450"/>
          </a:xfrm>
        </p:grpSpPr>
        <p:grpSp>
          <p:nvGrpSpPr>
            <p:cNvPr id="63" name="Group 25"/>
            <p:cNvGrpSpPr/>
            <p:nvPr/>
          </p:nvGrpSpPr>
          <p:grpSpPr>
            <a:xfrm>
              <a:off x="609600" y="1371600"/>
              <a:ext cx="2007399" cy="1695450"/>
              <a:chOff x="1066800" y="2419350"/>
              <a:chExt cx="2007399" cy="1695450"/>
            </a:xfrm>
          </p:grpSpPr>
          <p:grpSp>
            <p:nvGrpSpPr>
              <p:cNvPr id="70" name="Group 20"/>
              <p:cNvGrpSpPr/>
              <p:nvPr/>
            </p:nvGrpSpPr>
            <p:grpSpPr>
              <a:xfrm>
                <a:off x="1066800" y="2419350"/>
                <a:ext cx="1683544" cy="1695450"/>
                <a:chOff x="1066800" y="2419350"/>
                <a:chExt cx="1683544" cy="1695450"/>
              </a:xfrm>
            </p:grpSpPr>
            <p:cxnSp>
              <p:nvCxnSpPr>
                <p:cNvPr id="72" name="Straight Connector 71"/>
                <p:cNvCxnSpPr/>
                <p:nvPr/>
              </p:nvCxnSpPr>
              <p:spPr>
                <a:xfrm flipV="1">
                  <a:off x="2286000" y="2438400"/>
                  <a:ext cx="457200" cy="457200"/>
                </a:xfrm>
                <a:prstGeom prst="line">
                  <a:avLst/>
                </a:prstGeom>
                <a:ln w="50800">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73" name="Straight Connector 72"/>
                <p:cNvCxnSpPr/>
                <p:nvPr/>
              </p:nvCxnSpPr>
              <p:spPr>
                <a:xfrm flipV="1">
                  <a:off x="1066800" y="2438400"/>
                  <a:ext cx="457200" cy="457200"/>
                </a:xfrm>
                <a:prstGeom prst="line">
                  <a:avLst/>
                </a:prstGeom>
                <a:ln w="50800">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75" name="Straight Connector 74"/>
                <p:cNvCxnSpPr/>
                <p:nvPr/>
              </p:nvCxnSpPr>
              <p:spPr>
                <a:xfrm flipV="1">
                  <a:off x="2286000" y="3657600"/>
                  <a:ext cx="457200" cy="457200"/>
                </a:xfrm>
                <a:prstGeom prst="line">
                  <a:avLst/>
                </a:prstGeom>
                <a:ln w="50800">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77" name="Straight Connector 8"/>
                <p:cNvCxnSpPr/>
                <p:nvPr/>
              </p:nvCxnSpPr>
              <p:spPr>
                <a:xfrm>
                  <a:off x="1506163" y="2445543"/>
                  <a:ext cx="1244181" cy="0"/>
                </a:xfrm>
                <a:prstGeom prst="line">
                  <a:avLst/>
                </a:prstGeom>
                <a:ln w="50800">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79" name="Straight Connector 78"/>
                <p:cNvCxnSpPr/>
                <p:nvPr/>
              </p:nvCxnSpPr>
              <p:spPr>
                <a:xfrm flipV="1">
                  <a:off x="2736058" y="2419350"/>
                  <a:ext cx="4761" cy="1254917"/>
                </a:xfrm>
                <a:prstGeom prst="line">
                  <a:avLst/>
                </a:prstGeom>
                <a:ln w="50800">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80" name="Straight Connector 79"/>
                <p:cNvCxnSpPr/>
                <p:nvPr/>
              </p:nvCxnSpPr>
              <p:spPr>
                <a:xfrm rot="10800000">
                  <a:off x="1498060" y="3657600"/>
                  <a:ext cx="1245140" cy="0"/>
                </a:xfrm>
                <a:prstGeom prst="line">
                  <a:avLst/>
                </a:prstGeom>
                <a:ln w="50800">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grpSp>
          <p:cxnSp>
            <p:nvCxnSpPr>
              <p:cNvPr id="71" name="Straight Arrow Connector 70"/>
              <p:cNvCxnSpPr/>
              <p:nvPr/>
            </p:nvCxnSpPr>
            <p:spPr>
              <a:xfrm>
                <a:off x="2312199" y="3276600"/>
                <a:ext cx="762000" cy="0"/>
              </a:xfrm>
              <a:prstGeom prst="straightConnector1">
                <a:avLst/>
              </a:prstGeom>
              <a:ln w="50800">
                <a:solidFill>
                  <a:srgbClr val="FF0000"/>
                </a:solidFill>
                <a:headEnd type="none"/>
                <a:tailEnd type="stealth" w="lg" len="lg"/>
              </a:ln>
            </p:spPr>
            <p:style>
              <a:lnRef idx="1">
                <a:schemeClr val="accent1"/>
              </a:lnRef>
              <a:fillRef idx="0">
                <a:schemeClr val="accent1"/>
              </a:fillRef>
              <a:effectRef idx="0">
                <a:schemeClr val="accent1"/>
              </a:effectRef>
              <a:fontRef idx="minor">
                <a:schemeClr val="tx1"/>
              </a:fontRef>
            </p:style>
          </p:cxnSp>
        </p:grpSp>
        <p:cxnSp>
          <p:nvCxnSpPr>
            <p:cNvPr id="64" name="Straight Connector 63"/>
            <p:cNvCxnSpPr/>
            <p:nvPr/>
          </p:nvCxnSpPr>
          <p:spPr>
            <a:xfrm flipV="1">
              <a:off x="609600" y="2590800"/>
              <a:ext cx="457200" cy="457200"/>
            </a:xfrm>
            <a:prstGeom prst="line">
              <a:avLst/>
            </a:prstGeom>
            <a:ln w="50800">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65" name="Straight Connector 64"/>
            <p:cNvCxnSpPr/>
            <p:nvPr/>
          </p:nvCxnSpPr>
          <p:spPr>
            <a:xfrm rot="5400000" flipH="1" flipV="1">
              <a:off x="682533" y="2242251"/>
              <a:ext cx="768535" cy="0"/>
            </a:xfrm>
            <a:prstGeom prst="line">
              <a:avLst/>
            </a:prstGeom>
            <a:ln w="50800">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66" name="Straight Connector 65"/>
            <p:cNvCxnSpPr/>
            <p:nvPr/>
          </p:nvCxnSpPr>
          <p:spPr>
            <a:xfrm>
              <a:off x="609600" y="1828800"/>
              <a:ext cx="1244181" cy="0"/>
            </a:xfrm>
            <a:prstGeom prst="line">
              <a:avLst/>
            </a:prstGeom>
            <a:ln w="50800">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67" name="Straight Connector 66"/>
            <p:cNvCxnSpPr/>
            <p:nvPr/>
          </p:nvCxnSpPr>
          <p:spPr>
            <a:xfrm>
              <a:off x="609600" y="3048000"/>
              <a:ext cx="1244181" cy="0"/>
            </a:xfrm>
            <a:prstGeom prst="line">
              <a:avLst/>
            </a:prstGeom>
            <a:ln w="50800">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68" name="Straight Connector 67"/>
            <p:cNvCxnSpPr/>
            <p:nvPr/>
          </p:nvCxnSpPr>
          <p:spPr>
            <a:xfrm rot="5400000" flipH="1" flipV="1">
              <a:off x="5649" y="2442479"/>
              <a:ext cx="1227358" cy="0"/>
            </a:xfrm>
            <a:prstGeom prst="line">
              <a:avLst/>
            </a:prstGeom>
            <a:ln w="50800">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grpSp>
      <p:sp>
        <p:nvSpPr>
          <p:cNvPr id="2" name="Title 1"/>
          <p:cNvSpPr>
            <a:spLocks noGrp="1"/>
          </p:cNvSpPr>
          <p:nvPr>
            <p:ph type="title"/>
          </p:nvPr>
        </p:nvSpPr>
        <p:spPr>
          <a:xfrm>
            <a:off x="381000" y="230188"/>
            <a:ext cx="8382000" cy="1052596"/>
          </a:xfrm>
        </p:spPr>
        <p:txBody>
          <a:bodyPr/>
          <a:lstStyle/>
          <a:p>
            <a:r>
              <a:rPr lang="en-US" dirty="0" smtClean="0"/>
              <a:t>Dictionary</a:t>
            </a:r>
            <a:br>
              <a:rPr lang="en-US" dirty="0" smtClean="0"/>
            </a:br>
            <a:r>
              <a:rPr lang="en-US" sz="2800" dirty="0" smtClean="0"/>
              <a:t>interfaces</a:t>
            </a:r>
            <a:endParaRPr lang="en-US" sz="2800" dirty="0"/>
          </a:p>
        </p:txBody>
      </p:sp>
    </p:spTree>
    <p:extLst>
      <p:ext uri="{BB962C8B-B14F-4D97-AF65-F5344CB8AC3E}">
        <p14:creationId xmlns:p14="http://schemas.microsoft.com/office/powerpoint/2010/main" val="119412072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1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Group 68"/>
          <p:cNvGrpSpPr/>
          <p:nvPr/>
        </p:nvGrpSpPr>
        <p:grpSpPr>
          <a:xfrm>
            <a:off x="6553200" y="1371600"/>
            <a:ext cx="2064544" cy="1695450"/>
            <a:chOff x="4191000" y="2421774"/>
            <a:chExt cx="2064544" cy="1695450"/>
          </a:xfrm>
        </p:grpSpPr>
        <p:cxnSp>
          <p:nvCxnSpPr>
            <p:cNvPr id="31" name="Straight Connector 30"/>
            <p:cNvCxnSpPr/>
            <p:nvPr/>
          </p:nvCxnSpPr>
          <p:spPr>
            <a:xfrm flipV="1">
              <a:off x="5791200" y="2440824"/>
              <a:ext cx="457200" cy="457200"/>
            </a:xfrm>
            <a:prstGeom prst="line">
              <a:avLst/>
            </a:prstGeom>
            <a:ln w="50800">
              <a:solidFill>
                <a:schemeClr val="bg1">
                  <a:lumMod val="50000"/>
                  <a:lumOff val="5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a:xfrm flipV="1">
              <a:off x="4578350" y="2440825"/>
              <a:ext cx="450850" cy="448425"/>
            </a:xfrm>
            <a:prstGeom prst="line">
              <a:avLst/>
            </a:prstGeom>
            <a:ln w="50800">
              <a:solidFill>
                <a:schemeClr val="bg1">
                  <a:lumMod val="50000"/>
                  <a:lumOff val="5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a:xfrm flipV="1">
              <a:off x="5791200" y="3660024"/>
              <a:ext cx="457200" cy="457200"/>
            </a:xfrm>
            <a:prstGeom prst="line">
              <a:avLst/>
            </a:prstGeom>
            <a:ln w="50800">
              <a:solidFill>
                <a:schemeClr val="bg1">
                  <a:lumMod val="50000"/>
                  <a:lumOff val="5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p:nvCxnSpPr>
          <p:spPr>
            <a:xfrm>
              <a:off x="5011363" y="2447967"/>
              <a:ext cx="1244181" cy="0"/>
            </a:xfrm>
            <a:prstGeom prst="line">
              <a:avLst/>
            </a:prstGeom>
            <a:ln w="50800">
              <a:solidFill>
                <a:schemeClr val="bg1">
                  <a:lumMod val="50000"/>
                  <a:lumOff val="5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p:nvCxnSpPr>
          <p:spPr>
            <a:xfrm flipV="1">
              <a:off x="6241258" y="2421774"/>
              <a:ext cx="4761" cy="1254917"/>
            </a:xfrm>
            <a:prstGeom prst="line">
              <a:avLst/>
            </a:prstGeom>
            <a:ln w="50800">
              <a:solidFill>
                <a:schemeClr val="bg1">
                  <a:lumMod val="50000"/>
                  <a:lumOff val="5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1" name="Straight Connector 40"/>
            <p:cNvCxnSpPr/>
            <p:nvPr/>
          </p:nvCxnSpPr>
          <p:spPr>
            <a:xfrm flipV="1">
              <a:off x="5791200" y="2895600"/>
              <a:ext cx="0" cy="1219200"/>
            </a:xfrm>
            <a:prstGeom prst="line">
              <a:avLst/>
            </a:prstGeom>
            <a:ln w="50800">
              <a:solidFill>
                <a:schemeClr val="bg1">
                  <a:lumMod val="50000"/>
                  <a:lumOff val="5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3" name="Straight Connector 42"/>
            <p:cNvCxnSpPr/>
            <p:nvPr/>
          </p:nvCxnSpPr>
          <p:spPr>
            <a:xfrm flipH="1">
              <a:off x="4559300" y="2898775"/>
              <a:ext cx="1228725" cy="0"/>
            </a:xfrm>
            <a:prstGeom prst="line">
              <a:avLst/>
            </a:prstGeom>
            <a:ln w="50800">
              <a:solidFill>
                <a:schemeClr val="bg1">
                  <a:lumMod val="50000"/>
                  <a:lumOff val="5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5" name="Straight Connector 44"/>
            <p:cNvCxnSpPr/>
            <p:nvPr/>
          </p:nvCxnSpPr>
          <p:spPr>
            <a:xfrm flipH="1">
              <a:off x="4476750" y="4114800"/>
              <a:ext cx="1330327" cy="0"/>
            </a:xfrm>
            <a:prstGeom prst="line">
              <a:avLst/>
            </a:prstGeom>
            <a:ln w="50800">
              <a:solidFill>
                <a:schemeClr val="bg1">
                  <a:lumMod val="50000"/>
                  <a:lumOff val="5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6" name="Straight Connector 45"/>
            <p:cNvCxnSpPr/>
            <p:nvPr/>
          </p:nvCxnSpPr>
          <p:spPr>
            <a:xfrm flipV="1">
              <a:off x="4492625" y="3657602"/>
              <a:ext cx="460375" cy="454023"/>
            </a:xfrm>
            <a:prstGeom prst="line">
              <a:avLst/>
            </a:prstGeom>
            <a:ln w="50800">
              <a:solidFill>
                <a:schemeClr val="bg1">
                  <a:lumMod val="50000"/>
                  <a:lumOff val="5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8" name="Straight Connector 47"/>
            <p:cNvCxnSpPr/>
            <p:nvPr/>
          </p:nvCxnSpPr>
          <p:spPr>
            <a:xfrm>
              <a:off x="4953000" y="3657600"/>
              <a:ext cx="841375" cy="0"/>
            </a:xfrm>
            <a:prstGeom prst="line">
              <a:avLst/>
            </a:prstGeom>
            <a:ln w="50800">
              <a:solidFill>
                <a:schemeClr val="bg1">
                  <a:lumMod val="50000"/>
                  <a:lumOff val="5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50" name="Straight Connector 49"/>
            <p:cNvCxnSpPr/>
            <p:nvPr/>
          </p:nvCxnSpPr>
          <p:spPr>
            <a:xfrm flipV="1">
              <a:off x="4953000" y="2901950"/>
              <a:ext cx="0" cy="755650"/>
            </a:xfrm>
            <a:prstGeom prst="line">
              <a:avLst/>
            </a:prstGeom>
            <a:ln w="50800">
              <a:solidFill>
                <a:schemeClr val="bg1">
                  <a:lumMod val="50000"/>
                  <a:lumOff val="5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9" name="Straight Arrow Connector 28"/>
            <p:cNvCxnSpPr/>
            <p:nvPr/>
          </p:nvCxnSpPr>
          <p:spPr>
            <a:xfrm>
              <a:off x="4191000" y="3276600"/>
              <a:ext cx="1066800" cy="0"/>
            </a:xfrm>
            <a:prstGeom prst="straightConnector1">
              <a:avLst/>
            </a:prstGeom>
            <a:ln w="50800">
              <a:solidFill>
                <a:schemeClr val="bg1">
                  <a:lumMod val="50000"/>
                  <a:lumOff val="50000"/>
                </a:schemeClr>
              </a:solidFill>
              <a:headEnd type="none"/>
              <a:tailEnd type="stealth" w="lg" len="lg"/>
            </a:ln>
          </p:spPr>
          <p:style>
            <a:lnRef idx="1">
              <a:schemeClr val="accent1"/>
            </a:lnRef>
            <a:fillRef idx="0">
              <a:schemeClr val="accent1"/>
            </a:fillRef>
            <a:effectRef idx="0">
              <a:schemeClr val="accent1"/>
            </a:effectRef>
            <a:fontRef idx="minor">
              <a:schemeClr val="tx1"/>
            </a:fontRef>
          </p:style>
        </p:cxnSp>
      </p:grpSp>
      <p:grpSp>
        <p:nvGrpSpPr>
          <p:cNvPr id="63" name="Group 62"/>
          <p:cNvGrpSpPr/>
          <p:nvPr/>
        </p:nvGrpSpPr>
        <p:grpSpPr>
          <a:xfrm>
            <a:off x="3771900" y="1371600"/>
            <a:ext cx="1600200" cy="1714500"/>
            <a:chOff x="2971800" y="4419600"/>
            <a:chExt cx="1600200" cy="1714500"/>
          </a:xfrm>
        </p:grpSpPr>
        <p:grpSp>
          <p:nvGrpSpPr>
            <p:cNvPr id="64" name="Group 96"/>
            <p:cNvGrpSpPr/>
            <p:nvPr/>
          </p:nvGrpSpPr>
          <p:grpSpPr>
            <a:xfrm>
              <a:off x="4114800" y="4419600"/>
              <a:ext cx="457200" cy="1714500"/>
              <a:chOff x="3962400" y="4267200"/>
              <a:chExt cx="457200" cy="1714500"/>
            </a:xfrm>
          </p:grpSpPr>
          <p:cxnSp>
            <p:nvCxnSpPr>
              <p:cNvPr id="116" name="Straight Connector 115"/>
              <p:cNvCxnSpPr/>
              <p:nvPr/>
            </p:nvCxnSpPr>
            <p:spPr>
              <a:xfrm flipV="1">
                <a:off x="3962400" y="4286250"/>
                <a:ext cx="457200" cy="457200"/>
              </a:xfrm>
              <a:prstGeom prst="line">
                <a:avLst/>
              </a:prstGeom>
              <a:ln w="50800">
                <a:solidFill>
                  <a:schemeClr val="bg1">
                    <a:lumMod val="50000"/>
                    <a:lumOff val="5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17" name="Straight Connector 116"/>
              <p:cNvCxnSpPr/>
              <p:nvPr/>
            </p:nvCxnSpPr>
            <p:spPr>
              <a:xfrm flipV="1">
                <a:off x="3962400" y="5505450"/>
                <a:ext cx="457200" cy="457200"/>
              </a:xfrm>
              <a:prstGeom prst="line">
                <a:avLst/>
              </a:prstGeom>
              <a:ln w="50800">
                <a:solidFill>
                  <a:schemeClr val="bg1">
                    <a:lumMod val="50000"/>
                    <a:lumOff val="5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18" name="Straight Connector 117"/>
              <p:cNvCxnSpPr/>
              <p:nvPr/>
            </p:nvCxnSpPr>
            <p:spPr>
              <a:xfrm flipV="1">
                <a:off x="4412458" y="4267200"/>
                <a:ext cx="4761" cy="1254917"/>
              </a:xfrm>
              <a:prstGeom prst="line">
                <a:avLst/>
              </a:prstGeom>
              <a:ln w="50800">
                <a:solidFill>
                  <a:schemeClr val="bg1">
                    <a:lumMod val="50000"/>
                    <a:lumOff val="5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19" name="Straight Connector 118"/>
              <p:cNvCxnSpPr/>
              <p:nvPr/>
            </p:nvCxnSpPr>
            <p:spPr>
              <a:xfrm>
                <a:off x="3962400" y="4724400"/>
                <a:ext cx="0" cy="1257300"/>
              </a:xfrm>
              <a:prstGeom prst="line">
                <a:avLst/>
              </a:prstGeom>
              <a:ln w="50800">
                <a:solidFill>
                  <a:schemeClr val="bg1">
                    <a:lumMod val="50000"/>
                    <a:lumOff val="5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20" name="Straight Connector 119"/>
              <p:cNvCxnSpPr/>
              <p:nvPr/>
            </p:nvCxnSpPr>
            <p:spPr>
              <a:xfrm flipV="1">
                <a:off x="3962400" y="5334000"/>
                <a:ext cx="457200" cy="457200"/>
              </a:xfrm>
              <a:prstGeom prst="line">
                <a:avLst/>
              </a:prstGeom>
              <a:ln w="12700">
                <a:solidFill>
                  <a:schemeClr val="bg1">
                    <a:lumMod val="50000"/>
                    <a:lumOff val="50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121" name="Straight Connector 120"/>
              <p:cNvCxnSpPr/>
              <p:nvPr/>
            </p:nvCxnSpPr>
            <p:spPr>
              <a:xfrm flipV="1">
                <a:off x="3962400" y="5181600"/>
                <a:ext cx="457200" cy="457200"/>
              </a:xfrm>
              <a:prstGeom prst="line">
                <a:avLst/>
              </a:prstGeom>
              <a:ln w="12700">
                <a:solidFill>
                  <a:schemeClr val="bg1">
                    <a:lumMod val="50000"/>
                    <a:lumOff val="50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122" name="Straight Connector 121"/>
              <p:cNvCxnSpPr/>
              <p:nvPr/>
            </p:nvCxnSpPr>
            <p:spPr>
              <a:xfrm flipV="1">
                <a:off x="3962400" y="5029200"/>
                <a:ext cx="457200" cy="457200"/>
              </a:xfrm>
              <a:prstGeom prst="line">
                <a:avLst/>
              </a:prstGeom>
              <a:ln w="12700">
                <a:solidFill>
                  <a:schemeClr val="bg1">
                    <a:lumMod val="50000"/>
                    <a:lumOff val="50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123" name="Straight Connector 122"/>
              <p:cNvCxnSpPr/>
              <p:nvPr/>
            </p:nvCxnSpPr>
            <p:spPr>
              <a:xfrm flipV="1">
                <a:off x="3962400" y="4876800"/>
                <a:ext cx="457200" cy="457200"/>
              </a:xfrm>
              <a:prstGeom prst="line">
                <a:avLst/>
              </a:prstGeom>
              <a:ln w="12700">
                <a:solidFill>
                  <a:schemeClr val="bg1">
                    <a:lumMod val="50000"/>
                    <a:lumOff val="50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124" name="Straight Connector 123"/>
              <p:cNvCxnSpPr/>
              <p:nvPr/>
            </p:nvCxnSpPr>
            <p:spPr>
              <a:xfrm flipV="1">
                <a:off x="3962400" y="4724400"/>
                <a:ext cx="457200" cy="457200"/>
              </a:xfrm>
              <a:prstGeom prst="line">
                <a:avLst/>
              </a:prstGeom>
              <a:ln w="12700">
                <a:solidFill>
                  <a:schemeClr val="bg1">
                    <a:lumMod val="50000"/>
                    <a:lumOff val="50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125" name="Straight Connector 124"/>
              <p:cNvCxnSpPr/>
              <p:nvPr/>
            </p:nvCxnSpPr>
            <p:spPr>
              <a:xfrm flipV="1">
                <a:off x="3962400" y="4572000"/>
                <a:ext cx="457200" cy="457200"/>
              </a:xfrm>
              <a:prstGeom prst="line">
                <a:avLst/>
              </a:prstGeom>
              <a:ln w="12700">
                <a:solidFill>
                  <a:schemeClr val="bg1">
                    <a:lumMod val="50000"/>
                    <a:lumOff val="50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126" name="Straight Connector 125"/>
              <p:cNvCxnSpPr/>
              <p:nvPr/>
            </p:nvCxnSpPr>
            <p:spPr>
              <a:xfrm flipV="1">
                <a:off x="3962400" y="4419600"/>
                <a:ext cx="457200" cy="457200"/>
              </a:xfrm>
              <a:prstGeom prst="line">
                <a:avLst/>
              </a:prstGeom>
              <a:ln w="12700">
                <a:solidFill>
                  <a:schemeClr val="bg1">
                    <a:lumMod val="50000"/>
                    <a:lumOff val="50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127" name="Straight Connector 126"/>
              <p:cNvCxnSpPr/>
              <p:nvPr/>
            </p:nvCxnSpPr>
            <p:spPr>
              <a:xfrm>
                <a:off x="4343400" y="4343400"/>
                <a:ext cx="0" cy="1219200"/>
              </a:xfrm>
              <a:prstGeom prst="line">
                <a:avLst/>
              </a:prstGeom>
              <a:ln w="12700">
                <a:solidFill>
                  <a:schemeClr val="bg1">
                    <a:lumMod val="50000"/>
                    <a:lumOff val="50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128" name="Straight Connector 127"/>
              <p:cNvCxnSpPr/>
              <p:nvPr/>
            </p:nvCxnSpPr>
            <p:spPr>
              <a:xfrm>
                <a:off x="4267200" y="4419600"/>
                <a:ext cx="0" cy="1219200"/>
              </a:xfrm>
              <a:prstGeom prst="line">
                <a:avLst/>
              </a:prstGeom>
              <a:ln w="12700">
                <a:solidFill>
                  <a:schemeClr val="bg1">
                    <a:lumMod val="50000"/>
                    <a:lumOff val="50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129" name="Straight Connector 128"/>
              <p:cNvCxnSpPr/>
              <p:nvPr/>
            </p:nvCxnSpPr>
            <p:spPr>
              <a:xfrm>
                <a:off x="4191000" y="4495800"/>
                <a:ext cx="0" cy="1219200"/>
              </a:xfrm>
              <a:prstGeom prst="line">
                <a:avLst/>
              </a:prstGeom>
              <a:ln w="12700">
                <a:solidFill>
                  <a:schemeClr val="bg1">
                    <a:lumMod val="50000"/>
                    <a:lumOff val="50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130" name="Straight Connector 129"/>
              <p:cNvCxnSpPr/>
              <p:nvPr/>
            </p:nvCxnSpPr>
            <p:spPr>
              <a:xfrm>
                <a:off x="4114800" y="4572000"/>
                <a:ext cx="0" cy="1219200"/>
              </a:xfrm>
              <a:prstGeom prst="line">
                <a:avLst/>
              </a:prstGeom>
              <a:ln w="12700">
                <a:solidFill>
                  <a:schemeClr val="bg1">
                    <a:lumMod val="50000"/>
                    <a:lumOff val="50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131" name="Straight Connector 130"/>
              <p:cNvCxnSpPr/>
              <p:nvPr/>
            </p:nvCxnSpPr>
            <p:spPr>
              <a:xfrm>
                <a:off x="4038600" y="4648200"/>
                <a:ext cx="0" cy="1219200"/>
              </a:xfrm>
              <a:prstGeom prst="line">
                <a:avLst/>
              </a:prstGeom>
              <a:ln w="12700">
                <a:solidFill>
                  <a:schemeClr val="bg1">
                    <a:lumMod val="50000"/>
                    <a:lumOff val="50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grpSp>
        <p:grpSp>
          <p:nvGrpSpPr>
            <p:cNvPr id="65" name="Group 97"/>
            <p:cNvGrpSpPr/>
            <p:nvPr/>
          </p:nvGrpSpPr>
          <p:grpSpPr>
            <a:xfrm>
              <a:off x="2971800" y="4419600"/>
              <a:ext cx="457200" cy="1714500"/>
              <a:chOff x="3962400" y="4267200"/>
              <a:chExt cx="457200" cy="1714500"/>
            </a:xfrm>
          </p:grpSpPr>
          <p:cxnSp>
            <p:nvCxnSpPr>
              <p:cNvPr id="67" name="Straight Connector 66"/>
              <p:cNvCxnSpPr/>
              <p:nvPr/>
            </p:nvCxnSpPr>
            <p:spPr>
              <a:xfrm flipV="1">
                <a:off x="3962400" y="4286250"/>
                <a:ext cx="457200" cy="457200"/>
              </a:xfrm>
              <a:prstGeom prst="line">
                <a:avLst/>
              </a:prstGeom>
              <a:ln w="50800">
                <a:solidFill>
                  <a:schemeClr val="bg1">
                    <a:lumMod val="50000"/>
                    <a:lumOff val="5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68" name="Straight Connector 67"/>
              <p:cNvCxnSpPr/>
              <p:nvPr/>
            </p:nvCxnSpPr>
            <p:spPr>
              <a:xfrm flipV="1">
                <a:off x="3962400" y="5505450"/>
                <a:ext cx="457200" cy="457200"/>
              </a:xfrm>
              <a:prstGeom prst="line">
                <a:avLst/>
              </a:prstGeom>
              <a:ln w="50800">
                <a:solidFill>
                  <a:schemeClr val="bg1">
                    <a:lumMod val="50000"/>
                    <a:lumOff val="5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69" name="Straight Connector 68"/>
              <p:cNvCxnSpPr/>
              <p:nvPr/>
            </p:nvCxnSpPr>
            <p:spPr>
              <a:xfrm flipV="1">
                <a:off x="4412458" y="4267200"/>
                <a:ext cx="4761" cy="1254917"/>
              </a:xfrm>
              <a:prstGeom prst="line">
                <a:avLst/>
              </a:prstGeom>
              <a:ln w="50800">
                <a:solidFill>
                  <a:schemeClr val="bg1">
                    <a:lumMod val="50000"/>
                    <a:lumOff val="5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70" name="Straight Connector 69"/>
              <p:cNvCxnSpPr/>
              <p:nvPr/>
            </p:nvCxnSpPr>
            <p:spPr>
              <a:xfrm>
                <a:off x="3962400" y="4724400"/>
                <a:ext cx="0" cy="1257300"/>
              </a:xfrm>
              <a:prstGeom prst="line">
                <a:avLst/>
              </a:prstGeom>
              <a:ln w="50800">
                <a:solidFill>
                  <a:schemeClr val="bg1">
                    <a:lumMod val="50000"/>
                    <a:lumOff val="5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71" name="Straight Connector 70"/>
              <p:cNvCxnSpPr/>
              <p:nvPr/>
            </p:nvCxnSpPr>
            <p:spPr>
              <a:xfrm flipV="1">
                <a:off x="3962400" y="5334000"/>
                <a:ext cx="457200" cy="457200"/>
              </a:xfrm>
              <a:prstGeom prst="line">
                <a:avLst/>
              </a:prstGeom>
              <a:ln w="12700">
                <a:solidFill>
                  <a:schemeClr val="bg1">
                    <a:lumMod val="50000"/>
                    <a:lumOff val="50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72" name="Straight Connector 71"/>
              <p:cNvCxnSpPr/>
              <p:nvPr/>
            </p:nvCxnSpPr>
            <p:spPr>
              <a:xfrm flipV="1">
                <a:off x="3962400" y="5181600"/>
                <a:ext cx="457200" cy="457200"/>
              </a:xfrm>
              <a:prstGeom prst="line">
                <a:avLst/>
              </a:prstGeom>
              <a:ln w="12700">
                <a:solidFill>
                  <a:schemeClr val="bg1">
                    <a:lumMod val="50000"/>
                    <a:lumOff val="50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73" name="Straight Connector 72"/>
              <p:cNvCxnSpPr/>
              <p:nvPr/>
            </p:nvCxnSpPr>
            <p:spPr>
              <a:xfrm flipV="1">
                <a:off x="3962400" y="5029200"/>
                <a:ext cx="457200" cy="457200"/>
              </a:xfrm>
              <a:prstGeom prst="line">
                <a:avLst/>
              </a:prstGeom>
              <a:ln w="12700">
                <a:solidFill>
                  <a:schemeClr val="bg1">
                    <a:lumMod val="50000"/>
                    <a:lumOff val="50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75" name="Straight Connector 74"/>
              <p:cNvCxnSpPr/>
              <p:nvPr/>
            </p:nvCxnSpPr>
            <p:spPr>
              <a:xfrm flipV="1">
                <a:off x="3962400" y="4876800"/>
                <a:ext cx="457200" cy="457200"/>
              </a:xfrm>
              <a:prstGeom prst="line">
                <a:avLst/>
              </a:prstGeom>
              <a:ln w="12700">
                <a:solidFill>
                  <a:schemeClr val="bg1">
                    <a:lumMod val="50000"/>
                    <a:lumOff val="50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77" name="Straight Connector 76"/>
              <p:cNvCxnSpPr/>
              <p:nvPr/>
            </p:nvCxnSpPr>
            <p:spPr>
              <a:xfrm flipV="1">
                <a:off x="3962400" y="4724400"/>
                <a:ext cx="457200" cy="457200"/>
              </a:xfrm>
              <a:prstGeom prst="line">
                <a:avLst/>
              </a:prstGeom>
              <a:ln w="12700">
                <a:solidFill>
                  <a:schemeClr val="bg1">
                    <a:lumMod val="50000"/>
                    <a:lumOff val="50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79" name="Straight Connector 78"/>
              <p:cNvCxnSpPr/>
              <p:nvPr/>
            </p:nvCxnSpPr>
            <p:spPr>
              <a:xfrm flipV="1">
                <a:off x="3962400" y="4572000"/>
                <a:ext cx="457200" cy="457200"/>
              </a:xfrm>
              <a:prstGeom prst="line">
                <a:avLst/>
              </a:prstGeom>
              <a:ln w="12700">
                <a:solidFill>
                  <a:schemeClr val="bg1">
                    <a:lumMod val="50000"/>
                    <a:lumOff val="50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80" name="Straight Connector 79"/>
              <p:cNvCxnSpPr/>
              <p:nvPr/>
            </p:nvCxnSpPr>
            <p:spPr>
              <a:xfrm flipV="1">
                <a:off x="3962400" y="4419600"/>
                <a:ext cx="457200" cy="457200"/>
              </a:xfrm>
              <a:prstGeom prst="line">
                <a:avLst/>
              </a:prstGeom>
              <a:ln w="12700">
                <a:solidFill>
                  <a:schemeClr val="bg1">
                    <a:lumMod val="50000"/>
                    <a:lumOff val="50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82" name="Straight Connector 81"/>
              <p:cNvCxnSpPr/>
              <p:nvPr/>
            </p:nvCxnSpPr>
            <p:spPr>
              <a:xfrm>
                <a:off x="4343400" y="4343400"/>
                <a:ext cx="0" cy="1219200"/>
              </a:xfrm>
              <a:prstGeom prst="line">
                <a:avLst/>
              </a:prstGeom>
              <a:ln w="12700">
                <a:solidFill>
                  <a:schemeClr val="bg1">
                    <a:lumMod val="50000"/>
                    <a:lumOff val="50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90" name="Straight Connector 89"/>
              <p:cNvCxnSpPr/>
              <p:nvPr/>
            </p:nvCxnSpPr>
            <p:spPr>
              <a:xfrm>
                <a:off x="4267200" y="4419600"/>
                <a:ext cx="0" cy="1219200"/>
              </a:xfrm>
              <a:prstGeom prst="line">
                <a:avLst/>
              </a:prstGeom>
              <a:ln w="12700">
                <a:solidFill>
                  <a:schemeClr val="bg1">
                    <a:lumMod val="50000"/>
                    <a:lumOff val="50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92" name="Straight Connector 91"/>
              <p:cNvCxnSpPr/>
              <p:nvPr/>
            </p:nvCxnSpPr>
            <p:spPr>
              <a:xfrm>
                <a:off x="4191000" y="4495800"/>
                <a:ext cx="0" cy="1219200"/>
              </a:xfrm>
              <a:prstGeom prst="line">
                <a:avLst/>
              </a:prstGeom>
              <a:ln w="12700">
                <a:solidFill>
                  <a:schemeClr val="bg1">
                    <a:lumMod val="50000"/>
                    <a:lumOff val="50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97" name="Straight Connector 96"/>
              <p:cNvCxnSpPr/>
              <p:nvPr/>
            </p:nvCxnSpPr>
            <p:spPr>
              <a:xfrm>
                <a:off x="4114800" y="4572000"/>
                <a:ext cx="0" cy="1219200"/>
              </a:xfrm>
              <a:prstGeom prst="line">
                <a:avLst/>
              </a:prstGeom>
              <a:ln w="12700">
                <a:solidFill>
                  <a:schemeClr val="bg1">
                    <a:lumMod val="50000"/>
                    <a:lumOff val="50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98" name="Straight Connector 97"/>
              <p:cNvCxnSpPr/>
              <p:nvPr/>
            </p:nvCxnSpPr>
            <p:spPr>
              <a:xfrm>
                <a:off x="4038600" y="4648200"/>
                <a:ext cx="0" cy="1219200"/>
              </a:xfrm>
              <a:prstGeom prst="line">
                <a:avLst/>
              </a:prstGeom>
              <a:ln w="12700">
                <a:solidFill>
                  <a:schemeClr val="bg1">
                    <a:lumMod val="50000"/>
                    <a:lumOff val="50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grpSp>
        <p:cxnSp>
          <p:nvCxnSpPr>
            <p:cNvPr id="66" name="Straight Arrow Connector 65"/>
            <p:cNvCxnSpPr/>
            <p:nvPr/>
          </p:nvCxnSpPr>
          <p:spPr>
            <a:xfrm>
              <a:off x="3505200" y="5257800"/>
              <a:ext cx="533400" cy="0"/>
            </a:xfrm>
            <a:prstGeom prst="straightConnector1">
              <a:avLst/>
            </a:prstGeom>
            <a:ln w="50800">
              <a:solidFill>
                <a:schemeClr val="bg1">
                  <a:lumMod val="50000"/>
                  <a:lumOff val="50000"/>
                </a:schemeClr>
              </a:solidFill>
              <a:headEnd type="none"/>
              <a:tailEnd type="stealth" w="lg" len="lg"/>
            </a:ln>
          </p:spPr>
          <p:style>
            <a:lnRef idx="1">
              <a:schemeClr val="accent1"/>
            </a:lnRef>
            <a:fillRef idx="0">
              <a:schemeClr val="accent1"/>
            </a:fillRef>
            <a:effectRef idx="0">
              <a:schemeClr val="accent1"/>
            </a:effectRef>
            <a:fontRef idx="minor">
              <a:schemeClr val="tx1"/>
            </a:fontRef>
          </p:style>
        </p:cxnSp>
      </p:grpSp>
      <p:grpSp>
        <p:nvGrpSpPr>
          <p:cNvPr id="87" name="Group 86"/>
          <p:cNvGrpSpPr/>
          <p:nvPr/>
        </p:nvGrpSpPr>
        <p:grpSpPr>
          <a:xfrm>
            <a:off x="609600" y="1371600"/>
            <a:ext cx="2007399" cy="1695450"/>
            <a:chOff x="609600" y="1371600"/>
            <a:chExt cx="2007399" cy="1695450"/>
          </a:xfrm>
        </p:grpSpPr>
        <p:grpSp>
          <p:nvGrpSpPr>
            <p:cNvPr id="2" name="Group 25"/>
            <p:cNvGrpSpPr/>
            <p:nvPr/>
          </p:nvGrpSpPr>
          <p:grpSpPr>
            <a:xfrm>
              <a:off x="609600" y="1371600"/>
              <a:ext cx="2007399" cy="1695450"/>
              <a:chOff x="1066800" y="2419350"/>
              <a:chExt cx="2007399" cy="1695450"/>
            </a:xfrm>
          </p:grpSpPr>
          <p:grpSp>
            <p:nvGrpSpPr>
              <p:cNvPr id="4" name="Group 20"/>
              <p:cNvGrpSpPr/>
              <p:nvPr/>
            </p:nvGrpSpPr>
            <p:grpSpPr>
              <a:xfrm>
                <a:off x="1066800" y="2419350"/>
                <a:ext cx="1683544" cy="1695450"/>
                <a:chOff x="1066800" y="2419350"/>
                <a:chExt cx="1683544" cy="1695450"/>
              </a:xfrm>
            </p:grpSpPr>
            <p:cxnSp>
              <p:nvCxnSpPr>
                <p:cNvPr id="5" name="Straight Connector 4"/>
                <p:cNvCxnSpPr/>
                <p:nvPr/>
              </p:nvCxnSpPr>
              <p:spPr>
                <a:xfrm flipV="1">
                  <a:off x="2286000" y="2438400"/>
                  <a:ext cx="457200" cy="457200"/>
                </a:xfrm>
                <a:prstGeom prst="line">
                  <a:avLst/>
                </a:prstGeom>
                <a:ln w="50800">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6" name="Straight Connector 5"/>
                <p:cNvCxnSpPr/>
                <p:nvPr/>
              </p:nvCxnSpPr>
              <p:spPr>
                <a:xfrm flipV="1">
                  <a:off x="1066800" y="2438400"/>
                  <a:ext cx="457200" cy="457200"/>
                </a:xfrm>
                <a:prstGeom prst="line">
                  <a:avLst/>
                </a:prstGeom>
                <a:ln w="50800">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p:nvCxnSpPr>
              <p:spPr>
                <a:xfrm flipV="1">
                  <a:off x="2286000" y="3657600"/>
                  <a:ext cx="457200" cy="457200"/>
                </a:xfrm>
                <a:prstGeom prst="line">
                  <a:avLst/>
                </a:prstGeom>
                <a:ln w="50800">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a:off x="1506163" y="2445543"/>
                  <a:ext cx="1244181" cy="0"/>
                </a:xfrm>
                <a:prstGeom prst="line">
                  <a:avLst/>
                </a:prstGeom>
                <a:ln w="50800">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flipV="1">
                  <a:off x="2736058" y="2419350"/>
                  <a:ext cx="4761" cy="1254917"/>
                </a:xfrm>
                <a:prstGeom prst="line">
                  <a:avLst/>
                </a:prstGeom>
                <a:ln w="50800">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p:nvCxnSpPr>
              <p:spPr>
                <a:xfrm rot="10800000">
                  <a:off x="1498060" y="3657600"/>
                  <a:ext cx="1245140" cy="0"/>
                </a:xfrm>
                <a:prstGeom prst="line">
                  <a:avLst/>
                </a:prstGeom>
                <a:ln w="50800">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grpSp>
          <p:cxnSp>
            <p:nvCxnSpPr>
              <p:cNvPr id="23" name="Straight Arrow Connector 22"/>
              <p:cNvCxnSpPr/>
              <p:nvPr/>
            </p:nvCxnSpPr>
            <p:spPr>
              <a:xfrm>
                <a:off x="2312199" y="3276600"/>
                <a:ext cx="762000" cy="0"/>
              </a:xfrm>
              <a:prstGeom prst="straightConnector1">
                <a:avLst/>
              </a:prstGeom>
              <a:ln w="50800">
                <a:solidFill>
                  <a:srgbClr val="FF0000"/>
                </a:solidFill>
                <a:headEnd type="none"/>
                <a:tailEnd type="stealth" w="lg" len="lg"/>
              </a:ln>
            </p:spPr>
            <p:style>
              <a:lnRef idx="1">
                <a:schemeClr val="accent1"/>
              </a:lnRef>
              <a:fillRef idx="0">
                <a:schemeClr val="accent1"/>
              </a:fillRef>
              <a:effectRef idx="0">
                <a:schemeClr val="accent1"/>
              </a:effectRef>
              <a:fontRef idx="minor">
                <a:schemeClr val="tx1"/>
              </a:fontRef>
            </p:style>
          </p:cxnSp>
        </p:grpSp>
        <p:cxnSp>
          <p:nvCxnSpPr>
            <p:cNvPr id="62" name="Straight Connector 61"/>
            <p:cNvCxnSpPr/>
            <p:nvPr/>
          </p:nvCxnSpPr>
          <p:spPr>
            <a:xfrm flipV="1">
              <a:off x="609600" y="2590800"/>
              <a:ext cx="457200" cy="457200"/>
            </a:xfrm>
            <a:prstGeom prst="line">
              <a:avLst/>
            </a:prstGeom>
            <a:ln w="50800">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76" name="Straight Connector 75"/>
            <p:cNvCxnSpPr/>
            <p:nvPr/>
          </p:nvCxnSpPr>
          <p:spPr>
            <a:xfrm rot="5400000" flipH="1" flipV="1">
              <a:off x="682533" y="2242251"/>
              <a:ext cx="768535" cy="0"/>
            </a:xfrm>
            <a:prstGeom prst="line">
              <a:avLst/>
            </a:prstGeom>
            <a:ln w="50800">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81" name="Straight Connector 80"/>
            <p:cNvCxnSpPr/>
            <p:nvPr/>
          </p:nvCxnSpPr>
          <p:spPr>
            <a:xfrm>
              <a:off x="609600" y="1828800"/>
              <a:ext cx="1244181" cy="0"/>
            </a:xfrm>
            <a:prstGeom prst="line">
              <a:avLst/>
            </a:prstGeom>
            <a:ln w="50800">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83" name="Straight Connector 82"/>
            <p:cNvCxnSpPr/>
            <p:nvPr/>
          </p:nvCxnSpPr>
          <p:spPr>
            <a:xfrm>
              <a:off x="609600" y="3048000"/>
              <a:ext cx="1244181" cy="0"/>
            </a:xfrm>
            <a:prstGeom prst="line">
              <a:avLst/>
            </a:prstGeom>
            <a:ln w="50800">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85" name="Straight Connector 84"/>
            <p:cNvCxnSpPr/>
            <p:nvPr/>
          </p:nvCxnSpPr>
          <p:spPr>
            <a:xfrm rot="5400000" flipH="1" flipV="1">
              <a:off x="5649" y="2442479"/>
              <a:ext cx="1227358" cy="0"/>
            </a:xfrm>
            <a:prstGeom prst="line">
              <a:avLst/>
            </a:prstGeom>
            <a:ln w="50800">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grpSp>
      <p:sp>
        <p:nvSpPr>
          <p:cNvPr id="3" name="Title 2"/>
          <p:cNvSpPr>
            <a:spLocks noGrp="1"/>
          </p:cNvSpPr>
          <p:nvPr>
            <p:ph type="title"/>
          </p:nvPr>
        </p:nvSpPr>
        <p:spPr>
          <a:xfrm>
            <a:off x="381000" y="230188"/>
            <a:ext cx="8382000" cy="1052596"/>
          </a:xfrm>
        </p:spPr>
        <p:txBody>
          <a:bodyPr/>
          <a:lstStyle/>
          <a:p>
            <a:r>
              <a:rPr lang="en-US" dirty="0" smtClean="0"/>
              <a:t>Dictionary</a:t>
            </a:r>
            <a:br>
              <a:rPr lang="en-US" dirty="0" smtClean="0"/>
            </a:br>
            <a:r>
              <a:rPr lang="en-US" sz="2800" dirty="0" smtClean="0"/>
              <a:t>interfaces (</a:t>
            </a:r>
            <a:r>
              <a:rPr lang="en-US" sz="2800" dirty="0" err="1" smtClean="0"/>
              <a:t>H</a:t>
            </a:r>
            <a:r>
              <a:rPr lang="en-US" sz="2800" baseline="-25000" dirty="0" err="1" smtClean="0"/>
              <a:t>rlf</a:t>
            </a:r>
            <a:r>
              <a:rPr lang="en-US" sz="2800" dirty="0" smtClean="0"/>
              <a:t> / </a:t>
            </a:r>
            <a:r>
              <a:rPr lang="en-US" sz="2800" dirty="0" err="1" smtClean="0"/>
              <a:t>R</a:t>
            </a:r>
            <a:r>
              <a:rPr lang="en-US" sz="2800" baseline="-25000" dirty="0" err="1" smtClean="0"/>
              <a:t>b→rlf</a:t>
            </a:r>
            <a:r>
              <a:rPr lang="en-US" sz="2800" dirty="0" smtClean="0"/>
              <a:t>)</a:t>
            </a:r>
            <a:endParaRPr lang="en-US" dirty="0"/>
          </a:p>
        </p:txBody>
      </p:sp>
    </p:spTree>
    <p:extLst>
      <p:ext uri="{BB962C8B-B14F-4D97-AF65-F5344CB8AC3E}">
        <p14:creationId xmlns:p14="http://schemas.microsoft.com/office/powerpoint/2010/main" val="3591748582"/>
      </p:ext>
    </p:extLst>
  </p:cSld>
  <p:clrMapOvr>
    <a:masterClrMapping/>
  </p:clrMapOvr>
  <p:transition>
    <p:fade/>
  </p:transition>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1" name="Group 170"/>
          <p:cNvGrpSpPr/>
          <p:nvPr/>
        </p:nvGrpSpPr>
        <p:grpSpPr>
          <a:xfrm>
            <a:off x="609600" y="1371600"/>
            <a:ext cx="2007399" cy="1695450"/>
            <a:chOff x="609600" y="1371600"/>
            <a:chExt cx="2007399" cy="1695450"/>
          </a:xfrm>
        </p:grpSpPr>
        <p:grpSp>
          <p:nvGrpSpPr>
            <p:cNvPr id="172" name="Group 25"/>
            <p:cNvGrpSpPr/>
            <p:nvPr/>
          </p:nvGrpSpPr>
          <p:grpSpPr>
            <a:xfrm>
              <a:off x="609600" y="1371600"/>
              <a:ext cx="2007399" cy="1695450"/>
              <a:chOff x="1066800" y="2419350"/>
              <a:chExt cx="2007399" cy="1695450"/>
            </a:xfrm>
          </p:grpSpPr>
          <p:grpSp>
            <p:nvGrpSpPr>
              <p:cNvPr id="178" name="Group 20"/>
              <p:cNvGrpSpPr/>
              <p:nvPr/>
            </p:nvGrpSpPr>
            <p:grpSpPr>
              <a:xfrm>
                <a:off x="1066800" y="2419350"/>
                <a:ext cx="1683544" cy="1695450"/>
                <a:chOff x="1066800" y="2419350"/>
                <a:chExt cx="1683544" cy="1695450"/>
              </a:xfrm>
            </p:grpSpPr>
            <p:cxnSp>
              <p:nvCxnSpPr>
                <p:cNvPr id="180" name="Straight Connector 179"/>
                <p:cNvCxnSpPr/>
                <p:nvPr/>
              </p:nvCxnSpPr>
              <p:spPr>
                <a:xfrm flipV="1">
                  <a:off x="2286000" y="2438400"/>
                  <a:ext cx="457200" cy="457200"/>
                </a:xfrm>
                <a:prstGeom prst="line">
                  <a:avLst/>
                </a:prstGeom>
                <a:ln w="50800">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81" name="Straight Connector 180"/>
                <p:cNvCxnSpPr/>
                <p:nvPr/>
              </p:nvCxnSpPr>
              <p:spPr>
                <a:xfrm flipV="1">
                  <a:off x="1066800" y="2438400"/>
                  <a:ext cx="457200" cy="457200"/>
                </a:xfrm>
                <a:prstGeom prst="line">
                  <a:avLst/>
                </a:prstGeom>
                <a:ln w="50800">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82" name="Straight Connector 181"/>
                <p:cNvCxnSpPr/>
                <p:nvPr/>
              </p:nvCxnSpPr>
              <p:spPr>
                <a:xfrm flipV="1">
                  <a:off x="2286000" y="3657600"/>
                  <a:ext cx="457200" cy="457200"/>
                </a:xfrm>
                <a:prstGeom prst="line">
                  <a:avLst/>
                </a:prstGeom>
                <a:ln w="50800">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83" name="Straight Connector 8"/>
                <p:cNvCxnSpPr/>
                <p:nvPr/>
              </p:nvCxnSpPr>
              <p:spPr>
                <a:xfrm>
                  <a:off x="1506163" y="2445543"/>
                  <a:ext cx="1244181" cy="0"/>
                </a:xfrm>
                <a:prstGeom prst="line">
                  <a:avLst/>
                </a:prstGeom>
                <a:ln w="50800">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84" name="Straight Connector 183"/>
                <p:cNvCxnSpPr/>
                <p:nvPr/>
              </p:nvCxnSpPr>
              <p:spPr>
                <a:xfrm flipV="1">
                  <a:off x="2736058" y="2419350"/>
                  <a:ext cx="4761" cy="1254917"/>
                </a:xfrm>
                <a:prstGeom prst="line">
                  <a:avLst/>
                </a:prstGeom>
                <a:ln w="50800">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85" name="Straight Connector 184"/>
                <p:cNvCxnSpPr/>
                <p:nvPr/>
              </p:nvCxnSpPr>
              <p:spPr>
                <a:xfrm rot="10800000">
                  <a:off x="1498060" y="3657600"/>
                  <a:ext cx="1245140" cy="0"/>
                </a:xfrm>
                <a:prstGeom prst="line">
                  <a:avLst/>
                </a:prstGeom>
                <a:ln w="50800">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grpSp>
          <p:cxnSp>
            <p:nvCxnSpPr>
              <p:cNvPr id="179" name="Straight Arrow Connector 178"/>
              <p:cNvCxnSpPr/>
              <p:nvPr/>
            </p:nvCxnSpPr>
            <p:spPr>
              <a:xfrm>
                <a:off x="2312199" y="3276600"/>
                <a:ext cx="762000" cy="0"/>
              </a:xfrm>
              <a:prstGeom prst="straightConnector1">
                <a:avLst/>
              </a:prstGeom>
              <a:ln w="50800">
                <a:solidFill>
                  <a:srgbClr val="FF0000"/>
                </a:solidFill>
                <a:headEnd type="none"/>
                <a:tailEnd type="stealth" w="lg" len="lg"/>
              </a:ln>
            </p:spPr>
            <p:style>
              <a:lnRef idx="1">
                <a:schemeClr val="accent1"/>
              </a:lnRef>
              <a:fillRef idx="0">
                <a:schemeClr val="accent1"/>
              </a:fillRef>
              <a:effectRef idx="0">
                <a:schemeClr val="accent1"/>
              </a:effectRef>
              <a:fontRef idx="minor">
                <a:schemeClr val="tx1"/>
              </a:fontRef>
            </p:style>
          </p:cxnSp>
        </p:grpSp>
        <p:cxnSp>
          <p:nvCxnSpPr>
            <p:cNvPr id="173" name="Straight Connector 172"/>
            <p:cNvCxnSpPr/>
            <p:nvPr/>
          </p:nvCxnSpPr>
          <p:spPr>
            <a:xfrm flipV="1">
              <a:off x="609600" y="2590800"/>
              <a:ext cx="457200" cy="457200"/>
            </a:xfrm>
            <a:prstGeom prst="line">
              <a:avLst/>
            </a:prstGeom>
            <a:ln w="50800">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74" name="Straight Connector 173"/>
            <p:cNvCxnSpPr/>
            <p:nvPr/>
          </p:nvCxnSpPr>
          <p:spPr>
            <a:xfrm rot="5400000" flipH="1" flipV="1">
              <a:off x="682533" y="2242251"/>
              <a:ext cx="768535" cy="0"/>
            </a:xfrm>
            <a:prstGeom prst="line">
              <a:avLst/>
            </a:prstGeom>
            <a:ln w="50800">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75" name="Straight Connector 174"/>
            <p:cNvCxnSpPr/>
            <p:nvPr/>
          </p:nvCxnSpPr>
          <p:spPr>
            <a:xfrm>
              <a:off x="609600" y="1828800"/>
              <a:ext cx="1244181" cy="0"/>
            </a:xfrm>
            <a:prstGeom prst="line">
              <a:avLst/>
            </a:prstGeom>
            <a:ln w="50800">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76" name="Straight Connector 175"/>
            <p:cNvCxnSpPr/>
            <p:nvPr/>
          </p:nvCxnSpPr>
          <p:spPr>
            <a:xfrm>
              <a:off x="609600" y="3048000"/>
              <a:ext cx="1244181" cy="0"/>
            </a:xfrm>
            <a:prstGeom prst="line">
              <a:avLst/>
            </a:prstGeom>
            <a:ln w="50800">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77" name="Straight Connector 176"/>
            <p:cNvCxnSpPr/>
            <p:nvPr/>
          </p:nvCxnSpPr>
          <p:spPr>
            <a:xfrm rot="5400000" flipH="1" flipV="1">
              <a:off x="5649" y="2442479"/>
              <a:ext cx="1227358" cy="0"/>
            </a:xfrm>
            <a:prstGeom prst="line">
              <a:avLst/>
            </a:prstGeom>
            <a:ln w="50800">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grpSp>
      <p:grpSp>
        <p:nvGrpSpPr>
          <p:cNvPr id="188" name="Group 187"/>
          <p:cNvGrpSpPr/>
          <p:nvPr/>
        </p:nvGrpSpPr>
        <p:grpSpPr>
          <a:xfrm>
            <a:off x="1828800" y="1447800"/>
            <a:ext cx="457200" cy="1598629"/>
            <a:chOff x="1828800" y="1447800"/>
            <a:chExt cx="457200" cy="1598629"/>
          </a:xfrm>
        </p:grpSpPr>
        <p:grpSp>
          <p:nvGrpSpPr>
            <p:cNvPr id="187" name="Group 186"/>
            <p:cNvGrpSpPr/>
            <p:nvPr/>
          </p:nvGrpSpPr>
          <p:grpSpPr>
            <a:xfrm>
              <a:off x="1828800" y="1447800"/>
              <a:ext cx="457200" cy="1524000"/>
              <a:chOff x="1828800" y="1447800"/>
              <a:chExt cx="457200" cy="1524000"/>
            </a:xfrm>
          </p:grpSpPr>
          <p:cxnSp>
            <p:nvCxnSpPr>
              <p:cNvPr id="141" name="Straight Connector 140"/>
              <p:cNvCxnSpPr/>
              <p:nvPr/>
            </p:nvCxnSpPr>
            <p:spPr>
              <a:xfrm flipV="1">
                <a:off x="1828800" y="2438400"/>
                <a:ext cx="457200" cy="457200"/>
              </a:xfrm>
              <a:prstGeom prst="line">
                <a:avLst/>
              </a:prstGeom>
              <a:ln w="12700">
                <a:solidFill>
                  <a:schemeClr val="tx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142" name="Straight Connector 141"/>
              <p:cNvCxnSpPr/>
              <p:nvPr/>
            </p:nvCxnSpPr>
            <p:spPr>
              <a:xfrm flipV="1">
                <a:off x="1828800" y="2286000"/>
                <a:ext cx="457200" cy="457200"/>
              </a:xfrm>
              <a:prstGeom prst="line">
                <a:avLst/>
              </a:prstGeom>
              <a:ln w="12700">
                <a:solidFill>
                  <a:schemeClr val="tx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143" name="Straight Connector 142"/>
              <p:cNvCxnSpPr/>
              <p:nvPr/>
            </p:nvCxnSpPr>
            <p:spPr>
              <a:xfrm flipV="1">
                <a:off x="1828800" y="2133600"/>
                <a:ext cx="457200" cy="457200"/>
              </a:xfrm>
              <a:prstGeom prst="line">
                <a:avLst/>
              </a:prstGeom>
              <a:ln w="12700">
                <a:solidFill>
                  <a:schemeClr val="tx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144" name="Straight Connector 143"/>
              <p:cNvCxnSpPr/>
              <p:nvPr/>
            </p:nvCxnSpPr>
            <p:spPr>
              <a:xfrm flipV="1">
                <a:off x="1828800" y="1981200"/>
                <a:ext cx="457200" cy="457200"/>
              </a:xfrm>
              <a:prstGeom prst="line">
                <a:avLst/>
              </a:prstGeom>
              <a:ln w="12700">
                <a:solidFill>
                  <a:schemeClr val="tx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145" name="Straight Connector 144"/>
              <p:cNvCxnSpPr/>
              <p:nvPr/>
            </p:nvCxnSpPr>
            <p:spPr>
              <a:xfrm flipV="1">
                <a:off x="1828800" y="1828800"/>
                <a:ext cx="457200" cy="457200"/>
              </a:xfrm>
              <a:prstGeom prst="line">
                <a:avLst/>
              </a:prstGeom>
              <a:ln w="12700">
                <a:solidFill>
                  <a:schemeClr val="tx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146" name="Straight Connector 145"/>
              <p:cNvCxnSpPr/>
              <p:nvPr/>
            </p:nvCxnSpPr>
            <p:spPr>
              <a:xfrm flipV="1">
                <a:off x="1828800" y="1676400"/>
                <a:ext cx="457200" cy="457200"/>
              </a:xfrm>
              <a:prstGeom prst="line">
                <a:avLst/>
              </a:prstGeom>
              <a:ln w="12700">
                <a:solidFill>
                  <a:schemeClr val="tx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147" name="Straight Connector 146"/>
              <p:cNvCxnSpPr/>
              <p:nvPr/>
            </p:nvCxnSpPr>
            <p:spPr>
              <a:xfrm flipV="1">
                <a:off x="1828800" y="1524000"/>
                <a:ext cx="457200" cy="457200"/>
              </a:xfrm>
              <a:prstGeom prst="line">
                <a:avLst/>
              </a:prstGeom>
              <a:ln w="12700">
                <a:solidFill>
                  <a:schemeClr val="tx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148" name="Straight Connector 147"/>
              <p:cNvCxnSpPr/>
              <p:nvPr/>
            </p:nvCxnSpPr>
            <p:spPr>
              <a:xfrm>
                <a:off x="2209800" y="1447800"/>
                <a:ext cx="0" cy="1219200"/>
              </a:xfrm>
              <a:prstGeom prst="line">
                <a:avLst/>
              </a:prstGeom>
              <a:ln w="12700">
                <a:solidFill>
                  <a:schemeClr val="tx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149" name="Straight Connector 148"/>
              <p:cNvCxnSpPr/>
              <p:nvPr/>
            </p:nvCxnSpPr>
            <p:spPr>
              <a:xfrm>
                <a:off x="2133600" y="1524000"/>
                <a:ext cx="0" cy="1219200"/>
              </a:xfrm>
              <a:prstGeom prst="line">
                <a:avLst/>
              </a:prstGeom>
              <a:ln w="12700">
                <a:solidFill>
                  <a:schemeClr val="tx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150" name="Straight Connector 149"/>
              <p:cNvCxnSpPr/>
              <p:nvPr/>
            </p:nvCxnSpPr>
            <p:spPr>
              <a:xfrm>
                <a:off x="2057400" y="1600200"/>
                <a:ext cx="0" cy="1219200"/>
              </a:xfrm>
              <a:prstGeom prst="line">
                <a:avLst/>
              </a:prstGeom>
              <a:ln w="12700">
                <a:solidFill>
                  <a:schemeClr val="tx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151" name="Straight Connector 150"/>
              <p:cNvCxnSpPr/>
              <p:nvPr/>
            </p:nvCxnSpPr>
            <p:spPr>
              <a:xfrm>
                <a:off x="1981200" y="1676400"/>
                <a:ext cx="0" cy="1219200"/>
              </a:xfrm>
              <a:prstGeom prst="line">
                <a:avLst/>
              </a:prstGeom>
              <a:ln w="12700">
                <a:solidFill>
                  <a:schemeClr val="tx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152" name="Straight Connector 151"/>
              <p:cNvCxnSpPr/>
              <p:nvPr/>
            </p:nvCxnSpPr>
            <p:spPr>
              <a:xfrm>
                <a:off x="1905000" y="1752600"/>
                <a:ext cx="0" cy="1219200"/>
              </a:xfrm>
              <a:prstGeom prst="line">
                <a:avLst/>
              </a:prstGeom>
              <a:ln w="12700">
                <a:solidFill>
                  <a:schemeClr val="tx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grpSp>
        <p:cxnSp>
          <p:nvCxnSpPr>
            <p:cNvPr id="186" name="Straight Connector 185"/>
            <p:cNvCxnSpPr/>
            <p:nvPr/>
          </p:nvCxnSpPr>
          <p:spPr>
            <a:xfrm flipV="1">
              <a:off x="1838528" y="1791512"/>
              <a:ext cx="4761" cy="1254917"/>
            </a:xfrm>
            <a:prstGeom prst="line">
              <a:avLst/>
            </a:prstGeom>
            <a:ln w="50800">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grpSp>
      <p:grpSp>
        <p:nvGrpSpPr>
          <p:cNvPr id="8" name="Group 68"/>
          <p:cNvGrpSpPr/>
          <p:nvPr/>
        </p:nvGrpSpPr>
        <p:grpSpPr>
          <a:xfrm>
            <a:off x="6553200" y="1371600"/>
            <a:ext cx="2064544" cy="1695450"/>
            <a:chOff x="4191000" y="2421774"/>
            <a:chExt cx="2064544" cy="1695450"/>
          </a:xfrm>
        </p:grpSpPr>
        <p:cxnSp>
          <p:nvCxnSpPr>
            <p:cNvPr id="31" name="Straight Connector 30"/>
            <p:cNvCxnSpPr/>
            <p:nvPr/>
          </p:nvCxnSpPr>
          <p:spPr>
            <a:xfrm flipV="1">
              <a:off x="5791200" y="2440824"/>
              <a:ext cx="457200" cy="457200"/>
            </a:xfrm>
            <a:prstGeom prst="line">
              <a:avLst/>
            </a:prstGeom>
            <a:ln w="50800">
              <a:solidFill>
                <a:schemeClr val="bg1">
                  <a:lumMod val="50000"/>
                  <a:lumOff val="5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a:xfrm flipV="1">
              <a:off x="4578350" y="2440825"/>
              <a:ext cx="450850" cy="448425"/>
            </a:xfrm>
            <a:prstGeom prst="line">
              <a:avLst/>
            </a:prstGeom>
            <a:ln w="50800">
              <a:solidFill>
                <a:schemeClr val="bg1">
                  <a:lumMod val="50000"/>
                  <a:lumOff val="5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a:xfrm flipV="1">
              <a:off x="5791200" y="3660024"/>
              <a:ext cx="457200" cy="457200"/>
            </a:xfrm>
            <a:prstGeom prst="line">
              <a:avLst/>
            </a:prstGeom>
            <a:ln w="50800">
              <a:solidFill>
                <a:schemeClr val="bg1">
                  <a:lumMod val="50000"/>
                  <a:lumOff val="5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p:nvCxnSpPr>
          <p:spPr>
            <a:xfrm>
              <a:off x="5011363" y="2447967"/>
              <a:ext cx="1244181" cy="0"/>
            </a:xfrm>
            <a:prstGeom prst="line">
              <a:avLst/>
            </a:prstGeom>
            <a:ln w="50800">
              <a:solidFill>
                <a:schemeClr val="bg1">
                  <a:lumMod val="50000"/>
                  <a:lumOff val="5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p:nvCxnSpPr>
          <p:spPr>
            <a:xfrm flipV="1">
              <a:off x="6241258" y="2421774"/>
              <a:ext cx="4761" cy="1254917"/>
            </a:xfrm>
            <a:prstGeom prst="line">
              <a:avLst/>
            </a:prstGeom>
            <a:ln w="50800">
              <a:solidFill>
                <a:schemeClr val="bg1">
                  <a:lumMod val="50000"/>
                  <a:lumOff val="5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1" name="Straight Connector 40"/>
            <p:cNvCxnSpPr/>
            <p:nvPr/>
          </p:nvCxnSpPr>
          <p:spPr>
            <a:xfrm flipV="1">
              <a:off x="5791200" y="2895600"/>
              <a:ext cx="0" cy="1219200"/>
            </a:xfrm>
            <a:prstGeom prst="line">
              <a:avLst/>
            </a:prstGeom>
            <a:ln w="50800">
              <a:solidFill>
                <a:schemeClr val="bg1">
                  <a:lumMod val="50000"/>
                  <a:lumOff val="5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3" name="Straight Connector 42"/>
            <p:cNvCxnSpPr/>
            <p:nvPr/>
          </p:nvCxnSpPr>
          <p:spPr>
            <a:xfrm flipH="1">
              <a:off x="4559300" y="2898775"/>
              <a:ext cx="1228725" cy="0"/>
            </a:xfrm>
            <a:prstGeom prst="line">
              <a:avLst/>
            </a:prstGeom>
            <a:ln w="50800">
              <a:solidFill>
                <a:schemeClr val="bg1">
                  <a:lumMod val="50000"/>
                  <a:lumOff val="5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5" name="Straight Connector 44"/>
            <p:cNvCxnSpPr/>
            <p:nvPr/>
          </p:nvCxnSpPr>
          <p:spPr>
            <a:xfrm flipH="1">
              <a:off x="4476750" y="4114800"/>
              <a:ext cx="1330327" cy="0"/>
            </a:xfrm>
            <a:prstGeom prst="line">
              <a:avLst/>
            </a:prstGeom>
            <a:ln w="50800">
              <a:solidFill>
                <a:schemeClr val="bg1">
                  <a:lumMod val="50000"/>
                  <a:lumOff val="5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6" name="Straight Connector 45"/>
            <p:cNvCxnSpPr/>
            <p:nvPr/>
          </p:nvCxnSpPr>
          <p:spPr>
            <a:xfrm flipV="1">
              <a:off x="4492625" y="3657602"/>
              <a:ext cx="460375" cy="454023"/>
            </a:xfrm>
            <a:prstGeom prst="line">
              <a:avLst/>
            </a:prstGeom>
            <a:ln w="50800">
              <a:solidFill>
                <a:schemeClr val="bg1">
                  <a:lumMod val="50000"/>
                  <a:lumOff val="5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8" name="Straight Connector 47"/>
            <p:cNvCxnSpPr/>
            <p:nvPr/>
          </p:nvCxnSpPr>
          <p:spPr>
            <a:xfrm>
              <a:off x="4953000" y="3657600"/>
              <a:ext cx="841375" cy="0"/>
            </a:xfrm>
            <a:prstGeom prst="line">
              <a:avLst/>
            </a:prstGeom>
            <a:ln w="50800">
              <a:solidFill>
                <a:schemeClr val="bg1">
                  <a:lumMod val="50000"/>
                  <a:lumOff val="5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50" name="Straight Connector 49"/>
            <p:cNvCxnSpPr/>
            <p:nvPr/>
          </p:nvCxnSpPr>
          <p:spPr>
            <a:xfrm flipV="1">
              <a:off x="4953000" y="2901950"/>
              <a:ext cx="0" cy="755650"/>
            </a:xfrm>
            <a:prstGeom prst="line">
              <a:avLst/>
            </a:prstGeom>
            <a:ln w="50800">
              <a:solidFill>
                <a:schemeClr val="bg1">
                  <a:lumMod val="50000"/>
                  <a:lumOff val="5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9" name="Straight Arrow Connector 28"/>
            <p:cNvCxnSpPr/>
            <p:nvPr/>
          </p:nvCxnSpPr>
          <p:spPr>
            <a:xfrm>
              <a:off x="4191000" y="3276600"/>
              <a:ext cx="1066800" cy="0"/>
            </a:xfrm>
            <a:prstGeom prst="straightConnector1">
              <a:avLst/>
            </a:prstGeom>
            <a:ln w="50800">
              <a:solidFill>
                <a:schemeClr val="bg1">
                  <a:lumMod val="50000"/>
                  <a:lumOff val="50000"/>
                </a:schemeClr>
              </a:solidFill>
              <a:headEnd type="none"/>
              <a:tailEnd type="stealth" w="lg" len="lg"/>
            </a:ln>
          </p:spPr>
          <p:style>
            <a:lnRef idx="1">
              <a:schemeClr val="accent1"/>
            </a:lnRef>
            <a:fillRef idx="0">
              <a:schemeClr val="accent1"/>
            </a:fillRef>
            <a:effectRef idx="0">
              <a:schemeClr val="accent1"/>
            </a:effectRef>
            <a:fontRef idx="minor">
              <a:schemeClr val="tx1"/>
            </a:fontRef>
          </p:style>
        </p:cxnSp>
      </p:grpSp>
      <p:grpSp>
        <p:nvGrpSpPr>
          <p:cNvPr id="10" name="Group 62"/>
          <p:cNvGrpSpPr/>
          <p:nvPr/>
        </p:nvGrpSpPr>
        <p:grpSpPr>
          <a:xfrm>
            <a:off x="3771900" y="1371600"/>
            <a:ext cx="1600200" cy="1714500"/>
            <a:chOff x="2971800" y="4419600"/>
            <a:chExt cx="1600200" cy="1714500"/>
          </a:xfrm>
        </p:grpSpPr>
        <p:grpSp>
          <p:nvGrpSpPr>
            <p:cNvPr id="11" name="Group 96"/>
            <p:cNvGrpSpPr/>
            <p:nvPr/>
          </p:nvGrpSpPr>
          <p:grpSpPr>
            <a:xfrm>
              <a:off x="4114800" y="4419600"/>
              <a:ext cx="457200" cy="1714500"/>
              <a:chOff x="3962400" y="4267200"/>
              <a:chExt cx="457200" cy="1714500"/>
            </a:xfrm>
          </p:grpSpPr>
          <p:cxnSp>
            <p:nvCxnSpPr>
              <p:cNvPr id="116" name="Straight Connector 115"/>
              <p:cNvCxnSpPr/>
              <p:nvPr/>
            </p:nvCxnSpPr>
            <p:spPr>
              <a:xfrm flipV="1">
                <a:off x="3962400" y="4286250"/>
                <a:ext cx="457200" cy="457200"/>
              </a:xfrm>
              <a:prstGeom prst="line">
                <a:avLst/>
              </a:prstGeom>
              <a:ln w="50800">
                <a:solidFill>
                  <a:schemeClr val="bg1">
                    <a:lumMod val="50000"/>
                    <a:lumOff val="5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17" name="Straight Connector 116"/>
              <p:cNvCxnSpPr/>
              <p:nvPr/>
            </p:nvCxnSpPr>
            <p:spPr>
              <a:xfrm flipV="1">
                <a:off x="3962400" y="5505450"/>
                <a:ext cx="457200" cy="457200"/>
              </a:xfrm>
              <a:prstGeom prst="line">
                <a:avLst/>
              </a:prstGeom>
              <a:ln w="50800">
                <a:solidFill>
                  <a:schemeClr val="bg1">
                    <a:lumMod val="50000"/>
                    <a:lumOff val="5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18" name="Straight Connector 117"/>
              <p:cNvCxnSpPr/>
              <p:nvPr/>
            </p:nvCxnSpPr>
            <p:spPr>
              <a:xfrm flipV="1">
                <a:off x="4412458" y="4267200"/>
                <a:ext cx="4761" cy="1254917"/>
              </a:xfrm>
              <a:prstGeom prst="line">
                <a:avLst/>
              </a:prstGeom>
              <a:ln w="50800">
                <a:solidFill>
                  <a:schemeClr val="bg1">
                    <a:lumMod val="50000"/>
                    <a:lumOff val="5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19" name="Straight Connector 118"/>
              <p:cNvCxnSpPr/>
              <p:nvPr/>
            </p:nvCxnSpPr>
            <p:spPr>
              <a:xfrm>
                <a:off x="3962400" y="4724400"/>
                <a:ext cx="0" cy="1257300"/>
              </a:xfrm>
              <a:prstGeom prst="line">
                <a:avLst/>
              </a:prstGeom>
              <a:ln w="50800">
                <a:solidFill>
                  <a:schemeClr val="bg1">
                    <a:lumMod val="50000"/>
                    <a:lumOff val="5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20" name="Straight Connector 119"/>
              <p:cNvCxnSpPr/>
              <p:nvPr/>
            </p:nvCxnSpPr>
            <p:spPr>
              <a:xfrm flipV="1">
                <a:off x="3962400" y="5334000"/>
                <a:ext cx="457200" cy="457200"/>
              </a:xfrm>
              <a:prstGeom prst="line">
                <a:avLst/>
              </a:prstGeom>
              <a:ln w="12700">
                <a:solidFill>
                  <a:schemeClr val="bg1">
                    <a:lumMod val="50000"/>
                    <a:lumOff val="50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121" name="Straight Connector 120"/>
              <p:cNvCxnSpPr/>
              <p:nvPr/>
            </p:nvCxnSpPr>
            <p:spPr>
              <a:xfrm flipV="1">
                <a:off x="3962400" y="5181600"/>
                <a:ext cx="457200" cy="457200"/>
              </a:xfrm>
              <a:prstGeom prst="line">
                <a:avLst/>
              </a:prstGeom>
              <a:ln w="12700">
                <a:solidFill>
                  <a:schemeClr val="bg1">
                    <a:lumMod val="50000"/>
                    <a:lumOff val="50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122" name="Straight Connector 121"/>
              <p:cNvCxnSpPr/>
              <p:nvPr/>
            </p:nvCxnSpPr>
            <p:spPr>
              <a:xfrm flipV="1">
                <a:off x="3962400" y="5029200"/>
                <a:ext cx="457200" cy="457200"/>
              </a:xfrm>
              <a:prstGeom prst="line">
                <a:avLst/>
              </a:prstGeom>
              <a:ln w="12700">
                <a:solidFill>
                  <a:schemeClr val="bg1">
                    <a:lumMod val="50000"/>
                    <a:lumOff val="50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123" name="Straight Connector 122"/>
              <p:cNvCxnSpPr/>
              <p:nvPr/>
            </p:nvCxnSpPr>
            <p:spPr>
              <a:xfrm flipV="1">
                <a:off x="3962400" y="4876800"/>
                <a:ext cx="457200" cy="457200"/>
              </a:xfrm>
              <a:prstGeom prst="line">
                <a:avLst/>
              </a:prstGeom>
              <a:ln w="12700">
                <a:solidFill>
                  <a:schemeClr val="bg1">
                    <a:lumMod val="50000"/>
                    <a:lumOff val="50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124" name="Straight Connector 123"/>
              <p:cNvCxnSpPr/>
              <p:nvPr/>
            </p:nvCxnSpPr>
            <p:spPr>
              <a:xfrm flipV="1">
                <a:off x="3962400" y="4724400"/>
                <a:ext cx="457200" cy="457200"/>
              </a:xfrm>
              <a:prstGeom prst="line">
                <a:avLst/>
              </a:prstGeom>
              <a:ln w="12700">
                <a:solidFill>
                  <a:schemeClr val="bg1">
                    <a:lumMod val="50000"/>
                    <a:lumOff val="50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125" name="Straight Connector 124"/>
              <p:cNvCxnSpPr/>
              <p:nvPr/>
            </p:nvCxnSpPr>
            <p:spPr>
              <a:xfrm flipV="1">
                <a:off x="3962400" y="4572000"/>
                <a:ext cx="457200" cy="457200"/>
              </a:xfrm>
              <a:prstGeom prst="line">
                <a:avLst/>
              </a:prstGeom>
              <a:ln w="12700">
                <a:solidFill>
                  <a:schemeClr val="bg1">
                    <a:lumMod val="50000"/>
                    <a:lumOff val="50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126" name="Straight Connector 125"/>
              <p:cNvCxnSpPr/>
              <p:nvPr/>
            </p:nvCxnSpPr>
            <p:spPr>
              <a:xfrm flipV="1">
                <a:off x="3962400" y="4419600"/>
                <a:ext cx="457200" cy="457200"/>
              </a:xfrm>
              <a:prstGeom prst="line">
                <a:avLst/>
              </a:prstGeom>
              <a:ln w="12700">
                <a:solidFill>
                  <a:schemeClr val="bg1">
                    <a:lumMod val="50000"/>
                    <a:lumOff val="50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127" name="Straight Connector 126"/>
              <p:cNvCxnSpPr/>
              <p:nvPr/>
            </p:nvCxnSpPr>
            <p:spPr>
              <a:xfrm>
                <a:off x="4343400" y="4343400"/>
                <a:ext cx="0" cy="1219200"/>
              </a:xfrm>
              <a:prstGeom prst="line">
                <a:avLst/>
              </a:prstGeom>
              <a:ln w="12700">
                <a:solidFill>
                  <a:schemeClr val="bg1">
                    <a:lumMod val="50000"/>
                    <a:lumOff val="50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128" name="Straight Connector 127"/>
              <p:cNvCxnSpPr/>
              <p:nvPr/>
            </p:nvCxnSpPr>
            <p:spPr>
              <a:xfrm>
                <a:off x="4267200" y="4419600"/>
                <a:ext cx="0" cy="1219200"/>
              </a:xfrm>
              <a:prstGeom prst="line">
                <a:avLst/>
              </a:prstGeom>
              <a:ln w="12700">
                <a:solidFill>
                  <a:schemeClr val="bg1">
                    <a:lumMod val="50000"/>
                    <a:lumOff val="50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129" name="Straight Connector 128"/>
              <p:cNvCxnSpPr/>
              <p:nvPr/>
            </p:nvCxnSpPr>
            <p:spPr>
              <a:xfrm>
                <a:off x="4191000" y="4495800"/>
                <a:ext cx="0" cy="1219200"/>
              </a:xfrm>
              <a:prstGeom prst="line">
                <a:avLst/>
              </a:prstGeom>
              <a:ln w="12700">
                <a:solidFill>
                  <a:schemeClr val="bg1">
                    <a:lumMod val="50000"/>
                    <a:lumOff val="50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130" name="Straight Connector 129"/>
              <p:cNvCxnSpPr/>
              <p:nvPr/>
            </p:nvCxnSpPr>
            <p:spPr>
              <a:xfrm>
                <a:off x="4114800" y="4572000"/>
                <a:ext cx="0" cy="1219200"/>
              </a:xfrm>
              <a:prstGeom prst="line">
                <a:avLst/>
              </a:prstGeom>
              <a:ln w="12700">
                <a:solidFill>
                  <a:schemeClr val="bg1">
                    <a:lumMod val="50000"/>
                    <a:lumOff val="50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131" name="Straight Connector 130"/>
              <p:cNvCxnSpPr/>
              <p:nvPr/>
            </p:nvCxnSpPr>
            <p:spPr>
              <a:xfrm>
                <a:off x="4038600" y="4648200"/>
                <a:ext cx="0" cy="1219200"/>
              </a:xfrm>
              <a:prstGeom prst="line">
                <a:avLst/>
              </a:prstGeom>
              <a:ln w="12700">
                <a:solidFill>
                  <a:schemeClr val="bg1">
                    <a:lumMod val="50000"/>
                    <a:lumOff val="50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grpSp>
        <p:grpSp>
          <p:nvGrpSpPr>
            <p:cNvPr id="12" name="Group 97"/>
            <p:cNvGrpSpPr/>
            <p:nvPr/>
          </p:nvGrpSpPr>
          <p:grpSpPr>
            <a:xfrm>
              <a:off x="2971800" y="4419600"/>
              <a:ext cx="457200" cy="1714500"/>
              <a:chOff x="3962400" y="4267200"/>
              <a:chExt cx="457200" cy="1714500"/>
            </a:xfrm>
          </p:grpSpPr>
          <p:cxnSp>
            <p:nvCxnSpPr>
              <p:cNvPr id="67" name="Straight Connector 66"/>
              <p:cNvCxnSpPr/>
              <p:nvPr/>
            </p:nvCxnSpPr>
            <p:spPr>
              <a:xfrm flipV="1">
                <a:off x="3962400" y="4286250"/>
                <a:ext cx="457200" cy="457200"/>
              </a:xfrm>
              <a:prstGeom prst="line">
                <a:avLst/>
              </a:prstGeom>
              <a:ln w="50800">
                <a:solidFill>
                  <a:schemeClr val="bg1">
                    <a:lumMod val="50000"/>
                    <a:lumOff val="5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68" name="Straight Connector 67"/>
              <p:cNvCxnSpPr/>
              <p:nvPr/>
            </p:nvCxnSpPr>
            <p:spPr>
              <a:xfrm flipV="1">
                <a:off x="3962400" y="5505450"/>
                <a:ext cx="457200" cy="457200"/>
              </a:xfrm>
              <a:prstGeom prst="line">
                <a:avLst/>
              </a:prstGeom>
              <a:ln w="50800">
                <a:solidFill>
                  <a:schemeClr val="bg1">
                    <a:lumMod val="50000"/>
                    <a:lumOff val="5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69" name="Straight Connector 68"/>
              <p:cNvCxnSpPr/>
              <p:nvPr/>
            </p:nvCxnSpPr>
            <p:spPr>
              <a:xfrm flipV="1">
                <a:off x="4412458" y="4267200"/>
                <a:ext cx="4761" cy="1254917"/>
              </a:xfrm>
              <a:prstGeom prst="line">
                <a:avLst/>
              </a:prstGeom>
              <a:ln w="50800">
                <a:solidFill>
                  <a:schemeClr val="bg1">
                    <a:lumMod val="50000"/>
                    <a:lumOff val="5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70" name="Straight Connector 69"/>
              <p:cNvCxnSpPr/>
              <p:nvPr/>
            </p:nvCxnSpPr>
            <p:spPr>
              <a:xfrm>
                <a:off x="3962400" y="4724400"/>
                <a:ext cx="0" cy="1257300"/>
              </a:xfrm>
              <a:prstGeom prst="line">
                <a:avLst/>
              </a:prstGeom>
              <a:ln w="50800">
                <a:solidFill>
                  <a:schemeClr val="bg1">
                    <a:lumMod val="50000"/>
                    <a:lumOff val="5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71" name="Straight Connector 70"/>
              <p:cNvCxnSpPr/>
              <p:nvPr/>
            </p:nvCxnSpPr>
            <p:spPr>
              <a:xfrm flipV="1">
                <a:off x="3962400" y="5334000"/>
                <a:ext cx="457200" cy="457200"/>
              </a:xfrm>
              <a:prstGeom prst="line">
                <a:avLst/>
              </a:prstGeom>
              <a:ln w="12700">
                <a:solidFill>
                  <a:schemeClr val="bg1">
                    <a:lumMod val="50000"/>
                    <a:lumOff val="50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72" name="Straight Connector 71"/>
              <p:cNvCxnSpPr/>
              <p:nvPr/>
            </p:nvCxnSpPr>
            <p:spPr>
              <a:xfrm flipV="1">
                <a:off x="3962400" y="5181600"/>
                <a:ext cx="457200" cy="457200"/>
              </a:xfrm>
              <a:prstGeom prst="line">
                <a:avLst/>
              </a:prstGeom>
              <a:ln w="12700">
                <a:solidFill>
                  <a:schemeClr val="bg1">
                    <a:lumMod val="50000"/>
                    <a:lumOff val="50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73" name="Straight Connector 72"/>
              <p:cNvCxnSpPr/>
              <p:nvPr/>
            </p:nvCxnSpPr>
            <p:spPr>
              <a:xfrm flipV="1">
                <a:off x="3962400" y="5029200"/>
                <a:ext cx="457200" cy="457200"/>
              </a:xfrm>
              <a:prstGeom prst="line">
                <a:avLst/>
              </a:prstGeom>
              <a:ln w="12700">
                <a:solidFill>
                  <a:schemeClr val="bg1">
                    <a:lumMod val="50000"/>
                    <a:lumOff val="50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75" name="Straight Connector 74"/>
              <p:cNvCxnSpPr/>
              <p:nvPr/>
            </p:nvCxnSpPr>
            <p:spPr>
              <a:xfrm flipV="1">
                <a:off x="3962400" y="4876800"/>
                <a:ext cx="457200" cy="457200"/>
              </a:xfrm>
              <a:prstGeom prst="line">
                <a:avLst/>
              </a:prstGeom>
              <a:ln w="12700">
                <a:solidFill>
                  <a:schemeClr val="bg1">
                    <a:lumMod val="50000"/>
                    <a:lumOff val="50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77" name="Straight Connector 76"/>
              <p:cNvCxnSpPr/>
              <p:nvPr/>
            </p:nvCxnSpPr>
            <p:spPr>
              <a:xfrm flipV="1">
                <a:off x="3962400" y="4724400"/>
                <a:ext cx="457200" cy="457200"/>
              </a:xfrm>
              <a:prstGeom prst="line">
                <a:avLst/>
              </a:prstGeom>
              <a:ln w="12700">
                <a:solidFill>
                  <a:schemeClr val="bg1">
                    <a:lumMod val="50000"/>
                    <a:lumOff val="50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79" name="Straight Connector 78"/>
              <p:cNvCxnSpPr/>
              <p:nvPr/>
            </p:nvCxnSpPr>
            <p:spPr>
              <a:xfrm flipV="1">
                <a:off x="3962400" y="4572000"/>
                <a:ext cx="457200" cy="457200"/>
              </a:xfrm>
              <a:prstGeom prst="line">
                <a:avLst/>
              </a:prstGeom>
              <a:ln w="12700">
                <a:solidFill>
                  <a:schemeClr val="bg1">
                    <a:lumMod val="50000"/>
                    <a:lumOff val="50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80" name="Straight Connector 79"/>
              <p:cNvCxnSpPr/>
              <p:nvPr/>
            </p:nvCxnSpPr>
            <p:spPr>
              <a:xfrm flipV="1">
                <a:off x="3962400" y="4419600"/>
                <a:ext cx="457200" cy="457200"/>
              </a:xfrm>
              <a:prstGeom prst="line">
                <a:avLst/>
              </a:prstGeom>
              <a:ln w="12700">
                <a:solidFill>
                  <a:schemeClr val="bg1">
                    <a:lumMod val="50000"/>
                    <a:lumOff val="50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82" name="Straight Connector 81"/>
              <p:cNvCxnSpPr/>
              <p:nvPr/>
            </p:nvCxnSpPr>
            <p:spPr>
              <a:xfrm>
                <a:off x="4343400" y="4343400"/>
                <a:ext cx="0" cy="1219200"/>
              </a:xfrm>
              <a:prstGeom prst="line">
                <a:avLst/>
              </a:prstGeom>
              <a:ln w="12700">
                <a:solidFill>
                  <a:schemeClr val="bg1">
                    <a:lumMod val="50000"/>
                    <a:lumOff val="50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90" name="Straight Connector 89"/>
              <p:cNvCxnSpPr/>
              <p:nvPr/>
            </p:nvCxnSpPr>
            <p:spPr>
              <a:xfrm>
                <a:off x="4267200" y="4419600"/>
                <a:ext cx="0" cy="1219200"/>
              </a:xfrm>
              <a:prstGeom prst="line">
                <a:avLst/>
              </a:prstGeom>
              <a:ln w="12700">
                <a:solidFill>
                  <a:schemeClr val="bg1">
                    <a:lumMod val="50000"/>
                    <a:lumOff val="50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92" name="Straight Connector 91"/>
              <p:cNvCxnSpPr/>
              <p:nvPr/>
            </p:nvCxnSpPr>
            <p:spPr>
              <a:xfrm>
                <a:off x="4191000" y="4495800"/>
                <a:ext cx="0" cy="1219200"/>
              </a:xfrm>
              <a:prstGeom prst="line">
                <a:avLst/>
              </a:prstGeom>
              <a:ln w="12700">
                <a:solidFill>
                  <a:schemeClr val="bg1">
                    <a:lumMod val="50000"/>
                    <a:lumOff val="50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97" name="Straight Connector 96"/>
              <p:cNvCxnSpPr/>
              <p:nvPr/>
            </p:nvCxnSpPr>
            <p:spPr>
              <a:xfrm>
                <a:off x="4114800" y="4572000"/>
                <a:ext cx="0" cy="1219200"/>
              </a:xfrm>
              <a:prstGeom prst="line">
                <a:avLst/>
              </a:prstGeom>
              <a:ln w="12700">
                <a:solidFill>
                  <a:schemeClr val="bg1">
                    <a:lumMod val="50000"/>
                    <a:lumOff val="50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98" name="Straight Connector 97"/>
              <p:cNvCxnSpPr/>
              <p:nvPr/>
            </p:nvCxnSpPr>
            <p:spPr>
              <a:xfrm>
                <a:off x="4038600" y="4648200"/>
                <a:ext cx="0" cy="1219200"/>
              </a:xfrm>
              <a:prstGeom prst="line">
                <a:avLst/>
              </a:prstGeom>
              <a:ln w="12700">
                <a:solidFill>
                  <a:schemeClr val="bg1">
                    <a:lumMod val="50000"/>
                    <a:lumOff val="50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grpSp>
        <p:cxnSp>
          <p:nvCxnSpPr>
            <p:cNvPr id="66" name="Straight Arrow Connector 65"/>
            <p:cNvCxnSpPr/>
            <p:nvPr/>
          </p:nvCxnSpPr>
          <p:spPr>
            <a:xfrm>
              <a:off x="3505200" y="5257800"/>
              <a:ext cx="533400" cy="0"/>
            </a:xfrm>
            <a:prstGeom prst="straightConnector1">
              <a:avLst/>
            </a:prstGeom>
            <a:ln w="50800">
              <a:solidFill>
                <a:schemeClr val="bg1">
                  <a:lumMod val="50000"/>
                  <a:lumOff val="50000"/>
                </a:schemeClr>
              </a:solidFill>
              <a:headEnd type="none"/>
              <a:tailEnd type="stealth" w="lg" len="lg"/>
            </a:ln>
          </p:spPr>
          <p:style>
            <a:lnRef idx="1">
              <a:schemeClr val="accent1"/>
            </a:lnRef>
            <a:fillRef idx="0">
              <a:schemeClr val="accent1"/>
            </a:fillRef>
            <a:effectRef idx="0">
              <a:schemeClr val="accent1"/>
            </a:effectRef>
            <a:fontRef idx="minor">
              <a:schemeClr val="tx1"/>
            </a:fontRef>
          </p:style>
        </p:cxnSp>
      </p:grpSp>
      <p:grpSp>
        <p:nvGrpSpPr>
          <p:cNvPr id="139" name="Group 138"/>
          <p:cNvGrpSpPr/>
          <p:nvPr/>
        </p:nvGrpSpPr>
        <p:grpSpPr>
          <a:xfrm>
            <a:off x="1828800" y="1447800"/>
            <a:ext cx="457200" cy="1524000"/>
            <a:chOff x="1828800" y="1447800"/>
            <a:chExt cx="457200" cy="1524000"/>
          </a:xfrm>
        </p:grpSpPr>
        <p:cxnSp>
          <p:nvCxnSpPr>
            <p:cNvPr id="91" name="Straight Connector 90"/>
            <p:cNvCxnSpPr/>
            <p:nvPr/>
          </p:nvCxnSpPr>
          <p:spPr>
            <a:xfrm flipV="1">
              <a:off x="1828800" y="2438400"/>
              <a:ext cx="457200" cy="457200"/>
            </a:xfrm>
            <a:prstGeom prst="line">
              <a:avLst/>
            </a:prstGeom>
            <a:ln w="12700">
              <a:solidFill>
                <a:schemeClr val="tx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93" name="Straight Connector 92"/>
            <p:cNvCxnSpPr/>
            <p:nvPr/>
          </p:nvCxnSpPr>
          <p:spPr>
            <a:xfrm flipV="1">
              <a:off x="1828800" y="2286000"/>
              <a:ext cx="457200" cy="457200"/>
            </a:xfrm>
            <a:prstGeom prst="line">
              <a:avLst/>
            </a:prstGeom>
            <a:ln w="12700">
              <a:solidFill>
                <a:schemeClr val="tx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94" name="Straight Connector 93"/>
            <p:cNvCxnSpPr/>
            <p:nvPr/>
          </p:nvCxnSpPr>
          <p:spPr>
            <a:xfrm flipV="1">
              <a:off x="1828800" y="2133600"/>
              <a:ext cx="457200" cy="457200"/>
            </a:xfrm>
            <a:prstGeom prst="line">
              <a:avLst/>
            </a:prstGeom>
            <a:ln w="12700">
              <a:solidFill>
                <a:schemeClr val="tx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95" name="Straight Connector 94"/>
            <p:cNvCxnSpPr/>
            <p:nvPr/>
          </p:nvCxnSpPr>
          <p:spPr>
            <a:xfrm flipV="1">
              <a:off x="1828800" y="1981200"/>
              <a:ext cx="457200" cy="457200"/>
            </a:xfrm>
            <a:prstGeom prst="line">
              <a:avLst/>
            </a:prstGeom>
            <a:ln w="12700">
              <a:solidFill>
                <a:schemeClr val="tx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96" name="Straight Connector 95"/>
            <p:cNvCxnSpPr/>
            <p:nvPr/>
          </p:nvCxnSpPr>
          <p:spPr>
            <a:xfrm flipV="1">
              <a:off x="1828800" y="1828800"/>
              <a:ext cx="457200" cy="457200"/>
            </a:xfrm>
            <a:prstGeom prst="line">
              <a:avLst/>
            </a:prstGeom>
            <a:ln w="12700">
              <a:solidFill>
                <a:schemeClr val="tx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99" name="Straight Connector 98"/>
            <p:cNvCxnSpPr/>
            <p:nvPr/>
          </p:nvCxnSpPr>
          <p:spPr>
            <a:xfrm flipV="1">
              <a:off x="1828800" y="1676400"/>
              <a:ext cx="457200" cy="457200"/>
            </a:xfrm>
            <a:prstGeom prst="line">
              <a:avLst/>
            </a:prstGeom>
            <a:ln w="12700">
              <a:solidFill>
                <a:schemeClr val="tx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100" name="Straight Connector 99"/>
            <p:cNvCxnSpPr/>
            <p:nvPr/>
          </p:nvCxnSpPr>
          <p:spPr>
            <a:xfrm flipV="1">
              <a:off x="1828800" y="1524000"/>
              <a:ext cx="457200" cy="457200"/>
            </a:xfrm>
            <a:prstGeom prst="line">
              <a:avLst/>
            </a:prstGeom>
            <a:ln w="12700">
              <a:solidFill>
                <a:schemeClr val="tx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101" name="Straight Connector 100"/>
            <p:cNvCxnSpPr/>
            <p:nvPr/>
          </p:nvCxnSpPr>
          <p:spPr>
            <a:xfrm>
              <a:off x="2209800" y="1447800"/>
              <a:ext cx="0" cy="1219200"/>
            </a:xfrm>
            <a:prstGeom prst="line">
              <a:avLst/>
            </a:prstGeom>
            <a:ln w="12700">
              <a:solidFill>
                <a:schemeClr val="tx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102" name="Straight Connector 101"/>
            <p:cNvCxnSpPr/>
            <p:nvPr/>
          </p:nvCxnSpPr>
          <p:spPr>
            <a:xfrm>
              <a:off x="2133600" y="1524000"/>
              <a:ext cx="0" cy="1219200"/>
            </a:xfrm>
            <a:prstGeom prst="line">
              <a:avLst/>
            </a:prstGeom>
            <a:ln w="12700">
              <a:solidFill>
                <a:schemeClr val="tx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103" name="Straight Connector 102"/>
            <p:cNvCxnSpPr/>
            <p:nvPr/>
          </p:nvCxnSpPr>
          <p:spPr>
            <a:xfrm>
              <a:off x="2057400" y="1600200"/>
              <a:ext cx="0" cy="1219200"/>
            </a:xfrm>
            <a:prstGeom prst="line">
              <a:avLst/>
            </a:prstGeom>
            <a:ln w="12700">
              <a:solidFill>
                <a:schemeClr val="tx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104" name="Straight Connector 103"/>
            <p:cNvCxnSpPr/>
            <p:nvPr/>
          </p:nvCxnSpPr>
          <p:spPr>
            <a:xfrm>
              <a:off x="1981200" y="1676400"/>
              <a:ext cx="0" cy="1219200"/>
            </a:xfrm>
            <a:prstGeom prst="line">
              <a:avLst/>
            </a:prstGeom>
            <a:ln w="12700">
              <a:solidFill>
                <a:schemeClr val="tx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105" name="Straight Connector 104"/>
            <p:cNvCxnSpPr/>
            <p:nvPr/>
          </p:nvCxnSpPr>
          <p:spPr>
            <a:xfrm>
              <a:off x="1905000" y="1752600"/>
              <a:ext cx="0" cy="1219200"/>
            </a:xfrm>
            <a:prstGeom prst="line">
              <a:avLst/>
            </a:prstGeom>
            <a:ln w="12700">
              <a:solidFill>
                <a:schemeClr val="tx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grpSp>
      <p:sp>
        <p:nvSpPr>
          <p:cNvPr id="132" name="TextBox 131"/>
          <p:cNvSpPr txBox="1"/>
          <p:nvPr/>
        </p:nvSpPr>
        <p:spPr bwMode="auto">
          <a:xfrm>
            <a:off x="2819400" y="3975100"/>
            <a:ext cx="774571" cy="461665"/>
          </a:xfrm>
          <a:prstGeom prst="rect">
            <a:avLst/>
          </a:prstGeom>
          <a:noFill/>
          <a:ln w="9525">
            <a:noFill/>
            <a:miter lim="800000"/>
            <a:headEnd/>
            <a:tailEnd/>
          </a:ln>
        </p:spPr>
        <p:txBody>
          <a:bodyPr wrap="none" rtlCol="0">
            <a:spAutoFit/>
          </a:bodyPr>
          <a:lstStyle/>
          <a:p>
            <a:r>
              <a:rPr lang="en-US" sz="2400" dirty="0" err="1" smtClean="0">
                <a:latin typeface="Helvetica" pitchFamily="34" charset="0"/>
                <a:cs typeface="Helvetica" pitchFamily="34" charset="0"/>
              </a:rPr>
              <a:t>H</a:t>
            </a:r>
            <a:r>
              <a:rPr lang="en-US" sz="2400" baseline="-25000" dirty="0" err="1" smtClean="0">
                <a:latin typeface="Helvetica" pitchFamily="34" charset="0"/>
                <a:cs typeface="Helvetica" pitchFamily="34" charset="0"/>
              </a:rPr>
              <a:t>lf</a:t>
            </a:r>
            <a:r>
              <a:rPr lang="en-US" sz="2400" dirty="0" smtClean="0">
                <a:latin typeface="Helvetica" pitchFamily="34" charset="0"/>
                <a:cs typeface="Helvetica" pitchFamily="34" charset="0"/>
              </a:rPr>
              <a:t> =</a:t>
            </a:r>
            <a:endParaRPr lang="en-US" sz="2400" dirty="0">
              <a:latin typeface="Helvetica" pitchFamily="34" charset="0"/>
              <a:cs typeface="Helvetica" pitchFamily="34" charset="0"/>
            </a:endParaRPr>
          </a:p>
        </p:txBody>
      </p:sp>
      <p:sp>
        <p:nvSpPr>
          <p:cNvPr id="74" name="Left Bracket 73"/>
          <p:cNvSpPr/>
          <p:nvPr/>
        </p:nvSpPr>
        <p:spPr>
          <a:xfrm>
            <a:off x="3733800" y="3365500"/>
            <a:ext cx="107950" cy="1536700"/>
          </a:xfrm>
          <a:prstGeom prst="leftBracket">
            <a:avLst>
              <a:gd name="adj" fmla="val 0"/>
            </a:avLst>
          </a:prstGeom>
          <a:ln w="25400">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53" name="Left Bracket 152"/>
          <p:cNvSpPr/>
          <p:nvPr/>
        </p:nvSpPr>
        <p:spPr>
          <a:xfrm flipH="1">
            <a:off x="5181600" y="3352800"/>
            <a:ext cx="101912" cy="1536700"/>
          </a:xfrm>
          <a:prstGeom prst="leftBracket">
            <a:avLst>
              <a:gd name="adj" fmla="val 0"/>
            </a:avLst>
          </a:prstGeom>
          <a:ln w="25400">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54" name="TextBox 153"/>
          <p:cNvSpPr txBox="1"/>
          <p:nvPr/>
        </p:nvSpPr>
        <p:spPr bwMode="auto">
          <a:xfrm>
            <a:off x="4419600" y="3822700"/>
            <a:ext cx="492443" cy="461665"/>
          </a:xfrm>
          <a:prstGeom prst="rect">
            <a:avLst/>
          </a:prstGeom>
          <a:noFill/>
          <a:ln w="9525">
            <a:noFill/>
            <a:miter lim="800000"/>
            <a:headEnd/>
            <a:tailEnd/>
          </a:ln>
        </p:spPr>
        <p:txBody>
          <a:bodyPr wrap="none" rtlCol="0">
            <a:spAutoFit/>
          </a:bodyPr>
          <a:lstStyle/>
          <a:p>
            <a:r>
              <a:rPr lang="en-US" sz="2400" dirty="0" smtClean="0">
                <a:latin typeface="Helvetica" pitchFamily="34" charset="0"/>
                <a:cs typeface="Helvetica" pitchFamily="34" charset="0"/>
              </a:rPr>
              <a:t>…</a:t>
            </a:r>
          </a:p>
        </p:txBody>
      </p:sp>
      <p:sp>
        <p:nvSpPr>
          <p:cNvPr id="108" name="Title 2"/>
          <p:cNvSpPr>
            <a:spLocks noGrp="1"/>
          </p:cNvSpPr>
          <p:nvPr>
            <p:ph type="title"/>
          </p:nvPr>
        </p:nvSpPr>
        <p:spPr/>
        <p:txBody>
          <a:bodyPr/>
          <a:lstStyle/>
          <a:p>
            <a:r>
              <a:rPr lang="en-US" dirty="0" smtClean="0"/>
              <a:t>Dictionary</a:t>
            </a:r>
            <a:br>
              <a:rPr lang="en-US" dirty="0" smtClean="0"/>
            </a:br>
            <a:r>
              <a:rPr lang="en-US" sz="2800" dirty="0" smtClean="0"/>
              <a:t>interfaces (</a:t>
            </a:r>
            <a:r>
              <a:rPr lang="en-US" sz="2800" dirty="0" err="1" smtClean="0"/>
              <a:t>H</a:t>
            </a:r>
            <a:r>
              <a:rPr lang="en-US" sz="2800" baseline="-25000" dirty="0" err="1" smtClean="0"/>
              <a:t>rlf</a:t>
            </a:r>
            <a:r>
              <a:rPr lang="en-US" sz="2800" dirty="0" smtClean="0"/>
              <a:t> / </a:t>
            </a:r>
            <a:r>
              <a:rPr lang="en-US" sz="2800" dirty="0" err="1" smtClean="0"/>
              <a:t>R</a:t>
            </a:r>
            <a:r>
              <a:rPr lang="en-US" sz="2800" baseline="-25000" dirty="0" err="1" smtClean="0"/>
              <a:t>b→rlf</a:t>
            </a:r>
            <a:r>
              <a:rPr lang="en-US" sz="2800" dirty="0" smtClean="0"/>
              <a:t>)</a:t>
            </a:r>
            <a:endParaRPr lang="en-US" dirty="0"/>
          </a:p>
        </p:txBody>
      </p:sp>
    </p:spTree>
    <p:extLst>
      <p:ext uri="{BB962C8B-B14F-4D97-AF65-F5344CB8AC3E}">
        <p14:creationId xmlns:p14="http://schemas.microsoft.com/office/powerpoint/2010/main" val="23108419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8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39"/>
                                        </p:tgtEl>
                                        <p:attrNameLst>
                                          <p:attrName>style.visibility</p:attrName>
                                        </p:attrNameLst>
                                      </p:cBhvr>
                                      <p:to>
                                        <p:strVal val="visible"/>
                                      </p:to>
                                    </p:set>
                                  </p:childTnLst>
                                </p:cTn>
                              </p:par>
                              <p:par>
                                <p:cTn id="11" presetID="6" presetClass="emph" presetSubtype="0" fill="hold" nodeType="withEffect">
                                  <p:stCondLst>
                                    <p:cond delay="0"/>
                                  </p:stCondLst>
                                  <p:childTnLst>
                                    <p:animScale>
                                      <p:cBhvr>
                                        <p:cTn id="12" dur="500" fill="hold"/>
                                        <p:tgtEl>
                                          <p:spTgt spid="139"/>
                                        </p:tgtEl>
                                      </p:cBhvr>
                                      <p:by x="15000" y="100000"/>
                                    </p:animScale>
                                  </p:childTnLst>
                                </p:cTn>
                              </p:par>
                              <p:par>
                                <p:cTn id="13" presetID="49" presetClass="path" presetSubtype="0" accel="50000" decel="50000" fill="hold" nodeType="withEffect">
                                  <p:stCondLst>
                                    <p:cond delay="0"/>
                                  </p:stCondLst>
                                  <p:childTnLst>
                                    <p:animMotion origin="layout" path="M 2.77556E-17 -2.22222E-6 L 0.21667 0.27778 " pathEditMode="relative" rAng="0" ptsTypes="AA">
                                      <p:cBhvr>
                                        <p:cTn id="14" dur="500" fill="hold"/>
                                        <p:tgtEl>
                                          <p:spTgt spid="139"/>
                                        </p:tgtEl>
                                        <p:attrNameLst>
                                          <p:attrName>ppt_x</p:attrName>
                                          <p:attrName>ppt_y</p:attrName>
                                        </p:attrNameLst>
                                      </p:cBhvr>
                                      <p:rCtr x="10800" y="13900"/>
                                    </p:animMotion>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54"/>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3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2" grpId="0"/>
      <p:bldP spid="154" grpId="0"/>
    </p:bld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Group 68"/>
          <p:cNvGrpSpPr/>
          <p:nvPr/>
        </p:nvGrpSpPr>
        <p:grpSpPr>
          <a:xfrm>
            <a:off x="6553200" y="1371600"/>
            <a:ext cx="2064544" cy="1695450"/>
            <a:chOff x="4191000" y="2421774"/>
            <a:chExt cx="2064544" cy="1695450"/>
          </a:xfrm>
        </p:grpSpPr>
        <p:cxnSp>
          <p:nvCxnSpPr>
            <p:cNvPr id="31" name="Straight Connector 30"/>
            <p:cNvCxnSpPr/>
            <p:nvPr/>
          </p:nvCxnSpPr>
          <p:spPr>
            <a:xfrm flipV="1">
              <a:off x="5791200" y="2440824"/>
              <a:ext cx="457200" cy="457200"/>
            </a:xfrm>
            <a:prstGeom prst="line">
              <a:avLst/>
            </a:prstGeom>
            <a:ln w="50800">
              <a:solidFill>
                <a:schemeClr val="bg1">
                  <a:lumMod val="50000"/>
                  <a:lumOff val="5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a:xfrm flipV="1">
              <a:off x="4578350" y="2440825"/>
              <a:ext cx="450850" cy="448425"/>
            </a:xfrm>
            <a:prstGeom prst="line">
              <a:avLst/>
            </a:prstGeom>
            <a:ln w="50800">
              <a:solidFill>
                <a:schemeClr val="bg1">
                  <a:lumMod val="50000"/>
                  <a:lumOff val="5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a:xfrm flipV="1">
              <a:off x="5791200" y="3660024"/>
              <a:ext cx="457200" cy="457200"/>
            </a:xfrm>
            <a:prstGeom prst="line">
              <a:avLst/>
            </a:prstGeom>
            <a:ln w="50800">
              <a:solidFill>
                <a:schemeClr val="bg1">
                  <a:lumMod val="50000"/>
                  <a:lumOff val="5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p:nvCxnSpPr>
          <p:spPr>
            <a:xfrm>
              <a:off x="5011363" y="2447967"/>
              <a:ext cx="1244181" cy="0"/>
            </a:xfrm>
            <a:prstGeom prst="line">
              <a:avLst/>
            </a:prstGeom>
            <a:ln w="50800">
              <a:solidFill>
                <a:schemeClr val="bg1">
                  <a:lumMod val="50000"/>
                  <a:lumOff val="5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p:nvCxnSpPr>
          <p:spPr>
            <a:xfrm flipV="1">
              <a:off x="6241258" y="2421774"/>
              <a:ext cx="4761" cy="1254917"/>
            </a:xfrm>
            <a:prstGeom prst="line">
              <a:avLst/>
            </a:prstGeom>
            <a:ln w="50800">
              <a:solidFill>
                <a:schemeClr val="bg1">
                  <a:lumMod val="50000"/>
                  <a:lumOff val="5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1" name="Straight Connector 40"/>
            <p:cNvCxnSpPr/>
            <p:nvPr/>
          </p:nvCxnSpPr>
          <p:spPr>
            <a:xfrm flipV="1">
              <a:off x="5791200" y="2895600"/>
              <a:ext cx="0" cy="1219200"/>
            </a:xfrm>
            <a:prstGeom prst="line">
              <a:avLst/>
            </a:prstGeom>
            <a:ln w="50800">
              <a:solidFill>
                <a:schemeClr val="bg1">
                  <a:lumMod val="50000"/>
                  <a:lumOff val="5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3" name="Straight Connector 42"/>
            <p:cNvCxnSpPr/>
            <p:nvPr/>
          </p:nvCxnSpPr>
          <p:spPr>
            <a:xfrm flipH="1">
              <a:off x="4559300" y="2898775"/>
              <a:ext cx="1228725" cy="0"/>
            </a:xfrm>
            <a:prstGeom prst="line">
              <a:avLst/>
            </a:prstGeom>
            <a:ln w="50800">
              <a:solidFill>
                <a:schemeClr val="bg1">
                  <a:lumMod val="50000"/>
                  <a:lumOff val="5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5" name="Straight Connector 44"/>
            <p:cNvCxnSpPr/>
            <p:nvPr/>
          </p:nvCxnSpPr>
          <p:spPr>
            <a:xfrm flipH="1">
              <a:off x="4476750" y="4114800"/>
              <a:ext cx="1330327" cy="0"/>
            </a:xfrm>
            <a:prstGeom prst="line">
              <a:avLst/>
            </a:prstGeom>
            <a:ln w="50800">
              <a:solidFill>
                <a:schemeClr val="bg1">
                  <a:lumMod val="50000"/>
                  <a:lumOff val="5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6" name="Straight Connector 45"/>
            <p:cNvCxnSpPr/>
            <p:nvPr/>
          </p:nvCxnSpPr>
          <p:spPr>
            <a:xfrm flipV="1">
              <a:off x="4492625" y="3657602"/>
              <a:ext cx="460375" cy="454023"/>
            </a:xfrm>
            <a:prstGeom prst="line">
              <a:avLst/>
            </a:prstGeom>
            <a:ln w="50800">
              <a:solidFill>
                <a:schemeClr val="bg1">
                  <a:lumMod val="50000"/>
                  <a:lumOff val="5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8" name="Straight Connector 47"/>
            <p:cNvCxnSpPr/>
            <p:nvPr/>
          </p:nvCxnSpPr>
          <p:spPr>
            <a:xfrm>
              <a:off x="4953000" y="3657600"/>
              <a:ext cx="841375" cy="0"/>
            </a:xfrm>
            <a:prstGeom prst="line">
              <a:avLst/>
            </a:prstGeom>
            <a:ln w="50800">
              <a:solidFill>
                <a:schemeClr val="bg1">
                  <a:lumMod val="50000"/>
                  <a:lumOff val="5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50" name="Straight Connector 49"/>
            <p:cNvCxnSpPr/>
            <p:nvPr/>
          </p:nvCxnSpPr>
          <p:spPr>
            <a:xfrm flipV="1">
              <a:off x="4953000" y="2901950"/>
              <a:ext cx="0" cy="755650"/>
            </a:xfrm>
            <a:prstGeom prst="line">
              <a:avLst/>
            </a:prstGeom>
            <a:ln w="50800">
              <a:solidFill>
                <a:schemeClr val="bg1">
                  <a:lumMod val="50000"/>
                  <a:lumOff val="5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9" name="Straight Arrow Connector 28"/>
            <p:cNvCxnSpPr/>
            <p:nvPr/>
          </p:nvCxnSpPr>
          <p:spPr>
            <a:xfrm>
              <a:off x="4191000" y="3276600"/>
              <a:ext cx="1066800" cy="0"/>
            </a:xfrm>
            <a:prstGeom prst="straightConnector1">
              <a:avLst/>
            </a:prstGeom>
            <a:ln w="50800">
              <a:solidFill>
                <a:schemeClr val="bg1">
                  <a:lumMod val="50000"/>
                  <a:lumOff val="50000"/>
                </a:schemeClr>
              </a:solidFill>
              <a:headEnd type="none"/>
              <a:tailEnd type="stealth" w="lg" len="lg"/>
            </a:ln>
          </p:spPr>
          <p:style>
            <a:lnRef idx="1">
              <a:schemeClr val="accent1"/>
            </a:lnRef>
            <a:fillRef idx="0">
              <a:schemeClr val="accent1"/>
            </a:fillRef>
            <a:effectRef idx="0">
              <a:schemeClr val="accent1"/>
            </a:effectRef>
            <a:fontRef idx="minor">
              <a:schemeClr val="tx1"/>
            </a:fontRef>
          </p:style>
        </p:cxnSp>
      </p:grpSp>
      <p:grpSp>
        <p:nvGrpSpPr>
          <p:cNvPr id="10" name="Group 62"/>
          <p:cNvGrpSpPr/>
          <p:nvPr/>
        </p:nvGrpSpPr>
        <p:grpSpPr>
          <a:xfrm>
            <a:off x="3771900" y="1371600"/>
            <a:ext cx="1600200" cy="1714500"/>
            <a:chOff x="2971800" y="4419600"/>
            <a:chExt cx="1600200" cy="1714500"/>
          </a:xfrm>
        </p:grpSpPr>
        <p:grpSp>
          <p:nvGrpSpPr>
            <p:cNvPr id="11" name="Group 96"/>
            <p:cNvGrpSpPr/>
            <p:nvPr/>
          </p:nvGrpSpPr>
          <p:grpSpPr>
            <a:xfrm>
              <a:off x="4114800" y="4419600"/>
              <a:ext cx="457200" cy="1714500"/>
              <a:chOff x="3962400" y="4267200"/>
              <a:chExt cx="457200" cy="1714500"/>
            </a:xfrm>
          </p:grpSpPr>
          <p:cxnSp>
            <p:nvCxnSpPr>
              <p:cNvPr id="116" name="Straight Connector 115"/>
              <p:cNvCxnSpPr/>
              <p:nvPr/>
            </p:nvCxnSpPr>
            <p:spPr>
              <a:xfrm flipV="1">
                <a:off x="3962400" y="4286250"/>
                <a:ext cx="457200" cy="457200"/>
              </a:xfrm>
              <a:prstGeom prst="line">
                <a:avLst/>
              </a:prstGeom>
              <a:ln w="50800">
                <a:solidFill>
                  <a:schemeClr val="bg1">
                    <a:lumMod val="50000"/>
                    <a:lumOff val="5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17" name="Straight Connector 116"/>
              <p:cNvCxnSpPr/>
              <p:nvPr/>
            </p:nvCxnSpPr>
            <p:spPr>
              <a:xfrm flipV="1">
                <a:off x="3962400" y="5505450"/>
                <a:ext cx="457200" cy="457200"/>
              </a:xfrm>
              <a:prstGeom prst="line">
                <a:avLst/>
              </a:prstGeom>
              <a:ln w="50800">
                <a:solidFill>
                  <a:schemeClr val="bg1">
                    <a:lumMod val="50000"/>
                    <a:lumOff val="5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18" name="Straight Connector 117"/>
              <p:cNvCxnSpPr/>
              <p:nvPr/>
            </p:nvCxnSpPr>
            <p:spPr>
              <a:xfrm flipV="1">
                <a:off x="4412458" y="4267200"/>
                <a:ext cx="4761" cy="1254917"/>
              </a:xfrm>
              <a:prstGeom prst="line">
                <a:avLst/>
              </a:prstGeom>
              <a:ln w="50800">
                <a:solidFill>
                  <a:schemeClr val="bg1">
                    <a:lumMod val="50000"/>
                    <a:lumOff val="5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19" name="Straight Connector 118"/>
              <p:cNvCxnSpPr/>
              <p:nvPr/>
            </p:nvCxnSpPr>
            <p:spPr>
              <a:xfrm>
                <a:off x="3962400" y="4724400"/>
                <a:ext cx="0" cy="1257300"/>
              </a:xfrm>
              <a:prstGeom prst="line">
                <a:avLst/>
              </a:prstGeom>
              <a:ln w="50800">
                <a:solidFill>
                  <a:schemeClr val="bg1">
                    <a:lumMod val="50000"/>
                    <a:lumOff val="5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20" name="Straight Connector 119"/>
              <p:cNvCxnSpPr/>
              <p:nvPr/>
            </p:nvCxnSpPr>
            <p:spPr>
              <a:xfrm flipV="1">
                <a:off x="3962400" y="5334000"/>
                <a:ext cx="457200" cy="457200"/>
              </a:xfrm>
              <a:prstGeom prst="line">
                <a:avLst/>
              </a:prstGeom>
              <a:ln w="12700">
                <a:solidFill>
                  <a:schemeClr val="bg1">
                    <a:lumMod val="50000"/>
                    <a:lumOff val="50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121" name="Straight Connector 120"/>
              <p:cNvCxnSpPr/>
              <p:nvPr/>
            </p:nvCxnSpPr>
            <p:spPr>
              <a:xfrm flipV="1">
                <a:off x="3962400" y="5181600"/>
                <a:ext cx="457200" cy="457200"/>
              </a:xfrm>
              <a:prstGeom prst="line">
                <a:avLst/>
              </a:prstGeom>
              <a:ln w="12700">
                <a:solidFill>
                  <a:schemeClr val="bg1">
                    <a:lumMod val="50000"/>
                    <a:lumOff val="50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122" name="Straight Connector 121"/>
              <p:cNvCxnSpPr/>
              <p:nvPr/>
            </p:nvCxnSpPr>
            <p:spPr>
              <a:xfrm flipV="1">
                <a:off x="3962400" y="5029200"/>
                <a:ext cx="457200" cy="457200"/>
              </a:xfrm>
              <a:prstGeom prst="line">
                <a:avLst/>
              </a:prstGeom>
              <a:ln w="12700">
                <a:solidFill>
                  <a:schemeClr val="bg1">
                    <a:lumMod val="50000"/>
                    <a:lumOff val="50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123" name="Straight Connector 122"/>
              <p:cNvCxnSpPr/>
              <p:nvPr/>
            </p:nvCxnSpPr>
            <p:spPr>
              <a:xfrm flipV="1">
                <a:off x="3962400" y="4876800"/>
                <a:ext cx="457200" cy="457200"/>
              </a:xfrm>
              <a:prstGeom prst="line">
                <a:avLst/>
              </a:prstGeom>
              <a:ln w="12700">
                <a:solidFill>
                  <a:schemeClr val="bg1">
                    <a:lumMod val="50000"/>
                    <a:lumOff val="50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124" name="Straight Connector 123"/>
              <p:cNvCxnSpPr/>
              <p:nvPr/>
            </p:nvCxnSpPr>
            <p:spPr>
              <a:xfrm flipV="1">
                <a:off x="3962400" y="4724400"/>
                <a:ext cx="457200" cy="457200"/>
              </a:xfrm>
              <a:prstGeom prst="line">
                <a:avLst/>
              </a:prstGeom>
              <a:ln w="12700">
                <a:solidFill>
                  <a:schemeClr val="bg1">
                    <a:lumMod val="50000"/>
                    <a:lumOff val="50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125" name="Straight Connector 124"/>
              <p:cNvCxnSpPr/>
              <p:nvPr/>
            </p:nvCxnSpPr>
            <p:spPr>
              <a:xfrm flipV="1">
                <a:off x="3962400" y="4572000"/>
                <a:ext cx="457200" cy="457200"/>
              </a:xfrm>
              <a:prstGeom prst="line">
                <a:avLst/>
              </a:prstGeom>
              <a:ln w="12700">
                <a:solidFill>
                  <a:schemeClr val="bg1">
                    <a:lumMod val="50000"/>
                    <a:lumOff val="50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126" name="Straight Connector 125"/>
              <p:cNvCxnSpPr/>
              <p:nvPr/>
            </p:nvCxnSpPr>
            <p:spPr>
              <a:xfrm flipV="1">
                <a:off x="3962400" y="4419600"/>
                <a:ext cx="457200" cy="457200"/>
              </a:xfrm>
              <a:prstGeom prst="line">
                <a:avLst/>
              </a:prstGeom>
              <a:ln w="12700">
                <a:solidFill>
                  <a:schemeClr val="bg1">
                    <a:lumMod val="50000"/>
                    <a:lumOff val="50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127" name="Straight Connector 126"/>
              <p:cNvCxnSpPr/>
              <p:nvPr/>
            </p:nvCxnSpPr>
            <p:spPr>
              <a:xfrm>
                <a:off x="4343400" y="4343400"/>
                <a:ext cx="0" cy="1219200"/>
              </a:xfrm>
              <a:prstGeom prst="line">
                <a:avLst/>
              </a:prstGeom>
              <a:ln w="12700">
                <a:solidFill>
                  <a:schemeClr val="bg1">
                    <a:lumMod val="50000"/>
                    <a:lumOff val="50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128" name="Straight Connector 127"/>
              <p:cNvCxnSpPr/>
              <p:nvPr/>
            </p:nvCxnSpPr>
            <p:spPr>
              <a:xfrm>
                <a:off x="4267200" y="4419600"/>
                <a:ext cx="0" cy="1219200"/>
              </a:xfrm>
              <a:prstGeom prst="line">
                <a:avLst/>
              </a:prstGeom>
              <a:ln w="12700">
                <a:solidFill>
                  <a:schemeClr val="bg1">
                    <a:lumMod val="50000"/>
                    <a:lumOff val="50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129" name="Straight Connector 128"/>
              <p:cNvCxnSpPr/>
              <p:nvPr/>
            </p:nvCxnSpPr>
            <p:spPr>
              <a:xfrm>
                <a:off x="4191000" y="4495800"/>
                <a:ext cx="0" cy="1219200"/>
              </a:xfrm>
              <a:prstGeom prst="line">
                <a:avLst/>
              </a:prstGeom>
              <a:ln w="12700">
                <a:solidFill>
                  <a:schemeClr val="bg1">
                    <a:lumMod val="50000"/>
                    <a:lumOff val="50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130" name="Straight Connector 129"/>
              <p:cNvCxnSpPr/>
              <p:nvPr/>
            </p:nvCxnSpPr>
            <p:spPr>
              <a:xfrm>
                <a:off x="4114800" y="4572000"/>
                <a:ext cx="0" cy="1219200"/>
              </a:xfrm>
              <a:prstGeom prst="line">
                <a:avLst/>
              </a:prstGeom>
              <a:ln w="12700">
                <a:solidFill>
                  <a:schemeClr val="bg1">
                    <a:lumMod val="50000"/>
                    <a:lumOff val="50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131" name="Straight Connector 130"/>
              <p:cNvCxnSpPr/>
              <p:nvPr/>
            </p:nvCxnSpPr>
            <p:spPr>
              <a:xfrm>
                <a:off x="4038600" y="4648200"/>
                <a:ext cx="0" cy="1219200"/>
              </a:xfrm>
              <a:prstGeom prst="line">
                <a:avLst/>
              </a:prstGeom>
              <a:ln w="12700">
                <a:solidFill>
                  <a:schemeClr val="bg1">
                    <a:lumMod val="50000"/>
                    <a:lumOff val="50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grpSp>
        <p:grpSp>
          <p:nvGrpSpPr>
            <p:cNvPr id="12" name="Group 97"/>
            <p:cNvGrpSpPr/>
            <p:nvPr/>
          </p:nvGrpSpPr>
          <p:grpSpPr>
            <a:xfrm>
              <a:off x="2971800" y="4419600"/>
              <a:ext cx="457200" cy="1714500"/>
              <a:chOff x="3962400" y="4267200"/>
              <a:chExt cx="457200" cy="1714500"/>
            </a:xfrm>
          </p:grpSpPr>
          <p:cxnSp>
            <p:nvCxnSpPr>
              <p:cNvPr id="67" name="Straight Connector 66"/>
              <p:cNvCxnSpPr/>
              <p:nvPr/>
            </p:nvCxnSpPr>
            <p:spPr>
              <a:xfrm flipV="1">
                <a:off x="3962400" y="4286250"/>
                <a:ext cx="457200" cy="457200"/>
              </a:xfrm>
              <a:prstGeom prst="line">
                <a:avLst/>
              </a:prstGeom>
              <a:ln w="50800">
                <a:solidFill>
                  <a:schemeClr val="bg1">
                    <a:lumMod val="50000"/>
                    <a:lumOff val="5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68" name="Straight Connector 67"/>
              <p:cNvCxnSpPr/>
              <p:nvPr/>
            </p:nvCxnSpPr>
            <p:spPr>
              <a:xfrm flipV="1">
                <a:off x="3962400" y="5505450"/>
                <a:ext cx="457200" cy="457200"/>
              </a:xfrm>
              <a:prstGeom prst="line">
                <a:avLst/>
              </a:prstGeom>
              <a:ln w="50800">
                <a:solidFill>
                  <a:schemeClr val="bg1">
                    <a:lumMod val="50000"/>
                    <a:lumOff val="5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69" name="Straight Connector 68"/>
              <p:cNvCxnSpPr/>
              <p:nvPr/>
            </p:nvCxnSpPr>
            <p:spPr>
              <a:xfrm flipV="1">
                <a:off x="4412458" y="4267200"/>
                <a:ext cx="4761" cy="1254917"/>
              </a:xfrm>
              <a:prstGeom prst="line">
                <a:avLst/>
              </a:prstGeom>
              <a:ln w="50800">
                <a:solidFill>
                  <a:schemeClr val="bg1">
                    <a:lumMod val="50000"/>
                    <a:lumOff val="5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70" name="Straight Connector 69"/>
              <p:cNvCxnSpPr/>
              <p:nvPr/>
            </p:nvCxnSpPr>
            <p:spPr>
              <a:xfrm>
                <a:off x="3962400" y="4724400"/>
                <a:ext cx="0" cy="1257300"/>
              </a:xfrm>
              <a:prstGeom prst="line">
                <a:avLst/>
              </a:prstGeom>
              <a:ln w="50800">
                <a:solidFill>
                  <a:schemeClr val="bg1">
                    <a:lumMod val="50000"/>
                    <a:lumOff val="5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71" name="Straight Connector 70"/>
              <p:cNvCxnSpPr/>
              <p:nvPr/>
            </p:nvCxnSpPr>
            <p:spPr>
              <a:xfrm flipV="1">
                <a:off x="3962400" y="5334000"/>
                <a:ext cx="457200" cy="457200"/>
              </a:xfrm>
              <a:prstGeom prst="line">
                <a:avLst/>
              </a:prstGeom>
              <a:ln w="12700">
                <a:solidFill>
                  <a:schemeClr val="bg1">
                    <a:lumMod val="50000"/>
                    <a:lumOff val="50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72" name="Straight Connector 71"/>
              <p:cNvCxnSpPr/>
              <p:nvPr/>
            </p:nvCxnSpPr>
            <p:spPr>
              <a:xfrm flipV="1">
                <a:off x="3962400" y="5181600"/>
                <a:ext cx="457200" cy="457200"/>
              </a:xfrm>
              <a:prstGeom prst="line">
                <a:avLst/>
              </a:prstGeom>
              <a:ln w="12700">
                <a:solidFill>
                  <a:schemeClr val="bg1">
                    <a:lumMod val="50000"/>
                    <a:lumOff val="50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73" name="Straight Connector 72"/>
              <p:cNvCxnSpPr/>
              <p:nvPr/>
            </p:nvCxnSpPr>
            <p:spPr>
              <a:xfrm flipV="1">
                <a:off x="3962400" y="5029200"/>
                <a:ext cx="457200" cy="457200"/>
              </a:xfrm>
              <a:prstGeom prst="line">
                <a:avLst/>
              </a:prstGeom>
              <a:ln w="12700">
                <a:solidFill>
                  <a:schemeClr val="bg1">
                    <a:lumMod val="50000"/>
                    <a:lumOff val="50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75" name="Straight Connector 74"/>
              <p:cNvCxnSpPr/>
              <p:nvPr/>
            </p:nvCxnSpPr>
            <p:spPr>
              <a:xfrm flipV="1">
                <a:off x="3962400" y="4876800"/>
                <a:ext cx="457200" cy="457200"/>
              </a:xfrm>
              <a:prstGeom prst="line">
                <a:avLst/>
              </a:prstGeom>
              <a:ln w="12700">
                <a:solidFill>
                  <a:schemeClr val="bg1">
                    <a:lumMod val="50000"/>
                    <a:lumOff val="50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77" name="Straight Connector 76"/>
              <p:cNvCxnSpPr/>
              <p:nvPr/>
            </p:nvCxnSpPr>
            <p:spPr>
              <a:xfrm flipV="1">
                <a:off x="3962400" y="4724400"/>
                <a:ext cx="457200" cy="457200"/>
              </a:xfrm>
              <a:prstGeom prst="line">
                <a:avLst/>
              </a:prstGeom>
              <a:ln w="12700">
                <a:solidFill>
                  <a:schemeClr val="bg1">
                    <a:lumMod val="50000"/>
                    <a:lumOff val="50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79" name="Straight Connector 78"/>
              <p:cNvCxnSpPr/>
              <p:nvPr/>
            </p:nvCxnSpPr>
            <p:spPr>
              <a:xfrm flipV="1">
                <a:off x="3962400" y="4572000"/>
                <a:ext cx="457200" cy="457200"/>
              </a:xfrm>
              <a:prstGeom prst="line">
                <a:avLst/>
              </a:prstGeom>
              <a:ln w="12700">
                <a:solidFill>
                  <a:schemeClr val="bg1">
                    <a:lumMod val="50000"/>
                    <a:lumOff val="50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80" name="Straight Connector 79"/>
              <p:cNvCxnSpPr/>
              <p:nvPr/>
            </p:nvCxnSpPr>
            <p:spPr>
              <a:xfrm flipV="1">
                <a:off x="3962400" y="4419600"/>
                <a:ext cx="457200" cy="457200"/>
              </a:xfrm>
              <a:prstGeom prst="line">
                <a:avLst/>
              </a:prstGeom>
              <a:ln w="12700">
                <a:solidFill>
                  <a:schemeClr val="bg1">
                    <a:lumMod val="50000"/>
                    <a:lumOff val="50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82" name="Straight Connector 81"/>
              <p:cNvCxnSpPr/>
              <p:nvPr/>
            </p:nvCxnSpPr>
            <p:spPr>
              <a:xfrm>
                <a:off x="4343400" y="4343400"/>
                <a:ext cx="0" cy="1219200"/>
              </a:xfrm>
              <a:prstGeom prst="line">
                <a:avLst/>
              </a:prstGeom>
              <a:ln w="12700">
                <a:solidFill>
                  <a:schemeClr val="bg1">
                    <a:lumMod val="50000"/>
                    <a:lumOff val="50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90" name="Straight Connector 89"/>
              <p:cNvCxnSpPr/>
              <p:nvPr/>
            </p:nvCxnSpPr>
            <p:spPr>
              <a:xfrm>
                <a:off x="4267200" y="4419600"/>
                <a:ext cx="0" cy="1219200"/>
              </a:xfrm>
              <a:prstGeom prst="line">
                <a:avLst/>
              </a:prstGeom>
              <a:ln w="12700">
                <a:solidFill>
                  <a:schemeClr val="bg1">
                    <a:lumMod val="50000"/>
                    <a:lumOff val="50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92" name="Straight Connector 91"/>
              <p:cNvCxnSpPr/>
              <p:nvPr/>
            </p:nvCxnSpPr>
            <p:spPr>
              <a:xfrm>
                <a:off x="4191000" y="4495800"/>
                <a:ext cx="0" cy="1219200"/>
              </a:xfrm>
              <a:prstGeom prst="line">
                <a:avLst/>
              </a:prstGeom>
              <a:ln w="12700">
                <a:solidFill>
                  <a:schemeClr val="bg1">
                    <a:lumMod val="50000"/>
                    <a:lumOff val="50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97" name="Straight Connector 96"/>
              <p:cNvCxnSpPr/>
              <p:nvPr/>
            </p:nvCxnSpPr>
            <p:spPr>
              <a:xfrm>
                <a:off x="4114800" y="4572000"/>
                <a:ext cx="0" cy="1219200"/>
              </a:xfrm>
              <a:prstGeom prst="line">
                <a:avLst/>
              </a:prstGeom>
              <a:ln w="12700">
                <a:solidFill>
                  <a:schemeClr val="bg1">
                    <a:lumMod val="50000"/>
                    <a:lumOff val="50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98" name="Straight Connector 97"/>
              <p:cNvCxnSpPr/>
              <p:nvPr/>
            </p:nvCxnSpPr>
            <p:spPr>
              <a:xfrm>
                <a:off x="4038600" y="4648200"/>
                <a:ext cx="0" cy="1219200"/>
              </a:xfrm>
              <a:prstGeom prst="line">
                <a:avLst/>
              </a:prstGeom>
              <a:ln w="12700">
                <a:solidFill>
                  <a:schemeClr val="bg1">
                    <a:lumMod val="50000"/>
                    <a:lumOff val="50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grpSp>
        <p:cxnSp>
          <p:nvCxnSpPr>
            <p:cNvPr id="66" name="Straight Arrow Connector 65"/>
            <p:cNvCxnSpPr/>
            <p:nvPr/>
          </p:nvCxnSpPr>
          <p:spPr>
            <a:xfrm>
              <a:off x="3505200" y="5257800"/>
              <a:ext cx="533400" cy="0"/>
            </a:xfrm>
            <a:prstGeom prst="straightConnector1">
              <a:avLst/>
            </a:prstGeom>
            <a:ln w="50800">
              <a:solidFill>
                <a:schemeClr val="bg1">
                  <a:lumMod val="50000"/>
                  <a:lumOff val="50000"/>
                </a:schemeClr>
              </a:solidFill>
              <a:headEnd type="none"/>
              <a:tailEnd type="stealth" w="lg" len="lg"/>
            </a:ln>
          </p:spPr>
          <p:style>
            <a:lnRef idx="1">
              <a:schemeClr val="accent1"/>
            </a:lnRef>
            <a:fillRef idx="0">
              <a:schemeClr val="accent1"/>
            </a:fillRef>
            <a:effectRef idx="0">
              <a:schemeClr val="accent1"/>
            </a:effectRef>
            <a:fontRef idx="minor">
              <a:schemeClr val="tx1"/>
            </a:fontRef>
          </p:style>
        </p:cxnSp>
      </p:grpSp>
      <p:grpSp>
        <p:nvGrpSpPr>
          <p:cNvPr id="13" name="Group 137"/>
          <p:cNvGrpSpPr/>
          <p:nvPr/>
        </p:nvGrpSpPr>
        <p:grpSpPr>
          <a:xfrm>
            <a:off x="3437523" y="4979014"/>
            <a:ext cx="2268954" cy="659786"/>
            <a:chOff x="3431912" y="3764279"/>
            <a:chExt cx="2268954" cy="659786"/>
          </a:xfrm>
        </p:grpSpPr>
        <p:sp>
          <p:nvSpPr>
            <p:cNvPr id="134" name="TextBox 133"/>
            <p:cNvSpPr txBox="1"/>
            <p:nvPr/>
          </p:nvSpPr>
          <p:spPr bwMode="auto">
            <a:xfrm>
              <a:off x="3431912" y="3962400"/>
              <a:ext cx="2268954" cy="461665"/>
            </a:xfrm>
            <a:prstGeom prst="rect">
              <a:avLst/>
            </a:prstGeom>
            <a:noFill/>
            <a:ln w="9525">
              <a:noFill/>
              <a:miter lim="800000"/>
              <a:headEnd/>
              <a:tailEnd/>
            </a:ln>
          </p:spPr>
          <p:txBody>
            <a:bodyPr wrap="none" rtlCol="0">
              <a:spAutoFit/>
            </a:bodyPr>
            <a:lstStyle/>
            <a:p>
              <a:r>
                <a:rPr lang="en-US" sz="2400" dirty="0" smtClean="0">
                  <a:latin typeface="Helvetica" pitchFamily="34" charset="0"/>
                  <a:cs typeface="Helvetica" pitchFamily="34" charset="0"/>
                </a:rPr>
                <a:t>H</a:t>
              </a:r>
              <a:r>
                <a:rPr lang="en-US" sz="2400" baseline="-25000" dirty="0" smtClean="0">
                  <a:latin typeface="Helvetica" pitchFamily="34" charset="0"/>
                  <a:cs typeface="Helvetica" pitchFamily="34" charset="0"/>
                </a:rPr>
                <a:t>lf</a:t>
              </a:r>
              <a:r>
                <a:rPr lang="en-US" sz="2400" dirty="0" smtClean="0">
                  <a:latin typeface="Helvetica" pitchFamily="34" charset="0"/>
                  <a:cs typeface="Helvetica" pitchFamily="34" charset="0"/>
                </a:rPr>
                <a:t> ≈ U</a:t>
              </a:r>
              <a:r>
                <a:rPr lang="en-US" sz="2400" baseline="-25000" dirty="0" smtClean="0">
                  <a:latin typeface="Helvetica" pitchFamily="34" charset="0"/>
                  <a:cs typeface="Helvetica" pitchFamily="34" charset="0"/>
                </a:rPr>
                <a:t>rlf</a:t>
              </a:r>
              <a:r>
                <a:rPr lang="en-US" sz="2400" dirty="0" smtClean="0">
                  <a:latin typeface="Helvetica" pitchFamily="34" charset="0"/>
                  <a:cs typeface="Helvetica" pitchFamily="34" charset="0"/>
                </a:rPr>
                <a:t> </a:t>
              </a:r>
              <a:r>
                <a:rPr lang="el-GR" sz="2400" dirty="0" smtClean="0">
                  <a:latin typeface="Helvetica" pitchFamily="34" charset="0"/>
                  <a:cs typeface="Helvetica" pitchFamily="34" charset="0"/>
                </a:rPr>
                <a:t>Σ</a:t>
              </a:r>
              <a:r>
                <a:rPr lang="en-US" sz="2400" baseline="-25000" dirty="0" smtClean="0">
                  <a:latin typeface="Helvetica" pitchFamily="34" charset="0"/>
                  <a:cs typeface="Helvetica" pitchFamily="34" charset="0"/>
                </a:rPr>
                <a:t>rlf</a:t>
              </a:r>
              <a:r>
                <a:rPr lang="en-US" sz="2400" dirty="0" smtClean="0">
                  <a:latin typeface="Helvetica" pitchFamily="34" charset="0"/>
                  <a:cs typeface="Helvetica" pitchFamily="34" charset="0"/>
                </a:rPr>
                <a:t> V</a:t>
              </a:r>
              <a:r>
                <a:rPr lang="en-US" sz="2400" baseline="30000" dirty="0" smtClean="0">
                  <a:latin typeface="Helvetica" pitchFamily="34" charset="0"/>
                  <a:cs typeface="Helvetica" pitchFamily="34" charset="0"/>
                </a:rPr>
                <a:t>T</a:t>
              </a:r>
              <a:r>
                <a:rPr lang="en-US" sz="2400" baseline="-25000" dirty="0" smtClean="0">
                  <a:latin typeface="Helvetica" pitchFamily="34" charset="0"/>
                  <a:cs typeface="Helvetica" pitchFamily="34" charset="0"/>
                </a:rPr>
                <a:t>rlf</a:t>
              </a:r>
              <a:endParaRPr lang="en-US" sz="2400" dirty="0">
                <a:latin typeface="Helvetica" pitchFamily="34" charset="0"/>
                <a:cs typeface="Helvetica" pitchFamily="34" charset="0"/>
              </a:endParaRPr>
            </a:p>
          </p:txBody>
        </p:sp>
        <p:sp>
          <p:nvSpPr>
            <p:cNvPr id="135" name="TextBox 134"/>
            <p:cNvSpPr txBox="1"/>
            <p:nvPr/>
          </p:nvSpPr>
          <p:spPr bwMode="auto">
            <a:xfrm>
              <a:off x="4106487" y="3764279"/>
              <a:ext cx="364202" cy="461665"/>
            </a:xfrm>
            <a:prstGeom prst="rect">
              <a:avLst/>
            </a:prstGeom>
            <a:noFill/>
            <a:ln w="9525">
              <a:noFill/>
              <a:miter lim="800000"/>
              <a:headEnd/>
              <a:tailEnd/>
            </a:ln>
          </p:spPr>
          <p:txBody>
            <a:bodyPr wrap="none" rtlCol="0">
              <a:spAutoFit/>
            </a:bodyPr>
            <a:lstStyle/>
            <a:p>
              <a:r>
                <a:rPr lang="en-US" sz="2400" dirty="0" smtClean="0">
                  <a:latin typeface="Helvetica" pitchFamily="34" charset="0"/>
                  <a:cs typeface="Helvetica" pitchFamily="34" charset="0"/>
                </a:rPr>
                <a:t>~</a:t>
              </a:r>
              <a:endParaRPr lang="en-US" sz="2400" dirty="0">
                <a:latin typeface="Helvetica" pitchFamily="34" charset="0"/>
                <a:cs typeface="Helvetica" pitchFamily="34" charset="0"/>
              </a:endParaRPr>
            </a:p>
          </p:txBody>
        </p:sp>
        <p:sp>
          <p:nvSpPr>
            <p:cNvPr id="136" name="TextBox 135"/>
            <p:cNvSpPr txBox="1"/>
            <p:nvPr/>
          </p:nvSpPr>
          <p:spPr bwMode="auto">
            <a:xfrm>
              <a:off x="4572000" y="3764279"/>
              <a:ext cx="364202" cy="461665"/>
            </a:xfrm>
            <a:prstGeom prst="rect">
              <a:avLst/>
            </a:prstGeom>
            <a:noFill/>
            <a:ln w="9525">
              <a:noFill/>
              <a:miter lim="800000"/>
              <a:headEnd/>
              <a:tailEnd/>
            </a:ln>
          </p:spPr>
          <p:txBody>
            <a:bodyPr wrap="none" rtlCol="0">
              <a:spAutoFit/>
            </a:bodyPr>
            <a:lstStyle/>
            <a:p>
              <a:r>
                <a:rPr lang="en-US" sz="2400" dirty="0" smtClean="0">
                  <a:latin typeface="Helvetica" pitchFamily="34" charset="0"/>
                  <a:cs typeface="Helvetica" pitchFamily="34" charset="0"/>
                </a:rPr>
                <a:t>~</a:t>
              </a:r>
              <a:endParaRPr lang="en-US" sz="2400" dirty="0">
                <a:latin typeface="Helvetica" pitchFamily="34" charset="0"/>
                <a:cs typeface="Helvetica" pitchFamily="34" charset="0"/>
              </a:endParaRPr>
            </a:p>
          </p:txBody>
        </p:sp>
        <p:sp>
          <p:nvSpPr>
            <p:cNvPr id="137" name="TextBox 136"/>
            <p:cNvSpPr txBox="1"/>
            <p:nvPr/>
          </p:nvSpPr>
          <p:spPr bwMode="auto">
            <a:xfrm>
              <a:off x="5012574" y="3764279"/>
              <a:ext cx="364202" cy="461665"/>
            </a:xfrm>
            <a:prstGeom prst="rect">
              <a:avLst/>
            </a:prstGeom>
            <a:noFill/>
            <a:ln w="9525">
              <a:noFill/>
              <a:miter lim="800000"/>
              <a:headEnd/>
              <a:tailEnd/>
            </a:ln>
          </p:spPr>
          <p:txBody>
            <a:bodyPr wrap="none" rtlCol="0">
              <a:spAutoFit/>
            </a:bodyPr>
            <a:lstStyle/>
            <a:p>
              <a:r>
                <a:rPr lang="en-US" sz="2400" dirty="0" smtClean="0">
                  <a:latin typeface="Helvetica" pitchFamily="34" charset="0"/>
                  <a:cs typeface="Helvetica" pitchFamily="34" charset="0"/>
                </a:rPr>
                <a:t>~</a:t>
              </a:r>
              <a:endParaRPr lang="en-US" sz="2400" dirty="0">
                <a:latin typeface="Helvetica" pitchFamily="34" charset="0"/>
                <a:cs typeface="Helvetica" pitchFamily="34" charset="0"/>
              </a:endParaRPr>
            </a:p>
          </p:txBody>
        </p:sp>
      </p:grpSp>
      <p:grpSp>
        <p:nvGrpSpPr>
          <p:cNvPr id="14" name="Group 139"/>
          <p:cNvGrpSpPr/>
          <p:nvPr/>
        </p:nvGrpSpPr>
        <p:grpSpPr>
          <a:xfrm>
            <a:off x="3690188" y="5512414"/>
            <a:ext cx="1763624" cy="659786"/>
            <a:chOff x="3431912" y="3764279"/>
            <a:chExt cx="1763624" cy="659786"/>
          </a:xfrm>
        </p:grpSpPr>
        <p:sp>
          <p:nvSpPr>
            <p:cNvPr id="141" name="TextBox 140"/>
            <p:cNvSpPr txBox="1"/>
            <p:nvPr/>
          </p:nvSpPr>
          <p:spPr bwMode="auto">
            <a:xfrm>
              <a:off x="3431912" y="3962400"/>
              <a:ext cx="1763624" cy="461665"/>
            </a:xfrm>
            <a:prstGeom prst="rect">
              <a:avLst/>
            </a:prstGeom>
            <a:noFill/>
            <a:ln w="9525">
              <a:noFill/>
              <a:miter lim="800000"/>
              <a:headEnd/>
              <a:tailEnd/>
            </a:ln>
          </p:spPr>
          <p:txBody>
            <a:bodyPr wrap="none" rtlCol="0">
              <a:spAutoFit/>
            </a:bodyPr>
            <a:lstStyle/>
            <a:p>
              <a:r>
                <a:rPr lang="en-US" sz="2400" dirty="0" smtClean="0">
                  <a:latin typeface="Helvetica" pitchFamily="34" charset="0"/>
                  <a:cs typeface="Helvetica" pitchFamily="34" charset="0"/>
                </a:rPr>
                <a:t>H</a:t>
              </a:r>
              <a:r>
                <a:rPr lang="en-US" sz="2400" baseline="-25000" dirty="0" smtClean="0">
                  <a:latin typeface="Helvetica" pitchFamily="34" charset="0"/>
                  <a:cs typeface="Helvetica" pitchFamily="34" charset="0"/>
                </a:rPr>
                <a:t>rlf</a:t>
              </a:r>
              <a:r>
                <a:rPr lang="en-US" sz="2400" dirty="0" smtClean="0">
                  <a:latin typeface="Helvetica" pitchFamily="34" charset="0"/>
                  <a:cs typeface="Helvetica" pitchFamily="34" charset="0"/>
                </a:rPr>
                <a:t> = U</a:t>
              </a:r>
              <a:r>
                <a:rPr lang="en-US" sz="2400" baseline="-25000" dirty="0" smtClean="0">
                  <a:latin typeface="Helvetica" pitchFamily="34" charset="0"/>
                  <a:cs typeface="Helvetica" pitchFamily="34" charset="0"/>
                </a:rPr>
                <a:t>rlf</a:t>
              </a:r>
              <a:r>
                <a:rPr lang="en-US" sz="2400" dirty="0" smtClean="0">
                  <a:latin typeface="Helvetica" pitchFamily="34" charset="0"/>
                  <a:cs typeface="Helvetica" pitchFamily="34" charset="0"/>
                </a:rPr>
                <a:t> </a:t>
              </a:r>
              <a:r>
                <a:rPr lang="el-GR" sz="2400" dirty="0" smtClean="0">
                  <a:latin typeface="Helvetica" pitchFamily="34" charset="0"/>
                  <a:cs typeface="Helvetica" pitchFamily="34" charset="0"/>
                </a:rPr>
                <a:t>Σ</a:t>
              </a:r>
              <a:r>
                <a:rPr lang="en-US" sz="2400" baseline="-25000" dirty="0" smtClean="0">
                  <a:latin typeface="Helvetica" pitchFamily="34" charset="0"/>
                  <a:cs typeface="Helvetica" pitchFamily="34" charset="0"/>
                </a:rPr>
                <a:t>rlf</a:t>
              </a:r>
              <a:endParaRPr lang="en-US" sz="2400" dirty="0">
                <a:latin typeface="Helvetica" pitchFamily="34" charset="0"/>
                <a:cs typeface="Helvetica" pitchFamily="34" charset="0"/>
              </a:endParaRPr>
            </a:p>
          </p:txBody>
        </p:sp>
        <p:sp>
          <p:nvSpPr>
            <p:cNvPr id="142" name="TextBox 141"/>
            <p:cNvSpPr txBox="1"/>
            <p:nvPr/>
          </p:nvSpPr>
          <p:spPr bwMode="auto">
            <a:xfrm>
              <a:off x="4164678" y="3764279"/>
              <a:ext cx="364202" cy="461665"/>
            </a:xfrm>
            <a:prstGeom prst="rect">
              <a:avLst/>
            </a:prstGeom>
            <a:noFill/>
            <a:ln w="9525">
              <a:noFill/>
              <a:miter lim="800000"/>
              <a:headEnd/>
              <a:tailEnd/>
            </a:ln>
          </p:spPr>
          <p:txBody>
            <a:bodyPr wrap="none" rtlCol="0">
              <a:spAutoFit/>
            </a:bodyPr>
            <a:lstStyle/>
            <a:p>
              <a:r>
                <a:rPr lang="en-US" sz="2400" dirty="0" smtClean="0">
                  <a:latin typeface="Helvetica" pitchFamily="34" charset="0"/>
                  <a:cs typeface="Helvetica" pitchFamily="34" charset="0"/>
                </a:rPr>
                <a:t>~</a:t>
              </a:r>
              <a:endParaRPr lang="en-US" sz="2400" dirty="0">
                <a:latin typeface="Helvetica" pitchFamily="34" charset="0"/>
                <a:cs typeface="Helvetica" pitchFamily="34" charset="0"/>
              </a:endParaRPr>
            </a:p>
          </p:txBody>
        </p:sp>
        <p:sp>
          <p:nvSpPr>
            <p:cNvPr id="143" name="TextBox 142"/>
            <p:cNvSpPr txBox="1"/>
            <p:nvPr/>
          </p:nvSpPr>
          <p:spPr bwMode="auto">
            <a:xfrm>
              <a:off x="4630191" y="3764279"/>
              <a:ext cx="364202" cy="461665"/>
            </a:xfrm>
            <a:prstGeom prst="rect">
              <a:avLst/>
            </a:prstGeom>
            <a:noFill/>
            <a:ln w="9525">
              <a:noFill/>
              <a:miter lim="800000"/>
              <a:headEnd/>
              <a:tailEnd/>
            </a:ln>
          </p:spPr>
          <p:txBody>
            <a:bodyPr wrap="none" rtlCol="0">
              <a:spAutoFit/>
            </a:bodyPr>
            <a:lstStyle/>
            <a:p>
              <a:r>
                <a:rPr lang="en-US" sz="2400" dirty="0" smtClean="0">
                  <a:latin typeface="Helvetica" pitchFamily="34" charset="0"/>
                  <a:cs typeface="Helvetica" pitchFamily="34" charset="0"/>
                </a:rPr>
                <a:t>~</a:t>
              </a:r>
              <a:endParaRPr lang="en-US" sz="2400" dirty="0">
                <a:latin typeface="Helvetica" pitchFamily="34" charset="0"/>
                <a:cs typeface="Helvetica" pitchFamily="34" charset="0"/>
              </a:endParaRPr>
            </a:p>
          </p:txBody>
        </p:sp>
      </p:grpSp>
      <p:sp>
        <p:nvSpPr>
          <p:cNvPr id="81" name="TextBox 80"/>
          <p:cNvSpPr txBox="1"/>
          <p:nvPr/>
        </p:nvSpPr>
        <p:spPr bwMode="auto">
          <a:xfrm>
            <a:off x="2819400" y="3975100"/>
            <a:ext cx="774571" cy="461665"/>
          </a:xfrm>
          <a:prstGeom prst="rect">
            <a:avLst/>
          </a:prstGeom>
          <a:noFill/>
          <a:ln w="9525">
            <a:noFill/>
            <a:miter lim="800000"/>
            <a:headEnd/>
            <a:tailEnd/>
          </a:ln>
        </p:spPr>
        <p:txBody>
          <a:bodyPr wrap="none" rtlCol="0">
            <a:spAutoFit/>
          </a:bodyPr>
          <a:lstStyle/>
          <a:p>
            <a:r>
              <a:rPr lang="en-US" sz="2400" dirty="0" err="1" smtClean="0">
                <a:latin typeface="Helvetica" pitchFamily="34" charset="0"/>
                <a:cs typeface="Helvetica" pitchFamily="34" charset="0"/>
              </a:rPr>
              <a:t>H</a:t>
            </a:r>
            <a:r>
              <a:rPr lang="en-US" sz="2400" baseline="-25000" dirty="0" err="1" smtClean="0">
                <a:latin typeface="Helvetica" pitchFamily="34" charset="0"/>
                <a:cs typeface="Helvetica" pitchFamily="34" charset="0"/>
              </a:rPr>
              <a:t>lf</a:t>
            </a:r>
            <a:r>
              <a:rPr lang="en-US" sz="2400" dirty="0" smtClean="0">
                <a:latin typeface="Helvetica" pitchFamily="34" charset="0"/>
                <a:cs typeface="Helvetica" pitchFamily="34" charset="0"/>
              </a:rPr>
              <a:t> =</a:t>
            </a:r>
            <a:endParaRPr lang="en-US" sz="2400" dirty="0">
              <a:latin typeface="Helvetica" pitchFamily="34" charset="0"/>
              <a:cs typeface="Helvetica" pitchFamily="34" charset="0"/>
            </a:endParaRPr>
          </a:p>
        </p:txBody>
      </p:sp>
      <p:sp>
        <p:nvSpPr>
          <p:cNvPr id="83" name="Left Bracket 82"/>
          <p:cNvSpPr/>
          <p:nvPr/>
        </p:nvSpPr>
        <p:spPr>
          <a:xfrm>
            <a:off x="3733800" y="3365500"/>
            <a:ext cx="107950" cy="1536700"/>
          </a:xfrm>
          <a:prstGeom prst="leftBracket">
            <a:avLst>
              <a:gd name="adj" fmla="val 0"/>
            </a:avLst>
          </a:prstGeom>
          <a:ln w="25400">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84" name="Left Bracket 83"/>
          <p:cNvSpPr/>
          <p:nvPr/>
        </p:nvSpPr>
        <p:spPr>
          <a:xfrm flipH="1">
            <a:off x="5181600" y="3352800"/>
            <a:ext cx="101912" cy="1536700"/>
          </a:xfrm>
          <a:prstGeom prst="leftBracket">
            <a:avLst>
              <a:gd name="adj" fmla="val 0"/>
            </a:avLst>
          </a:prstGeom>
          <a:ln w="25400">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85" name="TextBox 84"/>
          <p:cNvSpPr txBox="1"/>
          <p:nvPr/>
        </p:nvSpPr>
        <p:spPr bwMode="auto">
          <a:xfrm>
            <a:off x="4419600" y="3822700"/>
            <a:ext cx="492443" cy="461665"/>
          </a:xfrm>
          <a:prstGeom prst="rect">
            <a:avLst/>
          </a:prstGeom>
          <a:noFill/>
          <a:ln w="9525">
            <a:noFill/>
            <a:miter lim="800000"/>
            <a:headEnd/>
            <a:tailEnd/>
          </a:ln>
        </p:spPr>
        <p:txBody>
          <a:bodyPr wrap="none" rtlCol="0">
            <a:spAutoFit/>
          </a:bodyPr>
          <a:lstStyle/>
          <a:p>
            <a:r>
              <a:rPr lang="en-US" sz="2400" dirty="0" smtClean="0">
                <a:latin typeface="Helvetica" pitchFamily="34" charset="0"/>
                <a:cs typeface="Helvetica" pitchFamily="34" charset="0"/>
              </a:rPr>
              <a:t>…</a:t>
            </a:r>
          </a:p>
        </p:txBody>
      </p:sp>
      <p:grpSp>
        <p:nvGrpSpPr>
          <p:cNvPr id="86" name="Group 85"/>
          <p:cNvGrpSpPr/>
          <p:nvPr/>
        </p:nvGrpSpPr>
        <p:grpSpPr>
          <a:xfrm>
            <a:off x="3989476" y="3391712"/>
            <a:ext cx="68580" cy="1524000"/>
            <a:chOff x="1828800" y="1447800"/>
            <a:chExt cx="457200" cy="1524000"/>
          </a:xfrm>
        </p:grpSpPr>
        <p:cxnSp>
          <p:nvCxnSpPr>
            <p:cNvPr id="87" name="Straight Connector 86"/>
            <p:cNvCxnSpPr/>
            <p:nvPr/>
          </p:nvCxnSpPr>
          <p:spPr>
            <a:xfrm flipV="1">
              <a:off x="1828800" y="2438400"/>
              <a:ext cx="457200" cy="457200"/>
            </a:xfrm>
            <a:prstGeom prst="line">
              <a:avLst/>
            </a:prstGeom>
            <a:ln w="12700">
              <a:solidFill>
                <a:schemeClr val="tx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88" name="Straight Connector 87"/>
            <p:cNvCxnSpPr/>
            <p:nvPr/>
          </p:nvCxnSpPr>
          <p:spPr>
            <a:xfrm flipV="1">
              <a:off x="1828800" y="2286000"/>
              <a:ext cx="457200" cy="457200"/>
            </a:xfrm>
            <a:prstGeom prst="line">
              <a:avLst/>
            </a:prstGeom>
            <a:ln w="12700">
              <a:solidFill>
                <a:schemeClr val="tx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89" name="Straight Connector 88"/>
            <p:cNvCxnSpPr/>
            <p:nvPr/>
          </p:nvCxnSpPr>
          <p:spPr>
            <a:xfrm flipV="1">
              <a:off x="1828800" y="2133600"/>
              <a:ext cx="457200" cy="457200"/>
            </a:xfrm>
            <a:prstGeom prst="line">
              <a:avLst/>
            </a:prstGeom>
            <a:ln w="12700">
              <a:solidFill>
                <a:schemeClr val="tx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91" name="Straight Connector 90"/>
            <p:cNvCxnSpPr/>
            <p:nvPr/>
          </p:nvCxnSpPr>
          <p:spPr>
            <a:xfrm flipV="1">
              <a:off x="1828800" y="1981200"/>
              <a:ext cx="457200" cy="457200"/>
            </a:xfrm>
            <a:prstGeom prst="line">
              <a:avLst/>
            </a:prstGeom>
            <a:ln w="12700">
              <a:solidFill>
                <a:schemeClr val="tx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93" name="Straight Connector 92"/>
            <p:cNvCxnSpPr/>
            <p:nvPr/>
          </p:nvCxnSpPr>
          <p:spPr>
            <a:xfrm flipV="1">
              <a:off x="1828800" y="1828800"/>
              <a:ext cx="457200" cy="457200"/>
            </a:xfrm>
            <a:prstGeom prst="line">
              <a:avLst/>
            </a:prstGeom>
            <a:ln w="12700">
              <a:solidFill>
                <a:schemeClr val="tx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94" name="Straight Connector 93"/>
            <p:cNvCxnSpPr/>
            <p:nvPr/>
          </p:nvCxnSpPr>
          <p:spPr>
            <a:xfrm flipV="1">
              <a:off x="1828800" y="1676400"/>
              <a:ext cx="457200" cy="457200"/>
            </a:xfrm>
            <a:prstGeom prst="line">
              <a:avLst/>
            </a:prstGeom>
            <a:ln w="12700">
              <a:solidFill>
                <a:schemeClr val="tx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95" name="Straight Connector 94"/>
            <p:cNvCxnSpPr/>
            <p:nvPr/>
          </p:nvCxnSpPr>
          <p:spPr>
            <a:xfrm flipV="1">
              <a:off x="1828800" y="1524000"/>
              <a:ext cx="457200" cy="457200"/>
            </a:xfrm>
            <a:prstGeom prst="line">
              <a:avLst/>
            </a:prstGeom>
            <a:ln w="12700">
              <a:solidFill>
                <a:schemeClr val="tx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96" name="Straight Connector 95"/>
            <p:cNvCxnSpPr/>
            <p:nvPr/>
          </p:nvCxnSpPr>
          <p:spPr>
            <a:xfrm>
              <a:off x="2209800" y="1447800"/>
              <a:ext cx="0" cy="1219200"/>
            </a:xfrm>
            <a:prstGeom prst="line">
              <a:avLst/>
            </a:prstGeom>
            <a:ln w="12700">
              <a:solidFill>
                <a:schemeClr val="tx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99" name="Straight Connector 98"/>
            <p:cNvCxnSpPr/>
            <p:nvPr/>
          </p:nvCxnSpPr>
          <p:spPr>
            <a:xfrm>
              <a:off x="2133600" y="1524000"/>
              <a:ext cx="0" cy="1219200"/>
            </a:xfrm>
            <a:prstGeom prst="line">
              <a:avLst/>
            </a:prstGeom>
            <a:ln w="12700">
              <a:solidFill>
                <a:schemeClr val="tx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100" name="Straight Connector 99"/>
            <p:cNvCxnSpPr/>
            <p:nvPr/>
          </p:nvCxnSpPr>
          <p:spPr>
            <a:xfrm>
              <a:off x="2057400" y="1600200"/>
              <a:ext cx="0" cy="1219200"/>
            </a:xfrm>
            <a:prstGeom prst="line">
              <a:avLst/>
            </a:prstGeom>
            <a:ln w="12700">
              <a:solidFill>
                <a:schemeClr val="tx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101" name="Straight Connector 100"/>
            <p:cNvCxnSpPr/>
            <p:nvPr/>
          </p:nvCxnSpPr>
          <p:spPr>
            <a:xfrm>
              <a:off x="1981200" y="1676400"/>
              <a:ext cx="0" cy="1219200"/>
            </a:xfrm>
            <a:prstGeom prst="line">
              <a:avLst/>
            </a:prstGeom>
            <a:ln w="12700">
              <a:solidFill>
                <a:schemeClr val="tx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102" name="Straight Connector 101"/>
            <p:cNvCxnSpPr/>
            <p:nvPr/>
          </p:nvCxnSpPr>
          <p:spPr>
            <a:xfrm>
              <a:off x="1905000" y="1752600"/>
              <a:ext cx="0" cy="1219200"/>
            </a:xfrm>
            <a:prstGeom prst="line">
              <a:avLst/>
            </a:prstGeom>
            <a:ln w="12700">
              <a:solidFill>
                <a:schemeClr val="tx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grpSp>
      <p:grpSp>
        <p:nvGrpSpPr>
          <p:cNvPr id="103" name="Group 102"/>
          <p:cNvGrpSpPr/>
          <p:nvPr/>
        </p:nvGrpSpPr>
        <p:grpSpPr>
          <a:xfrm>
            <a:off x="609600" y="1371600"/>
            <a:ext cx="2007399" cy="1695450"/>
            <a:chOff x="609600" y="1371600"/>
            <a:chExt cx="2007399" cy="1695450"/>
          </a:xfrm>
        </p:grpSpPr>
        <p:grpSp>
          <p:nvGrpSpPr>
            <p:cNvPr id="104" name="Group 25"/>
            <p:cNvGrpSpPr/>
            <p:nvPr/>
          </p:nvGrpSpPr>
          <p:grpSpPr>
            <a:xfrm>
              <a:off x="609600" y="1371600"/>
              <a:ext cx="2007399" cy="1695450"/>
              <a:chOff x="1066800" y="2419350"/>
              <a:chExt cx="2007399" cy="1695450"/>
            </a:xfrm>
          </p:grpSpPr>
          <p:grpSp>
            <p:nvGrpSpPr>
              <p:cNvPr id="110" name="Group 20"/>
              <p:cNvGrpSpPr/>
              <p:nvPr/>
            </p:nvGrpSpPr>
            <p:grpSpPr>
              <a:xfrm>
                <a:off x="1066800" y="2419350"/>
                <a:ext cx="1683544" cy="1695450"/>
                <a:chOff x="1066800" y="2419350"/>
                <a:chExt cx="1683544" cy="1695450"/>
              </a:xfrm>
            </p:grpSpPr>
            <p:cxnSp>
              <p:nvCxnSpPr>
                <p:cNvPr id="112" name="Straight Connector 111"/>
                <p:cNvCxnSpPr/>
                <p:nvPr/>
              </p:nvCxnSpPr>
              <p:spPr>
                <a:xfrm flipV="1">
                  <a:off x="2286000" y="2438400"/>
                  <a:ext cx="457200" cy="457200"/>
                </a:xfrm>
                <a:prstGeom prst="line">
                  <a:avLst/>
                </a:prstGeom>
                <a:ln w="50800">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13" name="Straight Connector 112"/>
                <p:cNvCxnSpPr/>
                <p:nvPr/>
              </p:nvCxnSpPr>
              <p:spPr>
                <a:xfrm flipV="1">
                  <a:off x="1066800" y="2438400"/>
                  <a:ext cx="457200" cy="457200"/>
                </a:xfrm>
                <a:prstGeom prst="line">
                  <a:avLst/>
                </a:prstGeom>
                <a:ln w="50800">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14" name="Straight Connector 113"/>
                <p:cNvCxnSpPr/>
                <p:nvPr/>
              </p:nvCxnSpPr>
              <p:spPr>
                <a:xfrm flipV="1">
                  <a:off x="2286000" y="3657600"/>
                  <a:ext cx="457200" cy="457200"/>
                </a:xfrm>
                <a:prstGeom prst="line">
                  <a:avLst/>
                </a:prstGeom>
                <a:ln w="50800">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15" name="Straight Connector 8"/>
                <p:cNvCxnSpPr/>
                <p:nvPr/>
              </p:nvCxnSpPr>
              <p:spPr>
                <a:xfrm>
                  <a:off x="1506163" y="2445543"/>
                  <a:ext cx="1244181" cy="0"/>
                </a:xfrm>
                <a:prstGeom prst="line">
                  <a:avLst/>
                </a:prstGeom>
                <a:ln w="50800">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33" name="Straight Connector 132"/>
                <p:cNvCxnSpPr/>
                <p:nvPr/>
              </p:nvCxnSpPr>
              <p:spPr>
                <a:xfrm flipV="1">
                  <a:off x="2736058" y="2419350"/>
                  <a:ext cx="4761" cy="1254917"/>
                </a:xfrm>
                <a:prstGeom prst="line">
                  <a:avLst/>
                </a:prstGeom>
                <a:ln w="50800">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38" name="Straight Connector 137"/>
                <p:cNvCxnSpPr/>
                <p:nvPr/>
              </p:nvCxnSpPr>
              <p:spPr>
                <a:xfrm rot="10800000">
                  <a:off x="1498060" y="3657600"/>
                  <a:ext cx="1245140" cy="0"/>
                </a:xfrm>
                <a:prstGeom prst="line">
                  <a:avLst/>
                </a:prstGeom>
                <a:ln w="50800">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grpSp>
          <p:cxnSp>
            <p:nvCxnSpPr>
              <p:cNvPr id="111" name="Straight Arrow Connector 110"/>
              <p:cNvCxnSpPr/>
              <p:nvPr/>
            </p:nvCxnSpPr>
            <p:spPr>
              <a:xfrm>
                <a:off x="2312199" y="3276600"/>
                <a:ext cx="762000" cy="0"/>
              </a:xfrm>
              <a:prstGeom prst="straightConnector1">
                <a:avLst/>
              </a:prstGeom>
              <a:ln w="50800">
                <a:solidFill>
                  <a:srgbClr val="FF0000"/>
                </a:solidFill>
                <a:headEnd type="none"/>
                <a:tailEnd type="stealth" w="lg" len="lg"/>
              </a:ln>
            </p:spPr>
            <p:style>
              <a:lnRef idx="1">
                <a:schemeClr val="accent1"/>
              </a:lnRef>
              <a:fillRef idx="0">
                <a:schemeClr val="accent1"/>
              </a:fillRef>
              <a:effectRef idx="0">
                <a:schemeClr val="accent1"/>
              </a:effectRef>
              <a:fontRef idx="minor">
                <a:schemeClr val="tx1"/>
              </a:fontRef>
            </p:style>
          </p:cxnSp>
        </p:grpSp>
        <p:cxnSp>
          <p:nvCxnSpPr>
            <p:cNvPr id="105" name="Straight Connector 104"/>
            <p:cNvCxnSpPr/>
            <p:nvPr/>
          </p:nvCxnSpPr>
          <p:spPr>
            <a:xfrm flipV="1">
              <a:off x="609600" y="2590800"/>
              <a:ext cx="457200" cy="457200"/>
            </a:xfrm>
            <a:prstGeom prst="line">
              <a:avLst/>
            </a:prstGeom>
            <a:ln w="50800">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06" name="Straight Connector 105"/>
            <p:cNvCxnSpPr/>
            <p:nvPr/>
          </p:nvCxnSpPr>
          <p:spPr>
            <a:xfrm rot="5400000" flipH="1" flipV="1">
              <a:off x="682533" y="2242251"/>
              <a:ext cx="768535" cy="0"/>
            </a:xfrm>
            <a:prstGeom prst="line">
              <a:avLst/>
            </a:prstGeom>
            <a:ln w="50800">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07" name="Straight Connector 106"/>
            <p:cNvCxnSpPr/>
            <p:nvPr/>
          </p:nvCxnSpPr>
          <p:spPr>
            <a:xfrm>
              <a:off x="609600" y="1828800"/>
              <a:ext cx="1244181" cy="0"/>
            </a:xfrm>
            <a:prstGeom prst="line">
              <a:avLst/>
            </a:prstGeom>
            <a:ln w="50800">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08" name="Straight Connector 107"/>
            <p:cNvCxnSpPr/>
            <p:nvPr/>
          </p:nvCxnSpPr>
          <p:spPr>
            <a:xfrm>
              <a:off x="609600" y="3048000"/>
              <a:ext cx="1244181" cy="0"/>
            </a:xfrm>
            <a:prstGeom prst="line">
              <a:avLst/>
            </a:prstGeom>
            <a:ln w="50800">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09" name="Straight Connector 108"/>
            <p:cNvCxnSpPr/>
            <p:nvPr/>
          </p:nvCxnSpPr>
          <p:spPr>
            <a:xfrm rot="5400000" flipH="1" flipV="1">
              <a:off x="5649" y="2442479"/>
              <a:ext cx="1227358" cy="0"/>
            </a:xfrm>
            <a:prstGeom prst="line">
              <a:avLst/>
            </a:prstGeom>
            <a:ln w="50800">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grpSp>
      <p:sp>
        <p:nvSpPr>
          <p:cNvPr id="139" name="Title 2"/>
          <p:cNvSpPr>
            <a:spLocks noGrp="1"/>
          </p:cNvSpPr>
          <p:nvPr>
            <p:ph type="title"/>
          </p:nvPr>
        </p:nvSpPr>
        <p:spPr/>
        <p:txBody>
          <a:bodyPr/>
          <a:lstStyle/>
          <a:p>
            <a:r>
              <a:rPr lang="en-US" dirty="0" smtClean="0"/>
              <a:t>Dictionary</a:t>
            </a:r>
            <a:br>
              <a:rPr lang="en-US" dirty="0" smtClean="0"/>
            </a:br>
            <a:r>
              <a:rPr lang="en-US" sz="2800" dirty="0" smtClean="0"/>
              <a:t>interfaces (</a:t>
            </a:r>
            <a:r>
              <a:rPr lang="en-US" sz="2800" dirty="0" err="1" smtClean="0"/>
              <a:t>H</a:t>
            </a:r>
            <a:r>
              <a:rPr lang="en-US" sz="2800" baseline="-25000" dirty="0" err="1" smtClean="0"/>
              <a:t>rlf</a:t>
            </a:r>
            <a:r>
              <a:rPr lang="en-US" sz="2800" dirty="0" smtClean="0"/>
              <a:t> / </a:t>
            </a:r>
            <a:r>
              <a:rPr lang="en-US" sz="2800" dirty="0" err="1" smtClean="0"/>
              <a:t>R</a:t>
            </a:r>
            <a:r>
              <a:rPr lang="en-US" sz="2800" baseline="-25000" dirty="0" err="1" smtClean="0"/>
              <a:t>b→rlf</a:t>
            </a:r>
            <a:r>
              <a:rPr lang="en-US" sz="2800" dirty="0" smtClean="0"/>
              <a:t>)</a:t>
            </a:r>
            <a:endParaRPr lang="en-US" dirty="0"/>
          </a:p>
        </p:txBody>
      </p:sp>
    </p:spTree>
    <p:extLst>
      <p:ext uri="{BB962C8B-B14F-4D97-AF65-F5344CB8AC3E}">
        <p14:creationId xmlns:p14="http://schemas.microsoft.com/office/powerpoint/2010/main" val="44800439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Group 68"/>
          <p:cNvGrpSpPr/>
          <p:nvPr/>
        </p:nvGrpSpPr>
        <p:grpSpPr>
          <a:xfrm>
            <a:off x="6553200" y="1371600"/>
            <a:ext cx="2064544" cy="1695450"/>
            <a:chOff x="4191000" y="2421774"/>
            <a:chExt cx="2064544" cy="1695450"/>
          </a:xfrm>
        </p:grpSpPr>
        <p:cxnSp>
          <p:nvCxnSpPr>
            <p:cNvPr id="31" name="Straight Connector 30"/>
            <p:cNvCxnSpPr/>
            <p:nvPr/>
          </p:nvCxnSpPr>
          <p:spPr>
            <a:xfrm flipV="1">
              <a:off x="5791200" y="2440824"/>
              <a:ext cx="457200" cy="457200"/>
            </a:xfrm>
            <a:prstGeom prst="line">
              <a:avLst/>
            </a:prstGeom>
            <a:ln w="50800">
              <a:solidFill>
                <a:schemeClr val="bg1">
                  <a:lumMod val="50000"/>
                  <a:lumOff val="5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a:xfrm flipV="1">
              <a:off x="4578350" y="2440825"/>
              <a:ext cx="450850" cy="448425"/>
            </a:xfrm>
            <a:prstGeom prst="line">
              <a:avLst/>
            </a:prstGeom>
            <a:ln w="50800">
              <a:solidFill>
                <a:schemeClr val="bg1">
                  <a:lumMod val="50000"/>
                  <a:lumOff val="5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a:xfrm flipV="1">
              <a:off x="5791200" y="3660024"/>
              <a:ext cx="457200" cy="457200"/>
            </a:xfrm>
            <a:prstGeom prst="line">
              <a:avLst/>
            </a:prstGeom>
            <a:ln w="50800">
              <a:solidFill>
                <a:schemeClr val="bg1">
                  <a:lumMod val="50000"/>
                  <a:lumOff val="5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p:nvCxnSpPr>
          <p:spPr>
            <a:xfrm>
              <a:off x="5011363" y="2447967"/>
              <a:ext cx="1244181" cy="0"/>
            </a:xfrm>
            <a:prstGeom prst="line">
              <a:avLst/>
            </a:prstGeom>
            <a:ln w="50800">
              <a:solidFill>
                <a:schemeClr val="bg1">
                  <a:lumMod val="50000"/>
                  <a:lumOff val="5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p:nvCxnSpPr>
          <p:spPr>
            <a:xfrm flipV="1">
              <a:off x="6241258" y="2421774"/>
              <a:ext cx="4761" cy="1254917"/>
            </a:xfrm>
            <a:prstGeom prst="line">
              <a:avLst/>
            </a:prstGeom>
            <a:ln w="50800">
              <a:solidFill>
                <a:schemeClr val="bg1">
                  <a:lumMod val="50000"/>
                  <a:lumOff val="5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1" name="Straight Connector 40"/>
            <p:cNvCxnSpPr/>
            <p:nvPr/>
          </p:nvCxnSpPr>
          <p:spPr>
            <a:xfrm flipV="1">
              <a:off x="5791200" y="2895600"/>
              <a:ext cx="0" cy="1219200"/>
            </a:xfrm>
            <a:prstGeom prst="line">
              <a:avLst/>
            </a:prstGeom>
            <a:ln w="50800">
              <a:solidFill>
                <a:schemeClr val="bg1">
                  <a:lumMod val="50000"/>
                  <a:lumOff val="5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3" name="Straight Connector 42"/>
            <p:cNvCxnSpPr/>
            <p:nvPr/>
          </p:nvCxnSpPr>
          <p:spPr>
            <a:xfrm flipH="1">
              <a:off x="4559300" y="2898775"/>
              <a:ext cx="1228725" cy="0"/>
            </a:xfrm>
            <a:prstGeom prst="line">
              <a:avLst/>
            </a:prstGeom>
            <a:ln w="50800">
              <a:solidFill>
                <a:schemeClr val="bg1">
                  <a:lumMod val="50000"/>
                  <a:lumOff val="5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5" name="Straight Connector 44"/>
            <p:cNvCxnSpPr/>
            <p:nvPr/>
          </p:nvCxnSpPr>
          <p:spPr>
            <a:xfrm flipH="1">
              <a:off x="4476750" y="4114800"/>
              <a:ext cx="1330327" cy="0"/>
            </a:xfrm>
            <a:prstGeom prst="line">
              <a:avLst/>
            </a:prstGeom>
            <a:ln w="50800">
              <a:solidFill>
                <a:schemeClr val="bg1">
                  <a:lumMod val="50000"/>
                  <a:lumOff val="5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6" name="Straight Connector 45"/>
            <p:cNvCxnSpPr/>
            <p:nvPr/>
          </p:nvCxnSpPr>
          <p:spPr>
            <a:xfrm flipV="1">
              <a:off x="4492625" y="3657602"/>
              <a:ext cx="460375" cy="454023"/>
            </a:xfrm>
            <a:prstGeom prst="line">
              <a:avLst/>
            </a:prstGeom>
            <a:ln w="50800">
              <a:solidFill>
                <a:schemeClr val="bg1">
                  <a:lumMod val="50000"/>
                  <a:lumOff val="5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8" name="Straight Connector 47"/>
            <p:cNvCxnSpPr/>
            <p:nvPr/>
          </p:nvCxnSpPr>
          <p:spPr>
            <a:xfrm>
              <a:off x="4953000" y="3657600"/>
              <a:ext cx="841375" cy="0"/>
            </a:xfrm>
            <a:prstGeom prst="line">
              <a:avLst/>
            </a:prstGeom>
            <a:ln w="50800">
              <a:solidFill>
                <a:schemeClr val="bg1">
                  <a:lumMod val="50000"/>
                  <a:lumOff val="5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50" name="Straight Connector 49"/>
            <p:cNvCxnSpPr/>
            <p:nvPr/>
          </p:nvCxnSpPr>
          <p:spPr>
            <a:xfrm flipV="1">
              <a:off x="4953000" y="2901950"/>
              <a:ext cx="0" cy="755650"/>
            </a:xfrm>
            <a:prstGeom prst="line">
              <a:avLst/>
            </a:prstGeom>
            <a:ln w="50800">
              <a:solidFill>
                <a:schemeClr val="bg1">
                  <a:lumMod val="50000"/>
                  <a:lumOff val="5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9" name="Straight Arrow Connector 28"/>
            <p:cNvCxnSpPr/>
            <p:nvPr/>
          </p:nvCxnSpPr>
          <p:spPr>
            <a:xfrm>
              <a:off x="4191000" y="3276600"/>
              <a:ext cx="1066800" cy="0"/>
            </a:xfrm>
            <a:prstGeom prst="straightConnector1">
              <a:avLst/>
            </a:prstGeom>
            <a:ln w="50800">
              <a:solidFill>
                <a:schemeClr val="bg1">
                  <a:lumMod val="50000"/>
                  <a:lumOff val="50000"/>
                </a:schemeClr>
              </a:solidFill>
              <a:headEnd type="none"/>
              <a:tailEnd type="stealth" w="lg" len="lg"/>
            </a:ln>
          </p:spPr>
          <p:style>
            <a:lnRef idx="1">
              <a:schemeClr val="accent1"/>
            </a:lnRef>
            <a:fillRef idx="0">
              <a:schemeClr val="accent1"/>
            </a:fillRef>
            <a:effectRef idx="0">
              <a:schemeClr val="accent1"/>
            </a:effectRef>
            <a:fontRef idx="minor">
              <a:schemeClr val="tx1"/>
            </a:fontRef>
          </p:style>
        </p:cxnSp>
      </p:grpSp>
      <p:grpSp>
        <p:nvGrpSpPr>
          <p:cNvPr id="10" name="Group 62"/>
          <p:cNvGrpSpPr/>
          <p:nvPr/>
        </p:nvGrpSpPr>
        <p:grpSpPr>
          <a:xfrm>
            <a:off x="3771900" y="1371600"/>
            <a:ext cx="1600200" cy="1714500"/>
            <a:chOff x="2971800" y="4419600"/>
            <a:chExt cx="1600200" cy="1714500"/>
          </a:xfrm>
        </p:grpSpPr>
        <p:grpSp>
          <p:nvGrpSpPr>
            <p:cNvPr id="11" name="Group 96"/>
            <p:cNvGrpSpPr/>
            <p:nvPr/>
          </p:nvGrpSpPr>
          <p:grpSpPr>
            <a:xfrm>
              <a:off x="4114800" y="4419600"/>
              <a:ext cx="457200" cy="1714500"/>
              <a:chOff x="3962400" y="4267200"/>
              <a:chExt cx="457200" cy="1714500"/>
            </a:xfrm>
          </p:grpSpPr>
          <p:cxnSp>
            <p:nvCxnSpPr>
              <p:cNvPr id="116" name="Straight Connector 115"/>
              <p:cNvCxnSpPr/>
              <p:nvPr/>
            </p:nvCxnSpPr>
            <p:spPr>
              <a:xfrm flipV="1">
                <a:off x="3962400" y="4286250"/>
                <a:ext cx="457200" cy="457200"/>
              </a:xfrm>
              <a:prstGeom prst="line">
                <a:avLst/>
              </a:prstGeom>
              <a:ln w="50800">
                <a:solidFill>
                  <a:schemeClr val="bg1">
                    <a:lumMod val="50000"/>
                    <a:lumOff val="5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17" name="Straight Connector 116"/>
              <p:cNvCxnSpPr/>
              <p:nvPr/>
            </p:nvCxnSpPr>
            <p:spPr>
              <a:xfrm flipV="1">
                <a:off x="3962400" y="5505450"/>
                <a:ext cx="457200" cy="457200"/>
              </a:xfrm>
              <a:prstGeom prst="line">
                <a:avLst/>
              </a:prstGeom>
              <a:ln w="50800">
                <a:solidFill>
                  <a:schemeClr val="bg1">
                    <a:lumMod val="50000"/>
                    <a:lumOff val="5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18" name="Straight Connector 117"/>
              <p:cNvCxnSpPr/>
              <p:nvPr/>
            </p:nvCxnSpPr>
            <p:spPr>
              <a:xfrm flipV="1">
                <a:off x="4412458" y="4267200"/>
                <a:ext cx="4761" cy="1254917"/>
              </a:xfrm>
              <a:prstGeom prst="line">
                <a:avLst/>
              </a:prstGeom>
              <a:ln w="50800">
                <a:solidFill>
                  <a:schemeClr val="bg1">
                    <a:lumMod val="50000"/>
                    <a:lumOff val="5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19" name="Straight Connector 118"/>
              <p:cNvCxnSpPr/>
              <p:nvPr/>
            </p:nvCxnSpPr>
            <p:spPr>
              <a:xfrm>
                <a:off x="3962400" y="4724400"/>
                <a:ext cx="0" cy="1257300"/>
              </a:xfrm>
              <a:prstGeom prst="line">
                <a:avLst/>
              </a:prstGeom>
              <a:ln w="50800">
                <a:solidFill>
                  <a:schemeClr val="bg1">
                    <a:lumMod val="50000"/>
                    <a:lumOff val="5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20" name="Straight Connector 119"/>
              <p:cNvCxnSpPr/>
              <p:nvPr/>
            </p:nvCxnSpPr>
            <p:spPr>
              <a:xfrm flipV="1">
                <a:off x="3962400" y="5334000"/>
                <a:ext cx="457200" cy="457200"/>
              </a:xfrm>
              <a:prstGeom prst="line">
                <a:avLst/>
              </a:prstGeom>
              <a:ln w="12700">
                <a:solidFill>
                  <a:schemeClr val="bg1">
                    <a:lumMod val="50000"/>
                    <a:lumOff val="50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121" name="Straight Connector 120"/>
              <p:cNvCxnSpPr/>
              <p:nvPr/>
            </p:nvCxnSpPr>
            <p:spPr>
              <a:xfrm flipV="1">
                <a:off x="3962400" y="5181600"/>
                <a:ext cx="457200" cy="457200"/>
              </a:xfrm>
              <a:prstGeom prst="line">
                <a:avLst/>
              </a:prstGeom>
              <a:ln w="12700">
                <a:solidFill>
                  <a:schemeClr val="bg1">
                    <a:lumMod val="50000"/>
                    <a:lumOff val="50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122" name="Straight Connector 121"/>
              <p:cNvCxnSpPr/>
              <p:nvPr/>
            </p:nvCxnSpPr>
            <p:spPr>
              <a:xfrm flipV="1">
                <a:off x="3962400" y="5029200"/>
                <a:ext cx="457200" cy="457200"/>
              </a:xfrm>
              <a:prstGeom prst="line">
                <a:avLst/>
              </a:prstGeom>
              <a:ln w="12700">
                <a:solidFill>
                  <a:schemeClr val="bg1">
                    <a:lumMod val="50000"/>
                    <a:lumOff val="50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123" name="Straight Connector 122"/>
              <p:cNvCxnSpPr/>
              <p:nvPr/>
            </p:nvCxnSpPr>
            <p:spPr>
              <a:xfrm flipV="1">
                <a:off x="3962400" y="4876800"/>
                <a:ext cx="457200" cy="457200"/>
              </a:xfrm>
              <a:prstGeom prst="line">
                <a:avLst/>
              </a:prstGeom>
              <a:ln w="12700">
                <a:solidFill>
                  <a:schemeClr val="bg1">
                    <a:lumMod val="50000"/>
                    <a:lumOff val="50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124" name="Straight Connector 123"/>
              <p:cNvCxnSpPr/>
              <p:nvPr/>
            </p:nvCxnSpPr>
            <p:spPr>
              <a:xfrm flipV="1">
                <a:off x="3962400" y="4724400"/>
                <a:ext cx="457200" cy="457200"/>
              </a:xfrm>
              <a:prstGeom prst="line">
                <a:avLst/>
              </a:prstGeom>
              <a:ln w="12700">
                <a:solidFill>
                  <a:schemeClr val="bg1">
                    <a:lumMod val="50000"/>
                    <a:lumOff val="50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125" name="Straight Connector 124"/>
              <p:cNvCxnSpPr/>
              <p:nvPr/>
            </p:nvCxnSpPr>
            <p:spPr>
              <a:xfrm flipV="1">
                <a:off x="3962400" y="4572000"/>
                <a:ext cx="457200" cy="457200"/>
              </a:xfrm>
              <a:prstGeom prst="line">
                <a:avLst/>
              </a:prstGeom>
              <a:ln w="12700">
                <a:solidFill>
                  <a:schemeClr val="bg1">
                    <a:lumMod val="50000"/>
                    <a:lumOff val="50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126" name="Straight Connector 125"/>
              <p:cNvCxnSpPr/>
              <p:nvPr/>
            </p:nvCxnSpPr>
            <p:spPr>
              <a:xfrm flipV="1">
                <a:off x="3962400" y="4419600"/>
                <a:ext cx="457200" cy="457200"/>
              </a:xfrm>
              <a:prstGeom prst="line">
                <a:avLst/>
              </a:prstGeom>
              <a:ln w="12700">
                <a:solidFill>
                  <a:schemeClr val="bg1">
                    <a:lumMod val="50000"/>
                    <a:lumOff val="50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127" name="Straight Connector 126"/>
              <p:cNvCxnSpPr/>
              <p:nvPr/>
            </p:nvCxnSpPr>
            <p:spPr>
              <a:xfrm>
                <a:off x="4343400" y="4343400"/>
                <a:ext cx="0" cy="1219200"/>
              </a:xfrm>
              <a:prstGeom prst="line">
                <a:avLst/>
              </a:prstGeom>
              <a:ln w="12700">
                <a:solidFill>
                  <a:schemeClr val="bg1">
                    <a:lumMod val="50000"/>
                    <a:lumOff val="50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128" name="Straight Connector 127"/>
              <p:cNvCxnSpPr/>
              <p:nvPr/>
            </p:nvCxnSpPr>
            <p:spPr>
              <a:xfrm>
                <a:off x="4267200" y="4419600"/>
                <a:ext cx="0" cy="1219200"/>
              </a:xfrm>
              <a:prstGeom prst="line">
                <a:avLst/>
              </a:prstGeom>
              <a:ln w="12700">
                <a:solidFill>
                  <a:schemeClr val="bg1">
                    <a:lumMod val="50000"/>
                    <a:lumOff val="50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129" name="Straight Connector 128"/>
              <p:cNvCxnSpPr/>
              <p:nvPr/>
            </p:nvCxnSpPr>
            <p:spPr>
              <a:xfrm>
                <a:off x="4191000" y="4495800"/>
                <a:ext cx="0" cy="1219200"/>
              </a:xfrm>
              <a:prstGeom prst="line">
                <a:avLst/>
              </a:prstGeom>
              <a:ln w="12700">
                <a:solidFill>
                  <a:schemeClr val="bg1">
                    <a:lumMod val="50000"/>
                    <a:lumOff val="50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130" name="Straight Connector 129"/>
              <p:cNvCxnSpPr/>
              <p:nvPr/>
            </p:nvCxnSpPr>
            <p:spPr>
              <a:xfrm>
                <a:off x="4114800" y="4572000"/>
                <a:ext cx="0" cy="1219200"/>
              </a:xfrm>
              <a:prstGeom prst="line">
                <a:avLst/>
              </a:prstGeom>
              <a:ln w="12700">
                <a:solidFill>
                  <a:schemeClr val="bg1">
                    <a:lumMod val="50000"/>
                    <a:lumOff val="50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131" name="Straight Connector 130"/>
              <p:cNvCxnSpPr/>
              <p:nvPr/>
            </p:nvCxnSpPr>
            <p:spPr>
              <a:xfrm>
                <a:off x="4038600" y="4648200"/>
                <a:ext cx="0" cy="1219200"/>
              </a:xfrm>
              <a:prstGeom prst="line">
                <a:avLst/>
              </a:prstGeom>
              <a:ln w="12700">
                <a:solidFill>
                  <a:schemeClr val="bg1">
                    <a:lumMod val="50000"/>
                    <a:lumOff val="50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grpSp>
        <p:grpSp>
          <p:nvGrpSpPr>
            <p:cNvPr id="12" name="Group 97"/>
            <p:cNvGrpSpPr/>
            <p:nvPr/>
          </p:nvGrpSpPr>
          <p:grpSpPr>
            <a:xfrm>
              <a:off x="2971800" y="4419600"/>
              <a:ext cx="457200" cy="1714500"/>
              <a:chOff x="3962400" y="4267200"/>
              <a:chExt cx="457200" cy="1714500"/>
            </a:xfrm>
          </p:grpSpPr>
          <p:cxnSp>
            <p:nvCxnSpPr>
              <p:cNvPr id="67" name="Straight Connector 66"/>
              <p:cNvCxnSpPr/>
              <p:nvPr/>
            </p:nvCxnSpPr>
            <p:spPr>
              <a:xfrm flipV="1">
                <a:off x="3962400" y="4286250"/>
                <a:ext cx="457200" cy="457200"/>
              </a:xfrm>
              <a:prstGeom prst="line">
                <a:avLst/>
              </a:prstGeom>
              <a:ln w="50800">
                <a:solidFill>
                  <a:schemeClr val="bg1">
                    <a:lumMod val="50000"/>
                    <a:lumOff val="5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68" name="Straight Connector 67"/>
              <p:cNvCxnSpPr/>
              <p:nvPr/>
            </p:nvCxnSpPr>
            <p:spPr>
              <a:xfrm flipV="1">
                <a:off x="3962400" y="5505450"/>
                <a:ext cx="457200" cy="457200"/>
              </a:xfrm>
              <a:prstGeom prst="line">
                <a:avLst/>
              </a:prstGeom>
              <a:ln w="50800">
                <a:solidFill>
                  <a:schemeClr val="bg1">
                    <a:lumMod val="50000"/>
                    <a:lumOff val="5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69" name="Straight Connector 68"/>
              <p:cNvCxnSpPr/>
              <p:nvPr/>
            </p:nvCxnSpPr>
            <p:spPr>
              <a:xfrm flipV="1">
                <a:off x="4412458" y="4267200"/>
                <a:ext cx="4761" cy="1254917"/>
              </a:xfrm>
              <a:prstGeom prst="line">
                <a:avLst/>
              </a:prstGeom>
              <a:ln w="50800">
                <a:solidFill>
                  <a:schemeClr val="bg1">
                    <a:lumMod val="50000"/>
                    <a:lumOff val="5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70" name="Straight Connector 69"/>
              <p:cNvCxnSpPr/>
              <p:nvPr/>
            </p:nvCxnSpPr>
            <p:spPr>
              <a:xfrm>
                <a:off x="3962400" y="4724400"/>
                <a:ext cx="0" cy="1257300"/>
              </a:xfrm>
              <a:prstGeom prst="line">
                <a:avLst/>
              </a:prstGeom>
              <a:ln w="50800">
                <a:solidFill>
                  <a:schemeClr val="bg1">
                    <a:lumMod val="50000"/>
                    <a:lumOff val="5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71" name="Straight Connector 70"/>
              <p:cNvCxnSpPr/>
              <p:nvPr/>
            </p:nvCxnSpPr>
            <p:spPr>
              <a:xfrm flipV="1">
                <a:off x="3962400" y="5334000"/>
                <a:ext cx="457200" cy="457200"/>
              </a:xfrm>
              <a:prstGeom prst="line">
                <a:avLst/>
              </a:prstGeom>
              <a:ln w="12700">
                <a:solidFill>
                  <a:schemeClr val="bg1">
                    <a:lumMod val="50000"/>
                    <a:lumOff val="50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72" name="Straight Connector 71"/>
              <p:cNvCxnSpPr/>
              <p:nvPr/>
            </p:nvCxnSpPr>
            <p:spPr>
              <a:xfrm flipV="1">
                <a:off x="3962400" y="5181600"/>
                <a:ext cx="457200" cy="457200"/>
              </a:xfrm>
              <a:prstGeom prst="line">
                <a:avLst/>
              </a:prstGeom>
              <a:ln w="12700">
                <a:solidFill>
                  <a:schemeClr val="bg1">
                    <a:lumMod val="50000"/>
                    <a:lumOff val="50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73" name="Straight Connector 72"/>
              <p:cNvCxnSpPr/>
              <p:nvPr/>
            </p:nvCxnSpPr>
            <p:spPr>
              <a:xfrm flipV="1">
                <a:off x="3962400" y="5029200"/>
                <a:ext cx="457200" cy="457200"/>
              </a:xfrm>
              <a:prstGeom prst="line">
                <a:avLst/>
              </a:prstGeom>
              <a:ln w="12700">
                <a:solidFill>
                  <a:schemeClr val="bg1">
                    <a:lumMod val="50000"/>
                    <a:lumOff val="50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75" name="Straight Connector 74"/>
              <p:cNvCxnSpPr/>
              <p:nvPr/>
            </p:nvCxnSpPr>
            <p:spPr>
              <a:xfrm flipV="1">
                <a:off x="3962400" y="4876800"/>
                <a:ext cx="457200" cy="457200"/>
              </a:xfrm>
              <a:prstGeom prst="line">
                <a:avLst/>
              </a:prstGeom>
              <a:ln w="12700">
                <a:solidFill>
                  <a:schemeClr val="bg1">
                    <a:lumMod val="50000"/>
                    <a:lumOff val="50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77" name="Straight Connector 76"/>
              <p:cNvCxnSpPr/>
              <p:nvPr/>
            </p:nvCxnSpPr>
            <p:spPr>
              <a:xfrm flipV="1">
                <a:off x="3962400" y="4724400"/>
                <a:ext cx="457200" cy="457200"/>
              </a:xfrm>
              <a:prstGeom prst="line">
                <a:avLst/>
              </a:prstGeom>
              <a:ln w="12700">
                <a:solidFill>
                  <a:schemeClr val="bg1">
                    <a:lumMod val="50000"/>
                    <a:lumOff val="50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79" name="Straight Connector 78"/>
              <p:cNvCxnSpPr/>
              <p:nvPr/>
            </p:nvCxnSpPr>
            <p:spPr>
              <a:xfrm flipV="1">
                <a:off x="3962400" y="4572000"/>
                <a:ext cx="457200" cy="457200"/>
              </a:xfrm>
              <a:prstGeom prst="line">
                <a:avLst/>
              </a:prstGeom>
              <a:ln w="12700">
                <a:solidFill>
                  <a:schemeClr val="bg1">
                    <a:lumMod val="50000"/>
                    <a:lumOff val="50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80" name="Straight Connector 79"/>
              <p:cNvCxnSpPr/>
              <p:nvPr/>
            </p:nvCxnSpPr>
            <p:spPr>
              <a:xfrm flipV="1">
                <a:off x="3962400" y="4419600"/>
                <a:ext cx="457200" cy="457200"/>
              </a:xfrm>
              <a:prstGeom prst="line">
                <a:avLst/>
              </a:prstGeom>
              <a:ln w="12700">
                <a:solidFill>
                  <a:schemeClr val="bg1">
                    <a:lumMod val="50000"/>
                    <a:lumOff val="50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82" name="Straight Connector 81"/>
              <p:cNvCxnSpPr/>
              <p:nvPr/>
            </p:nvCxnSpPr>
            <p:spPr>
              <a:xfrm>
                <a:off x="4343400" y="4343400"/>
                <a:ext cx="0" cy="1219200"/>
              </a:xfrm>
              <a:prstGeom prst="line">
                <a:avLst/>
              </a:prstGeom>
              <a:ln w="12700">
                <a:solidFill>
                  <a:schemeClr val="bg1">
                    <a:lumMod val="50000"/>
                    <a:lumOff val="50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90" name="Straight Connector 89"/>
              <p:cNvCxnSpPr/>
              <p:nvPr/>
            </p:nvCxnSpPr>
            <p:spPr>
              <a:xfrm>
                <a:off x="4267200" y="4419600"/>
                <a:ext cx="0" cy="1219200"/>
              </a:xfrm>
              <a:prstGeom prst="line">
                <a:avLst/>
              </a:prstGeom>
              <a:ln w="12700">
                <a:solidFill>
                  <a:schemeClr val="bg1">
                    <a:lumMod val="50000"/>
                    <a:lumOff val="50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92" name="Straight Connector 91"/>
              <p:cNvCxnSpPr/>
              <p:nvPr/>
            </p:nvCxnSpPr>
            <p:spPr>
              <a:xfrm>
                <a:off x="4191000" y="4495800"/>
                <a:ext cx="0" cy="1219200"/>
              </a:xfrm>
              <a:prstGeom prst="line">
                <a:avLst/>
              </a:prstGeom>
              <a:ln w="12700">
                <a:solidFill>
                  <a:schemeClr val="bg1">
                    <a:lumMod val="50000"/>
                    <a:lumOff val="50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97" name="Straight Connector 96"/>
              <p:cNvCxnSpPr/>
              <p:nvPr/>
            </p:nvCxnSpPr>
            <p:spPr>
              <a:xfrm>
                <a:off x="4114800" y="4572000"/>
                <a:ext cx="0" cy="1219200"/>
              </a:xfrm>
              <a:prstGeom prst="line">
                <a:avLst/>
              </a:prstGeom>
              <a:ln w="12700">
                <a:solidFill>
                  <a:schemeClr val="bg1">
                    <a:lumMod val="50000"/>
                    <a:lumOff val="50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98" name="Straight Connector 97"/>
              <p:cNvCxnSpPr/>
              <p:nvPr/>
            </p:nvCxnSpPr>
            <p:spPr>
              <a:xfrm>
                <a:off x="4038600" y="4648200"/>
                <a:ext cx="0" cy="1219200"/>
              </a:xfrm>
              <a:prstGeom prst="line">
                <a:avLst/>
              </a:prstGeom>
              <a:ln w="12700">
                <a:solidFill>
                  <a:schemeClr val="bg1">
                    <a:lumMod val="50000"/>
                    <a:lumOff val="50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grpSp>
        <p:cxnSp>
          <p:nvCxnSpPr>
            <p:cNvPr id="66" name="Straight Arrow Connector 65"/>
            <p:cNvCxnSpPr/>
            <p:nvPr/>
          </p:nvCxnSpPr>
          <p:spPr>
            <a:xfrm>
              <a:off x="3505200" y="5257800"/>
              <a:ext cx="533400" cy="0"/>
            </a:xfrm>
            <a:prstGeom prst="straightConnector1">
              <a:avLst/>
            </a:prstGeom>
            <a:ln w="50800">
              <a:solidFill>
                <a:schemeClr val="bg1">
                  <a:lumMod val="50000"/>
                  <a:lumOff val="50000"/>
                </a:schemeClr>
              </a:solidFill>
              <a:headEnd type="none"/>
              <a:tailEnd type="stealth" w="lg" len="lg"/>
            </a:ln>
          </p:spPr>
          <p:style>
            <a:lnRef idx="1">
              <a:schemeClr val="accent1"/>
            </a:lnRef>
            <a:fillRef idx="0">
              <a:schemeClr val="accent1"/>
            </a:fillRef>
            <a:effectRef idx="0">
              <a:schemeClr val="accent1"/>
            </a:effectRef>
            <a:fontRef idx="minor">
              <a:schemeClr val="tx1"/>
            </a:fontRef>
          </p:style>
        </p:cxnSp>
      </p:grpSp>
      <p:grpSp>
        <p:nvGrpSpPr>
          <p:cNvPr id="14" name="Group 139"/>
          <p:cNvGrpSpPr/>
          <p:nvPr/>
        </p:nvGrpSpPr>
        <p:grpSpPr>
          <a:xfrm>
            <a:off x="3690188" y="3200400"/>
            <a:ext cx="1763624" cy="659786"/>
            <a:chOff x="3431912" y="3764279"/>
            <a:chExt cx="1763624" cy="659786"/>
          </a:xfrm>
        </p:grpSpPr>
        <p:sp>
          <p:nvSpPr>
            <p:cNvPr id="141" name="TextBox 140"/>
            <p:cNvSpPr txBox="1"/>
            <p:nvPr/>
          </p:nvSpPr>
          <p:spPr bwMode="auto">
            <a:xfrm>
              <a:off x="3431912" y="3962400"/>
              <a:ext cx="1763624" cy="461665"/>
            </a:xfrm>
            <a:prstGeom prst="rect">
              <a:avLst/>
            </a:prstGeom>
            <a:noFill/>
            <a:ln w="9525">
              <a:noFill/>
              <a:miter lim="800000"/>
              <a:headEnd/>
              <a:tailEnd/>
            </a:ln>
          </p:spPr>
          <p:txBody>
            <a:bodyPr wrap="none" rtlCol="0">
              <a:spAutoFit/>
            </a:bodyPr>
            <a:lstStyle/>
            <a:p>
              <a:r>
                <a:rPr lang="en-US" sz="2400" dirty="0" smtClean="0">
                  <a:latin typeface="Helvetica" pitchFamily="34" charset="0"/>
                  <a:cs typeface="Helvetica" pitchFamily="34" charset="0"/>
                </a:rPr>
                <a:t>H</a:t>
              </a:r>
              <a:r>
                <a:rPr lang="en-US" sz="2400" baseline="-25000" dirty="0" smtClean="0">
                  <a:latin typeface="Helvetica" pitchFamily="34" charset="0"/>
                  <a:cs typeface="Helvetica" pitchFamily="34" charset="0"/>
                </a:rPr>
                <a:t>rlf</a:t>
              </a:r>
              <a:r>
                <a:rPr lang="en-US" sz="2400" dirty="0" smtClean="0">
                  <a:latin typeface="Helvetica" pitchFamily="34" charset="0"/>
                  <a:cs typeface="Helvetica" pitchFamily="34" charset="0"/>
                </a:rPr>
                <a:t> = U</a:t>
              </a:r>
              <a:r>
                <a:rPr lang="en-US" sz="2400" baseline="-25000" dirty="0" smtClean="0">
                  <a:latin typeface="Helvetica" pitchFamily="34" charset="0"/>
                  <a:cs typeface="Helvetica" pitchFamily="34" charset="0"/>
                </a:rPr>
                <a:t>rlf</a:t>
              </a:r>
              <a:r>
                <a:rPr lang="en-US" sz="2400" dirty="0" smtClean="0">
                  <a:latin typeface="Helvetica" pitchFamily="34" charset="0"/>
                  <a:cs typeface="Helvetica" pitchFamily="34" charset="0"/>
                </a:rPr>
                <a:t> </a:t>
              </a:r>
              <a:r>
                <a:rPr lang="el-GR" sz="2400" dirty="0" smtClean="0">
                  <a:latin typeface="Helvetica" pitchFamily="34" charset="0"/>
                  <a:cs typeface="Helvetica" pitchFamily="34" charset="0"/>
                </a:rPr>
                <a:t>Σ</a:t>
              </a:r>
              <a:r>
                <a:rPr lang="en-US" sz="2400" baseline="-25000" dirty="0" smtClean="0">
                  <a:latin typeface="Helvetica" pitchFamily="34" charset="0"/>
                  <a:cs typeface="Helvetica" pitchFamily="34" charset="0"/>
                </a:rPr>
                <a:t>rlf</a:t>
              </a:r>
              <a:endParaRPr lang="en-US" sz="2400" dirty="0">
                <a:latin typeface="Helvetica" pitchFamily="34" charset="0"/>
                <a:cs typeface="Helvetica" pitchFamily="34" charset="0"/>
              </a:endParaRPr>
            </a:p>
          </p:txBody>
        </p:sp>
        <p:sp>
          <p:nvSpPr>
            <p:cNvPr id="142" name="TextBox 141"/>
            <p:cNvSpPr txBox="1"/>
            <p:nvPr/>
          </p:nvSpPr>
          <p:spPr bwMode="auto">
            <a:xfrm>
              <a:off x="4164678" y="3764279"/>
              <a:ext cx="364202" cy="461665"/>
            </a:xfrm>
            <a:prstGeom prst="rect">
              <a:avLst/>
            </a:prstGeom>
            <a:noFill/>
            <a:ln w="9525">
              <a:noFill/>
              <a:miter lim="800000"/>
              <a:headEnd/>
              <a:tailEnd/>
            </a:ln>
          </p:spPr>
          <p:txBody>
            <a:bodyPr wrap="none" rtlCol="0">
              <a:spAutoFit/>
            </a:bodyPr>
            <a:lstStyle/>
            <a:p>
              <a:r>
                <a:rPr lang="en-US" sz="2400" dirty="0" smtClean="0">
                  <a:latin typeface="Helvetica" pitchFamily="34" charset="0"/>
                  <a:cs typeface="Helvetica" pitchFamily="34" charset="0"/>
                </a:rPr>
                <a:t>~</a:t>
              </a:r>
              <a:endParaRPr lang="en-US" sz="2400" dirty="0">
                <a:latin typeface="Helvetica" pitchFamily="34" charset="0"/>
                <a:cs typeface="Helvetica" pitchFamily="34" charset="0"/>
              </a:endParaRPr>
            </a:p>
          </p:txBody>
        </p:sp>
        <p:sp>
          <p:nvSpPr>
            <p:cNvPr id="143" name="TextBox 142"/>
            <p:cNvSpPr txBox="1"/>
            <p:nvPr/>
          </p:nvSpPr>
          <p:spPr bwMode="auto">
            <a:xfrm>
              <a:off x="4630191" y="3764279"/>
              <a:ext cx="364202" cy="461665"/>
            </a:xfrm>
            <a:prstGeom prst="rect">
              <a:avLst/>
            </a:prstGeom>
            <a:noFill/>
            <a:ln w="9525">
              <a:noFill/>
              <a:miter lim="800000"/>
              <a:headEnd/>
              <a:tailEnd/>
            </a:ln>
          </p:spPr>
          <p:txBody>
            <a:bodyPr wrap="none" rtlCol="0">
              <a:spAutoFit/>
            </a:bodyPr>
            <a:lstStyle/>
            <a:p>
              <a:r>
                <a:rPr lang="en-US" sz="2400" dirty="0" smtClean="0">
                  <a:latin typeface="Helvetica" pitchFamily="34" charset="0"/>
                  <a:cs typeface="Helvetica" pitchFamily="34" charset="0"/>
                </a:rPr>
                <a:t>~</a:t>
              </a:r>
              <a:endParaRPr lang="en-US" sz="2400" dirty="0">
                <a:latin typeface="Helvetica" pitchFamily="34" charset="0"/>
                <a:cs typeface="Helvetica" pitchFamily="34" charset="0"/>
              </a:endParaRPr>
            </a:p>
          </p:txBody>
        </p:sp>
      </p:grpSp>
      <p:sp>
        <p:nvSpPr>
          <p:cNvPr id="81" name="TextBox 80"/>
          <p:cNvSpPr txBox="1"/>
          <p:nvPr/>
        </p:nvSpPr>
        <p:spPr bwMode="auto">
          <a:xfrm>
            <a:off x="3247759" y="4648200"/>
            <a:ext cx="2648482" cy="461665"/>
          </a:xfrm>
          <a:prstGeom prst="rect">
            <a:avLst/>
          </a:prstGeom>
          <a:noFill/>
          <a:ln w="9525">
            <a:noFill/>
            <a:miter lim="800000"/>
            <a:headEnd/>
            <a:tailEnd/>
          </a:ln>
        </p:spPr>
        <p:txBody>
          <a:bodyPr wrap="none" rtlCol="0">
            <a:spAutoFit/>
          </a:bodyPr>
          <a:lstStyle/>
          <a:p>
            <a:r>
              <a:rPr lang="en-US" sz="2400" dirty="0" err="1" smtClean="0">
                <a:latin typeface="Helvetica" pitchFamily="34" charset="0"/>
                <a:cs typeface="Helvetica" pitchFamily="34" charset="0"/>
              </a:rPr>
              <a:t>R</a:t>
            </a:r>
            <a:r>
              <a:rPr lang="en-US" sz="2400" baseline="-25000" dirty="0" err="1" smtClean="0">
                <a:latin typeface="Helvetica" pitchFamily="34" charset="0"/>
                <a:cs typeface="Helvetica" pitchFamily="34" charset="0"/>
              </a:rPr>
              <a:t>b</a:t>
            </a:r>
            <a:r>
              <a:rPr lang="en-US" sz="2400" baseline="-25000" dirty="0" err="1" smtClean="0">
                <a:latin typeface="Times New Roman"/>
                <a:cs typeface="Times New Roman"/>
              </a:rPr>
              <a:t>→</a:t>
            </a:r>
            <a:r>
              <a:rPr lang="en-US" sz="2400" baseline="-25000" dirty="0" err="1" smtClean="0">
                <a:latin typeface="Helvetica" pitchFamily="34" charset="0"/>
                <a:cs typeface="Helvetica" pitchFamily="34" charset="0"/>
              </a:rPr>
              <a:t>rlf</a:t>
            </a:r>
            <a:r>
              <a:rPr lang="en-US" sz="2400" dirty="0" smtClean="0">
                <a:latin typeface="Helvetica" pitchFamily="34" charset="0"/>
                <a:cs typeface="Helvetica" pitchFamily="34" charset="0"/>
              </a:rPr>
              <a:t> = H</a:t>
            </a:r>
            <a:r>
              <a:rPr lang="en-US" sz="2400" baseline="-25000" dirty="0" smtClean="0">
                <a:latin typeface="Helvetica" pitchFamily="34" charset="0"/>
                <a:cs typeface="Helvetica" pitchFamily="34" charset="0"/>
              </a:rPr>
              <a:t>rlf</a:t>
            </a:r>
            <a:r>
              <a:rPr lang="en-US" sz="2400" dirty="0" smtClean="0">
                <a:latin typeface="Helvetica" pitchFamily="34" charset="0"/>
                <a:cs typeface="Helvetica" pitchFamily="34" charset="0"/>
              </a:rPr>
              <a:t> L</a:t>
            </a:r>
            <a:r>
              <a:rPr lang="en-US" sz="2400" baseline="-25000" dirty="0" smtClean="0">
                <a:latin typeface="Helvetica" pitchFamily="34" charset="0"/>
                <a:cs typeface="Helvetica" pitchFamily="34" charset="0"/>
              </a:rPr>
              <a:t>lightfield</a:t>
            </a:r>
            <a:endParaRPr lang="en-US" sz="2400" dirty="0">
              <a:latin typeface="Helvetica" pitchFamily="34" charset="0"/>
              <a:cs typeface="Helvetica" pitchFamily="34" charset="0"/>
            </a:endParaRPr>
          </a:p>
        </p:txBody>
      </p:sp>
      <p:grpSp>
        <p:nvGrpSpPr>
          <p:cNvPr id="109" name="Group 108"/>
          <p:cNvGrpSpPr/>
          <p:nvPr/>
        </p:nvGrpSpPr>
        <p:grpSpPr>
          <a:xfrm>
            <a:off x="623455" y="1419101"/>
            <a:ext cx="1662545" cy="1638795"/>
            <a:chOff x="623455" y="1419101"/>
            <a:chExt cx="1662545" cy="1638795"/>
          </a:xfrm>
        </p:grpSpPr>
        <p:sp>
          <p:nvSpPr>
            <p:cNvPr id="107" name="Freeform 106"/>
            <p:cNvSpPr/>
            <p:nvPr/>
          </p:nvSpPr>
          <p:spPr>
            <a:xfrm>
              <a:off x="1199408" y="1419101"/>
              <a:ext cx="1086592" cy="1638795"/>
            </a:xfrm>
            <a:custGeom>
              <a:avLst/>
              <a:gdLst>
                <a:gd name="connsiteX0" fmla="*/ 635330 w 1086592"/>
                <a:gd name="connsiteY0" fmla="*/ 1638795 h 1638795"/>
                <a:gd name="connsiteX1" fmla="*/ 1086592 w 1086592"/>
                <a:gd name="connsiteY1" fmla="*/ 1181595 h 1638795"/>
                <a:gd name="connsiteX2" fmla="*/ 1086592 w 1086592"/>
                <a:gd name="connsiteY2" fmla="*/ 0 h 1638795"/>
                <a:gd name="connsiteX3" fmla="*/ 653143 w 1086592"/>
                <a:gd name="connsiteY3" fmla="*/ 403761 h 1638795"/>
                <a:gd name="connsiteX4" fmla="*/ 326571 w 1086592"/>
                <a:gd name="connsiteY4" fmla="*/ 403761 h 1638795"/>
                <a:gd name="connsiteX5" fmla="*/ 338447 w 1086592"/>
                <a:gd name="connsiteY5" fmla="*/ 1187533 h 1638795"/>
                <a:gd name="connsiteX6" fmla="*/ 0 w 1086592"/>
                <a:gd name="connsiteY6" fmla="*/ 1620982 h 1638795"/>
                <a:gd name="connsiteX7" fmla="*/ 635330 w 1086592"/>
                <a:gd name="connsiteY7" fmla="*/ 1638795 h 16387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86592" h="1638795">
                  <a:moveTo>
                    <a:pt x="635330" y="1638795"/>
                  </a:moveTo>
                  <a:lnTo>
                    <a:pt x="1086592" y="1181595"/>
                  </a:lnTo>
                  <a:lnTo>
                    <a:pt x="1086592" y="0"/>
                  </a:lnTo>
                  <a:lnTo>
                    <a:pt x="653143" y="403761"/>
                  </a:lnTo>
                  <a:lnTo>
                    <a:pt x="326571" y="403761"/>
                  </a:lnTo>
                  <a:lnTo>
                    <a:pt x="338447" y="1187533"/>
                  </a:lnTo>
                  <a:lnTo>
                    <a:pt x="0" y="1620982"/>
                  </a:lnTo>
                  <a:lnTo>
                    <a:pt x="635330" y="1638795"/>
                  </a:lnTo>
                  <a:close/>
                </a:path>
              </a:pathLst>
            </a:custGeom>
            <a:solidFill>
              <a:srgbClr val="0000FF"/>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08" name="Freeform 107"/>
            <p:cNvSpPr/>
            <p:nvPr/>
          </p:nvSpPr>
          <p:spPr>
            <a:xfrm>
              <a:off x="623455" y="1822862"/>
              <a:ext cx="920337" cy="1223159"/>
            </a:xfrm>
            <a:custGeom>
              <a:avLst/>
              <a:gdLst>
                <a:gd name="connsiteX0" fmla="*/ 11875 w 920337"/>
                <a:gd name="connsiteY0" fmla="*/ 1223159 h 1223159"/>
                <a:gd name="connsiteX1" fmla="*/ 570015 w 920337"/>
                <a:gd name="connsiteY1" fmla="*/ 1223159 h 1223159"/>
                <a:gd name="connsiteX2" fmla="*/ 914400 w 920337"/>
                <a:gd name="connsiteY2" fmla="*/ 783772 h 1223159"/>
                <a:gd name="connsiteX3" fmla="*/ 920337 w 920337"/>
                <a:gd name="connsiteY3" fmla="*/ 0 h 1223159"/>
                <a:gd name="connsiteX4" fmla="*/ 0 w 920337"/>
                <a:gd name="connsiteY4" fmla="*/ 5938 h 1223159"/>
                <a:gd name="connsiteX5" fmla="*/ 11875 w 920337"/>
                <a:gd name="connsiteY5" fmla="*/ 1223159 h 12231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20337" h="1223159">
                  <a:moveTo>
                    <a:pt x="11875" y="1223159"/>
                  </a:moveTo>
                  <a:lnTo>
                    <a:pt x="570015" y="1223159"/>
                  </a:lnTo>
                  <a:lnTo>
                    <a:pt x="914400" y="783772"/>
                  </a:lnTo>
                  <a:lnTo>
                    <a:pt x="920337" y="0"/>
                  </a:lnTo>
                  <a:lnTo>
                    <a:pt x="0" y="5938"/>
                  </a:lnTo>
                  <a:lnTo>
                    <a:pt x="11875" y="1223159"/>
                  </a:lnTo>
                  <a:close/>
                </a:path>
              </a:pathLst>
            </a:custGeom>
            <a:solidFill>
              <a:srgbClr val="FF000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grpSp>
        <p:nvGrpSpPr>
          <p:cNvPr id="83" name="Group 82"/>
          <p:cNvGrpSpPr/>
          <p:nvPr/>
        </p:nvGrpSpPr>
        <p:grpSpPr>
          <a:xfrm>
            <a:off x="609600" y="1371600"/>
            <a:ext cx="2007399" cy="1695450"/>
            <a:chOff x="609600" y="1371600"/>
            <a:chExt cx="2007399" cy="1695450"/>
          </a:xfrm>
        </p:grpSpPr>
        <p:grpSp>
          <p:nvGrpSpPr>
            <p:cNvPr id="84" name="Group 25"/>
            <p:cNvGrpSpPr/>
            <p:nvPr/>
          </p:nvGrpSpPr>
          <p:grpSpPr>
            <a:xfrm>
              <a:off x="609600" y="1371600"/>
              <a:ext cx="2007399" cy="1695450"/>
              <a:chOff x="1066800" y="2419350"/>
              <a:chExt cx="2007399" cy="1695450"/>
            </a:xfrm>
          </p:grpSpPr>
          <p:grpSp>
            <p:nvGrpSpPr>
              <p:cNvPr id="91" name="Group 20"/>
              <p:cNvGrpSpPr/>
              <p:nvPr/>
            </p:nvGrpSpPr>
            <p:grpSpPr>
              <a:xfrm>
                <a:off x="1066800" y="2419350"/>
                <a:ext cx="1683544" cy="1695450"/>
                <a:chOff x="1066800" y="2419350"/>
                <a:chExt cx="1683544" cy="1695450"/>
              </a:xfrm>
            </p:grpSpPr>
            <p:cxnSp>
              <p:nvCxnSpPr>
                <p:cNvPr id="94" name="Straight Connector 93"/>
                <p:cNvCxnSpPr/>
                <p:nvPr/>
              </p:nvCxnSpPr>
              <p:spPr>
                <a:xfrm flipV="1">
                  <a:off x="2286000" y="2438400"/>
                  <a:ext cx="457200" cy="457200"/>
                </a:xfrm>
                <a:prstGeom prst="line">
                  <a:avLst/>
                </a:prstGeom>
                <a:ln w="50800">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95" name="Straight Connector 94"/>
                <p:cNvCxnSpPr/>
                <p:nvPr/>
              </p:nvCxnSpPr>
              <p:spPr>
                <a:xfrm flipV="1">
                  <a:off x="1066800" y="2438400"/>
                  <a:ext cx="457200" cy="457200"/>
                </a:xfrm>
                <a:prstGeom prst="line">
                  <a:avLst/>
                </a:prstGeom>
                <a:ln w="50800">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96" name="Straight Connector 95"/>
                <p:cNvCxnSpPr/>
                <p:nvPr/>
              </p:nvCxnSpPr>
              <p:spPr>
                <a:xfrm flipV="1">
                  <a:off x="2286000" y="3657600"/>
                  <a:ext cx="457200" cy="457200"/>
                </a:xfrm>
                <a:prstGeom prst="line">
                  <a:avLst/>
                </a:prstGeom>
                <a:ln w="50800">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99" name="Straight Connector 8"/>
                <p:cNvCxnSpPr/>
                <p:nvPr/>
              </p:nvCxnSpPr>
              <p:spPr>
                <a:xfrm>
                  <a:off x="1506163" y="2445543"/>
                  <a:ext cx="1244181" cy="0"/>
                </a:xfrm>
                <a:prstGeom prst="line">
                  <a:avLst/>
                </a:prstGeom>
                <a:ln w="50800">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00" name="Straight Connector 99"/>
                <p:cNvCxnSpPr/>
                <p:nvPr/>
              </p:nvCxnSpPr>
              <p:spPr>
                <a:xfrm flipV="1">
                  <a:off x="2736058" y="2419350"/>
                  <a:ext cx="4761" cy="1254917"/>
                </a:xfrm>
                <a:prstGeom prst="line">
                  <a:avLst/>
                </a:prstGeom>
                <a:ln w="50800">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01" name="Straight Connector 100"/>
                <p:cNvCxnSpPr/>
                <p:nvPr/>
              </p:nvCxnSpPr>
              <p:spPr>
                <a:xfrm rot="10800000">
                  <a:off x="1498060" y="3657600"/>
                  <a:ext cx="1245140" cy="0"/>
                </a:xfrm>
                <a:prstGeom prst="line">
                  <a:avLst/>
                </a:prstGeom>
                <a:ln w="50800">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grpSp>
          <p:cxnSp>
            <p:nvCxnSpPr>
              <p:cNvPr id="93" name="Straight Arrow Connector 92"/>
              <p:cNvCxnSpPr/>
              <p:nvPr/>
            </p:nvCxnSpPr>
            <p:spPr>
              <a:xfrm>
                <a:off x="2312199" y="3276600"/>
                <a:ext cx="762000" cy="0"/>
              </a:xfrm>
              <a:prstGeom prst="straightConnector1">
                <a:avLst/>
              </a:prstGeom>
              <a:ln w="50800">
                <a:solidFill>
                  <a:srgbClr val="FF0000"/>
                </a:solidFill>
                <a:headEnd type="none"/>
                <a:tailEnd type="stealth" w="lg" len="lg"/>
              </a:ln>
            </p:spPr>
            <p:style>
              <a:lnRef idx="1">
                <a:schemeClr val="accent1"/>
              </a:lnRef>
              <a:fillRef idx="0">
                <a:schemeClr val="accent1"/>
              </a:fillRef>
              <a:effectRef idx="0">
                <a:schemeClr val="accent1"/>
              </a:effectRef>
              <a:fontRef idx="minor">
                <a:schemeClr val="tx1"/>
              </a:fontRef>
            </p:style>
          </p:cxnSp>
        </p:grpSp>
        <p:cxnSp>
          <p:nvCxnSpPr>
            <p:cNvPr id="85" name="Straight Connector 84"/>
            <p:cNvCxnSpPr/>
            <p:nvPr/>
          </p:nvCxnSpPr>
          <p:spPr>
            <a:xfrm flipV="1">
              <a:off x="609600" y="2590800"/>
              <a:ext cx="457200" cy="457200"/>
            </a:xfrm>
            <a:prstGeom prst="line">
              <a:avLst/>
            </a:prstGeom>
            <a:ln w="50800">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86" name="Straight Connector 85"/>
            <p:cNvCxnSpPr/>
            <p:nvPr/>
          </p:nvCxnSpPr>
          <p:spPr>
            <a:xfrm rot="5400000" flipH="1" flipV="1">
              <a:off x="682533" y="2242251"/>
              <a:ext cx="768535" cy="0"/>
            </a:xfrm>
            <a:prstGeom prst="line">
              <a:avLst/>
            </a:prstGeom>
            <a:ln w="50800">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87" name="Straight Connector 86"/>
            <p:cNvCxnSpPr/>
            <p:nvPr/>
          </p:nvCxnSpPr>
          <p:spPr>
            <a:xfrm>
              <a:off x="609600" y="1828800"/>
              <a:ext cx="1244181" cy="0"/>
            </a:xfrm>
            <a:prstGeom prst="line">
              <a:avLst/>
            </a:prstGeom>
            <a:ln w="50800">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88" name="Straight Connector 87"/>
            <p:cNvCxnSpPr/>
            <p:nvPr/>
          </p:nvCxnSpPr>
          <p:spPr>
            <a:xfrm>
              <a:off x="609600" y="3048000"/>
              <a:ext cx="1244181" cy="0"/>
            </a:xfrm>
            <a:prstGeom prst="line">
              <a:avLst/>
            </a:prstGeom>
            <a:ln w="50800">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89" name="Straight Connector 88"/>
            <p:cNvCxnSpPr/>
            <p:nvPr/>
          </p:nvCxnSpPr>
          <p:spPr>
            <a:xfrm rot="5400000" flipH="1" flipV="1">
              <a:off x="5649" y="2442479"/>
              <a:ext cx="1227358" cy="0"/>
            </a:xfrm>
            <a:prstGeom prst="line">
              <a:avLst/>
            </a:prstGeom>
            <a:ln w="50800">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grpSp>
      <p:grpSp>
        <p:nvGrpSpPr>
          <p:cNvPr id="148" name="Group 147"/>
          <p:cNvGrpSpPr/>
          <p:nvPr/>
        </p:nvGrpSpPr>
        <p:grpSpPr>
          <a:xfrm>
            <a:off x="609600" y="1801240"/>
            <a:ext cx="1235408" cy="1254917"/>
            <a:chOff x="609600" y="1801240"/>
            <a:chExt cx="1235408" cy="1254917"/>
          </a:xfrm>
        </p:grpSpPr>
        <p:cxnSp>
          <p:nvCxnSpPr>
            <p:cNvPr id="110" name="Straight Connector 109"/>
            <p:cNvCxnSpPr/>
            <p:nvPr/>
          </p:nvCxnSpPr>
          <p:spPr>
            <a:xfrm flipV="1">
              <a:off x="1828800" y="1801240"/>
              <a:ext cx="4761" cy="1254917"/>
            </a:xfrm>
            <a:prstGeom prst="line">
              <a:avLst/>
            </a:prstGeom>
            <a:ln w="50800">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grpSp>
          <p:nvGrpSpPr>
            <p:cNvPr id="147" name="Group 146"/>
            <p:cNvGrpSpPr/>
            <p:nvPr/>
          </p:nvGrpSpPr>
          <p:grpSpPr>
            <a:xfrm>
              <a:off x="609600" y="1828800"/>
              <a:ext cx="1235408" cy="1219200"/>
              <a:chOff x="609600" y="1828800"/>
              <a:chExt cx="1235408" cy="1219200"/>
            </a:xfrm>
          </p:grpSpPr>
          <p:cxnSp>
            <p:nvCxnSpPr>
              <p:cNvPr id="112" name="Straight Connector 111"/>
              <p:cNvCxnSpPr/>
              <p:nvPr/>
            </p:nvCxnSpPr>
            <p:spPr>
              <a:xfrm>
                <a:off x="609600" y="2438400"/>
                <a:ext cx="1219200" cy="0"/>
              </a:xfrm>
              <a:prstGeom prst="line">
                <a:avLst/>
              </a:prstGeom>
              <a:ln w="19050">
                <a:solidFill>
                  <a:schemeClr val="tx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113" name="Straight Connector 112"/>
              <p:cNvCxnSpPr/>
              <p:nvPr/>
            </p:nvCxnSpPr>
            <p:spPr>
              <a:xfrm>
                <a:off x="609600" y="2250336"/>
                <a:ext cx="1219200" cy="0"/>
              </a:xfrm>
              <a:prstGeom prst="line">
                <a:avLst/>
              </a:prstGeom>
              <a:ln w="19050">
                <a:solidFill>
                  <a:schemeClr val="tx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114" name="Straight Connector 113"/>
              <p:cNvCxnSpPr/>
              <p:nvPr/>
            </p:nvCxnSpPr>
            <p:spPr>
              <a:xfrm>
                <a:off x="609600" y="2039568"/>
                <a:ext cx="1219200" cy="0"/>
              </a:xfrm>
              <a:prstGeom prst="line">
                <a:avLst/>
              </a:prstGeom>
              <a:ln w="19050">
                <a:solidFill>
                  <a:schemeClr val="tx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115" name="Straight Connector 114"/>
              <p:cNvCxnSpPr/>
              <p:nvPr/>
            </p:nvCxnSpPr>
            <p:spPr>
              <a:xfrm>
                <a:off x="609600" y="2658896"/>
                <a:ext cx="1219200" cy="0"/>
              </a:xfrm>
              <a:prstGeom prst="line">
                <a:avLst/>
              </a:prstGeom>
              <a:ln w="19050">
                <a:solidFill>
                  <a:schemeClr val="tx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133" name="Straight Connector 132"/>
              <p:cNvCxnSpPr/>
              <p:nvPr/>
            </p:nvCxnSpPr>
            <p:spPr>
              <a:xfrm>
                <a:off x="625808" y="2838856"/>
                <a:ext cx="1219200" cy="0"/>
              </a:xfrm>
              <a:prstGeom prst="line">
                <a:avLst/>
              </a:prstGeom>
              <a:ln w="19050">
                <a:solidFill>
                  <a:schemeClr val="tx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139" name="Straight Connector 138"/>
              <p:cNvCxnSpPr/>
              <p:nvPr/>
            </p:nvCxnSpPr>
            <p:spPr>
              <a:xfrm rot="5400000">
                <a:off x="629056" y="2438400"/>
                <a:ext cx="1219200" cy="0"/>
              </a:xfrm>
              <a:prstGeom prst="line">
                <a:avLst/>
              </a:prstGeom>
              <a:ln w="19050">
                <a:solidFill>
                  <a:schemeClr val="tx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140" name="Straight Connector 139"/>
              <p:cNvCxnSpPr/>
              <p:nvPr/>
            </p:nvCxnSpPr>
            <p:spPr>
              <a:xfrm rot="5400000">
                <a:off x="914400" y="2438400"/>
                <a:ext cx="1219200" cy="0"/>
              </a:xfrm>
              <a:prstGeom prst="line">
                <a:avLst/>
              </a:prstGeom>
              <a:ln w="19050">
                <a:solidFill>
                  <a:schemeClr val="tx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144" name="Straight Connector 143"/>
              <p:cNvCxnSpPr/>
              <p:nvPr/>
            </p:nvCxnSpPr>
            <p:spPr>
              <a:xfrm rot="5400000">
                <a:off x="304800" y="2438400"/>
                <a:ext cx="1219200" cy="0"/>
              </a:xfrm>
              <a:prstGeom prst="line">
                <a:avLst/>
              </a:prstGeom>
              <a:ln w="19050">
                <a:solidFill>
                  <a:schemeClr val="tx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grpSp>
      </p:grpSp>
      <p:sp>
        <p:nvSpPr>
          <p:cNvPr id="103" name="Title 2"/>
          <p:cNvSpPr>
            <a:spLocks noGrp="1"/>
          </p:cNvSpPr>
          <p:nvPr>
            <p:ph type="title"/>
          </p:nvPr>
        </p:nvSpPr>
        <p:spPr/>
        <p:txBody>
          <a:bodyPr/>
          <a:lstStyle/>
          <a:p>
            <a:r>
              <a:rPr lang="en-US" dirty="0" smtClean="0"/>
              <a:t>Dictionary</a:t>
            </a:r>
            <a:br>
              <a:rPr lang="en-US" dirty="0" smtClean="0"/>
            </a:br>
            <a:r>
              <a:rPr lang="en-US" sz="2800" dirty="0" smtClean="0"/>
              <a:t>interfaces (</a:t>
            </a:r>
            <a:r>
              <a:rPr lang="en-US" sz="2800" dirty="0" err="1" smtClean="0"/>
              <a:t>H</a:t>
            </a:r>
            <a:r>
              <a:rPr lang="en-US" sz="2800" baseline="-25000" dirty="0" err="1" smtClean="0"/>
              <a:t>rlf</a:t>
            </a:r>
            <a:r>
              <a:rPr lang="en-US" sz="2800" dirty="0" smtClean="0"/>
              <a:t> / </a:t>
            </a:r>
            <a:r>
              <a:rPr lang="en-US" sz="2800" dirty="0" err="1" smtClean="0"/>
              <a:t>R</a:t>
            </a:r>
            <a:r>
              <a:rPr lang="en-US" sz="2800" baseline="-25000" dirty="0" err="1" smtClean="0"/>
              <a:t>b→rlf</a:t>
            </a:r>
            <a:r>
              <a:rPr lang="en-US" sz="2800" dirty="0" smtClean="0"/>
              <a:t>)</a:t>
            </a:r>
            <a:endParaRPr lang="en-US" dirty="0"/>
          </a:p>
        </p:txBody>
      </p:sp>
    </p:spTree>
    <p:extLst>
      <p:ext uri="{BB962C8B-B14F-4D97-AF65-F5344CB8AC3E}">
        <p14:creationId xmlns:p14="http://schemas.microsoft.com/office/powerpoint/2010/main" val="333286639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48"/>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8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 grpId="0"/>
    </p:bld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68"/>
          <p:cNvGrpSpPr/>
          <p:nvPr/>
        </p:nvGrpSpPr>
        <p:grpSpPr>
          <a:xfrm>
            <a:off x="6553200" y="1371600"/>
            <a:ext cx="2064544" cy="1695450"/>
            <a:chOff x="4191000" y="2421774"/>
            <a:chExt cx="2064544" cy="1695450"/>
          </a:xfrm>
        </p:grpSpPr>
        <p:cxnSp>
          <p:nvCxnSpPr>
            <p:cNvPr id="31" name="Straight Connector 30"/>
            <p:cNvCxnSpPr/>
            <p:nvPr/>
          </p:nvCxnSpPr>
          <p:spPr>
            <a:xfrm flipV="1">
              <a:off x="5791200" y="2440824"/>
              <a:ext cx="457200" cy="457200"/>
            </a:xfrm>
            <a:prstGeom prst="line">
              <a:avLst/>
            </a:prstGeom>
            <a:ln w="50800">
              <a:solidFill>
                <a:schemeClr val="bg1">
                  <a:lumMod val="50000"/>
                  <a:lumOff val="5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a:xfrm flipV="1">
              <a:off x="4578350" y="2440825"/>
              <a:ext cx="450850" cy="448425"/>
            </a:xfrm>
            <a:prstGeom prst="line">
              <a:avLst/>
            </a:prstGeom>
            <a:ln w="50800">
              <a:solidFill>
                <a:schemeClr val="bg1">
                  <a:lumMod val="50000"/>
                  <a:lumOff val="5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a:xfrm flipV="1">
              <a:off x="5791200" y="3660024"/>
              <a:ext cx="457200" cy="457200"/>
            </a:xfrm>
            <a:prstGeom prst="line">
              <a:avLst/>
            </a:prstGeom>
            <a:ln w="50800">
              <a:solidFill>
                <a:schemeClr val="bg1">
                  <a:lumMod val="50000"/>
                  <a:lumOff val="5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p:nvCxnSpPr>
          <p:spPr>
            <a:xfrm>
              <a:off x="5011363" y="2447967"/>
              <a:ext cx="1244181" cy="0"/>
            </a:xfrm>
            <a:prstGeom prst="line">
              <a:avLst/>
            </a:prstGeom>
            <a:ln w="50800">
              <a:solidFill>
                <a:schemeClr val="bg1">
                  <a:lumMod val="50000"/>
                  <a:lumOff val="5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p:nvCxnSpPr>
          <p:spPr>
            <a:xfrm flipV="1">
              <a:off x="6241258" y="2421774"/>
              <a:ext cx="4761" cy="1254917"/>
            </a:xfrm>
            <a:prstGeom prst="line">
              <a:avLst/>
            </a:prstGeom>
            <a:ln w="50800">
              <a:solidFill>
                <a:schemeClr val="bg1">
                  <a:lumMod val="50000"/>
                  <a:lumOff val="5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1" name="Straight Connector 40"/>
            <p:cNvCxnSpPr/>
            <p:nvPr/>
          </p:nvCxnSpPr>
          <p:spPr>
            <a:xfrm flipV="1">
              <a:off x="5791200" y="2895600"/>
              <a:ext cx="0" cy="1219200"/>
            </a:xfrm>
            <a:prstGeom prst="line">
              <a:avLst/>
            </a:prstGeom>
            <a:ln w="50800">
              <a:solidFill>
                <a:schemeClr val="bg1">
                  <a:lumMod val="50000"/>
                  <a:lumOff val="5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3" name="Straight Connector 42"/>
            <p:cNvCxnSpPr/>
            <p:nvPr/>
          </p:nvCxnSpPr>
          <p:spPr>
            <a:xfrm flipH="1">
              <a:off x="4559300" y="2898775"/>
              <a:ext cx="1228725" cy="0"/>
            </a:xfrm>
            <a:prstGeom prst="line">
              <a:avLst/>
            </a:prstGeom>
            <a:ln w="50800">
              <a:solidFill>
                <a:schemeClr val="bg1">
                  <a:lumMod val="50000"/>
                  <a:lumOff val="5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5" name="Straight Connector 44"/>
            <p:cNvCxnSpPr/>
            <p:nvPr/>
          </p:nvCxnSpPr>
          <p:spPr>
            <a:xfrm flipH="1">
              <a:off x="4476750" y="4114800"/>
              <a:ext cx="1330327" cy="0"/>
            </a:xfrm>
            <a:prstGeom prst="line">
              <a:avLst/>
            </a:prstGeom>
            <a:ln w="50800">
              <a:solidFill>
                <a:schemeClr val="bg1">
                  <a:lumMod val="50000"/>
                  <a:lumOff val="5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6" name="Straight Connector 45"/>
            <p:cNvCxnSpPr/>
            <p:nvPr/>
          </p:nvCxnSpPr>
          <p:spPr>
            <a:xfrm flipV="1">
              <a:off x="4492625" y="3657602"/>
              <a:ext cx="460375" cy="454023"/>
            </a:xfrm>
            <a:prstGeom prst="line">
              <a:avLst/>
            </a:prstGeom>
            <a:ln w="50800">
              <a:solidFill>
                <a:schemeClr val="bg1">
                  <a:lumMod val="50000"/>
                  <a:lumOff val="5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8" name="Straight Connector 47"/>
            <p:cNvCxnSpPr/>
            <p:nvPr/>
          </p:nvCxnSpPr>
          <p:spPr>
            <a:xfrm>
              <a:off x="4953000" y="3657600"/>
              <a:ext cx="841375" cy="0"/>
            </a:xfrm>
            <a:prstGeom prst="line">
              <a:avLst/>
            </a:prstGeom>
            <a:ln w="50800">
              <a:solidFill>
                <a:schemeClr val="bg1">
                  <a:lumMod val="50000"/>
                  <a:lumOff val="5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50" name="Straight Connector 49"/>
            <p:cNvCxnSpPr/>
            <p:nvPr/>
          </p:nvCxnSpPr>
          <p:spPr>
            <a:xfrm flipV="1">
              <a:off x="4953000" y="2901950"/>
              <a:ext cx="0" cy="755650"/>
            </a:xfrm>
            <a:prstGeom prst="line">
              <a:avLst/>
            </a:prstGeom>
            <a:ln w="50800">
              <a:solidFill>
                <a:schemeClr val="bg1">
                  <a:lumMod val="50000"/>
                  <a:lumOff val="5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9" name="Straight Arrow Connector 28"/>
            <p:cNvCxnSpPr/>
            <p:nvPr/>
          </p:nvCxnSpPr>
          <p:spPr>
            <a:xfrm>
              <a:off x="4191000" y="3276600"/>
              <a:ext cx="1066800" cy="0"/>
            </a:xfrm>
            <a:prstGeom prst="straightConnector1">
              <a:avLst/>
            </a:prstGeom>
            <a:ln w="50800">
              <a:solidFill>
                <a:schemeClr val="bg1">
                  <a:lumMod val="50000"/>
                  <a:lumOff val="50000"/>
                </a:schemeClr>
              </a:solidFill>
              <a:headEnd type="none"/>
              <a:tailEnd type="stealth" w="lg" len="lg"/>
            </a:ln>
          </p:spPr>
          <p:style>
            <a:lnRef idx="1">
              <a:schemeClr val="accent1"/>
            </a:lnRef>
            <a:fillRef idx="0">
              <a:schemeClr val="accent1"/>
            </a:fillRef>
            <a:effectRef idx="0">
              <a:schemeClr val="accent1"/>
            </a:effectRef>
            <a:fontRef idx="minor">
              <a:schemeClr val="tx1"/>
            </a:fontRef>
          </p:style>
        </p:cxnSp>
      </p:grpSp>
      <p:grpSp>
        <p:nvGrpSpPr>
          <p:cNvPr id="3" name="Group 62"/>
          <p:cNvGrpSpPr/>
          <p:nvPr/>
        </p:nvGrpSpPr>
        <p:grpSpPr>
          <a:xfrm>
            <a:off x="3771900" y="1371600"/>
            <a:ext cx="1600200" cy="1714500"/>
            <a:chOff x="2971800" y="4419600"/>
            <a:chExt cx="1600200" cy="1714500"/>
          </a:xfrm>
        </p:grpSpPr>
        <p:grpSp>
          <p:nvGrpSpPr>
            <p:cNvPr id="4" name="Group 96"/>
            <p:cNvGrpSpPr/>
            <p:nvPr/>
          </p:nvGrpSpPr>
          <p:grpSpPr>
            <a:xfrm>
              <a:off x="4114800" y="4419600"/>
              <a:ext cx="457200" cy="1714500"/>
              <a:chOff x="3962400" y="4267200"/>
              <a:chExt cx="457200" cy="1714500"/>
            </a:xfrm>
          </p:grpSpPr>
          <p:cxnSp>
            <p:nvCxnSpPr>
              <p:cNvPr id="116" name="Straight Connector 115"/>
              <p:cNvCxnSpPr/>
              <p:nvPr/>
            </p:nvCxnSpPr>
            <p:spPr>
              <a:xfrm flipV="1">
                <a:off x="3962400" y="4286250"/>
                <a:ext cx="457200" cy="457200"/>
              </a:xfrm>
              <a:prstGeom prst="line">
                <a:avLst/>
              </a:prstGeom>
              <a:ln w="50800">
                <a:solidFill>
                  <a:schemeClr val="bg1">
                    <a:lumMod val="50000"/>
                    <a:lumOff val="5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17" name="Straight Connector 116"/>
              <p:cNvCxnSpPr/>
              <p:nvPr/>
            </p:nvCxnSpPr>
            <p:spPr>
              <a:xfrm flipV="1">
                <a:off x="3962400" y="5505450"/>
                <a:ext cx="457200" cy="457200"/>
              </a:xfrm>
              <a:prstGeom prst="line">
                <a:avLst/>
              </a:prstGeom>
              <a:ln w="50800">
                <a:solidFill>
                  <a:schemeClr val="bg1">
                    <a:lumMod val="50000"/>
                    <a:lumOff val="5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18" name="Straight Connector 117"/>
              <p:cNvCxnSpPr/>
              <p:nvPr/>
            </p:nvCxnSpPr>
            <p:spPr>
              <a:xfrm flipV="1">
                <a:off x="4412458" y="4267200"/>
                <a:ext cx="4761" cy="1254917"/>
              </a:xfrm>
              <a:prstGeom prst="line">
                <a:avLst/>
              </a:prstGeom>
              <a:ln w="50800">
                <a:solidFill>
                  <a:schemeClr val="bg1">
                    <a:lumMod val="50000"/>
                    <a:lumOff val="5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19" name="Straight Connector 118"/>
              <p:cNvCxnSpPr/>
              <p:nvPr/>
            </p:nvCxnSpPr>
            <p:spPr>
              <a:xfrm>
                <a:off x="3962400" y="4724400"/>
                <a:ext cx="0" cy="1257300"/>
              </a:xfrm>
              <a:prstGeom prst="line">
                <a:avLst/>
              </a:prstGeom>
              <a:ln w="50800">
                <a:solidFill>
                  <a:schemeClr val="bg1">
                    <a:lumMod val="50000"/>
                    <a:lumOff val="5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20" name="Straight Connector 119"/>
              <p:cNvCxnSpPr/>
              <p:nvPr/>
            </p:nvCxnSpPr>
            <p:spPr>
              <a:xfrm flipV="1">
                <a:off x="3962400" y="5334000"/>
                <a:ext cx="457200" cy="457200"/>
              </a:xfrm>
              <a:prstGeom prst="line">
                <a:avLst/>
              </a:prstGeom>
              <a:ln w="12700">
                <a:solidFill>
                  <a:schemeClr val="bg1">
                    <a:lumMod val="50000"/>
                    <a:lumOff val="50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121" name="Straight Connector 120"/>
              <p:cNvCxnSpPr/>
              <p:nvPr/>
            </p:nvCxnSpPr>
            <p:spPr>
              <a:xfrm flipV="1">
                <a:off x="3962400" y="5181600"/>
                <a:ext cx="457200" cy="457200"/>
              </a:xfrm>
              <a:prstGeom prst="line">
                <a:avLst/>
              </a:prstGeom>
              <a:ln w="12700">
                <a:solidFill>
                  <a:schemeClr val="bg1">
                    <a:lumMod val="50000"/>
                    <a:lumOff val="50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122" name="Straight Connector 121"/>
              <p:cNvCxnSpPr/>
              <p:nvPr/>
            </p:nvCxnSpPr>
            <p:spPr>
              <a:xfrm flipV="1">
                <a:off x="3962400" y="5029200"/>
                <a:ext cx="457200" cy="457200"/>
              </a:xfrm>
              <a:prstGeom prst="line">
                <a:avLst/>
              </a:prstGeom>
              <a:ln w="12700">
                <a:solidFill>
                  <a:schemeClr val="bg1">
                    <a:lumMod val="50000"/>
                    <a:lumOff val="50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123" name="Straight Connector 122"/>
              <p:cNvCxnSpPr/>
              <p:nvPr/>
            </p:nvCxnSpPr>
            <p:spPr>
              <a:xfrm flipV="1">
                <a:off x="3962400" y="4876800"/>
                <a:ext cx="457200" cy="457200"/>
              </a:xfrm>
              <a:prstGeom prst="line">
                <a:avLst/>
              </a:prstGeom>
              <a:ln w="12700">
                <a:solidFill>
                  <a:schemeClr val="bg1">
                    <a:lumMod val="50000"/>
                    <a:lumOff val="50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124" name="Straight Connector 123"/>
              <p:cNvCxnSpPr/>
              <p:nvPr/>
            </p:nvCxnSpPr>
            <p:spPr>
              <a:xfrm flipV="1">
                <a:off x="3962400" y="4724400"/>
                <a:ext cx="457200" cy="457200"/>
              </a:xfrm>
              <a:prstGeom prst="line">
                <a:avLst/>
              </a:prstGeom>
              <a:ln w="12700">
                <a:solidFill>
                  <a:schemeClr val="bg1">
                    <a:lumMod val="50000"/>
                    <a:lumOff val="50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125" name="Straight Connector 124"/>
              <p:cNvCxnSpPr/>
              <p:nvPr/>
            </p:nvCxnSpPr>
            <p:spPr>
              <a:xfrm flipV="1">
                <a:off x="3962400" y="4572000"/>
                <a:ext cx="457200" cy="457200"/>
              </a:xfrm>
              <a:prstGeom prst="line">
                <a:avLst/>
              </a:prstGeom>
              <a:ln w="12700">
                <a:solidFill>
                  <a:schemeClr val="bg1">
                    <a:lumMod val="50000"/>
                    <a:lumOff val="50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126" name="Straight Connector 125"/>
              <p:cNvCxnSpPr/>
              <p:nvPr/>
            </p:nvCxnSpPr>
            <p:spPr>
              <a:xfrm flipV="1">
                <a:off x="3962400" y="4419600"/>
                <a:ext cx="457200" cy="457200"/>
              </a:xfrm>
              <a:prstGeom prst="line">
                <a:avLst/>
              </a:prstGeom>
              <a:ln w="12700">
                <a:solidFill>
                  <a:schemeClr val="bg1">
                    <a:lumMod val="50000"/>
                    <a:lumOff val="50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127" name="Straight Connector 126"/>
              <p:cNvCxnSpPr/>
              <p:nvPr/>
            </p:nvCxnSpPr>
            <p:spPr>
              <a:xfrm>
                <a:off x="4343400" y="4343400"/>
                <a:ext cx="0" cy="1219200"/>
              </a:xfrm>
              <a:prstGeom prst="line">
                <a:avLst/>
              </a:prstGeom>
              <a:ln w="12700">
                <a:solidFill>
                  <a:schemeClr val="bg1">
                    <a:lumMod val="50000"/>
                    <a:lumOff val="50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128" name="Straight Connector 127"/>
              <p:cNvCxnSpPr/>
              <p:nvPr/>
            </p:nvCxnSpPr>
            <p:spPr>
              <a:xfrm>
                <a:off x="4267200" y="4419600"/>
                <a:ext cx="0" cy="1219200"/>
              </a:xfrm>
              <a:prstGeom prst="line">
                <a:avLst/>
              </a:prstGeom>
              <a:ln w="12700">
                <a:solidFill>
                  <a:schemeClr val="bg1">
                    <a:lumMod val="50000"/>
                    <a:lumOff val="50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129" name="Straight Connector 128"/>
              <p:cNvCxnSpPr/>
              <p:nvPr/>
            </p:nvCxnSpPr>
            <p:spPr>
              <a:xfrm>
                <a:off x="4191000" y="4495800"/>
                <a:ext cx="0" cy="1219200"/>
              </a:xfrm>
              <a:prstGeom prst="line">
                <a:avLst/>
              </a:prstGeom>
              <a:ln w="12700">
                <a:solidFill>
                  <a:schemeClr val="bg1">
                    <a:lumMod val="50000"/>
                    <a:lumOff val="50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130" name="Straight Connector 129"/>
              <p:cNvCxnSpPr/>
              <p:nvPr/>
            </p:nvCxnSpPr>
            <p:spPr>
              <a:xfrm>
                <a:off x="4114800" y="4572000"/>
                <a:ext cx="0" cy="1219200"/>
              </a:xfrm>
              <a:prstGeom prst="line">
                <a:avLst/>
              </a:prstGeom>
              <a:ln w="12700">
                <a:solidFill>
                  <a:schemeClr val="bg1">
                    <a:lumMod val="50000"/>
                    <a:lumOff val="50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131" name="Straight Connector 130"/>
              <p:cNvCxnSpPr/>
              <p:nvPr/>
            </p:nvCxnSpPr>
            <p:spPr>
              <a:xfrm>
                <a:off x="4038600" y="4648200"/>
                <a:ext cx="0" cy="1219200"/>
              </a:xfrm>
              <a:prstGeom prst="line">
                <a:avLst/>
              </a:prstGeom>
              <a:ln w="12700">
                <a:solidFill>
                  <a:schemeClr val="bg1">
                    <a:lumMod val="50000"/>
                    <a:lumOff val="50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grpSp>
        <p:grpSp>
          <p:nvGrpSpPr>
            <p:cNvPr id="5" name="Group 97"/>
            <p:cNvGrpSpPr/>
            <p:nvPr/>
          </p:nvGrpSpPr>
          <p:grpSpPr>
            <a:xfrm>
              <a:off x="2971800" y="4419600"/>
              <a:ext cx="457200" cy="1714500"/>
              <a:chOff x="3962400" y="4267200"/>
              <a:chExt cx="457200" cy="1714500"/>
            </a:xfrm>
          </p:grpSpPr>
          <p:cxnSp>
            <p:nvCxnSpPr>
              <p:cNvPr id="67" name="Straight Connector 66"/>
              <p:cNvCxnSpPr/>
              <p:nvPr/>
            </p:nvCxnSpPr>
            <p:spPr>
              <a:xfrm flipV="1">
                <a:off x="3962400" y="4286250"/>
                <a:ext cx="457200" cy="457200"/>
              </a:xfrm>
              <a:prstGeom prst="line">
                <a:avLst/>
              </a:prstGeom>
              <a:ln w="50800">
                <a:solidFill>
                  <a:schemeClr val="bg1">
                    <a:lumMod val="50000"/>
                    <a:lumOff val="5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68" name="Straight Connector 67"/>
              <p:cNvCxnSpPr/>
              <p:nvPr/>
            </p:nvCxnSpPr>
            <p:spPr>
              <a:xfrm flipV="1">
                <a:off x="3962400" y="5505450"/>
                <a:ext cx="457200" cy="457200"/>
              </a:xfrm>
              <a:prstGeom prst="line">
                <a:avLst/>
              </a:prstGeom>
              <a:ln w="50800">
                <a:solidFill>
                  <a:schemeClr val="bg1">
                    <a:lumMod val="50000"/>
                    <a:lumOff val="5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69" name="Straight Connector 68"/>
              <p:cNvCxnSpPr/>
              <p:nvPr/>
            </p:nvCxnSpPr>
            <p:spPr>
              <a:xfrm flipV="1">
                <a:off x="4412458" y="4267200"/>
                <a:ext cx="4761" cy="1254917"/>
              </a:xfrm>
              <a:prstGeom prst="line">
                <a:avLst/>
              </a:prstGeom>
              <a:ln w="50800">
                <a:solidFill>
                  <a:schemeClr val="bg1">
                    <a:lumMod val="50000"/>
                    <a:lumOff val="5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70" name="Straight Connector 69"/>
              <p:cNvCxnSpPr/>
              <p:nvPr/>
            </p:nvCxnSpPr>
            <p:spPr>
              <a:xfrm>
                <a:off x="3962400" y="4724400"/>
                <a:ext cx="0" cy="1257300"/>
              </a:xfrm>
              <a:prstGeom prst="line">
                <a:avLst/>
              </a:prstGeom>
              <a:ln w="50800">
                <a:solidFill>
                  <a:schemeClr val="bg1">
                    <a:lumMod val="50000"/>
                    <a:lumOff val="5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71" name="Straight Connector 70"/>
              <p:cNvCxnSpPr/>
              <p:nvPr/>
            </p:nvCxnSpPr>
            <p:spPr>
              <a:xfrm flipV="1">
                <a:off x="3962400" y="5334000"/>
                <a:ext cx="457200" cy="457200"/>
              </a:xfrm>
              <a:prstGeom prst="line">
                <a:avLst/>
              </a:prstGeom>
              <a:ln w="12700">
                <a:solidFill>
                  <a:schemeClr val="bg1">
                    <a:lumMod val="50000"/>
                    <a:lumOff val="50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72" name="Straight Connector 71"/>
              <p:cNvCxnSpPr/>
              <p:nvPr/>
            </p:nvCxnSpPr>
            <p:spPr>
              <a:xfrm flipV="1">
                <a:off x="3962400" y="5181600"/>
                <a:ext cx="457200" cy="457200"/>
              </a:xfrm>
              <a:prstGeom prst="line">
                <a:avLst/>
              </a:prstGeom>
              <a:ln w="12700">
                <a:solidFill>
                  <a:schemeClr val="bg1">
                    <a:lumMod val="50000"/>
                    <a:lumOff val="50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73" name="Straight Connector 72"/>
              <p:cNvCxnSpPr/>
              <p:nvPr/>
            </p:nvCxnSpPr>
            <p:spPr>
              <a:xfrm flipV="1">
                <a:off x="3962400" y="5029200"/>
                <a:ext cx="457200" cy="457200"/>
              </a:xfrm>
              <a:prstGeom prst="line">
                <a:avLst/>
              </a:prstGeom>
              <a:ln w="12700">
                <a:solidFill>
                  <a:schemeClr val="bg1">
                    <a:lumMod val="50000"/>
                    <a:lumOff val="50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75" name="Straight Connector 74"/>
              <p:cNvCxnSpPr/>
              <p:nvPr/>
            </p:nvCxnSpPr>
            <p:spPr>
              <a:xfrm flipV="1">
                <a:off x="3962400" y="4876800"/>
                <a:ext cx="457200" cy="457200"/>
              </a:xfrm>
              <a:prstGeom prst="line">
                <a:avLst/>
              </a:prstGeom>
              <a:ln w="12700">
                <a:solidFill>
                  <a:schemeClr val="bg1">
                    <a:lumMod val="50000"/>
                    <a:lumOff val="50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77" name="Straight Connector 76"/>
              <p:cNvCxnSpPr/>
              <p:nvPr/>
            </p:nvCxnSpPr>
            <p:spPr>
              <a:xfrm flipV="1">
                <a:off x="3962400" y="4724400"/>
                <a:ext cx="457200" cy="457200"/>
              </a:xfrm>
              <a:prstGeom prst="line">
                <a:avLst/>
              </a:prstGeom>
              <a:ln w="12700">
                <a:solidFill>
                  <a:schemeClr val="bg1">
                    <a:lumMod val="50000"/>
                    <a:lumOff val="50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79" name="Straight Connector 78"/>
              <p:cNvCxnSpPr/>
              <p:nvPr/>
            </p:nvCxnSpPr>
            <p:spPr>
              <a:xfrm flipV="1">
                <a:off x="3962400" y="4572000"/>
                <a:ext cx="457200" cy="457200"/>
              </a:xfrm>
              <a:prstGeom prst="line">
                <a:avLst/>
              </a:prstGeom>
              <a:ln w="12700">
                <a:solidFill>
                  <a:schemeClr val="bg1">
                    <a:lumMod val="50000"/>
                    <a:lumOff val="50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80" name="Straight Connector 79"/>
              <p:cNvCxnSpPr/>
              <p:nvPr/>
            </p:nvCxnSpPr>
            <p:spPr>
              <a:xfrm flipV="1">
                <a:off x="3962400" y="4419600"/>
                <a:ext cx="457200" cy="457200"/>
              </a:xfrm>
              <a:prstGeom prst="line">
                <a:avLst/>
              </a:prstGeom>
              <a:ln w="12700">
                <a:solidFill>
                  <a:schemeClr val="bg1">
                    <a:lumMod val="50000"/>
                    <a:lumOff val="50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82" name="Straight Connector 81"/>
              <p:cNvCxnSpPr/>
              <p:nvPr/>
            </p:nvCxnSpPr>
            <p:spPr>
              <a:xfrm>
                <a:off x="4343400" y="4343400"/>
                <a:ext cx="0" cy="1219200"/>
              </a:xfrm>
              <a:prstGeom prst="line">
                <a:avLst/>
              </a:prstGeom>
              <a:ln w="12700">
                <a:solidFill>
                  <a:schemeClr val="bg1">
                    <a:lumMod val="50000"/>
                    <a:lumOff val="50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90" name="Straight Connector 89"/>
              <p:cNvCxnSpPr/>
              <p:nvPr/>
            </p:nvCxnSpPr>
            <p:spPr>
              <a:xfrm>
                <a:off x="4267200" y="4419600"/>
                <a:ext cx="0" cy="1219200"/>
              </a:xfrm>
              <a:prstGeom prst="line">
                <a:avLst/>
              </a:prstGeom>
              <a:ln w="12700">
                <a:solidFill>
                  <a:schemeClr val="bg1">
                    <a:lumMod val="50000"/>
                    <a:lumOff val="50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92" name="Straight Connector 91"/>
              <p:cNvCxnSpPr/>
              <p:nvPr/>
            </p:nvCxnSpPr>
            <p:spPr>
              <a:xfrm>
                <a:off x="4191000" y="4495800"/>
                <a:ext cx="0" cy="1219200"/>
              </a:xfrm>
              <a:prstGeom prst="line">
                <a:avLst/>
              </a:prstGeom>
              <a:ln w="12700">
                <a:solidFill>
                  <a:schemeClr val="bg1">
                    <a:lumMod val="50000"/>
                    <a:lumOff val="50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97" name="Straight Connector 96"/>
              <p:cNvCxnSpPr/>
              <p:nvPr/>
            </p:nvCxnSpPr>
            <p:spPr>
              <a:xfrm>
                <a:off x="4114800" y="4572000"/>
                <a:ext cx="0" cy="1219200"/>
              </a:xfrm>
              <a:prstGeom prst="line">
                <a:avLst/>
              </a:prstGeom>
              <a:ln w="12700">
                <a:solidFill>
                  <a:schemeClr val="bg1">
                    <a:lumMod val="50000"/>
                    <a:lumOff val="50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98" name="Straight Connector 97"/>
              <p:cNvCxnSpPr/>
              <p:nvPr/>
            </p:nvCxnSpPr>
            <p:spPr>
              <a:xfrm>
                <a:off x="4038600" y="4648200"/>
                <a:ext cx="0" cy="1219200"/>
              </a:xfrm>
              <a:prstGeom prst="line">
                <a:avLst/>
              </a:prstGeom>
              <a:ln w="12700">
                <a:solidFill>
                  <a:schemeClr val="bg1">
                    <a:lumMod val="50000"/>
                    <a:lumOff val="50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grpSp>
        <p:cxnSp>
          <p:nvCxnSpPr>
            <p:cNvPr id="66" name="Straight Arrow Connector 65"/>
            <p:cNvCxnSpPr/>
            <p:nvPr/>
          </p:nvCxnSpPr>
          <p:spPr>
            <a:xfrm>
              <a:off x="3505200" y="5257800"/>
              <a:ext cx="533400" cy="0"/>
            </a:xfrm>
            <a:prstGeom prst="straightConnector1">
              <a:avLst/>
            </a:prstGeom>
            <a:ln w="50800">
              <a:solidFill>
                <a:schemeClr val="bg1">
                  <a:lumMod val="50000"/>
                  <a:lumOff val="50000"/>
                </a:schemeClr>
              </a:solidFill>
              <a:headEnd type="none"/>
              <a:tailEnd type="stealth" w="lg" len="lg"/>
            </a:ln>
          </p:spPr>
          <p:style>
            <a:lnRef idx="1">
              <a:schemeClr val="accent1"/>
            </a:lnRef>
            <a:fillRef idx="0">
              <a:schemeClr val="accent1"/>
            </a:fillRef>
            <a:effectRef idx="0">
              <a:schemeClr val="accent1"/>
            </a:effectRef>
            <a:fontRef idx="minor">
              <a:schemeClr val="tx1"/>
            </a:fontRef>
          </p:style>
        </p:cxnSp>
      </p:grpSp>
      <p:grpSp>
        <p:nvGrpSpPr>
          <p:cNvPr id="6" name="Group 139"/>
          <p:cNvGrpSpPr/>
          <p:nvPr/>
        </p:nvGrpSpPr>
        <p:grpSpPr>
          <a:xfrm>
            <a:off x="3690188" y="3200400"/>
            <a:ext cx="1763624" cy="659786"/>
            <a:chOff x="3431912" y="3764279"/>
            <a:chExt cx="1763624" cy="659786"/>
          </a:xfrm>
        </p:grpSpPr>
        <p:sp>
          <p:nvSpPr>
            <p:cNvPr id="141" name="TextBox 140"/>
            <p:cNvSpPr txBox="1"/>
            <p:nvPr/>
          </p:nvSpPr>
          <p:spPr bwMode="auto">
            <a:xfrm>
              <a:off x="3431912" y="3962400"/>
              <a:ext cx="1763624" cy="461665"/>
            </a:xfrm>
            <a:prstGeom prst="rect">
              <a:avLst/>
            </a:prstGeom>
            <a:noFill/>
            <a:ln w="9525">
              <a:noFill/>
              <a:miter lim="800000"/>
              <a:headEnd/>
              <a:tailEnd/>
            </a:ln>
          </p:spPr>
          <p:txBody>
            <a:bodyPr wrap="none" rtlCol="0">
              <a:spAutoFit/>
            </a:bodyPr>
            <a:lstStyle/>
            <a:p>
              <a:r>
                <a:rPr lang="en-US" sz="2400" dirty="0" smtClean="0">
                  <a:latin typeface="Helvetica" pitchFamily="34" charset="0"/>
                  <a:cs typeface="Helvetica" pitchFamily="34" charset="0"/>
                </a:rPr>
                <a:t>H</a:t>
              </a:r>
              <a:r>
                <a:rPr lang="en-US" sz="2400" baseline="-25000" dirty="0" smtClean="0">
                  <a:latin typeface="Helvetica" pitchFamily="34" charset="0"/>
                  <a:cs typeface="Helvetica" pitchFamily="34" charset="0"/>
                </a:rPr>
                <a:t>rlf</a:t>
              </a:r>
              <a:r>
                <a:rPr lang="en-US" sz="2400" dirty="0" smtClean="0">
                  <a:latin typeface="Helvetica" pitchFamily="34" charset="0"/>
                  <a:cs typeface="Helvetica" pitchFamily="34" charset="0"/>
                </a:rPr>
                <a:t> = U</a:t>
              </a:r>
              <a:r>
                <a:rPr lang="en-US" sz="2400" baseline="-25000" dirty="0" smtClean="0">
                  <a:latin typeface="Helvetica" pitchFamily="34" charset="0"/>
                  <a:cs typeface="Helvetica" pitchFamily="34" charset="0"/>
                </a:rPr>
                <a:t>rlf</a:t>
              </a:r>
              <a:r>
                <a:rPr lang="en-US" sz="2400" dirty="0" smtClean="0">
                  <a:latin typeface="Helvetica" pitchFamily="34" charset="0"/>
                  <a:cs typeface="Helvetica" pitchFamily="34" charset="0"/>
                </a:rPr>
                <a:t> </a:t>
              </a:r>
              <a:r>
                <a:rPr lang="el-GR" sz="2400" dirty="0" smtClean="0">
                  <a:latin typeface="Helvetica" pitchFamily="34" charset="0"/>
                  <a:cs typeface="Helvetica" pitchFamily="34" charset="0"/>
                </a:rPr>
                <a:t>Σ</a:t>
              </a:r>
              <a:r>
                <a:rPr lang="en-US" sz="2400" baseline="-25000" dirty="0" smtClean="0">
                  <a:latin typeface="Helvetica" pitchFamily="34" charset="0"/>
                  <a:cs typeface="Helvetica" pitchFamily="34" charset="0"/>
                </a:rPr>
                <a:t>rlf</a:t>
              </a:r>
              <a:endParaRPr lang="en-US" sz="2400" dirty="0">
                <a:latin typeface="Helvetica" pitchFamily="34" charset="0"/>
                <a:cs typeface="Helvetica" pitchFamily="34" charset="0"/>
              </a:endParaRPr>
            </a:p>
          </p:txBody>
        </p:sp>
        <p:sp>
          <p:nvSpPr>
            <p:cNvPr id="142" name="TextBox 141"/>
            <p:cNvSpPr txBox="1"/>
            <p:nvPr/>
          </p:nvSpPr>
          <p:spPr bwMode="auto">
            <a:xfrm>
              <a:off x="4164678" y="3764279"/>
              <a:ext cx="364202" cy="461665"/>
            </a:xfrm>
            <a:prstGeom prst="rect">
              <a:avLst/>
            </a:prstGeom>
            <a:noFill/>
            <a:ln w="9525">
              <a:noFill/>
              <a:miter lim="800000"/>
              <a:headEnd/>
              <a:tailEnd/>
            </a:ln>
          </p:spPr>
          <p:txBody>
            <a:bodyPr wrap="none" rtlCol="0">
              <a:spAutoFit/>
            </a:bodyPr>
            <a:lstStyle/>
            <a:p>
              <a:r>
                <a:rPr lang="en-US" sz="2400" dirty="0" smtClean="0">
                  <a:latin typeface="Helvetica" pitchFamily="34" charset="0"/>
                  <a:cs typeface="Helvetica" pitchFamily="34" charset="0"/>
                </a:rPr>
                <a:t>~</a:t>
              </a:r>
              <a:endParaRPr lang="en-US" sz="2400" dirty="0">
                <a:latin typeface="Helvetica" pitchFamily="34" charset="0"/>
                <a:cs typeface="Helvetica" pitchFamily="34" charset="0"/>
              </a:endParaRPr>
            </a:p>
          </p:txBody>
        </p:sp>
        <p:sp>
          <p:nvSpPr>
            <p:cNvPr id="143" name="TextBox 142"/>
            <p:cNvSpPr txBox="1"/>
            <p:nvPr/>
          </p:nvSpPr>
          <p:spPr bwMode="auto">
            <a:xfrm>
              <a:off x="4630191" y="3764279"/>
              <a:ext cx="364202" cy="461665"/>
            </a:xfrm>
            <a:prstGeom prst="rect">
              <a:avLst/>
            </a:prstGeom>
            <a:noFill/>
            <a:ln w="9525">
              <a:noFill/>
              <a:miter lim="800000"/>
              <a:headEnd/>
              <a:tailEnd/>
            </a:ln>
          </p:spPr>
          <p:txBody>
            <a:bodyPr wrap="none" rtlCol="0">
              <a:spAutoFit/>
            </a:bodyPr>
            <a:lstStyle/>
            <a:p>
              <a:r>
                <a:rPr lang="en-US" sz="2400" dirty="0" smtClean="0">
                  <a:latin typeface="Helvetica" pitchFamily="34" charset="0"/>
                  <a:cs typeface="Helvetica" pitchFamily="34" charset="0"/>
                </a:rPr>
                <a:t>~</a:t>
              </a:r>
              <a:endParaRPr lang="en-US" sz="2400" dirty="0">
                <a:latin typeface="Helvetica" pitchFamily="34" charset="0"/>
                <a:cs typeface="Helvetica" pitchFamily="34" charset="0"/>
              </a:endParaRPr>
            </a:p>
          </p:txBody>
        </p:sp>
      </p:grpSp>
      <p:sp>
        <p:nvSpPr>
          <p:cNvPr id="81" name="TextBox 80"/>
          <p:cNvSpPr txBox="1"/>
          <p:nvPr/>
        </p:nvSpPr>
        <p:spPr bwMode="auto">
          <a:xfrm>
            <a:off x="3247759" y="4648200"/>
            <a:ext cx="2769797" cy="461665"/>
          </a:xfrm>
          <a:prstGeom prst="rect">
            <a:avLst/>
          </a:prstGeom>
          <a:noFill/>
          <a:ln w="9525">
            <a:noFill/>
            <a:miter lim="800000"/>
            <a:headEnd/>
            <a:tailEnd/>
          </a:ln>
        </p:spPr>
        <p:txBody>
          <a:bodyPr wrap="none" rtlCol="0">
            <a:spAutoFit/>
          </a:bodyPr>
          <a:lstStyle/>
          <a:p>
            <a:r>
              <a:rPr lang="en-US" sz="2400" dirty="0" err="1" smtClean="0">
                <a:latin typeface="Helvetica" pitchFamily="34" charset="0"/>
                <a:cs typeface="Helvetica" pitchFamily="34" charset="0"/>
              </a:rPr>
              <a:t>R</a:t>
            </a:r>
            <a:r>
              <a:rPr lang="en-US" sz="2400" baseline="-25000" dirty="0" err="1" smtClean="0">
                <a:latin typeface="Helvetica" pitchFamily="34" charset="0"/>
                <a:cs typeface="Helvetica" pitchFamily="34" charset="0"/>
              </a:rPr>
              <a:t>b</a:t>
            </a:r>
            <a:r>
              <a:rPr lang="en-US" sz="2400" baseline="-25000" dirty="0" err="1" smtClean="0">
                <a:latin typeface="Times New Roman"/>
                <a:cs typeface="Times New Roman"/>
              </a:rPr>
              <a:t>→</a:t>
            </a:r>
            <a:r>
              <a:rPr lang="en-US" sz="2400" baseline="-25000" dirty="0" err="1" smtClean="0">
                <a:latin typeface="Helvetica" pitchFamily="34" charset="0"/>
                <a:cs typeface="Helvetica" pitchFamily="34" charset="0"/>
              </a:rPr>
              <a:t>rlf</a:t>
            </a:r>
            <a:r>
              <a:rPr lang="en-US" sz="2400" dirty="0" smtClean="0">
                <a:latin typeface="Helvetica" pitchFamily="34" charset="0"/>
                <a:cs typeface="Helvetica" pitchFamily="34" charset="0"/>
              </a:rPr>
              <a:t> = H</a:t>
            </a:r>
            <a:r>
              <a:rPr lang="en-US" sz="2400" baseline="-25000" dirty="0" smtClean="0">
                <a:latin typeface="Helvetica" pitchFamily="34" charset="0"/>
                <a:cs typeface="Helvetica" pitchFamily="34" charset="0"/>
              </a:rPr>
              <a:t>rlf</a:t>
            </a:r>
            <a:r>
              <a:rPr lang="en-US" sz="2400" baseline="30000" dirty="0" smtClean="0">
                <a:latin typeface="Helvetica" pitchFamily="34" charset="0"/>
                <a:cs typeface="Helvetica" pitchFamily="34" charset="0"/>
              </a:rPr>
              <a:t>T</a:t>
            </a:r>
            <a:r>
              <a:rPr lang="en-US" sz="2400" dirty="0" smtClean="0">
                <a:latin typeface="Helvetica" pitchFamily="34" charset="0"/>
                <a:cs typeface="Helvetica" pitchFamily="34" charset="0"/>
              </a:rPr>
              <a:t> L</a:t>
            </a:r>
            <a:r>
              <a:rPr lang="en-US" sz="2400" baseline="-25000" dirty="0" smtClean="0">
                <a:latin typeface="Helvetica" pitchFamily="34" charset="0"/>
                <a:cs typeface="Helvetica" pitchFamily="34" charset="0"/>
              </a:rPr>
              <a:t>lightfield</a:t>
            </a:r>
            <a:endParaRPr lang="en-US" sz="2400" dirty="0">
              <a:latin typeface="Helvetica" pitchFamily="34" charset="0"/>
              <a:cs typeface="Helvetica" pitchFamily="34" charset="0"/>
            </a:endParaRPr>
          </a:p>
        </p:txBody>
      </p:sp>
      <p:grpSp>
        <p:nvGrpSpPr>
          <p:cNvPr id="7" name="Group 108"/>
          <p:cNvGrpSpPr/>
          <p:nvPr/>
        </p:nvGrpSpPr>
        <p:grpSpPr>
          <a:xfrm>
            <a:off x="623455" y="1419101"/>
            <a:ext cx="1662545" cy="1638795"/>
            <a:chOff x="623455" y="1419101"/>
            <a:chExt cx="1662545" cy="1638795"/>
          </a:xfrm>
        </p:grpSpPr>
        <p:sp>
          <p:nvSpPr>
            <p:cNvPr id="107" name="Freeform 106"/>
            <p:cNvSpPr/>
            <p:nvPr/>
          </p:nvSpPr>
          <p:spPr>
            <a:xfrm>
              <a:off x="1199408" y="1419101"/>
              <a:ext cx="1086592" cy="1638795"/>
            </a:xfrm>
            <a:custGeom>
              <a:avLst/>
              <a:gdLst>
                <a:gd name="connsiteX0" fmla="*/ 635330 w 1086592"/>
                <a:gd name="connsiteY0" fmla="*/ 1638795 h 1638795"/>
                <a:gd name="connsiteX1" fmla="*/ 1086592 w 1086592"/>
                <a:gd name="connsiteY1" fmla="*/ 1181595 h 1638795"/>
                <a:gd name="connsiteX2" fmla="*/ 1086592 w 1086592"/>
                <a:gd name="connsiteY2" fmla="*/ 0 h 1638795"/>
                <a:gd name="connsiteX3" fmla="*/ 653143 w 1086592"/>
                <a:gd name="connsiteY3" fmla="*/ 403761 h 1638795"/>
                <a:gd name="connsiteX4" fmla="*/ 326571 w 1086592"/>
                <a:gd name="connsiteY4" fmla="*/ 403761 h 1638795"/>
                <a:gd name="connsiteX5" fmla="*/ 338447 w 1086592"/>
                <a:gd name="connsiteY5" fmla="*/ 1187533 h 1638795"/>
                <a:gd name="connsiteX6" fmla="*/ 0 w 1086592"/>
                <a:gd name="connsiteY6" fmla="*/ 1620982 h 1638795"/>
                <a:gd name="connsiteX7" fmla="*/ 635330 w 1086592"/>
                <a:gd name="connsiteY7" fmla="*/ 1638795 h 16387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86592" h="1638795">
                  <a:moveTo>
                    <a:pt x="635330" y="1638795"/>
                  </a:moveTo>
                  <a:lnTo>
                    <a:pt x="1086592" y="1181595"/>
                  </a:lnTo>
                  <a:lnTo>
                    <a:pt x="1086592" y="0"/>
                  </a:lnTo>
                  <a:lnTo>
                    <a:pt x="653143" y="403761"/>
                  </a:lnTo>
                  <a:lnTo>
                    <a:pt x="326571" y="403761"/>
                  </a:lnTo>
                  <a:lnTo>
                    <a:pt x="338447" y="1187533"/>
                  </a:lnTo>
                  <a:lnTo>
                    <a:pt x="0" y="1620982"/>
                  </a:lnTo>
                  <a:lnTo>
                    <a:pt x="635330" y="1638795"/>
                  </a:lnTo>
                  <a:close/>
                </a:path>
              </a:pathLst>
            </a:custGeom>
            <a:solidFill>
              <a:srgbClr val="0000FF"/>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08" name="Freeform 107"/>
            <p:cNvSpPr/>
            <p:nvPr/>
          </p:nvSpPr>
          <p:spPr>
            <a:xfrm>
              <a:off x="623455" y="1822862"/>
              <a:ext cx="920337" cy="1223159"/>
            </a:xfrm>
            <a:custGeom>
              <a:avLst/>
              <a:gdLst>
                <a:gd name="connsiteX0" fmla="*/ 11875 w 920337"/>
                <a:gd name="connsiteY0" fmla="*/ 1223159 h 1223159"/>
                <a:gd name="connsiteX1" fmla="*/ 570015 w 920337"/>
                <a:gd name="connsiteY1" fmla="*/ 1223159 h 1223159"/>
                <a:gd name="connsiteX2" fmla="*/ 914400 w 920337"/>
                <a:gd name="connsiteY2" fmla="*/ 783772 h 1223159"/>
                <a:gd name="connsiteX3" fmla="*/ 920337 w 920337"/>
                <a:gd name="connsiteY3" fmla="*/ 0 h 1223159"/>
                <a:gd name="connsiteX4" fmla="*/ 0 w 920337"/>
                <a:gd name="connsiteY4" fmla="*/ 5938 h 1223159"/>
                <a:gd name="connsiteX5" fmla="*/ 11875 w 920337"/>
                <a:gd name="connsiteY5" fmla="*/ 1223159 h 12231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20337" h="1223159">
                  <a:moveTo>
                    <a:pt x="11875" y="1223159"/>
                  </a:moveTo>
                  <a:lnTo>
                    <a:pt x="570015" y="1223159"/>
                  </a:lnTo>
                  <a:lnTo>
                    <a:pt x="914400" y="783772"/>
                  </a:lnTo>
                  <a:lnTo>
                    <a:pt x="920337" y="0"/>
                  </a:lnTo>
                  <a:lnTo>
                    <a:pt x="0" y="5938"/>
                  </a:lnTo>
                  <a:lnTo>
                    <a:pt x="11875" y="1223159"/>
                  </a:lnTo>
                  <a:close/>
                </a:path>
              </a:pathLst>
            </a:custGeom>
            <a:solidFill>
              <a:srgbClr val="FF000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grpSp>
        <p:nvGrpSpPr>
          <p:cNvPr id="8" name="Group 82"/>
          <p:cNvGrpSpPr/>
          <p:nvPr/>
        </p:nvGrpSpPr>
        <p:grpSpPr>
          <a:xfrm>
            <a:off x="609600" y="1371600"/>
            <a:ext cx="2007399" cy="1695450"/>
            <a:chOff x="609600" y="1371600"/>
            <a:chExt cx="2007399" cy="1695450"/>
          </a:xfrm>
        </p:grpSpPr>
        <p:grpSp>
          <p:nvGrpSpPr>
            <p:cNvPr id="9" name="Group 25"/>
            <p:cNvGrpSpPr/>
            <p:nvPr/>
          </p:nvGrpSpPr>
          <p:grpSpPr>
            <a:xfrm>
              <a:off x="609600" y="1371600"/>
              <a:ext cx="2007399" cy="1695450"/>
              <a:chOff x="1066800" y="2419350"/>
              <a:chExt cx="2007399" cy="1695450"/>
            </a:xfrm>
          </p:grpSpPr>
          <p:grpSp>
            <p:nvGrpSpPr>
              <p:cNvPr id="10" name="Group 20"/>
              <p:cNvGrpSpPr/>
              <p:nvPr/>
            </p:nvGrpSpPr>
            <p:grpSpPr>
              <a:xfrm>
                <a:off x="1066800" y="2419350"/>
                <a:ext cx="1683544" cy="1695450"/>
                <a:chOff x="1066800" y="2419350"/>
                <a:chExt cx="1683544" cy="1695450"/>
              </a:xfrm>
            </p:grpSpPr>
            <p:cxnSp>
              <p:nvCxnSpPr>
                <p:cNvPr id="94" name="Straight Connector 93"/>
                <p:cNvCxnSpPr/>
                <p:nvPr/>
              </p:nvCxnSpPr>
              <p:spPr>
                <a:xfrm flipV="1">
                  <a:off x="2286000" y="2438400"/>
                  <a:ext cx="457200" cy="457200"/>
                </a:xfrm>
                <a:prstGeom prst="line">
                  <a:avLst/>
                </a:prstGeom>
                <a:ln w="50800">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95" name="Straight Connector 94"/>
                <p:cNvCxnSpPr/>
                <p:nvPr/>
              </p:nvCxnSpPr>
              <p:spPr>
                <a:xfrm flipV="1">
                  <a:off x="1066800" y="2438400"/>
                  <a:ext cx="457200" cy="457200"/>
                </a:xfrm>
                <a:prstGeom prst="line">
                  <a:avLst/>
                </a:prstGeom>
                <a:ln w="50800">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96" name="Straight Connector 95"/>
                <p:cNvCxnSpPr/>
                <p:nvPr/>
              </p:nvCxnSpPr>
              <p:spPr>
                <a:xfrm flipV="1">
                  <a:off x="2286000" y="3657600"/>
                  <a:ext cx="457200" cy="457200"/>
                </a:xfrm>
                <a:prstGeom prst="line">
                  <a:avLst/>
                </a:prstGeom>
                <a:ln w="50800">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99" name="Straight Connector 8"/>
                <p:cNvCxnSpPr/>
                <p:nvPr/>
              </p:nvCxnSpPr>
              <p:spPr>
                <a:xfrm>
                  <a:off x="1506163" y="2445543"/>
                  <a:ext cx="1244181" cy="0"/>
                </a:xfrm>
                <a:prstGeom prst="line">
                  <a:avLst/>
                </a:prstGeom>
                <a:ln w="50800">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00" name="Straight Connector 99"/>
                <p:cNvCxnSpPr/>
                <p:nvPr/>
              </p:nvCxnSpPr>
              <p:spPr>
                <a:xfrm flipV="1">
                  <a:off x="2736058" y="2419350"/>
                  <a:ext cx="4761" cy="1254917"/>
                </a:xfrm>
                <a:prstGeom prst="line">
                  <a:avLst/>
                </a:prstGeom>
                <a:ln w="50800">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01" name="Straight Connector 100"/>
                <p:cNvCxnSpPr/>
                <p:nvPr/>
              </p:nvCxnSpPr>
              <p:spPr>
                <a:xfrm rot="10800000">
                  <a:off x="1498060" y="3657600"/>
                  <a:ext cx="1245140" cy="0"/>
                </a:xfrm>
                <a:prstGeom prst="line">
                  <a:avLst/>
                </a:prstGeom>
                <a:ln w="50800">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grpSp>
          <p:cxnSp>
            <p:nvCxnSpPr>
              <p:cNvPr id="93" name="Straight Arrow Connector 92"/>
              <p:cNvCxnSpPr/>
              <p:nvPr/>
            </p:nvCxnSpPr>
            <p:spPr>
              <a:xfrm>
                <a:off x="2312199" y="3276600"/>
                <a:ext cx="762000" cy="0"/>
              </a:xfrm>
              <a:prstGeom prst="straightConnector1">
                <a:avLst/>
              </a:prstGeom>
              <a:ln w="50800">
                <a:solidFill>
                  <a:srgbClr val="FF0000"/>
                </a:solidFill>
                <a:headEnd type="none"/>
                <a:tailEnd type="stealth" w="lg" len="lg"/>
              </a:ln>
            </p:spPr>
            <p:style>
              <a:lnRef idx="1">
                <a:schemeClr val="accent1"/>
              </a:lnRef>
              <a:fillRef idx="0">
                <a:schemeClr val="accent1"/>
              </a:fillRef>
              <a:effectRef idx="0">
                <a:schemeClr val="accent1"/>
              </a:effectRef>
              <a:fontRef idx="minor">
                <a:schemeClr val="tx1"/>
              </a:fontRef>
            </p:style>
          </p:cxnSp>
        </p:grpSp>
        <p:cxnSp>
          <p:nvCxnSpPr>
            <p:cNvPr id="85" name="Straight Connector 84"/>
            <p:cNvCxnSpPr/>
            <p:nvPr/>
          </p:nvCxnSpPr>
          <p:spPr>
            <a:xfrm flipV="1">
              <a:off x="609600" y="2590800"/>
              <a:ext cx="457200" cy="457200"/>
            </a:xfrm>
            <a:prstGeom prst="line">
              <a:avLst/>
            </a:prstGeom>
            <a:ln w="50800">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86" name="Straight Connector 85"/>
            <p:cNvCxnSpPr/>
            <p:nvPr/>
          </p:nvCxnSpPr>
          <p:spPr>
            <a:xfrm rot="5400000" flipH="1" flipV="1">
              <a:off x="682533" y="2242251"/>
              <a:ext cx="768535" cy="0"/>
            </a:xfrm>
            <a:prstGeom prst="line">
              <a:avLst/>
            </a:prstGeom>
            <a:ln w="50800">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87" name="Straight Connector 86"/>
            <p:cNvCxnSpPr/>
            <p:nvPr/>
          </p:nvCxnSpPr>
          <p:spPr>
            <a:xfrm>
              <a:off x="609600" y="1828800"/>
              <a:ext cx="1244181" cy="0"/>
            </a:xfrm>
            <a:prstGeom prst="line">
              <a:avLst/>
            </a:prstGeom>
            <a:ln w="50800">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88" name="Straight Connector 87"/>
            <p:cNvCxnSpPr/>
            <p:nvPr/>
          </p:nvCxnSpPr>
          <p:spPr>
            <a:xfrm>
              <a:off x="609600" y="3048000"/>
              <a:ext cx="1244181" cy="0"/>
            </a:xfrm>
            <a:prstGeom prst="line">
              <a:avLst/>
            </a:prstGeom>
            <a:ln w="50800">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89" name="Straight Connector 88"/>
            <p:cNvCxnSpPr/>
            <p:nvPr/>
          </p:nvCxnSpPr>
          <p:spPr>
            <a:xfrm rot="5400000" flipH="1" flipV="1">
              <a:off x="5649" y="2442479"/>
              <a:ext cx="1227358" cy="0"/>
            </a:xfrm>
            <a:prstGeom prst="line">
              <a:avLst/>
            </a:prstGeom>
            <a:ln w="50800">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grpSp>
      <p:grpSp>
        <p:nvGrpSpPr>
          <p:cNvPr id="11" name="Group 147"/>
          <p:cNvGrpSpPr/>
          <p:nvPr/>
        </p:nvGrpSpPr>
        <p:grpSpPr>
          <a:xfrm>
            <a:off x="609600" y="1801240"/>
            <a:ext cx="1235408" cy="1254917"/>
            <a:chOff x="609600" y="1801240"/>
            <a:chExt cx="1235408" cy="1254917"/>
          </a:xfrm>
        </p:grpSpPr>
        <p:cxnSp>
          <p:nvCxnSpPr>
            <p:cNvPr id="110" name="Straight Connector 109"/>
            <p:cNvCxnSpPr/>
            <p:nvPr/>
          </p:nvCxnSpPr>
          <p:spPr>
            <a:xfrm flipV="1">
              <a:off x="1828800" y="1801240"/>
              <a:ext cx="4761" cy="1254917"/>
            </a:xfrm>
            <a:prstGeom prst="line">
              <a:avLst/>
            </a:prstGeom>
            <a:ln w="50800">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grpSp>
          <p:nvGrpSpPr>
            <p:cNvPr id="12" name="Group 146"/>
            <p:cNvGrpSpPr/>
            <p:nvPr/>
          </p:nvGrpSpPr>
          <p:grpSpPr>
            <a:xfrm>
              <a:off x="609600" y="1828800"/>
              <a:ext cx="1235408" cy="1219200"/>
              <a:chOff x="609600" y="1828800"/>
              <a:chExt cx="1235408" cy="1219200"/>
            </a:xfrm>
          </p:grpSpPr>
          <p:cxnSp>
            <p:nvCxnSpPr>
              <p:cNvPr id="112" name="Straight Connector 111"/>
              <p:cNvCxnSpPr/>
              <p:nvPr/>
            </p:nvCxnSpPr>
            <p:spPr>
              <a:xfrm>
                <a:off x="609600" y="2438400"/>
                <a:ext cx="1219200" cy="0"/>
              </a:xfrm>
              <a:prstGeom prst="line">
                <a:avLst/>
              </a:prstGeom>
              <a:ln w="19050">
                <a:solidFill>
                  <a:schemeClr val="tx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113" name="Straight Connector 112"/>
              <p:cNvCxnSpPr/>
              <p:nvPr/>
            </p:nvCxnSpPr>
            <p:spPr>
              <a:xfrm>
                <a:off x="609600" y="2250336"/>
                <a:ext cx="1219200" cy="0"/>
              </a:xfrm>
              <a:prstGeom prst="line">
                <a:avLst/>
              </a:prstGeom>
              <a:ln w="19050">
                <a:solidFill>
                  <a:schemeClr val="tx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114" name="Straight Connector 113"/>
              <p:cNvCxnSpPr/>
              <p:nvPr/>
            </p:nvCxnSpPr>
            <p:spPr>
              <a:xfrm>
                <a:off x="609600" y="2039568"/>
                <a:ext cx="1219200" cy="0"/>
              </a:xfrm>
              <a:prstGeom prst="line">
                <a:avLst/>
              </a:prstGeom>
              <a:ln w="19050">
                <a:solidFill>
                  <a:schemeClr val="tx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115" name="Straight Connector 114"/>
              <p:cNvCxnSpPr/>
              <p:nvPr/>
            </p:nvCxnSpPr>
            <p:spPr>
              <a:xfrm>
                <a:off x="609600" y="2658896"/>
                <a:ext cx="1219200" cy="0"/>
              </a:xfrm>
              <a:prstGeom prst="line">
                <a:avLst/>
              </a:prstGeom>
              <a:ln w="19050">
                <a:solidFill>
                  <a:schemeClr val="tx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133" name="Straight Connector 132"/>
              <p:cNvCxnSpPr/>
              <p:nvPr/>
            </p:nvCxnSpPr>
            <p:spPr>
              <a:xfrm>
                <a:off x="625808" y="2838856"/>
                <a:ext cx="1219200" cy="0"/>
              </a:xfrm>
              <a:prstGeom prst="line">
                <a:avLst/>
              </a:prstGeom>
              <a:ln w="19050">
                <a:solidFill>
                  <a:schemeClr val="tx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139" name="Straight Connector 138"/>
              <p:cNvCxnSpPr/>
              <p:nvPr/>
            </p:nvCxnSpPr>
            <p:spPr>
              <a:xfrm rot="5400000">
                <a:off x="629056" y="2438400"/>
                <a:ext cx="1219200" cy="0"/>
              </a:xfrm>
              <a:prstGeom prst="line">
                <a:avLst/>
              </a:prstGeom>
              <a:ln w="19050">
                <a:solidFill>
                  <a:schemeClr val="tx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140" name="Straight Connector 139"/>
              <p:cNvCxnSpPr/>
              <p:nvPr/>
            </p:nvCxnSpPr>
            <p:spPr>
              <a:xfrm rot="5400000">
                <a:off x="914400" y="2438400"/>
                <a:ext cx="1219200" cy="0"/>
              </a:xfrm>
              <a:prstGeom prst="line">
                <a:avLst/>
              </a:prstGeom>
              <a:ln w="19050">
                <a:solidFill>
                  <a:schemeClr val="tx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144" name="Straight Connector 143"/>
              <p:cNvCxnSpPr/>
              <p:nvPr/>
            </p:nvCxnSpPr>
            <p:spPr>
              <a:xfrm rot="5400000">
                <a:off x="304800" y="2438400"/>
                <a:ext cx="1219200" cy="0"/>
              </a:xfrm>
              <a:prstGeom prst="line">
                <a:avLst/>
              </a:prstGeom>
              <a:ln w="19050">
                <a:solidFill>
                  <a:schemeClr val="tx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grpSp>
      </p:grpSp>
      <p:sp>
        <p:nvSpPr>
          <p:cNvPr id="102" name="Title 2"/>
          <p:cNvSpPr>
            <a:spLocks noGrp="1"/>
          </p:cNvSpPr>
          <p:nvPr>
            <p:ph type="title"/>
          </p:nvPr>
        </p:nvSpPr>
        <p:spPr/>
        <p:txBody>
          <a:bodyPr/>
          <a:lstStyle/>
          <a:p>
            <a:r>
              <a:rPr lang="en-US" dirty="0" smtClean="0"/>
              <a:t>Dictionary</a:t>
            </a:r>
            <a:br>
              <a:rPr lang="en-US" dirty="0" smtClean="0"/>
            </a:br>
            <a:r>
              <a:rPr lang="en-US" sz="2800" dirty="0" smtClean="0"/>
              <a:t>interfaces (</a:t>
            </a:r>
            <a:r>
              <a:rPr lang="en-US" sz="2800" dirty="0" err="1" smtClean="0"/>
              <a:t>H</a:t>
            </a:r>
            <a:r>
              <a:rPr lang="en-US" sz="2800" baseline="-25000" dirty="0" err="1" smtClean="0"/>
              <a:t>rlf</a:t>
            </a:r>
            <a:r>
              <a:rPr lang="en-US" sz="2800" dirty="0" smtClean="0"/>
              <a:t> / </a:t>
            </a:r>
            <a:r>
              <a:rPr lang="en-US" sz="2800" dirty="0" err="1" smtClean="0"/>
              <a:t>R</a:t>
            </a:r>
            <a:r>
              <a:rPr lang="en-US" sz="2800" baseline="-25000" dirty="0" err="1" smtClean="0"/>
              <a:t>b→rlf</a:t>
            </a:r>
            <a:r>
              <a:rPr lang="en-US" sz="2800" dirty="0" smtClean="0"/>
              <a:t>)</a:t>
            </a:r>
            <a:endParaRPr lang="en-US" dirty="0"/>
          </a:p>
        </p:txBody>
      </p:sp>
    </p:spTree>
    <p:extLst>
      <p:ext uri="{BB962C8B-B14F-4D97-AF65-F5344CB8AC3E}">
        <p14:creationId xmlns:p14="http://schemas.microsoft.com/office/powerpoint/2010/main" val="3615972863"/>
      </p:ext>
    </p:extLst>
  </p:cSld>
  <p:clrMapOvr>
    <a:masterClrMapping/>
  </p:clrMapOvr>
  <p:transition>
    <p:fade/>
  </p:transition>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68"/>
          <p:cNvGrpSpPr/>
          <p:nvPr/>
        </p:nvGrpSpPr>
        <p:grpSpPr>
          <a:xfrm>
            <a:off x="6553200" y="1371600"/>
            <a:ext cx="2064544" cy="1695450"/>
            <a:chOff x="4191000" y="2421774"/>
            <a:chExt cx="2064544" cy="1695450"/>
          </a:xfrm>
        </p:grpSpPr>
        <p:cxnSp>
          <p:nvCxnSpPr>
            <p:cNvPr id="31" name="Straight Connector 30"/>
            <p:cNvCxnSpPr/>
            <p:nvPr/>
          </p:nvCxnSpPr>
          <p:spPr>
            <a:xfrm flipV="1">
              <a:off x="5791200" y="2440824"/>
              <a:ext cx="457200" cy="457200"/>
            </a:xfrm>
            <a:prstGeom prst="line">
              <a:avLst/>
            </a:prstGeom>
            <a:ln w="50800">
              <a:solidFill>
                <a:schemeClr val="bg1">
                  <a:lumMod val="50000"/>
                  <a:lumOff val="5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a:xfrm flipV="1">
              <a:off x="4578350" y="2440825"/>
              <a:ext cx="450850" cy="448425"/>
            </a:xfrm>
            <a:prstGeom prst="line">
              <a:avLst/>
            </a:prstGeom>
            <a:ln w="50800">
              <a:solidFill>
                <a:schemeClr val="bg1">
                  <a:lumMod val="50000"/>
                  <a:lumOff val="5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a:xfrm flipV="1">
              <a:off x="5791200" y="3660024"/>
              <a:ext cx="457200" cy="457200"/>
            </a:xfrm>
            <a:prstGeom prst="line">
              <a:avLst/>
            </a:prstGeom>
            <a:ln w="50800">
              <a:solidFill>
                <a:schemeClr val="bg1">
                  <a:lumMod val="50000"/>
                  <a:lumOff val="5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p:nvCxnSpPr>
          <p:spPr>
            <a:xfrm>
              <a:off x="5011363" y="2447967"/>
              <a:ext cx="1244181" cy="0"/>
            </a:xfrm>
            <a:prstGeom prst="line">
              <a:avLst/>
            </a:prstGeom>
            <a:ln w="50800">
              <a:solidFill>
                <a:schemeClr val="bg1">
                  <a:lumMod val="50000"/>
                  <a:lumOff val="5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p:nvCxnSpPr>
          <p:spPr>
            <a:xfrm flipV="1">
              <a:off x="6241258" y="2421774"/>
              <a:ext cx="4761" cy="1254917"/>
            </a:xfrm>
            <a:prstGeom prst="line">
              <a:avLst/>
            </a:prstGeom>
            <a:ln w="50800">
              <a:solidFill>
                <a:schemeClr val="bg1">
                  <a:lumMod val="50000"/>
                  <a:lumOff val="5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1" name="Straight Connector 40"/>
            <p:cNvCxnSpPr/>
            <p:nvPr/>
          </p:nvCxnSpPr>
          <p:spPr>
            <a:xfrm flipV="1">
              <a:off x="5791200" y="2895600"/>
              <a:ext cx="0" cy="1219200"/>
            </a:xfrm>
            <a:prstGeom prst="line">
              <a:avLst/>
            </a:prstGeom>
            <a:ln w="50800">
              <a:solidFill>
                <a:schemeClr val="bg1">
                  <a:lumMod val="50000"/>
                  <a:lumOff val="5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3" name="Straight Connector 42"/>
            <p:cNvCxnSpPr/>
            <p:nvPr/>
          </p:nvCxnSpPr>
          <p:spPr>
            <a:xfrm flipH="1">
              <a:off x="4559300" y="2898775"/>
              <a:ext cx="1228725" cy="0"/>
            </a:xfrm>
            <a:prstGeom prst="line">
              <a:avLst/>
            </a:prstGeom>
            <a:ln w="50800">
              <a:solidFill>
                <a:schemeClr val="bg1">
                  <a:lumMod val="50000"/>
                  <a:lumOff val="5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5" name="Straight Connector 44"/>
            <p:cNvCxnSpPr/>
            <p:nvPr/>
          </p:nvCxnSpPr>
          <p:spPr>
            <a:xfrm flipH="1">
              <a:off x="4476750" y="4114800"/>
              <a:ext cx="1330327" cy="0"/>
            </a:xfrm>
            <a:prstGeom prst="line">
              <a:avLst/>
            </a:prstGeom>
            <a:ln w="50800">
              <a:solidFill>
                <a:schemeClr val="bg1">
                  <a:lumMod val="50000"/>
                  <a:lumOff val="5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6" name="Straight Connector 45"/>
            <p:cNvCxnSpPr/>
            <p:nvPr/>
          </p:nvCxnSpPr>
          <p:spPr>
            <a:xfrm flipV="1">
              <a:off x="4492625" y="3657602"/>
              <a:ext cx="460375" cy="454023"/>
            </a:xfrm>
            <a:prstGeom prst="line">
              <a:avLst/>
            </a:prstGeom>
            <a:ln w="50800">
              <a:solidFill>
                <a:schemeClr val="bg1">
                  <a:lumMod val="50000"/>
                  <a:lumOff val="5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8" name="Straight Connector 47"/>
            <p:cNvCxnSpPr/>
            <p:nvPr/>
          </p:nvCxnSpPr>
          <p:spPr>
            <a:xfrm>
              <a:off x="4953000" y="3657600"/>
              <a:ext cx="841375" cy="0"/>
            </a:xfrm>
            <a:prstGeom prst="line">
              <a:avLst/>
            </a:prstGeom>
            <a:ln w="50800">
              <a:solidFill>
                <a:schemeClr val="bg1">
                  <a:lumMod val="50000"/>
                  <a:lumOff val="5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50" name="Straight Connector 49"/>
            <p:cNvCxnSpPr/>
            <p:nvPr/>
          </p:nvCxnSpPr>
          <p:spPr>
            <a:xfrm flipV="1">
              <a:off x="4953000" y="2901950"/>
              <a:ext cx="0" cy="755650"/>
            </a:xfrm>
            <a:prstGeom prst="line">
              <a:avLst/>
            </a:prstGeom>
            <a:ln w="50800">
              <a:solidFill>
                <a:schemeClr val="bg1">
                  <a:lumMod val="50000"/>
                  <a:lumOff val="5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9" name="Straight Arrow Connector 28"/>
            <p:cNvCxnSpPr/>
            <p:nvPr/>
          </p:nvCxnSpPr>
          <p:spPr>
            <a:xfrm>
              <a:off x="4191000" y="3276600"/>
              <a:ext cx="1066800" cy="0"/>
            </a:xfrm>
            <a:prstGeom prst="straightConnector1">
              <a:avLst/>
            </a:prstGeom>
            <a:ln w="50800">
              <a:solidFill>
                <a:schemeClr val="bg1">
                  <a:lumMod val="50000"/>
                  <a:lumOff val="50000"/>
                </a:schemeClr>
              </a:solidFill>
              <a:headEnd type="none"/>
              <a:tailEnd type="stealth" w="lg" len="lg"/>
            </a:ln>
          </p:spPr>
          <p:style>
            <a:lnRef idx="1">
              <a:schemeClr val="accent1"/>
            </a:lnRef>
            <a:fillRef idx="0">
              <a:schemeClr val="accent1"/>
            </a:fillRef>
            <a:effectRef idx="0">
              <a:schemeClr val="accent1"/>
            </a:effectRef>
            <a:fontRef idx="minor">
              <a:schemeClr val="tx1"/>
            </a:fontRef>
          </p:style>
        </p:cxnSp>
      </p:grpSp>
      <p:grpSp>
        <p:nvGrpSpPr>
          <p:cNvPr id="3" name="Group 62"/>
          <p:cNvGrpSpPr/>
          <p:nvPr/>
        </p:nvGrpSpPr>
        <p:grpSpPr>
          <a:xfrm>
            <a:off x="3771900" y="1371600"/>
            <a:ext cx="1600200" cy="1714500"/>
            <a:chOff x="2971800" y="4419600"/>
            <a:chExt cx="1600200" cy="1714500"/>
          </a:xfrm>
        </p:grpSpPr>
        <p:grpSp>
          <p:nvGrpSpPr>
            <p:cNvPr id="4" name="Group 96"/>
            <p:cNvGrpSpPr/>
            <p:nvPr/>
          </p:nvGrpSpPr>
          <p:grpSpPr>
            <a:xfrm>
              <a:off x="4114800" y="4419600"/>
              <a:ext cx="457200" cy="1714500"/>
              <a:chOff x="3962400" y="4267200"/>
              <a:chExt cx="457200" cy="1714500"/>
            </a:xfrm>
          </p:grpSpPr>
          <p:cxnSp>
            <p:nvCxnSpPr>
              <p:cNvPr id="116" name="Straight Connector 115"/>
              <p:cNvCxnSpPr/>
              <p:nvPr/>
            </p:nvCxnSpPr>
            <p:spPr>
              <a:xfrm flipV="1">
                <a:off x="3962400" y="4286250"/>
                <a:ext cx="457200" cy="457200"/>
              </a:xfrm>
              <a:prstGeom prst="line">
                <a:avLst/>
              </a:prstGeom>
              <a:ln w="50800">
                <a:solidFill>
                  <a:schemeClr val="bg1">
                    <a:lumMod val="50000"/>
                    <a:lumOff val="5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17" name="Straight Connector 116"/>
              <p:cNvCxnSpPr/>
              <p:nvPr/>
            </p:nvCxnSpPr>
            <p:spPr>
              <a:xfrm flipV="1">
                <a:off x="3962400" y="5505450"/>
                <a:ext cx="457200" cy="457200"/>
              </a:xfrm>
              <a:prstGeom prst="line">
                <a:avLst/>
              </a:prstGeom>
              <a:ln w="50800">
                <a:solidFill>
                  <a:schemeClr val="bg1">
                    <a:lumMod val="50000"/>
                    <a:lumOff val="5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18" name="Straight Connector 117"/>
              <p:cNvCxnSpPr/>
              <p:nvPr/>
            </p:nvCxnSpPr>
            <p:spPr>
              <a:xfrm flipV="1">
                <a:off x="4412458" y="4267200"/>
                <a:ext cx="4761" cy="1254917"/>
              </a:xfrm>
              <a:prstGeom prst="line">
                <a:avLst/>
              </a:prstGeom>
              <a:ln w="50800">
                <a:solidFill>
                  <a:schemeClr val="bg1">
                    <a:lumMod val="50000"/>
                    <a:lumOff val="5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19" name="Straight Connector 118"/>
              <p:cNvCxnSpPr/>
              <p:nvPr/>
            </p:nvCxnSpPr>
            <p:spPr>
              <a:xfrm>
                <a:off x="3962400" y="4724400"/>
                <a:ext cx="0" cy="1257300"/>
              </a:xfrm>
              <a:prstGeom prst="line">
                <a:avLst/>
              </a:prstGeom>
              <a:ln w="50800">
                <a:solidFill>
                  <a:schemeClr val="bg1">
                    <a:lumMod val="50000"/>
                    <a:lumOff val="5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20" name="Straight Connector 119"/>
              <p:cNvCxnSpPr/>
              <p:nvPr/>
            </p:nvCxnSpPr>
            <p:spPr>
              <a:xfrm flipV="1">
                <a:off x="3962400" y="5334000"/>
                <a:ext cx="457200" cy="457200"/>
              </a:xfrm>
              <a:prstGeom prst="line">
                <a:avLst/>
              </a:prstGeom>
              <a:ln w="12700">
                <a:solidFill>
                  <a:schemeClr val="bg1">
                    <a:lumMod val="50000"/>
                    <a:lumOff val="50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121" name="Straight Connector 120"/>
              <p:cNvCxnSpPr/>
              <p:nvPr/>
            </p:nvCxnSpPr>
            <p:spPr>
              <a:xfrm flipV="1">
                <a:off x="3962400" y="5181600"/>
                <a:ext cx="457200" cy="457200"/>
              </a:xfrm>
              <a:prstGeom prst="line">
                <a:avLst/>
              </a:prstGeom>
              <a:ln w="12700">
                <a:solidFill>
                  <a:schemeClr val="bg1">
                    <a:lumMod val="50000"/>
                    <a:lumOff val="50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122" name="Straight Connector 121"/>
              <p:cNvCxnSpPr/>
              <p:nvPr/>
            </p:nvCxnSpPr>
            <p:spPr>
              <a:xfrm flipV="1">
                <a:off x="3962400" y="5029200"/>
                <a:ext cx="457200" cy="457200"/>
              </a:xfrm>
              <a:prstGeom prst="line">
                <a:avLst/>
              </a:prstGeom>
              <a:ln w="12700">
                <a:solidFill>
                  <a:schemeClr val="bg1">
                    <a:lumMod val="50000"/>
                    <a:lumOff val="50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123" name="Straight Connector 122"/>
              <p:cNvCxnSpPr/>
              <p:nvPr/>
            </p:nvCxnSpPr>
            <p:spPr>
              <a:xfrm flipV="1">
                <a:off x="3962400" y="4876800"/>
                <a:ext cx="457200" cy="457200"/>
              </a:xfrm>
              <a:prstGeom prst="line">
                <a:avLst/>
              </a:prstGeom>
              <a:ln w="12700">
                <a:solidFill>
                  <a:schemeClr val="bg1">
                    <a:lumMod val="50000"/>
                    <a:lumOff val="50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124" name="Straight Connector 123"/>
              <p:cNvCxnSpPr/>
              <p:nvPr/>
            </p:nvCxnSpPr>
            <p:spPr>
              <a:xfrm flipV="1">
                <a:off x="3962400" y="4724400"/>
                <a:ext cx="457200" cy="457200"/>
              </a:xfrm>
              <a:prstGeom prst="line">
                <a:avLst/>
              </a:prstGeom>
              <a:ln w="12700">
                <a:solidFill>
                  <a:schemeClr val="bg1">
                    <a:lumMod val="50000"/>
                    <a:lumOff val="50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125" name="Straight Connector 124"/>
              <p:cNvCxnSpPr/>
              <p:nvPr/>
            </p:nvCxnSpPr>
            <p:spPr>
              <a:xfrm flipV="1">
                <a:off x="3962400" y="4572000"/>
                <a:ext cx="457200" cy="457200"/>
              </a:xfrm>
              <a:prstGeom prst="line">
                <a:avLst/>
              </a:prstGeom>
              <a:ln w="12700">
                <a:solidFill>
                  <a:schemeClr val="bg1">
                    <a:lumMod val="50000"/>
                    <a:lumOff val="50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126" name="Straight Connector 125"/>
              <p:cNvCxnSpPr/>
              <p:nvPr/>
            </p:nvCxnSpPr>
            <p:spPr>
              <a:xfrm flipV="1">
                <a:off x="3962400" y="4419600"/>
                <a:ext cx="457200" cy="457200"/>
              </a:xfrm>
              <a:prstGeom prst="line">
                <a:avLst/>
              </a:prstGeom>
              <a:ln w="12700">
                <a:solidFill>
                  <a:schemeClr val="bg1">
                    <a:lumMod val="50000"/>
                    <a:lumOff val="50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127" name="Straight Connector 126"/>
              <p:cNvCxnSpPr/>
              <p:nvPr/>
            </p:nvCxnSpPr>
            <p:spPr>
              <a:xfrm>
                <a:off x="4343400" y="4343400"/>
                <a:ext cx="0" cy="1219200"/>
              </a:xfrm>
              <a:prstGeom prst="line">
                <a:avLst/>
              </a:prstGeom>
              <a:ln w="12700">
                <a:solidFill>
                  <a:schemeClr val="bg1">
                    <a:lumMod val="50000"/>
                    <a:lumOff val="50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128" name="Straight Connector 127"/>
              <p:cNvCxnSpPr/>
              <p:nvPr/>
            </p:nvCxnSpPr>
            <p:spPr>
              <a:xfrm>
                <a:off x="4267200" y="4419600"/>
                <a:ext cx="0" cy="1219200"/>
              </a:xfrm>
              <a:prstGeom prst="line">
                <a:avLst/>
              </a:prstGeom>
              <a:ln w="12700">
                <a:solidFill>
                  <a:schemeClr val="bg1">
                    <a:lumMod val="50000"/>
                    <a:lumOff val="50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129" name="Straight Connector 128"/>
              <p:cNvCxnSpPr/>
              <p:nvPr/>
            </p:nvCxnSpPr>
            <p:spPr>
              <a:xfrm>
                <a:off x="4191000" y="4495800"/>
                <a:ext cx="0" cy="1219200"/>
              </a:xfrm>
              <a:prstGeom prst="line">
                <a:avLst/>
              </a:prstGeom>
              <a:ln w="12700">
                <a:solidFill>
                  <a:schemeClr val="bg1">
                    <a:lumMod val="50000"/>
                    <a:lumOff val="50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130" name="Straight Connector 129"/>
              <p:cNvCxnSpPr/>
              <p:nvPr/>
            </p:nvCxnSpPr>
            <p:spPr>
              <a:xfrm>
                <a:off x="4114800" y="4572000"/>
                <a:ext cx="0" cy="1219200"/>
              </a:xfrm>
              <a:prstGeom prst="line">
                <a:avLst/>
              </a:prstGeom>
              <a:ln w="12700">
                <a:solidFill>
                  <a:schemeClr val="bg1">
                    <a:lumMod val="50000"/>
                    <a:lumOff val="50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131" name="Straight Connector 130"/>
              <p:cNvCxnSpPr/>
              <p:nvPr/>
            </p:nvCxnSpPr>
            <p:spPr>
              <a:xfrm>
                <a:off x="4038600" y="4648200"/>
                <a:ext cx="0" cy="1219200"/>
              </a:xfrm>
              <a:prstGeom prst="line">
                <a:avLst/>
              </a:prstGeom>
              <a:ln w="12700">
                <a:solidFill>
                  <a:schemeClr val="bg1">
                    <a:lumMod val="50000"/>
                    <a:lumOff val="50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grpSp>
        <p:grpSp>
          <p:nvGrpSpPr>
            <p:cNvPr id="5" name="Group 97"/>
            <p:cNvGrpSpPr/>
            <p:nvPr/>
          </p:nvGrpSpPr>
          <p:grpSpPr>
            <a:xfrm>
              <a:off x="2971800" y="4419600"/>
              <a:ext cx="457200" cy="1714500"/>
              <a:chOff x="3962400" y="4267200"/>
              <a:chExt cx="457200" cy="1714500"/>
            </a:xfrm>
          </p:grpSpPr>
          <p:cxnSp>
            <p:nvCxnSpPr>
              <p:cNvPr id="67" name="Straight Connector 66"/>
              <p:cNvCxnSpPr/>
              <p:nvPr/>
            </p:nvCxnSpPr>
            <p:spPr>
              <a:xfrm flipV="1">
                <a:off x="3962400" y="4286250"/>
                <a:ext cx="457200" cy="457200"/>
              </a:xfrm>
              <a:prstGeom prst="line">
                <a:avLst/>
              </a:prstGeom>
              <a:ln w="50800">
                <a:solidFill>
                  <a:schemeClr val="bg1">
                    <a:lumMod val="50000"/>
                    <a:lumOff val="5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68" name="Straight Connector 67"/>
              <p:cNvCxnSpPr/>
              <p:nvPr/>
            </p:nvCxnSpPr>
            <p:spPr>
              <a:xfrm flipV="1">
                <a:off x="3962400" y="5505450"/>
                <a:ext cx="457200" cy="457200"/>
              </a:xfrm>
              <a:prstGeom prst="line">
                <a:avLst/>
              </a:prstGeom>
              <a:ln w="50800">
                <a:solidFill>
                  <a:schemeClr val="bg1">
                    <a:lumMod val="50000"/>
                    <a:lumOff val="5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69" name="Straight Connector 68"/>
              <p:cNvCxnSpPr/>
              <p:nvPr/>
            </p:nvCxnSpPr>
            <p:spPr>
              <a:xfrm flipV="1">
                <a:off x="4412458" y="4267200"/>
                <a:ext cx="4761" cy="1254917"/>
              </a:xfrm>
              <a:prstGeom prst="line">
                <a:avLst/>
              </a:prstGeom>
              <a:ln w="50800">
                <a:solidFill>
                  <a:schemeClr val="bg1">
                    <a:lumMod val="50000"/>
                    <a:lumOff val="5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70" name="Straight Connector 69"/>
              <p:cNvCxnSpPr/>
              <p:nvPr/>
            </p:nvCxnSpPr>
            <p:spPr>
              <a:xfrm>
                <a:off x="3962400" y="4724400"/>
                <a:ext cx="0" cy="1257300"/>
              </a:xfrm>
              <a:prstGeom prst="line">
                <a:avLst/>
              </a:prstGeom>
              <a:ln w="50800">
                <a:solidFill>
                  <a:schemeClr val="bg1">
                    <a:lumMod val="50000"/>
                    <a:lumOff val="5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71" name="Straight Connector 70"/>
              <p:cNvCxnSpPr/>
              <p:nvPr/>
            </p:nvCxnSpPr>
            <p:spPr>
              <a:xfrm flipV="1">
                <a:off x="3962400" y="5334000"/>
                <a:ext cx="457200" cy="457200"/>
              </a:xfrm>
              <a:prstGeom prst="line">
                <a:avLst/>
              </a:prstGeom>
              <a:ln w="12700">
                <a:solidFill>
                  <a:schemeClr val="bg1">
                    <a:lumMod val="50000"/>
                    <a:lumOff val="50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72" name="Straight Connector 71"/>
              <p:cNvCxnSpPr/>
              <p:nvPr/>
            </p:nvCxnSpPr>
            <p:spPr>
              <a:xfrm flipV="1">
                <a:off x="3962400" y="5181600"/>
                <a:ext cx="457200" cy="457200"/>
              </a:xfrm>
              <a:prstGeom prst="line">
                <a:avLst/>
              </a:prstGeom>
              <a:ln w="12700">
                <a:solidFill>
                  <a:schemeClr val="bg1">
                    <a:lumMod val="50000"/>
                    <a:lumOff val="50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73" name="Straight Connector 72"/>
              <p:cNvCxnSpPr/>
              <p:nvPr/>
            </p:nvCxnSpPr>
            <p:spPr>
              <a:xfrm flipV="1">
                <a:off x="3962400" y="5029200"/>
                <a:ext cx="457200" cy="457200"/>
              </a:xfrm>
              <a:prstGeom prst="line">
                <a:avLst/>
              </a:prstGeom>
              <a:ln w="12700">
                <a:solidFill>
                  <a:schemeClr val="bg1">
                    <a:lumMod val="50000"/>
                    <a:lumOff val="50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75" name="Straight Connector 74"/>
              <p:cNvCxnSpPr/>
              <p:nvPr/>
            </p:nvCxnSpPr>
            <p:spPr>
              <a:xfrm flipV="1">
                <a:off x="3962400" y="4876800"/>
                <a:ext cx="457200" cy="457200"/>
              </a:xfrm>
              <a:prstGeom prst="line">
                <a:avLst/>
              </a:prstGeom>
              <a:ln w="12700">
                <a:solidFill>
                  <a:schemeClr val="bg1">
                    <a:lumMod val="50000"/>
                    <a:lumOff val="50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77" name="Straight Connector 76"/>
              <p:cNvCxnSpPr/>
              <p:nvPr/>
            </p:nvCxnSpPr>
            <p:spPr>
              <a:xfrm flipV="1">
                <a:off x="3962400" y="4724400"/>
                <a:ext cx="457200" cy="457200"/>
              </a:xfrm>
              <a:prstGeom prst="line">
                <a:avLst/>
              </a:prstGeom>
              <a:ln w="12700">
                <a:solidFill>
                  <a:schemeClr val="bg1">
                    <a:lumMod val="50000"/>
                    <a:lumOff val="50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79" name="Straight Connector 78"/>
              <p:cNvCxnSpPr/>
              <p:nvPr/>
            </p:nvCxnSpPr>
            <p:spPr>
              <a:xfrm flipV="1">
                <a:off x="3962400" y="4572000"/>
                <a:ext cx="457200" cy="457200"/>
              </a:xfrm>
              <a:prstGeom prst="line">
                <a:avLst/>
              </a:prstGeom>
              <a:ln w="12700">
                <a:solidFill>
                  <a:schemeClr val="bg1">
                    <a:lumMod val="50000"/>
                    <a:lumOff val="50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80" name="Straight Connector 79"/>
              <p:cNvCxnSpPr/>
              <p:nvPr/>
            </p:nvCxnSpPr>
            <p:spPr>
              <a:xfrm flipV="1">
                <a:off x="3962400" y="4419600"/>
                <a:ext cx="457200" cy="457200"/>
              </a:xfrm>
              <a:prstGeom prst="line">
                <a:avLst/>
              </a:prstGeom>
              <a:ln w="12700">
                <a:solidFill>
                  <a:schemeClr val="bg1">
                    <a:lumMod val="50000"/>
                    <a:lumOff val="50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82" name="Straight Connector 81"/>
              <p:cNvCxnSpPr/>
              <p:nvPr/>
            </p:nvCxnSpPr>
            <p:spPr>
              <a:xfrm>
                <a:off x="4343400" y="4343400"/>
                <a:ext cx="0" cy="1219200"/>
              </a:xfrm>
              <a:prstGeom prst="line">
                <a:avLst/>
              </a:prstGeom>
              <a:ln w="12700">
                <a:solidFill>
                  <a:schemeClr val="bg1">
                    <a:lumMod val="50000"/>
                    <a:lumOff val="50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90" name="Straight Connector 89"/>
              <p:cNvCxnSpPr/>
              <p:nvPr/>
            </p:nvCxnSpPr>
            <p:spPr>
              <a:xfrm>
                <a:off x="4267200" y="4419600"/>
                <a:ext cx="0" cy="1219200"/>
              </a:xfrm>
              <a:prstGeom prst="line">
                <a:avLst/>
              </a:prstGeom>
              <a:ln w="12700">
                <a:solidFill>
                  <a:schemeClr val="bg1">
                    <a:lumMod val="50000"/>
                    <a:lumOff val="50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92" name="Straight Connector 91"/>
              <p:cNvCxnSpPr/>
              <p:nvPr/>
            </p:nvCxnSpPr>
            <p:spPr>
              <a:xfrm>
                <a:off x="4191000" y="4495800"/>
                <a:ext cx="0" cy="1219200"/>
              </a:xfrm>
              <a:prstGeom prst="line">
                <a:avLst/>
              </a:prstGeom>
              <a:ln w="12700">
                <a:solidFill>
                  <a:schemeClr val="bg1">
                    <a:lumMod val="50000"/>
                    <a:lumOff val="50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97" name="Straight Connector 96"/>
              <p:cNvCxnSpPr/>
              <p:nvPr/>
            </p:nvCxnSpPr>
            <p:spPr>
              <a:xfrm>
                <a:off x="4114800" y="4572000"/>
                <a:ext cx="0" cy="1219200"/>
              </a:xfrm>
              <a:prstGeom prst="line">
                <a:avLst/>
              </a:prstGeom>
              <a:ln w="12700">
                <a:solidFill>
                  <a:schemeClr val="bg1">
                    <a:lumMod val="50000"/>
                    <a:lumOff val="50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98" name="Straight Connector 97"/>
              <p:cNvCxnSpPr/>
              <p:nvPr/>
            </p:nvCxnSpPr>
            <p:spPr>
              <a:xfrm>
                <a:off x="4038600" y="4648200"/>
                <a:ext cx="0" cy="1219200"/>
              </a:xfrm>
              <a:prstGeom prst="line">
                <a:avLst/>
              </a:prstGeom>
              <a:ln w="12700">
                <a:solidFill>
                  <a:schemeClr val="bg1">
                    <a:lumMod val="50000"/>
                    <a:lumOff val="50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grpSp>
        <p:cxnSp>
          <p:nvCxnSpPr>
            <p:cNvPr id="66" name="Straight Arrow Connector 65"/>
            <p:cNvCxnSpPr/>
            <p:nvPr/>
          </p:nvCxnSpPr>
          <p:spPr>
            <a:xfrm>
              <a:off x="3505200" y="5257800"/>
              <a:ext cx="533400" cy="0"/>
            </a:xfrm>
            <a:prstGeom prst="straightConnector1">
              <a:avLst/>
            </a:prstGeom>
            <a:ln w="50800">
              <a:solidFill>
                <a:schemeClr val="bg1">
                  <a:lumMod val="50000"/>
                  <a:lumOff val="50000"/>
                </a:schemeClr>
              </a:solidFill>
              <a:headEnd type="none"/>
              <a:tailEnd type="stealth" w="lg" len="lg"/>
            </a:ln>
          </p:spPr>
          <p:style>
            <a:lnRef idx="1">
              <a:schemeClr val="accent1"/>
            </a:lnRef>
            <a:fillRef idx="0">
              <a:schemeClr val="accent1"/>
            </a:fillRef>
            <a:effectRef idx="0">
              <a:schemeClr val="accent1"/>
            </a:effectRef>
            <a:fontRef idx="minor">
              <a:schemeClr val="tx1"/>
            </a:fontRef>
          </p:style>
        </p:cxnSp>
      </p:grpSp>
      <p:grpSp>
        <p:nvGrpSpPr>
          <p:cNvPr id="6" name="Group 139"/>
          <p:cNvGrpSpPr/>
          <p:nvPr/>
        </p:nvGrpSpPr>
        <p:grpSpPr>
          <a:xfrm>
            <a:off x="3690188" y="3200400"/>
            <a:ext cx="1763624" cy="659786"/>
            <a:chOff x="3431912" y="3764279"/>
            <a:chExt cx="1763624" cy="659786"/>
          </a:xfrm>
        </p:grpSpPr>
        <p:sp>
          <p:nvSpPr>
            <p:cNvPr id="141" name="TextBox 140"/>
            <p:cNvSpPr txBox="1"/>
            <p:nvPr/>
          </p:nvSpPr>
          <p:spPr bwMode="auto">
            <a:xfrm>
              <a:off x="3431912" y="3962400"/>
              <a:ext cx="1763624" cy="461665"/>
            </a:xfrm>
            <a:prstGeom prst="rect">
              <a:avLst/>
            </a:prstGeom>
            <a:noFill/>
            <a:ln w="9525">
              <a:noFill/>
              <a:miter lim="800000"/>
              <a:headEnd/>
              <a:tailEnd/>
            </a:ln>
          </p:spPr>
          <p:txBody>
            <a:bodyPr wrap="none" rtlCol="0">
              <a:spAutoFit/>
            </a:bodyPr>
            <a:lstStyle/>
            <a:p>
              <a:r>
                <a:rPr lang="en-US" sz="2400" dirty="0" smtClean="0">
                  <a:latin typeface="Helvetica" pitchFamily="34" charset="0"/>
                  <a:cs typeface="Helvetica" pitchFamily="34" charset="0"/>
                </a:rPr>
                <a:t>H</a:t>
              </a:r>
              <a:r>
                <a:rPr lang="en-US" sz="2400" baseline="-25000" dirty="0" smtClean="0">
                  <a:latin typeface="Helvetica" pitchFamily="34" charset="0"/>
                  <a:cs typeface="Helvetica" pitchFamily="34" charset="0"/>
                </a:rPr>
                <a:t>rlf</a:t>
              </a:r>
              <a:r>
                <a:rPr lang="en-US" sz="2400" dirty="0" smtClean="0">
                  <a:latin typeface="Helvetica" pitchFamily="34" charset="0"/>
                  <a:cs typeface="Helvetica" pitchFamily="34" charset="0"/>
                </a:rPr>
                <a:t> = U</a:t>
              </a:r>
              <a:r>
                <a:rPr lang="en-US" sz="2400" baseline="-25000" dirty="0" smtClean="0">
                  <a:latin typeface="Helvetica" pitchFamily="34" charset="0"/>
                  <a:cs typeface="Helvetica" pitchFamily="34" charset="0"/>
                </a:rPr>
                <a:t>rlf</a:t>
              </a:r>
              <a:r>
                <a:rPr lang="en-US" sz="2400" dirty="0" smtClean="0">
                  <a:latin typeface="Helvetica" pitchFamily="34" charset="0"/>
                  <a:cs typeface="Helvetica" pitchFamily="34" charset="0"/>
                </a:rPr>
                <a:t> </a:t>
              </a:r>
              <a:r>
                <a:rPr lang="el-GR" sz="2400" dirty="0" smtClean="0">
                  <a:latin typeface="Helvetica" pitchFamily="34" charset="0"/>
                  <a:cs typeface="Helvetica" pitchFamily="34" charset="0"/>
                </a:rPr>
                <a:t>Σ</a:t>
              </a:r>
              <a:r>
                <a:rPr lang="en-US" sz="2400" baseline="-25000" dirty="0" smtClean="0">
                  <a:latin typeface="Helvetica" pitchFamily="34" charset="0"/>
                  <a:cs typeface="Helvetica" pitchFamily="34" charset="0"/>
                </a:rPr>
                <a:t>rlf</a:t>
              </a:r>
              <a:endParaRPr lang="en-US" sz="2400" dirty="0">
                <a:latin typeface="Helvetica" pitchFamily="34" charset="0"/>
                <a:cs typeface="Helvetica" pitchFamily="34" charset="0"/>
              </a:endParaRPr>
            </a:p>
          </p:txBody>
        </p:sp>
        <p:sp>
          <p:nvSpPr>
            <p:cNvPr id="142" name="TextBox 141"/>
            <p:cNvSpPr txBox="1"/>
            <p:nvPr/>
          </p:nvSpPr>
          <p:spPr bwMode="auto">
            <a:xfrm>
              <a:off x="4164678" y="3764279"/>
              <a:ext cx="364202" cy="461665"/>
            </a:xfrm>
            <a:prstGeom prst="rect">
              <a:avLst/>
            </a:prstGeom>
            <a:noFill/>
            <a:ln w="9525">
              <a:noFill/>
              <a:miter lim="800000"/>
              <a:headEnd/>
              <a:tailEnd/>
            </a:ln>
          </p:spPr>
          <p:txBody>
            <a:bodyPr wrap="none" rtlCol="0">
              <a:spAutoFit/>
            </a:bodyPr>
            <a:lstStyle/>
            <a:p>
              <a:r>
                <a:rPr lang="en-US" sz="2400" dirty="0" smtClean="0">
                  <a:latin typeface="Helvetica" pitchFamily="34" charset="0"/>
                  <a:cs typeface="Helvetica" pitchFamily="34" charset="0"/>
                </a:rPr>
                <a:t>~</a:t>
              </a:r>
              <a:endParaRPr lang="en-US" sz="2400" dirty="0">
                <a:latin typeface="Helvetica" pitchFamily="34" charset="0"/>
                <a:cs typeface="Helvetica" pitchFamily="34" charset="0"/>
              </a:endParaRPr>
            </a:p>
          </p:txBody>
        </p:sp>
        <p:sp>
          <p:nvSpPr>
            <p:cNvPr id="143" name="TextBox 142"/>
            <p:cNvSpPr txBox="1"/>
            <p:nvPr/>
          </p:nvSpPr>
          <p:spPr bwMode="auto">
            <a:xfrm>
              <a:off x="4630191" y="3764279"/>
              <a:ext cx="364202" cy="461665"/>
            </a:xfrm>
            <a:prstGeom prst="rect">
              <a:avLst/>
            </a:prstGeom>
            <a:noFill/>
            <a:ln w="9525">
              <a:noFill/>
              <a:miter lim="800000"/>
              <a:headEnd/>
              <a:tailEnd/>
            </a:ln>
          </p:spPr>
          <p:txBody>
            <a:bodyPr wrap="none" rtlCol="0">
              <a:spAutoFit/>
            </a:bodyPr>
            <a:lstStyle/>
            <a:p>
              <a:r>
                <a:rPr lang="en-US" sz="2400" dirty="0" smtClean="0">
                  <a:latin typeface="Helvetica" pitchFamily="34" charset="0"/>
                  <a:cs typeface="Helvetica" pitchFamily="34" charset="0"/>
                </a:rPr>
                <a:t>~</a:t>
              </a:r>
              <a:endParaRPr lang="en-US" sz="2400" dirty="0">
                <a:latin typeface="Helvetica" pitchFamily="34" charset="0"/>
                <a:cs typeface="Helvetica" pitchFamily="34" charset="0"/>
              </a:endParaRPr>
            </a:p>
          </p:txBody>
        </p:sp>
      </p:grpSp>
      <p:sp>
        <p:nvSpPr>
          <p:cNvPr id="81" name="TextBox 80"/>
          <p:cNvSpPr txBox="1"/>
          <p:nvPr/>
        </p:nvSpPr>
        <p:spPr bwMode="auto">
          <a:xfrm>
            <a:off x="3247759" y="4648200"/>
            <a:ext cx="2769797" cy="461665"/>
          </a:xfrm>
          <a:prstGeom prst="rect">
            <a:avLst/>
          </a:prstGeom>
          <a:noFill/>
          <a:ln w="9525">
            <a:noFill/>
            <a:miter lim="800000"/>
            <a:headEnd/>
            <a:tailEnd/>
          </a:ln>
        </p:spPr>
        <p:txBody>
          <a:bodyPr wrap="none" rtlCol="0">
            <a:spAutoFit/>
          </a:bodyPr>
          <a:lstStyle/>
          <a:p>
            <a:r>
              <a:rPr lang="en-US" sz="2400" dirty="0" err="1" smtClean="0">
                <a:latin typeface="Helvetica" pitchFamily="34" charset="0"/>
                <a:cs typeface="Helvetica" pitchFamily="34" charset="0"/>
              </a:rPr>
              <a:t>R</a:t>
            </a:r>
            <a:r>
              <a:rPr lang="en-US" sz="2400" baseline="-25000" dirty="0" err="1" smtClean="0">
                <a:latin typeface="Helvetica" pitchFamily="34" charset="0"/>
                <a:cs typeface="Helvetica" pitchFamily="34" charset="0"/>
              </a:rPr>
              <a:t>b</a:t>
            </a:r>
            <a:r>
              <a:rPr lang="en-US" sz="2400" baseline="-25000" dirty="0" err="1" smtClean="0">
                <a:latin typeface="Times New Roman"/>
                <a:cs typeface="Times New Roman"/>
              </a:rPr>
              <a:t>→</a:t>
            </a:r>
            <a:r>
              <a:rPr lang="en-US" sz="2400" baseline="-25000" dirty="0" err="1" smtClean="0">
                <a:latin typeface="Helvetica" pitchFamily="34" charset="0"/>
                <a:cs typeface="Helvetica" pitchFamily="34" charset="0"/>
              </a:rPr>
              <a:t>rlf</a:t>
            </a:r>
            <a:r>
              <a:rPr lang="en-US" sz="2400" dirty="0" smtClean="0">
                <a:latin typeface="Helvetica" pitchFamily="34" charset="0"/>
                <a:cs typeface="Helvetica" pitchFamily="34" charset="0"/>
              </a:rPr>
              <a:t> = H</a:t>
            </a:r>
            <a:r>
              <a:rPr lang="en-US" sz="2400" baseline="-25000" dirty="0" smtClean="0">
                <a:latin typeface="Helvetica" pitchFamily="34" charset="0"/>
                <a:cs typeface="Helvetica" pitchFamily="34" charset="0"/>
              </a:rPr>
              <a:t>rlf</a:t>
            </a:r>
            <a:r>
              <a:rPr lang="en-US" sz="2400" baseline="30000" dirty="0" smtClean="0">
                <a:latin typeface="Helvetica" pitchFamily="34" charset="0"/>
                <a:cs typeface="Helvetica" pitchFamily="34" charset="0"/>
              </a:rPr>
              <a:t>T</a:t>
            </a:r>
            <a:r>
              <a:rPr lang="en-US" sz="2400" dirty="0" smtClean="0">
                <a:latin typeface="Helvetica" pitchFamily="34" charset="0"/>
                <a:cs typeface="Helvetica" pitchFamily="34" charset="0"/>
              </a:rPr>
              <a:t> L</a:t>
            </a:r>
            <a:r>
              <a:rPr lang="en-US" sz="2400" baseline="-25000" dirty="0" smtClean="0">
                <a:latin typeface="Helvetica" pitchFamily="34" charset="0"/>
                <a:cs typeface="Helvetica" pitchFamily="34" charset="0"/>
              </a:rPr>
              <a:t>lightfield</a:t>
            </a:r>
            <a:endParaRPr lang="en-US" sz="2400" dirty="0">
              <a:latin typeface="Helvetica" pitchFamily="34" charset="0"/>
              <a:cs typeface="Helvetica" pitchFamily="34" charset="0"/>
            </a:endParaRPr>
          </a:p>
        </p:txBody>
      </p:sp>
      <p:grpSp>
        <p:nvGrpSpPr>
          <p:cNvPr id="7" name="Group 108"/>
          <p:cNvGrpSpPr/>
          <p:nvPr/>
        </p:nvGrpSpPr>
        <p:grpSpPr>
          <a:xfrm>
            <a:off x="623455" y="1419101"/>
            <a:ext cx="1662545" cy="1638795"/>
            <a:chOff x="623455" y="1419101"/>
            <a:chExt cx="1662545" cy="1638795"/>
          </a:xfrm>
        </p:grpSpPr>
        <p:sp>
          <p:nvSpPr>
            <p:cNvPr id="107" name="Freeform 106"/>
            <p:cNvSpPr/>
            <p:nvPr/>
          </p:nvSpPr>
          <p:spPr>
            <a:xfrm>
              <a:off x="1199408" y="1419101"/>
              <a:ext cx="1086592" cy="1638795"/>
            </a:xfrm>
            <a:custGeom>
              <a:avLst/>
              <a:gdLst>
                <a:gd name="connsiteX0" fmla="*/ 635330 w 1086592"/>
                <a:gd name="connsiteY0" fmla="*/ 1638795 h 1638795"/>
                <a:gd name="connsiteX1" fmla="*/ 1086592 w 1086592"/>
                <a:gd name="connsiteY1" fmla="*/ 1181595 h 1638795"/>
                <a:gd name="connsiteX2" fmla="*/ 1086592 w 1086592"/>
                <a:gd name="connsiteY2" fmla="*/ 0 h 1638795"/>
                <a:gd name="connsiteX3" fmla="*/ 653143 w 1086592"/>
                <a:gd name="connsiteY3" fmla="*/ 403761 h 1638795"/>
                <a:gd name="connsiteX4" fmla="*/ 326571 w 1086592"/>
                <a:gd name="connsiteY4" fmla="*/ 403761 h 1638795"/>
                <a:gd name="connsiteX5" fmla="*/ 338447 w 1086592"/>
                <a:gd name="connsiteY5" fmla="*/ 1187533 h 1638795"/>
                <a:gd name="connsiteX6" fmla="*/ 0 w 1086592"/>
                <a:gd name="connsiteY6" fmla="*/ 1620982 h 1638795"/>
                <a:gd name="connsiteX7" fmla="*/ 635330 w 1086592"/>
                <a:gd name="connsiteY7" fmla="*/ 1638795 h 16387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86592" h="1638795">
                  <a:moveTo>
                    <a:pt x="635330" y="1638795"/>
                  </a:moveTo>
                  <a:lnTo>
                    <a:pt x="1086592" y="1181595"/>
                  </a:lnTo>
                  <a:lnTo>
                    <a:pt x="1086592" y="0"/>
                  </a:lnTo>
                  <a:lnTo>
                    <a:pt x="653143" y="403761"/>
                  </a:lnTo>
                  <a:lnTo>
                    <a:pt x="326571" y="403761"/>
                  </a:lnTo>
                  <a:lnTo>
                    <a:pt x="338447" y="1187533"/>
                  </a:lnTo>
                  <a:lnTo>
                    <a:pt x="0" y="1620982"/>
                  </a:lnTo>
                  <a:lnTo>
                    <a:pt x="635330" y="1638795"/>
                  </a:lnTo>
                  <a:close/>
                </a:path>
              </a:pathLst>
            </a:custGeom>
            <a:solidFill>
              <a:srgbClr val="0000FF"/>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08" name="Freeform 107"/>
            <p:cNvSpPr/>
            <p:nvPr/>
          </p:nvSpPr>
          <p:spPr>
            <a:xfrm>
              <a:off x="623455" y="1822862"/>
              <a:ext cx="920337" cy="1223159"/>
            </a:xfrm>
            <a:custGeom>
              <a:avLst/>
              <a:gdLst>
                <a:gd name="connsiteX0" fmla="*/ 11875 w 920337"/>
                <a:gd name="connsiteY0" fmla="*/ 1223159 h 1223159"/>
                <a:gd name="connsiteX1" fmla="*/ 570015 w 920337"/>
                <a:gd name="connsiteY1" fmla="*/ 1223159 h 1223159"/>
                <a:gd name="connsiteX2" fmla="*/ 914400 w 920337"/>
                <a:gd name="connsiteY2" fmla="*/ 783772 h 1223159"/>
                <a:gd name="connsiteX3" fmla="*/ 920337 w 920337"/>
                <a:gd name="connsiteY3" fmla="*/ 0 h 1223159"/>
                <a:gd name="connsiteX4" fmla="*/ 0 w 920337"/>
                <a:gd name="connsiteY4" fmla="*/ 5938 h 1223159"/>
                <a:gd name="connsiteX5" fmla="*/ 11875 w 920337"/>
                <a:gd name="connsiteY5" fmla="*/ 1223159 h 12231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20337" h="1223159">
                  <a:moveTo>
                    <a:pt x="11875" y="1223159"/>
                  </a:moveTo>
                  <a:lnTo>
                    <a:pt x="570015" y="1223159"/>
                  </a:lnTo>
                  <a:lnTo>
                    <a:pt x="914400" y="783772"/>
                  </a:lnTo>
                  <a:lnTo>
                    <a:pt x="920337" y="0"/>
                  </a:lnTo>
                  <a:lnTo>
                    <a:pt x="0" y="5938"/>
                  </a:lnTo>
                  <a:lnTo>
                    <a:pt x="11875" y="1223159"/>
                  </a:lnTo>
                  <a:close/>
                </a:path>
              </a:pathLst>
            </a:custGeom>
            <a:solidFill>
              <a:srgbClr val="FF000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grpSp>
        <p:nvGrpSpPr>
          <p:cNvPr id="8" name="Group 82"/>
          <p:cNvGrpSpPr/>
          <p:nvPr/>
        </p:nvGrpSpPr>
        <p:grpSpPr>
          <a:xfrm>
            <a:off x="609600" y="1371600"/>
            <a:ext cx="2007399" cy="1695450"/>
            <a:chOff x="609600" y="1371600"/>
            <a:chExt cx="2007399" cy="1695450"/>
          </a:xfrm>
        </p:grpSpPr>
        <p:grpSp>
          <p:nvGrpSpPr>
            <p:cNvPr id="9" name="Group 25"/>
            <p:cNvGrpSpPr/>
            <p:nvPr/>
          </p:nvGrpSpPr>
          <p:grpSpPr>
            <a:xfrm>
              <a:off x="609600" y="1371600"/>
              <a:ext cx="2007399" cy="1695450"/>
              <a:chOff x="1066800" y="2419350"/>
              <a:chExt cx="2007399" cy="1695450"/>
            </a:xfrm>
          </p:grpSpPr>
          <p:grpSp>
            <p:nvGrpSpPr>
              <p:cNvPr id="10" name="Group 20"/>
              <p:cNvGrpSpPr/>
              <p:nvPr/>
            </p:nvGrpSpPr>
            <p:grpSpPr>
              <a:xfrm>
                <a:off x="1066800" y="2419350"/>
                <a:ext cx="1683544" cy="1695450"/>
                <a:chOff x="1066800" y="2419350"/>
                <a:chExt cx="1683544" cy="1695450"/>
              </a:xfrm>
            </p:grpSpPr>
            <p:cxnSp>
              <p:nvCxnSpPr>
                <p:cNvPr id="94" name="Straight Connector 93"/>
                <p:cNvCxnSpPr/>
                <p:nvPr/>
              </p:nvCxnSpPr>
              <p:spPr>
                <a:xfrm flipV="1">
                  <a:off x="2286000" y="2438400"/>
                  <a:ext cx="457200" cy="457200"/>
                </a:xfrm>
                <a:prstGeom prst="line">
                  <a:avLst/>
                </a:prstGeom>
                <a:ln w="50800">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95" name="Straight Connector 94"/>
                <p:cNvCxnSpPr/>
                <p:nvPr/>
              </p:nvCxnSpPr>
              <p:spPr>
                <a:xfrm flipV="1">
                  <a:off x="1066800" y="2438400"/>
                  <a:ext cx="457200" cy="457200"/>
                </a:xfrm>
                <a:prstGeom prst="line">
                  <a:avLst/>
                </a:prstGeom>
                <a:ln w="50800">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96" name="Straight Connector 95"/>
                <p:cNvCxnSpPr/>
                <p:nvPr/>
              </p:nvCxnSpPr>
              <p:spPr>
                <a:xfrm flipV="1">
                  <a:off x="2286000" y="3657600"/>
                  <a:ext cx="457200" cy="457200"/>
                </a:xfrm>
                <a:prstGeom prst="line">
                  <a:avLst/>
                </a:prstGeom>
                <a:ln w="50800">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99" name="Straight Connector 8"/>
                <p:cNvCxnSpPr/>
                <p:nvPr/>
              </p:nvCxnSpPr>
              <p:spPr>
                <a:xfrm>
                  <a:off x="1506163" y="2445543"/>
                  <a:ext cx="1244181" cy="0"/>
                </a:xfrm>
                <a:prstGeom prst="line">
                  <a:avLst/>
                </a:prstGeom>
                <a:ln w="50800">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00" name="Straight Connector 99"/>
                <p:cNvCxnSpPr/>
                <p:nvPr/>
              </p:nvCxnSpPr>
              <p:spPr>
                <a:xfrm flipV="1">
                  <a:off x="2736058" y="2419350"/>
                  <a:ext cx="4761" cy="1254917"/>
                </a:xfrm>
                <a:prstGeom prst="line">
                  <a:avLst/>
                </a:prstGeom>
                <a:ln w="50800">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01" name="Straight Connector 100"/>
                <p:cNvCxnSpPr/>
                <p:nvPr/>
              </p:nvCxnSpPr>
              <p:spPr>
                <a:xfrm rot="10800000">
                  <a:off x="1498060" y="3657600"/>
                  <a:ext cx="1245140" cy="0"/>
                </a:xfrm>
                <a:prstGeom prst="line">
                  <a:avLst/>
                </a:prstGeom>
                <a:ln w="50800">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grpSp>
          <p:cxnSp>
            <p:nvCxnSpPr>
              <p:cNvPr id="93" name="Straight Arrow Connector 92"/>
              <p:cNvCxnSpPr/>
              <p:nvPr/>
            </p:nvCxnSpPr>
            <p:spPr>
              <a:xfrm>
                <a:off x="2312199" y="3276600"/>
                <a:ext cx="762000" cy="0"/>
              </a:xfrm>
              <a:prstGeom prst="straightConnector1">
                <a:avLst/>
              </a:prstGeom>
              <a:ln w="50800">
                <a:solidFill>
                  <a:srgbClr val="FF0000"/>
                </a:solidFill>
                <a:headEnd type="none"/>
                <a:tailEnd type="stealth" w="lg" len="lg"/>
              </a:ln>
            </p:spPr>
            <p:style>
              <a:lnRef idx="1">
                <a:schemeClr val="accent1"/>
              </a:lnRef>
              <a:fillRef idx="0">
                <a:schemeClr val="accent1"/>
              </a:fillRef>
              <a:effectRef idx="0">
                <a:schemeClr val="accent1"/>
              </a:effectRef>
              <a:fontRef idx="minor">
                <a:schemeClr val="tx1"/>
              </a:fontRef>
            </p:style>
          </p:cxnSp>
        </p:grpSp>
        <p:cxnSp>
          <p:nvCxnSpPr>
            <p:cNvPr id="85" name="Straight Connector 84"/>
            <p:cNvCxnSpPr/>
            <p:nvPr/>
          </p:nvCxnSpPr>
          <p:spPr>
            <a:xfrm flipV="1">
              <a:off x="609600" y="2590800"/>
              <a:ext cx="457200" cy="457200"/>
            </a:xfrm>
            <a:prstGeom prst="line">
              <a:avLst/>
            </a:prstGeom>
            <a:ln w="50800">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86" name="Straight Connector 85"/>
            <p:cNvCxnSpPr/>
            <p:nvPr/>
          </p:nvCxnSpPr>
          <p:spPr>
            <a:xfrm rot="5400000" flipH="1" flipV="1">
              <a:off x="682533" y="2242251"/>
              <a:ext cx="768535" cy="0"/>
            </a:xfrm>
            <a:prstGeom prst="line">
              <a:avLst/>
            </a:prstGeom>
            <a:ln w="50800">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87" name="Straight Connector 86"/>
            <p:cNvCxnSpPr/>
            <p:nvPr/>
          </p:nvCxnSpPr>
          <p:spPr>
            <a:xfrm>
              <a:off x="609600" y="1828800"/>
              <a:ext cx="1244181" cy="0"/>
            </a:xfrm>
            <a:prstGeom prst="line">
              <a:avLst/>
            </a:prstGeom>
            <a:ln w="50800">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88" name="Straight Connector 87"/>
            <p:cNvCxnSpPr/>
            <p:nvPr/>
          </p:nvCxnSpPr>
          <p:spPr>
            <a:xfrm>
              <a:off x="609600" y="3048000"/>
              <a:ext cx="1244181" cy="0"/>
            </a:xfrm>
            <a:prstGeom prst="line">
              <a:avLst/>
            </a:prstGeom>
            <a:ln w="50800">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89" name="Straight Connector 88"/>
            <p:cNvCxnSpPr/>
            <p:nvPr/>
          </p:nvCxnSpPr>
          <p:spPr>
            <a:xfrm rot="5400000" flipH="1" flipV="1">
              <a:off x="5649" y="2442479"/>
              <a:ext cx="1227358" cy="0"/>
            </a:xfrm>
            <a:prstGeom prst="line">
              <a:avLst/>
            </a:prstGeom>
            <a:ln w="50800">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grpSp>
      <p:grpSp>
        <p:nvGrpSpPr>
          <p:cNvPr id="11" name="Group 147"/>
          <p:cNvGrpSpPr/>
          <p:nvPr/>
        </p:nvGrpSpPr>
        <p:grpSpPr>
          <a:xfrm>
            <a:off x="609600" y="1801240"/>
            <a:ext cx="1235408" cy="1254917"/>
            <a:chOff x="609600" y="1801240"/>
            <a:chExt cx="1235408" cy="1254917"/>
          </a:xfrm>
        </p:grpSpPr>
        <p:cxnSp>
          <p:nvCxnSpPr>
            <p:cNvPr id="110" name="Straight Connector 109"/>
            <p:cNvCxnSpPr/>
            <p:nvPr/>
          </p:nvCxnSpPr>
          <p:spPr>
            <a:xfrm flipV="1">
              <a:off x="1828800" y="1801240"/>
              <a:ext cx="4761" cy="1254917"/>
            </a:xfrm>
            <a:prstGeom prst="line">
              <a:avLst/>
            </a:prstGeom>
            <a:ln w="50800">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grpSp>
          <p:nvGrpSpPr>
            <p:cNvPr id="12" name="Group 146"/>
            <p:cNvGrpSpPr/>
            <p:nvPr/>
          </p:nvGrpSpPr>
          <p:grpSpPr>
            <a:xfrm>
              <a:off x="609600" y="1828800"/>
              <a:ext cx="1235408" cy="1219200"/>
              <a:chOff x="609600" y="1828800"/>
              <a:chExt cx="1235408" cy="1219200"/>
            </a:xfrm>
          </p:grpSpPr>
          <p:cxnSp>
            <p:nvCxnSpPr>
              <p:cNvPr id="112" name="Straight Connector 111"/>
              <p:cNvCxnSpPr/>
              <p:nvPr/>
            </p:nvCxnSpPr>
            <p:spPr>
              <a:xfrm>
                <a:off x="609600" y="2438400"/>
                <a:ext cx="1219200" cy="0"/>
              </a:xfrm>
              <a:prstGeom prst="line">
                <a:avLst/>
              </a:prstGeom>
              <a:ln w="19050">
                <a:solidFill>
                  <a:schemeClr val="tx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113" name="Straight Connector 112"/>
              <p:cNvCxnSpPr/>
              <p:nvPr/>
            </p:nvCxnSpPr>
            <p:spPr>
              <a:xfrm>
                <a:off x="609600" y="2250336"/>
                <a:ext cx="1219200" cy="0"/>
              </a:xfrm>
              <a:prstGeom prst="line">
                <a:avLst/>
              </a:prstGeom>
              <a:ln w="19050">
                <a:solidFill>
                  <a:schemeClr val="tx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114" name="Straight Connector 113"/>
              <p:cNvCxnSpPr/>
              <p:nvPr/>
            </p:nvCxnSpPr>
            <p:spPr>
              <a:xfrm>
                <a:off x="609600" y="2039568"/>
                <a:ext cx="1219200" cy="0"/>
              </a:xfrm>
              <a:prstGeom prst="line">
                <a:avLst/>
              </a:prstGeom>
              <a:ln w="19050">
                <a:solidFill>
                  <a:schemeClr val="tx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115" name="Straight Connector 114"/>
              <p:cNvCxnSpPr/>
              <p:nvPr/>
            </p:nvCxnSpPr>
            <p:spPr>
              <a:xfrm>
                <a:off x="609600" y="2658896"/>
                <a:ext cx="1219200" cy="0"/>
              </a:xfrm>
              <a:prstGeom prst="line">
                <a:avLst/>
              </a:prstGeom>
              <a:ln w="19050">
                <a:solidFill>
                  <a:schemeClr val="tx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133" name="Straight Connector 132"/>
              <p:cNvCxnSpPr/>
              <p:nvPr/>
            </p:nvCxnSpPr>
            <p:spPr>
              <a:xfrm>
                <a:off x="625808" y="2838856"/>
                <a:ext cx="1219200" cy="0"/>
              </a:xfrm>
              <a:prstGeom prst="line">
                <a:avLst/>
              </a:prstGeom>
              <a:ln w="19050">
                <a:solidFill>
                  <a:schemeClr val="tx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139" name="Straight Connector 138"/>
              <p:cNvCxnSpPr/>
              <p:nvPr/>
            </p:nvCxnSpPr>
            <p:spPr>
              <a:xfrm rot="5400000">
                <a:off x="629056" y="2438400"/>
                <a:ext cx="1219200" cy="0"/>
              </a:xfrm>
              <a:prstGeom prst="line">
                <a:avLst/>
              </a:prstGeom>
              <a:ln w="19050">
                <a:solidFill>
                  <a:schemeClr val="tx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140" name="Straight Connector 139"/>
              <p:cNvCxnSpPr/>
              <p:nvPr/>
            </p:nvCxnSpPr>
            <p:spPr>
              <a:xfrm rot="5400000">
                <a:off x="914400" y="2438400"/>
                <a:ext cx="1219200" cy="0"/>
              </a:xfrm>
              <a:prstGeom prst="line">
                <a:avLst/>
              </a:prstGeom>
              <a:ln w="19050">
                <a:solidFill>
                  <a:schemeClr val="tx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144" name="Straight Connector 143"/>
              <p:cNvCxnSpPr/>
              <p:nvPr/>
            </p:nvCxnSpPr>
            <p:spPr>
              <a:xfrm rot="5400000">
                <a:off x="304800" y="2438400"/>
                <a:ext cx="1219200" cy="0"/>
              </a:xfrm>
              <a:prstGeom prst="line">
                <a:avLst/>
              </a:prstGeom>
              <a:ln w="19050">
                <a:solidFill>
                  <a:schemeClr val="tx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grpSp>
      </p:grpSp>
      <p:sp>
        <p:nvSpPr>
          <p:cNvPr id="103" name="Title 2"/>
          <p:cNvSpPr>
            <a:spLocks noGrp="1"/>
          </p:cNvSpPr>
          <p:nvPr>
            <p:ph type="title"/>
          </p:nvPr>
        </p:nvSpPr>
        <p:spPr/>
        <p:txBody>
          <a:bodyPr/>
          <a:lstStyle/>
          <a:p>
            <a:r>
              <a:rPr lang="en-US" dirty="0" smtClean="0"/>
              <a:t>Dictionary</a:t>
            </a:r>
            <a:br>
              <a:rPr lang="en-US" dirty="0" smtClean="0"/>
            </a:br>
            <a:r>
              <a:rPr lang="en-US" sz="2800" dirty="0" smtClean="0"/>
              <a:t>interfaces (</a:t>
            </a:r>
            <a:r>
              <a:rPr lang="en-US" sz="2800" dirty="0" err="1" smtClean="0"/>
              <a:t>H</a:t>
            </a:r>
            <a:r>
              <a:rPr lang="en-US" sz="2800" baseline="-25000" dirty="0" err="1" smtClean="0"/>
              <a:t>rlf</a:t>
            </a:r>
            <a:r>
              <a:rPr lang="en-US" sz="2800" dirty="0" smtClean="0"/>
              <a:t> / </a:t>
            </a:r>
            <a:r>
              <a:rPr lang="en-US" sz="2800" dirty="0" err="1" smtClean="0"/>
              <a:t>R</a:t>
            </a:r>
            <a:r>
              <a:rPr lang="en-US" sz="2800" baseline="-25000" dirty="0" err="1" smtClean="0"/>
              <a:t>b→rlf</a:t>
            </a:r>
            <a:r>
              <a:rPr lang="en-US" sz="2800" dirty="0" smtClean="0"/>
              <a:t>)</a:t>
            </a:r>
            <a:endParaRPr lang="en-US" dirty="0"/>
          </a:p>
        </p:txBody>
      </p:sp>
    </p:spTree>
    <p:extLst>
      <p:ext uri="{BB962C8B-B14F-4D97-AF65-F5344CB8AC3E}">
        <p14:creationId xmlns:p14="http://schemas.microsoft.com/office/powerpoint/2010/main" val="1321216530"/>
      </p:ext>
    </p:extLst>
  </p:cSld>
  <p:clrMapOvr>
    <a:masterClrMapping/>
  </p:clrMapOvr>
  <p:transition>
    <p:fade/>
  </p:transition>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Group 68"/>
          <p:cNvGrpSpPr/>
          <p:nvPr/>
        </p:nvGrpSpPr>
        <p:grpSpPr>
          <a:xfrm>
            <a:off x="6553200" y="1371600"/>
            <a:ext cx="2064544" cy="1695450"/>
            <a:chOff x="4191000" y="2421774"/>
            <a:chExt cx="2064544" cy="1695450"/>
          </a:xfrm>
        </p:grpSpPr>
        <p:cxnSp>
          <p:nvCxnSpPr>
            <p:cNvPr id="31" name="Straight Connector 30"/>
            <p:cNvCxnSpPr/>
            <p:nvPr/>
          </p:nvCxnSpPr>
          <p:spPr>
            <a:xfrm flipV="1">
              <a:off x="5791200" y="2440824"/>
              <a:ext cx="457200" cy="457200"/>
            </a:xfrm>
            <a:prstGeom prst="line">
              <a:avLst/>
            </a:prstGeom>
            <a:ln w="50800">
              <a:solidFill>
                <a:schemeClr val="bg1">
                  <a:lumMod val="65000"/>
                  <a:lumOff val="3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a:xfrm flipV="1">
              <a:off x="4578350" y="2440825"/>
              <a:ext cx="450850" cy="448425"/>
            </a:xfrm>
            <a:prstGeom prst="line">
              <a:avLst/>
            </a:prstGeom>
            <a:ln w="50800">
              <a:solidFill>
                <a:schemeClr val="bg1">
                  <a:lumMod val="65000"/>
                  <a:lumOff val="3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a:xfrm flipV="1">
              <a:off x="5791200" y="3660024"/>
              <a:ext cx="457200" cy="457200"/>
            </a:xfrm>
            <a:prstGeom prst="line">
              <a:avLst/>
            </a:prstGeom>
            <a:ln w="50800">
              <a:solidFill>
                <a:schemeClr val="bg1">
                  <a:lumMod val="65000"/>
                  <a:lumOff val="3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p:nvCxnSpPr>
          <p:spPr>
            <a:xfrm>
              <a:off x="5011363" y="2447967"/>
              <a:ext cx="1244181" cy="0"/>
            </a:xfrm>
            <a:prstGeom prst="line">
              <a:avLst/>
            </a:prstGeom>
            <a:ln w="50800">
              <a:solidFill>
                <a:schemeClr val="bg1">
                  <a:lumMod val="65000"/>
                  <a:lumOff val="3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p:nvCxnSpPr>
          <p:spPr>
            <a:xfrm flipV="1">
              <a:off x="6241258" y="2421774"/>
              <a:ext cx="4761" cy="1254917"/>
            </a:xfrm>
            <a:prstGeom prst="line">
              <a:avLst/>
            </a:prstGeom>
            <a:ln w="50800">
              <a:solidFill>
                <a:schemeClr val="bg1">
                  <a:lumMod val="65000"/>
                  <a:lumOff val="3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1" name="Straight Connector 40"/>
            <p:cNvCxnSpPr/>
            <p:nvPr/>
          </p:nvCxnSpPr>
          <p:spPr>
            <a:xfrm flipV="1">
              <a:off x="5791200" y="2895600"/>
              <a:ext cx="0" cy="1219200"/>
            </a:xfrm>
            <a:prstGeom prst="line">
              <a:avLst/>
            </a:prstGeom>
            <a:ln w="50800">
              <a:solidFill>
                <a:schemeClr val="bg1">
                  <a:lumMod val="65000"/>
                  <a:lumOff val="3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3" name="Straight Connector 42"/>
            <p:cNvCxnSpPr/>
            <p:nvPr/>
          </p:nvCxnSpPr>
          <p:spPr>
            <a:xfrm flipH="1">
              <a:off x="4559300" y="2898775"/>
              <a:ext cx="1228725" cy="0"/>
            </a:xfrm>
            <a:prstGeom prst="line">
              <a:avLst/>
            </a:prstGeom>
            <a:ln w="50800">
              <a:solidFill>
                <a:schemeClr val="bg1">
                  <a:lumMod val="65000"/>
                  <a:lumOff val="3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5" name="Straight Connector 44"/>
            <p:cNvCxnSpPr/>
            <p:nvPr/>
          </p:nvCxnSpPr>
          <p:spPr>
            <a:xfrm flipH="1">
              <a:off x="4476750" y="4114800"/>
              <a:ext cx="1330327" cy="0"/>
            </a:xfrm>
            <a:prstGeom prst="line">
              <a:avLst/>
            </a:prstGeom>
            <a:ln w="50800">
              <a:solidFill>
                <a:schemeClr val="bg1">
                  <a:lumMod val="65000"/>
                  <a:lumOff val="3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6" name="Straight Connector 45"/>
            <p:cNvCxnSpPr/>
            <p:nvPr/>
          </p:nvCxnSpPr>
          <p:spPr>
            <a:xfrm flipV="1">
              <a:off x="4492625" y="3657602"/>
              <a:ext cx="460375" cy="454023"/>
            </a:xfrm>
            <a:prstGeom prst="line">
              <a:avLst/>
            </a:prstGeom>
            <a:ln w="50800">
              <a:solidFill>
                <a:schemeClr val="bg1">
                  <a:lumMod val="65000"/>
                  <a:lumOff val="3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8" name="Straight Connector 47"/>
            <p:cNvCxnSpPr/>
            <p:nvPr/>
          </p:nvCxnSpPr>
          <p:spPr>
            <a:xfrm>
              <a:off x="4953000" y="3657600"/>
              <a:ext cx="841375" cy="0"/>
            </a:xfrm>
            <a:prstGeom prst="line">
              <a:avLst/>
            </a:prstGeom>
            <a:ln w="50800">
              <a:solidFill>
                <a:schemeClr val="bg1">
                  <a:lumMod val="65000"/>
                  <a:lumOff val="3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50" name="Straight Connector 49"/>
            <p:cNvCxnSpPr/>
            <p:nvPr/>
          </p:nvCxnSpPr>
          <p:spPr>
            <a:xfrm flipV="1">
              <a:off x="4953000" y="2901950"/>
              <a:ext cx="0" cy="755650"/>
            </a:xfrm>
            <a:prstGeom prst="line">
              <a:avLst/>
            </a:prstGeom>
            <a:ln w="50800">
              <a:solidFill>
                <a:schemeClr val="bg1">
                  <a:lumMod val="65000"/>
                  <a:lumOff val="3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9" name="Straight Arrow Connector 28"/>
            <p:cNvCxnSpPr/>
            <p:nvPr/>
          </p:nvCxnSpPr>
          <p:spPr>
            <a:xfrm>
              <a:off x="4191000" y="3276600"/>
              <a:ext cx="1066800" cy="0"/>
            </a:xfrm>
            <a:prstGeom prst="straightConnector1">
              <a:avLst/>
            </a:prstGeom>
            <a:ln w="50800">
              <a:solidFill>
                <a:schemeClr val="bg1">
                  <a:lumMod val="65000"/>
                  <a:lumOff val="35000"/>
                </a:schemeClr>
              </a:solidFill>
              <a:headEnd type="none"/>
              <a:tailEnd type="stealth" w="lg" len="lg"/>
            </a:ln>
          </p:spPr>
          <p:style>
            <a:lnRef idx="1">
              <a:schemeClr val="accent1"/>
            </a:lnRef>
            <a:fillRef idx="0">
              <a:schemeClr val="accent1"/>
            </a:fillRef>
            <a:effectRef idx="0">
              <a:schemeClr val="accent1"/>
            </a:effectRef>
            <a:fontRef idx="minor">
              <a:schemeClr val="tx1"/>
            </a:fontRef>
          </p:style>
        </p:cxnSp>
      </p:grpSp>
      <p:grpSp>
        <p:nvGrpSpPr>
          <p:cNvPr id="10" name="Group 116"/>
          <p:cNvGrpSpPr/>
          <p:nvPr/>
        </p:nvGrpSpPr>
        <p:grpSpPr>
          <a:xfrm>
            <a:off x="3771900" y="1371600"/>
            <a:ext cx="1600200" cy="1714500"/>
            <a:chOff x="2971800" y="4419600"/>
            <a:chExt cx="1600200" cy="1714500"/>
          </a:xfrm>
        </p:grpSpPr>
        <p:grpSp>
          <p:nvGrpSpPr>
            <p:cNvPr id="11" name="Group 96"/>
            <p:cNvGrpSpPr/>
            <p:nvPr/>
          </p:nvGrpSpPr>
          <p:grpSpPr>
            <a:xfrm>
              <a:off x="4114800" y="4419600"/>
              <a:ext cx="457200" cy="1714500"/>
              <a:chOff x="3962400" y="4267200"/>
              <a:chExt cx="457200" cy="1714500"/>
            </a:xfrm>
          </p:grpSpPr>
          <p:cxnSp>
            <p:nvCxnSpPr>
              <p:cNvPr id="74" name="Straight Connector 73"/>
              <p:cNvCxnSpPr/>
              <p:nvPr/>
            </p:nvCxnSpPr>
            <p:spPr>
              <a:xfrm flipV="1">
                <a:off x="3962400" y="4286250"/>
                <a:ext cx="457200" cy="457200"/>
              </a:xfrm>
              <a:prstGeom prst="line">
                <a:avLst/>
              </a:prstGeom>
              <a:ln w="50800">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76" name="Straight Connector 75"/>
              <p:cNvCxnSpPr/>
              <p:nvPr/>
            </p:nvCxnSpPr>
            <p:spPr>
              <a:xfrm flipV="1">
                <a:off x="3962400" y="5505450"/>
                <a:ext cx="457200" cy="457200"/>
              </a:xfrm>
              <a:prstGeom prst="line">
                <a:avLst/>
              </a:prstGeom>
              <a:ln w="50800">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78" name="Straight Connector 77"/>
              <p:cNvCxnSpPr/>
              <p:nvPr/>
            </p:nvCxnSpPr>
            <p:spPr>
              <a:xfrm flipV="1">
                <a:off x="4412458" y="4267200"/>
                <a:ext cx="4761" cy="1254917"/>
              </a:xfrm>
              <a:prstGeom prst="line">
                <a:avLst/>
              </a:prstGeom>
              <a:ln w="50800">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81" name="Straight Connector 80"/>
              <p:cNvCxnSpPr/>
              <p:nvPr/>
            </p:nvCxnSpPr>
            <p:spPr>
              <a:xfrm>
                <a:off x="3962400" y="4724400"/>
                <a:ext cx="0" cy="1257300"/>
              </a:xfrm>
              <a:prstGeom prst="line">
                <a:avLst/>
              </a:prstGeom>
              <a:ln w="50800">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83" name="Straight Connector 82"/>
              <p:cNvCxnSpPr/>
              <p:nvPr/>
            </p:nvCxnSpPr>
            <p:spPr>
              <a:xfrm flipV="1">
                <a:off x="3962400" y="5334000"/>
                <a:ext cx="457200" cy="457200"/>
              </a:xfrm>
              <a:prstGeom prst="line">
                <a:avLst/>
              </a:prstGeom>
              <a:ln w="12700">
                <a:solidFill>
                  <a:schemeClr val="tx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84" name="Straight Connector 83"/>
              <p:cNvCxnSpPr/>
              <p:nvPr/>
            </p:nvCxnSpPr>
            <p:spPr>
              <a:xfrm flipV="1">
                <a:off x="3962400" y="5181600"/>
                <a:ext cx="457200" cy="457200"/>
              </a:xfrm>
              <a:prstGeom prst="line">
                <a:avLst/>
              </a:prstGeom>
              <a:ln w="12700">
                <a:solidFill>
                  <a:schemeClr val="tx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85" name="Straight Connector 84"/>
              <p:cNvCxnSpPr/>
              <p:nvPr/>
            </p:nvCxnSpPr>
            <p:spPr>
              <a:xfrm flipV="1">
                <a:off x="3962400" y="5029200"/>
                <a:ext cx="457200" cy="457200"/>
              </a:xfrm>
              <a:prstGeom prst="line">
                <a:avLst/>
              </a:prstGeom>
              <a:ln w="12700">
                <a:solidFill>
                  <a:schemeClr val="tx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86" name="Straight Connector 85"/>
              <p:cNvCxnSpPr/>
              <p:nvPr/>
            </p:nvCxnSpPr>
            <p:spPr>
              <a:xfrm flipV="1">
                <a:off x="3962400" y="4876800"/>
                <a:ext cx="457200" cy="457200"/>
              </a:xfrm>
              <a:prstGeom prst="line">
                <a:avLst/>
              </a:prstGeom>
              <a:ln w="12700">
                <a:solidFill>
                  <a:schemeClr val="tx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87" name="Straight Connector 86"/>
              <p:cNvCxnSpPr/>
              <p:nvPr/>
            </p:nvCxnSpPr>
            <p:spPr>
              <a:xfrm flipV="1">
                <a:off x="3962400" y="4724400"/>
                <a:ext cx="457200" cy="457200"/>
              </a:xfrm>
              <a:prstGeom prst="line">
                <a:avLst/>
              </a:prstGeom>
              <a:ln w="12700">
                <a:solidFill>
                  <a:schemeClr val="tx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88" name="Straight Connector 87"/>
              <p:cNvCxnSpPr/>
              <p:nvPr/>
            </p:nvCxnSpPr>
            <p:spPr>
              <a:xfrm flipV="1">
                <a:off x="3962400" y="4572000"/>
                <a:ext cx="457200" cy="457200"/>
              </a:xfrm>
              <a:prstGeom prst="line">
                <a:avLst/>
              </a:prstGeom>
              <a:ln w="12700">
                <a:solidFill>
                  <a:schemeClr val="tx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89" name="Straight Connector 88"/>
              <p:cNvCxnSpPr/>
              <p:nvPr/>
            </p:nvCxnSpPr>
            <p:spPr>
              <a:xfrm flipV="1">
                <a:off x="3962400" y="4419600"/>
                <a:ext cx="457200" cy="457200"/>
              </a:xfrm>
              <a:prstGeom prst="line">
                <a:avLst/>
              </a:prstGeom>
              <a:ln w="12700">
                <a:solidFill>
                  <a:schemeClr val="tx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91" name="Straight Connector 90"/>
              <p:cNvCxnSpPr/>
              <p:nvPr/>
            </p:nvCxnSpPr>
            <p:spPr>
              <a:xfrm>
                <a:off x="4343400" y="4343400"/>
                <a:ext cx="0" cy="1219200"/>
              </a:xfrm>
              <a:prstGeom prst="line">
                <a:avLst/>
              </a:prstGeom>
              <a:ln w="12700">
                <a:solidFill>
                  <a:schemeClr val="tx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93" name="Straight Connector 92"/>
              <p:cNvCxnSpPr/>
              <p:nvPr/>
            </p:nvCxnSpPr>
            <p:spPr>
              <a:xfrm>
                <a:off x="4267200" y="4419600"/>
                <a:ext cx="0" cy="1219200"/>
              </a:xfrm>
              <a:prstGeom prst="line">
                <a:avLst/>
              </a:prstGeom>
              <a:ln w="12700">
                <a:solidFill>
                  <a:schemeClr val="tx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94" name="Straight Connector 93"/>
              <p:cNvCxnSpPr/>
              <p:nvPr/>
            </p:nvCxnSpPr>
            <p:spPr>
              <a:xfrm>
                <a:off x="4191000" y="4495800"/>
                <a:ext cx="0" cy="1219200"/>
              </a:xfrm>
              <a:prstGeom prst="line">
                <a:avLst/>
              </a:prstGeom>
              <a:ln w="12700">
                <a:solidFill>
                  <a:schemeClr val="tx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95" name="Straight Connector 94"/>
              <p:cNvCxnSpPr/>
              <p:nvPr/>
            </p:nvCxnSpPr>
            <p:spPr>
              <a:xfrm>
                <a:off x="4114800" y="4572000"/>
                <a:ext cx="0" cy="1219200"/>
              </a:xfrm>
              <a:prstGeom prst="line">
                <a:avLst/>
              </a:prstGeom>
              <a:ln w="12700">
                <a:solidFill>
                  <a:schemeClr val="tx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96" name="Straight Connector 95"/>
              <p:cNvCxnSpPr/>
              <p:nvPr/>
            </p:nvCxnSpPr>
            <p:spPr>
              <a:xfrm>
                <a:off x="4038600" y="4648200"/>
                <a:ext cx="0" cy="1219200"/>
              </a:xfrm>
              <a:prstGeom prst="line">
                <a:avLst/>
              </a:prstGeom>
              <a:ln w="12700">
                <a:solidFill>
                  <a:schemeClr val="tx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grpSp>
        <p:grpSp>
          <p:nvGrpSpPr>
            <p:cNvPr id="12" name="Group 97"/>
            <p:cNvGrpSpPr/>
            <p:nvPr/>
          </p:nvGrpSpPr>
          <p:grpSpPr>
            <a:xfrm>
              <a:off x="2971800" y="4419600"/>
              <a:ext cx="457200" cy="1714500"/>
              <a:chOff x="3962400" y="4267200"/>
              <a:chExt cx="457200" cy="1714500"/>
            </a:xfrm>
          </p:grpSpPr>
          <p:cxnSp>
            <p:nvCxnSpPr>
              <p:cNvPr id="99" name="Straight Connector 98"/>
              <p:cNvCxnSpPr/>
              <p:nvPr/>
            </p:nvCxnSpPr>
            <p:spPr>
              <a:xfrm flipV="1">
                <a:off x="3962400" y="4286250"/>
                <a:ext cx="457200" cy="457200"/>
              </a:xfrm>
              <a:prstGeom prst="line">
                <a:avLst/>
              </a:prstGeom>
              <a:ln w="50800">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00" name="Straight Connector 99"/>
              <p:cNvCxnSpPr/>
              <p:nvPr/>
            </p:nvCxnSpPr>
            <p:spPr>
              <a:xfrm flipV="1">
                <a:off x="3962400" y="5505450"/>
                <a:ext cx="457200" cy="457200"/>
              </a:xfrm>
              <a:prstGeom prst="line">
                <a:avLst/>
              </a:prstGeom>
              <a:ln w="50800">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01" name="Straight Connector 100"/>
              <p:cNvCxnSpPr/>
              <p:nvPr/>
            </p:nvCxnSpPr>
            <p:spPr>
              <a:xfrm flipV="1">
                <a:off x="4412458" y="4267200"/>
                <a:ext cx="4761" cy="1254917"/>
              </a:xfrm>
              <a:prstGeom prst="line">
                <a:avLst/>
              </a:prstGeom>
              <a:ln w="50800">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02" name="Straight Connector 101"/>
              <p:cNvCxnSpPr/>
              <p:nvPr/>
            </p:nvCxnSpPr>
            <p:spPr>
              <a:xfrm>
                <a:off x="3962400" y="4724400"/>
                <a:ext cx="0" cy="1257300"/>
              </a:xfrm>
              <a:prstGeom prst="line">
                <a:avLst/>
              </a:prstGeom>
              <a:ln w="50800">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03" name="Straight Connector 102"/>
              <p:cNvCxnSpPr/>
              <p:nvPr/>
            </p:nvCxnSpPr>
            <p:spPr>
              <a:xfrm flipV="1">
                <a:off x="3962400" y="5334000"/>
                <a:ext cx="457200" cy="457200"/>
              </a:xfrm>
              <a:prstGeom prst="line">
                <a:avLst/>
              </a:prstGeom>
              <a:ln w="12700">
                <a:solidFill>
                  <a:schemeClr val="tx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104" name="Straight Connector 103"/>
              <p:cNvCxnSpPr/>
              <p:nvPr/>
            </p:nvCxnSpPr>
            <p:spPr>
              <a:xfrm flipV="1">
                <a:off x="3962400" y="5181600"/>
                <a:ext cx="457200" cy="457200"/>
              </a:xfrm>
              <a:prstGeom prst="line">
                <a:avLst/>
              </a:prstGeom>
              <a:ln w="12700">
                <a:solidFill>
                  <a:schemeClr val="tx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105" name="Straight Connector 104"/>
              <p:cNvCxnSpPr/>
              <p:nvPr/>
            </p:nvCxnSpPr>
            <p:spPr>
              <a:xfrm flipV="1">
                <a:off x="3962400" y="5029200"/>
                <a:ext cx="457200" cy="457200"/>
              </a:xfrm>
              <a:prstGeom prst="line">
                <a:avLst/>
              </a:prstGeom>
              <a:ln w="12700">
                <a:solidFill>
                  <a:schemeClr val="tx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106" name="Straight Connector 105"/>
              <p:cNvCxnSpPr/>
              <p:nvPr/>
            </p:nvCxnSpPr>
            <p:spPr>
              <a:xfrm flipV="1">
                <a:off x="3962400" y="4876800"/>
                <a:ext cx="457200" cy="457200"/>
              </a:xfrm>
              <a:prstGeom prst="line">
                <a:avLst/>
              </a:prstGeom>
              <a:ln w="12700">
                <a:solidFill>
                  <a:schemeClr val="tx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107" name="Straight Connector 106"/>
              <p:cNvCxnSpPr/>
              <p:nvPr/>
            </p:nvCxnSpPr>
            <p:spPr>
              <a:xfrm flipV="1">
                <a:off x="3962400" y="4724400"/>
                <a:ext cx="457200" cy="457200"/>
              </a:xfrm>
              <a:prstGeom prst="line">
                <a:avLst/>
              </a:prstGeom>
              <a:ln w="12700">
                <a:solidFill>
                  <a:schemeClr val="tx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108" name="Straight Connector 107"/>
              <p:cNvCxnSpPr/>
              <p:nvPr/>
            </p:nvCxnSpPr>
            <p:spPr>
              <a:xfrm flipV="1">
                <a:off x="3962400" y="4572000"/>
                <a:ext cx="457200" cy="457200"/>
              </a:xfrm>
              <a:prstGeom prst="line">
                <a:avLst/>
              </a:prstGeom>
              <a:ln w="12700">
                <a:solidFill>
                  <a:schemeClr val="tx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109" name="Straight Connector 108"/>
              <p:cNvCxnSpPr/>
              <p:nvPr/>
            </p:nvCxnSpPr>
            <p:spPr>
              <a:xfrm flipV="1">
                <a:off x="3962400" y="4419600"/>
                <a:ext cx="457200" cy="457200"/>
              </a:xfrm>
              <a:prstGeom prst="line">
                <a:avLst/>
              </a:prstGeom>
              <a:ln w="12700">
                <a:solidFill>
                  <a:schemeClr val="tx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110" name="Straight Connector 109"/>
              <p:cNvCxnSpPr/>
              <p:nvPr/>
            </p:nvCxnSpPr>
            <p:spPr>
              <a:xfrm>
                <a:off x="4343400" y="4343400"/>
                <a:ext cx="0" cy="1219200"/>
              </a:xfrm>
              <a:prstGeom prst="line">
                <a:avLst/>
              </a:prstGeom>
              <a:ln w="12700">
                <a:solidFill>
                  <a:schemeClr val="tx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111" name="Straight Connector 110"/>
              <p:cNvCxnSpPr/>
              <p:nvPr/>
            </p:nvCxnSpPr>
            <p:spPr>
              <a:xfrm>
                <a:off x="4267200" y="4419600"/>
                <a:ext cx="0" cy="1219200"/>
              </a:xfrm>
              <a:prstGeom prst="line">
                <a:avLst/>
              </a:prstGeom>
              <a:ln w="12700">
                <a:solidFill>
                  <a:schemeClr val="tx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112" name="Straight Connector 111"/>
              <p:cNvCxnSpPr/>
              <p:nvPr/>
            </p:nvCxnSpPr>
            <p:spPr>
              <a:xfrm>
                <a:off x="4191000" y="4495800"/>
                <a:ext cx="0" cy="1219200"/>
              </a:xfrm>
              <a:prstGeom prst="line">
                <a:avLst/>
              </a:prstGeom>
              <a:ln w="12700">
                <a:solidFill>
                  <a:schemeClr val="tx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113" name="Straight Connector 112"/>
              <p:cNvCxnSpPr/>
              <p:nvPr/>
            </p:nvCxnSpPr>
            <p:spPr>
              <a:xfrm>
                <a:off x="4114800" y="4572000"/>
                <a:ext cx="0" cy="1219200"/>
              </a:xfrm>
              <a:prstGeom prst="line">
                <a:avLst/>
              </a:prstGeom>
              <a:ln w="12700">
                <a:solidFill>
                  <a:schemeClr val="tx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114" name="Straight Connector 113"/>
              <p:cNvCxnSpPr/>
              <p:nvPr/>
            </p:nvCxnSpPr>
            <p:spPr>
              <a:xfrm>
                <a:off x="4038600" y="4648200"/>
                <a:ext cx="0" cy="1219200"/>
              </a:xfrm>
              <a:prstGeom prst="line">
                <a:avLst/>
              </a:prstGeom>
              <a:ln w="12700">
                <a:solidFill>
                  <a:schemeClr val="tx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grpSp>
        <p:cxnSp>
          <p:nvCxnSpPr>
            <p:cNvPr id="115" name="Straight Arrow Connector 114"/>
            <p:cNvCxnSpPr/>
            <p:nvPr/>
          </p:nvCxnSpPr>
          <p:spPr>
            <a:xfrm>
              <a:off x="3505200" y="5257800"/>
              <a:ext cx="533400" cy="0"/>
            </a:xfrm>
            <a:prstGeom prst="straightConnector1">
              <a:avLst/>
            </a:prstGeom>
            <a:ln w="50800">
              <a:solidFill>
                <a:srgbClr val="FF0000"/>
              </a:solidFill>
              <a:headEnd type="none"/>
              <a:tailEnd type="stealth" w="lg" len="lg"/>
            </a:ln>
          </p:spPr>
          <p:style>
            <a:lnRef idx="1">
              <a:schemeClr val="accent1"/>
            </a:lnRef>
            <a:fillRef idx="0">
              <a:schemeClr val="accent1"/>
            </a:fillRef>
            <a:effectRef idx="0">
              <a:schemeClr val="accent1"/>
            </a:effectRef>
            <a:fontRef idx="minor">
              <a:schemeClr val="tx1"/>
            </a:fontRef>
          </p:style>
        </p:cxnSp>
      </p:grpSp>
      <p:grpSp>
        <p:nvGrpSpPr>
          <p:cNvPr id="135" name="Group 134"/>
          <p:cNvGrpSpPr/>
          <p:nvPr/>
        </p:nvGrpSpPr>
        <p:grpSpPr>
          <a:xfrm>
            <a:off x="3057687" y="3810000"/>
            <a:ext cx="3028626" cy="2438400"/>
            <a:chOff x="3057687" y="3810000"/>
            <a:chExt cx="3028626" cy="2438400"/>
          </a:xfrm>
        </p:grpSpPr>
        <p:grpSp>
          <p:nvGrpSpPr>
            <p:cNvPr id="130" name="Group 129"/>
            <p:cNvGrpSpPr/>
            <p:nvPr/>
          </p:nvGrpSpPr>
          <p:grpSpPr>
            <a:xfrm>
              <a:off x="3057687" y="3810000"/>
              <a:ext cx="3028626" cy="2209800"/>
              <a:chOff x="3124200" y="3810000"/>
              <a:chExt cx="3028626" cy="2209800"/>
            </a:xfrm>
          </p:grpSpPr>
          <p:sp>
            <p:nvSpPr>
              <p:cNvPr id="63" name="Rectangle 62"/>
              <p:cNvSpPr/>
              <p:nvPr/>
            </p:nvSpPr>
            <p:spPr>
              <a:xfrm>
                <a:off x="3124200" y="4800600"/>
                <a:ext cx="990600" cy="990600"/>
              </a:xfrm>
              <a:prstGeom prst="rect">
                <a:avLst/>
              </a:prstGeom>
              <a:noFill/>
              <a:ln w="50800">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67" name="Rectangle 66"/>
              <p:cNvSpPr/>
              <p:nvPr/>
            </p:nvSpPr>
            <p:spPr>
              <a:xfrm>
                <a:off x="4114800" y="4800600"/>
                <a:ext cx="990600" cy="990600"/>
              </a:xfrm>
              <a:prstGeom prst="rect">
                <a:avLst/>
              </a:prstGeom>
              <a:noFill/>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68" name="Rectangle 67"/>
              <p:cNvSpPr/>
              <p:nvPr/>
            </p:nvSpPr>
            <p:spPr>
              <a:xfrm>
                <a:off x="5105400" y="4800600"/>
                <a:ext cx="990600" cy="990600"/>
              </a:xfrm>
              <a:prstGeom prst="rect">
                <a:avLst/>
              </a:prstGeom>
              <a:noFill/>
              <a:ln w="50800">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69" name="Rectangle 68"/>
              <p:cNvSpPr/>
              <p:nvPr/>
            </p:nvSpPr>
            <p:spPr>
              <a:xfrm>
                <a:off x="4114800" y="3810000"/>
                <a:ext cx="990600" cy="990600"/>
              </a:xfrm>
              <a:prstGeom prst="rect">
                <a:avLst/>
              </a:prstGeom>
              <a:noFill/>
              <a:ln w="50800">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cxnSp>
            <p:nvCxnSpPr>
              <p:cNvPr id="73" name="Straight Connector 72"/>
              <p:cNvCxnSpPr/>
              <p:nvPr/>
            </p:nvCxnSpPr>
            <p:spPr>
              <a:xfrm flipV="1">
                <a:off x="4114800" y="4800600"/>
                <a:ext cx="0" cy="990600"/>
              </a:xfrm>
              <a:prstGeom prst="line">
                <a:avLst/>
              </a:prstGeom>
              <a:ln w="50800">
                <a:solidFill>
                  <a:srgbClr val="00B050"/>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77" name="Straight Connector 76"/>
              <p:cNvCxnSpPr/>
              <p:nvPr/>
            </p:nvCxnSpPr>
            <p:spPr>
              <a:xfrm>
                <a:off x="4114800" y="4800600"/>
                <a:ext cx="990600" cy="0"/>
              </a:xfrm>
              <a:prstGeom prst="line">
                <a:avLst/>
              </a:prstGeom>
              <a:ln w="50800">
                <a:solidFill>
                  <a:srgbClr val="0000FF"/>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80" name="Straight Connector 79"/>
              <p:cNvCxnSpPr/>
              <p:nvPr/>
            </p:nvCxnSpPr>
            <p:spPr>
              <a:xfrm flipV="1">
                <a:off x="5105400" y="4800600"/>
                <a:ext cx="0" cy="990600"/>
              </a:xfrm>
              <a:prstGeom prst="line">
                <a:avLst/>
              </a:prstGeom>
              <a:ln w="50800">
                <a:solidFill>
                  <a:srgbClr val="FFC000"/>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97" name="Elbow Connector 96"/>
              <p:cNvCxnSpPr/>
              <p:nvPr/>
            </p:nvCxnSpPr>
            <p:spPr>
              <a:xfrm rot="16200000" flipV="1">
                <a:off x="3657600" y="5257800"/>
                <a:ext cx="762000" cy="762000"/>
              </a:xfrm>
              <a:prstGeom prst="bentConnector3">
                <a:avLst>
                  <a:gd name="adj1" fmla="val 99708"/>
                </a:avLst>
              </a:prstGeom>
              <a:ln w="50800">
                <a:solidFill>
                  <a:srgbClr val="00B050"/>
                </a:solidFill>
                <a:headEnd type="none"/>
                <a:tailEnd type="stealth" w="lg" len="lg"/>
              </a:ln>
            </p:spPr>
            <p:style>
              <a:lnRef idx="1">
                <a:schemeClr val="accent1"/>
              </a:lnRef>
              <a:fillRef idx="0">
                <a:schemeClr val="accent1"/>
              </a:fillRef>
              <a:effectRef idx="0">
                <a:schemeClr val="accent1"/>
              </a:effectRef>
              <a:fontRef idx="minor">
                <a:schemeClr val="tx1"/>
              </a:fontRef>
            </p:style>
          </p:cxnSp>
          <p:cxnSp>
            <p:nvCxnSpPr>
              <p:cNvPr id="116" name="Straight Arrow Connector 115"/>
              <p:cNvCxnSpPr/>
              <p:nvPr/>
            </p:nvCxnSpPr>
            <p:spPr>
              <a:xfrm flipV="1">
                <a:off x="4633785" y="4343400"/>
                <a:ext cx="0" cy="1676400"/>
              </a:xfrm>
              <a:prstGeom prst="straightConnector1">
                <a:avLst/>
              </a:prstGeom>
              <a:ln w="50800">
                <a:solidFill>
                  <a:srgbClr val="0000FF"/>
                </a:solidFill>
                <a:headEnd type="none"/>
                <a:tailEnd type="stealth" w="lg" len="lg"/>
              </a:ln>
            </p:spPr>
            <p:style>
              <a:lnRef idx="1">
                <a:schemeClr val="accent1"/>
              </a:lnRef>
              <a:fillRef idx="0">
                <a:schemeClr val="accent1"/>
              </a:fillRef>
              <a:effectRef idx="0">
                <a:schemeClr val="accent1"/>
              </a:effectRef>
              <a:fontRef idx="minor">
                <a:schemeClr val="tx1"/>
              </a:fontRef>
            </p:style>
          </p:cxnSp>
          <p:cxnSp>
            <p:nvCxnSpPr>
              <p:cNvPr id="118" name="Elbow Connector 117"/>
              <p:cNvCxnSpPr/>
              <p:nvPr/>
            </p:nvCxnSpPr>
            <p:spPr>
              <a:xfrm rot="5400000" flipH="1" flipV="1">
                <a:off x="4876800" y="5257800"/>
                <a:ext cx="762000" cy="762000"/>
              </a:xfrm>
              <a:prstGeom prst="bentConnector3">
                <a:avLst>
                  <a:gd name="adj1" fmla="val 100000"/>
                </a:avLst>
              </a:prstGeom>
              <a:ln w="50800">
                <a:solidFill>
                  <a:srgbClr val="FFC000"/>
                </a:solidFill>
                <a:headEnd type="none"/>
                <a:tailEnd type="stealth" w="lg" len="lg"/>
              </a:ln>
            </p:spPr>
            <p:style>
              <a:lnRef idx="1">
                <a:schemeClr val="accent1"/>
              </a:lnRef>
              <a:fillRef idx="0">
                <a:schemeClr val="accent1"/>
              </a:fillRef>
              <a:effectRef idx="0">
                <a:schemeClr val="accent1"/>
              </a:effectRef>
              <a:fontRef idx="minor">
                <a:schemeClr val="tx1"/>
              </a:fontRef>
            </p:style>
          </p:cxnSp>
          <p:sp>
            <p:nvSpPr>
              <p:cNvPr id="126" name="Rectangle 125"/>
              <p:cNvSpPr/>
              <p:nvPr/>
            </p:nvSpPr>
            <p:spPr>
              <a:xfrm>
                <a:off x="3143574" y="5029200"/>
                <a:ext cx="590226" cy="461665"/>
              </a:xfrm>
              <a:prstGeom prst="rect">
                <a:avLst/>
              </a:prstGeom>
            </p:spPr>
            <p:txBody>
              <a:bodyPr wrap="none">
                <a:spAutoFit/>
              </a:bodyPr>
              <a:lstStyle/>
              <a:p>
                <a:r>
                  <a:rPr lang="en-US" sz="2400" b="1" dirty="0" smtClean="0">
                    <a:solidFill>
                      <a:srgbClr val="00B050"/>
                    </a:solidFill>
                    <a:latin typeface="Helvetica" pitchFamily="34" charset="0"/>
                    <a:ea typeface="Verdana" pitchFamily="34" charset="0"/>
                    <a:cs typeface="Helvetica" pitchFamily="34" charset="0"/>
                  </a:rPr>
                  <a:t>R</a:t>
                </a:r>
                <a:r>
                  <a:rPr lang="en-US" sz="2400" b="1" baseline="-25000" dirty="0" smtClean="0">
                    <a:solidFill>
                      <a:srgbClr val="00B050"/>
                    </a:solidFill>
                    <a:latin typeface="Helvetica" pitchFamily="34" charset="0"/>
                    <a:cs typeface="Helvetica" pitchFamily="34" charset="0"/>
                    <a:sym typeface="Wingdings 3"/>
                  </a:rPr>
                  <a:t></a:t>
                </a:r>
                <a:endParaRPr lang="en-US" sz="2400" dirty="0">
                  <a:solidFill>
                    <a:srgbClr val="00B050"/>
                  </a:solidFill>
                </a:endParaRPr>
              </a:p>
            </p:txBody>
          </p:sp>
          <p:sp>
            <p:nvSpPr>
              <p:cNvPr id="127" name="Rectangle 126"/>
              <p:cNvSpPr/>
              <p:nvPr/>
            </p:nvSpPr>
            <p:spPr>
              <a:xfrm>
                <a:off x="4380471" y="3810000"/>
                <a:ext cx="510076" cy="461665"/>
              </a:xfrm>
              <a:prstGeom prst="rect">
                <a:avLst/>
              </a:prstGeom>
            </p:spPr>
            <p:txBody>
              <a:bodyPr wrap="none">
                <a:spAutoFit/>
              </a:bodyPr>
              <a:lstStyle/>
              <a:p>
                <a:r>
                  <a:rPr lang="en-US" sz="2400" b="1" dirty="0" smtClean="0">
                    <a:solidFill>
                      <a:srgbClr val="0000FF"/>
                    </a:solidFill>
                    <a:latin typeface="Helvetica" pitchFamily="34" charset="0"/>
                    <a:cs typeface="Helvetica" pitchFamily="34" charset="0"/>
                    <a:sym typeface="Wingdings 3"/>
                  </a:rPr>
                  <a:t>R</a:t>
                </a:r>
                <a:r>
                  <a:rPr lang="en-US" sz="2400" b="1" baseline="-25000" dirty="0" smtClean="0">
                    <a:solidFill>
                      <a:srgbClr val="0000FF"/>
                    </a:solidFill>
                    <a:latin typeface="Helvetica" pitchFamily="34" charset="0"/>
                    <a:cs typeface="Helvetica" pitchFamily="34" charset="0"/>
                    <a:sym typeface="Wingdings 3"/>
                  </a:rPr>
                  <a:t>↑</a:t>
                </a:r>
                <a:endParaRPr lang="en-US" sz="2400" dirty="0">
                  <a:solidFill>
                    <a:srgbClr val="0000FF"/>
                  </a:solidFill>
                </a:endParaRPr>
              </a:p>
            </p:txBody>
          </p:sp>
          <p:sp>
            <p:nvSpPr>
              <p:cNvPr id="128" name="Rectangle 127"/>
              <p:cNvSpPr/>
              <p:nvPr/>
            </p:nvSpPr>
            <p:spPr>
              <a:xfrm>
                <a:off x="5562600" y="5029200"/>
                <a:ext cx="590226" cy="461665"/>
              </a:xfrm>
              <a:prstGeom prst="rect">
                <a:avLst/>
              </a:prstGeom>
            </p:spPr>
            <p:txBody>
              <a:bodyPr wrap="none">
                <a:spAutoFit/>
              </a:bodyPr>
              <a:lstStyle/>
              <a:p>
                <a:r>
                  <a:rPr lang="en-US" sz="2400" b="1" dirty="0" smtClean="0">
                    <a:solidFill>
                      <a:srgbClr val="FFC000"/>
                    </a:solidFill>
                    <a:latin typeface="Helvetica" pitchFamily="34" charset="0"/>
                    <a:cs typeface="Helvetica" pitchFamily="34" charset="0"/>
                    <a:sym typeface="Wingdings 3"/>
                  </a:rPr>
                  <a:t>R</a:t>
                </a:r>
                <a:r>
                  <a:rPr lang="en-US" sz="2400" b="1" baseline="-25000" dirty="0" smtClean="0">
                    <a:solidFill>
                      <a:srgbClr val="FFC000"/>
                    </a:solidFill>
                    <a:latin typeface="Helvetica" pitchFamily="34" charset="0"/>
                    <a:cs typeface="Helvetica" pitchFamily="34" charset="0"/>
                    <a:sym typeface="Wingdings 3"/>
                  </a:rPr>
                  <a:t></a:t>
                </a:r>
                <a:endParaRPr lang="en-US" sz="2400" dirty="0">
                  <a:solidFill>
                    <a:srgbClr val="FFC000"/>
                  </a:solidFill>
                </a:endParaRPr>
              </a:p>
            </p:txBody>
          </p:sp>
          <p:cxnSp>
            <p:nvCxnSpPr>
              <p:cNvPr id="71" name="Straight Connector 70"/>
              <p:cNvCxnSpPr/>
              <p:nvPr/>
            </p:nvCxnSpPr>
            <p:spPr>
              <a:xfrm>
                <a:off x="4114800" y="5791200"/>
                <a:ext cx="990600" cy="0"/>
              </a:xfrm>
              <a:prstGeom prst="line">
                <a:avLst/>
              </a:prstGeom>
              <a:ln w="50800">
                <a:solidFill>
                  <a:srgbClr val="FF0000"/>
                </a:solidFill>
                <a:headEnd type="none"/>
                <a:tailEnd type="none"/>
              </a:ln>
            </p:spPr>
            <p:style>
              <a:lnRef idx="1">
                <a:schemeClr val="accent1"/>
              </a:lnRef>
              <a:fillRef idx="0">
                <a:schemeClr val="accent1"/>
              </a:fillRef>
              <a:effectRef idx="0">
                <a:schemeClr val="accent1"/>
              </a:effectRef>
              <a:fontRef idx="minor">
                <a:schemeClr val="tx1"/>
              </a:fontRef>
            </p:style>
          </p:cxnSp>
        </p:grpSp>
        <p:cxnSp>
          <p:nvCxnSpPr>
            <p:cNvPr id="132" name="Straight Connector 131"/>
            <p:cNvCxnSpPr/>
            <p:nvPr/>
          </p:nvCxnSpPr>
          <p:spPr>
            <a:xfrm>
              <a:off x="4038600" y="5791200"/>
              <a:ext cx="0" cy="457200"/>
            </a:xfrm>
            <a:prstGeom prst="line">
              <a:avLst/>
            </a:prstGeom>
            <a:ln w="50800">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34" name="Straight Connector 133"/>
            <p:cNvCxnSpPr/>
            <p:nvPr/>
          </p:nvCxnSpPr>
          <p:spPr>
            <a:xfrm>
              <a:off x="5029200" y="5791200"/>
              <a:ext cx="0" cy="457200"/>
            </a:xfrm>
            <a:prstGeom prst="line">
              <a:avLst/>
            </a:prstGeom>
            <a:ln w="50800">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grpSp>
      <p:grpSp>
        <p:nvGrpSpPr>
          <p:cNvPr id="82" name="Group 81"/>
          <p:cNvGrpSpPr/>
          <p:nvPr/>
        </p:nvGrpSpPr>
        <p:grpSpPr>
          <a:xfrm>
            <a:off x="609600" y="1371600"/>
            <a:ext cx="2007399" cy="1695450"/>
            <a:chOff x="609600" y="1371600"/>
            <a:chExt cx="2007399" cy="1695450"/>
          </a:xfrm>
        </p:grpSpPr>
        <p:grpSp>
          <p:nvGrpSpPr>
            <p:cNvPr id="90" name="Group 25"/>
            <p:cNvGrpSpPr/>
            <p:nvPr/>
          </p:nvGrpSpPr>
          <p:grpSpPr>
            <a:xfrm>
              <a:off x="609600" y="1371600"/>
              <a:ext cx="2007399" cy="1695450"/>
              <a:chOff x="1066800" y="2419350"/>
              <a:chExt cx="2007399" cy="1695450"/>
            </a:xfrm>
          </p:grpSpPr>
          <p:grpSp>
            <p:nvGrpSpPr>
              <p:cNvPr id="121" name="Group 20"/>
              <p:cNvGrpSpPr/>
              <p:nvPr/>
            </p:nvGrpSpPr>
            <p:grpSpPr>
              <a:xfrm>
                <a:off x="1066800" y="2419350"/>
                <a:ext cx="1683544" cy="1695450"/>
                <a:chOff x="1066800" y="2419350"/>
                <a:chExt cx="1683544" cy="1695450"/>
              </a:xfrm>
            </p:grpSpPr>
            <p:cxnSp>
              <p:nvCxnSpPr>
                <p:cNvPr id="123" name="Straight Connector 122"/>
                <p:cNvCxnSpPr/>
                <p:nvPr/>
              </p:nvCxnSpPr>
              <p:spPr>
                <a:xfrm flipV="1">
                  <a:off x="2286000" y="2438400"/>
                  <a:ext cx="457200" cy="457200"/>
                </a:xfrm>
                <a:prstGeom prst="line">
                  <a:avLst/>
                </a:prstGeom>
                <a:ln w="50800">
                  <a:solidFill>
                    <a:schemeClr val="bg1">
                      <a:lumMod val="65000"/>
                      <a:lumOff val="3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24" name="Straight Connector 123"/>
                <p:cNvCxnSpPr/>
                <p:nvPr/>
              </p:nvCxnSpPr>
              <p:spPr>
                <a:xfrm flipV="1">
                  <a:off x="1066800" y="2438400"/>
                  <a:ext cx="457200" cy="457200"/>
                </a:xfrm>
                <a:prstGeom prst="line">
                  <a:avLst/>
                </a:prstGeom>
                <a:ln w="50800">
                  <a:solidFill>
                    <a:schemeClr val="bg1">
                      <a:lumMod val="65000"/>
                      <a:lumOff val="3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25" name="Straight Connector 124"/>
                <p:cNvCxnSpPr/>
                <p:nvPr/>
              </p:nvCxnSpPr>
              <p:spPr>
                <a:xfrm flipV="1">
                  <a:off x="2286000" y="3657600"/>
                  <a:ext cx="457200" cy="457200"/>
                </a:xfrm>
                <a:prstGeom prst="line">
                  <a:avLst/>
                </a:prstGeom>
                <a:ln w="50800">
                  <a:solidFill>
                    <a:schemeClr val="bg1">
                      <a:lumMod val="65000"/>
                      <a:lumOff val="3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29" name="Straight Connector 8"/>
                <p:cNvCxnSpPr/>
                <p:nvPr/>
              </p:nvCxnSpPr>
              <p:spPr>
                <a:xfrm>
                  <a:off x="1506163" y="2445543"/>
                  <a:ext cx="1244181" cy="0"/>
                </a:xfrm>
                <a:prstGeom prst="line">
                  <a:avLst/>
                </a:prstGeom>
                <a:ln w="50800">
                  <a:solidFill>
                    <a:schemeClr val="bg1">
                      <a:lumMod val="65000"/>
                      <a:lumOff val="3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31" name="Straight Connector 130"/>
                <p:cNvCxnSpPr/>
                <p:nvPr/>
              </p:nvCxnSpPr>
              <p:spPr>
                <a:xfrm flipV="1">
                  <a:off x="2736058" y="2419350"/>
                  <a:ext cx="4761" cy="1254917"/>
                </a:xfrm>
                <a:prstGeom prst="line">
                  <a:avLst/>
                </a:prstGeom>
                <a:ln w="50800">
                  <a:solidFill>
                    <a:schemeClr val="bg1">
                      <a:lumMod val="65000"/>
                      <a:lumOff val="3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33" name="Straight Connector 132"/>
                <p:cNvCxnSpPr/>
                <p:nvPr/>
              </p:nvCxnSpPr>
              <p:spPr>
                <a:xfrm rot="10800000">
                  <a:off x="1498060" y="3657600"/>
                  <a:ext cx="1245140" cy="0"/>
                </a:xfrm>
                <a:prstGeom prst="line">
                  <a:avLst/>
                </a:prstGeom>
                <a:ln w="50800">
                  <a:solidFill>
                    <a:schemeClr val="bg1">
                      <a:lumMod val="65000"/>
                      <a:lumOff val="35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cxnSp>
            <p:nvCxnSpPr>
              <p:cNvPr id="122" name="Straight Arrow Connector 121"/>
              <p:cNvCxnSpPr/>
              <p:nvPr/>
            </p:nvCxnSpPr>
            <p:spPr>
              <a:xfrm>
                <a:off x="2312199" y="3276600"/>
                <a:ext cx="762000" cy="0"/>
              </a:xfrm>
              <a:prstGeom prst="straightConnector1">
                <a:avLst/>
              </a:prstGeom>
              <a:ln w="50800">
                <a:solidFill>
                  <a:schemeClr val="bg1">
                    <a:lumMod val="65000"/>
                    <a:lumOff val="35000"/>
                  </a:schemeClr>
                </a:solidFill>
                <a:headEnd type="none"/>
                <a:tailEnd type="stealth" w="lg" len="lg"/>
              </a:ln>
            </p:spPr>
            <p:style>
              <a:lnRef idx="1">
                <a:schemeClr val="accent1"/>
              </a:lnRef>
              <a:fillRef idx="0">
                <a:schemeClr val="accent1"/>
              </a:fillRef>
              <a:effectRef idx="0">
                <a:schemeClr val="accent1"/>
              </a:effectRef>
              <a:fontRef idx="minor">
                <a:schemeClr val="tx1"/>
              </a:fontRef>
            </p:style>
          </p:cxnSp>
        </p:grpSp>
        <p:cxnSp>
          <p:nvCxnSpPr>
            <p:cNvPr id="92" name="Straight Connector 91"/>
            <p:cNvCxnSpPr/>
            <p:nvPr/>
          </p:nvCxnSpPr>
          <p:spPr>
            <a:xfrm flipV="1">
              <a:off x="609600" y="2590800"/>
              <a:ext cx="457200" cy="457200"/>
            </a:xfrm>
            <a:prstGeom prst="line">
              <a:avLst/>
            </a:prstGeom>
            <a:ln w="50800">
              <a:solidFill>
                <a:schemeClr val="bg1">
                  <a:lumMod val="65000"/>
                  <a:lumOff val="3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98" name="Straight Connector 97"/>
            <p:cNvCxnSpPr/>
            <p:nvPr/>
          </p:nvCxnSpPr>
          <p:spPr>
            <a:xfrm rot="5400000" flipH="1" flipV="1">
              <a:off x="682533" y="2242251"/>
              <a:ext cx="768535" cy="0"/>
            </a:xfrm>
            <a:prstGeom prst="line">
              <a:avLst/>
            </a:prstGeom>
            <a:ln w="50800">
              <a:solidFill>
                <a:schemeClr val="bg1">
                  <a:lumMod val="65000"/>
                  <a:lumOff val="3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17" name="Straight Connector 116"/>
            <p:cNvCxnSpPr/>
            <p:nvPr/>
          </p:nvCxnSpPr>
          <p:spPr>
            <a:xfrm>
              <a:off x="609600" y="1828800"/>
              <a:ext cx="1244181" cy="0"/>
            </a:xfrm>
            <a:prstGeom prst="line">
              <a:avLst/>
            </a:prstGeom>
            <a:ln w="50800">
              <a:solidFill>
                <a:schemeClr val="bg1">
                  <a:lumMod val="65000"/>
                  <a:lumOff val="3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19" name="Straight Connector 118"/>
            <p:cNvCxnSpPr/>
            <p:nvPr/>
          </p:nvCxnSpPr>
          <p:spPr>
            <a:xfrm>
              <a:off x="609600" y="3048000"/>
              <a:ext cx="1244181" cy="0"/>
            </a:xfrm>
            <a:prstGeom prst="line">
              <a:avLst/>
            </a:prstGeom>
            <a:ln w="50800">
              <a:solidFill>
                <a:schemeClr val="bg1">
                  <a:lumMod val="65000"/>
                  <a:lumOff val="3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20" name="Straight Connector 119"/>
            <p:cNvCxnSpPr/>
            <p:nvPr/>
          </p:nvCxnSpPr>
          <p:spPr>
            <a:xfrm rot="5400000" flipH="1" flipV="1">
              <a:off x="5649" y="2442479"/>
              <a:ext cx="1227358" cy="0"/>
            </a:xfrm>
            <a:prstGeom prst="line">
              <a:avLst/>
            </a:prstGeom>
            <a:ln w="50800">
              <a:solidFill>
                <a:schemeClr val="bg1">
                  <a:lumMod val="65000"/>
                  <a:lumOff val="35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sp>
        <p:nvSpPr>
          <p:cNvPr id="4" name="Title 3"/>
          <p:cNvSpPr>
            <a:spLocks noGrp="1"/>
          </p:cNvSpPr>
          <p:nvPr>
            <p:ph type="title"/>
          </p:nvPr>
        </p:nvSpPr>
        <p:spPr>
          <a:xfrm>
            <a:off x="381000" y="230188"/>
            <a:ext cx="8382000" cy="1052596"/>
          </a:xfrm>
        </p:spPr>
        <p:txBody>
          <a:bodyPr/>
          <a:lstStyle/>
          <a:p>
            <a:r>
              <a:rPr lang="en-US" dirty="0" smtClean="0"/>
              <a:t>Dictionary</a:t>
            </a:r>
            <a:br>
              <a:rPr lang="en-US" dirty="0" smtClean="0"/>
            </a:br>
            <a:r>
              <a:rPr lang="en-US" sz="2800" dirty="0" smtClean="0"/>
              <a:t>interfaces (R</a:t>
            </a:r>
            <a:r>
              <a:rPr lang="en-US" sz="2800" b="1" baseline="-25000" dirty="0" smtClean="0">
                <a:solidFill>
                  <a:srgbClr val="FFFF00"/>
                </a:solidFill>
                <a:latin typeface="Helvetica" pitchFamily="34" charset="0"/>
                <a:cs typeface="Helvetica" pitchFamily="34" charset="0"/>
                <a:sym typeface="Wingdings 3"/>
              </a:rPr>
              <a:t></a:t>
            </a:r>
            <a:r>
              <a:rPr lang="en-US" sz="2800" b="1" dirty="0" smtClean="0">
                <a:solidFill>
                  <a:srgbClr val="FFFF00"/>
                </a:solidFill>
                <a:latin typeface="Helvetica" pitchFamily="34" charset="0"/>
                <a:cs typeface="Helvetica" pitchFamily="34" charset="0"/>
                <a:sym typeface="Wingdings 3"/>
              </a:rPr>
              <a:t> </a:t>
            </a:r>
            <a:r>
              <a:rPr lang="en-US" sz="2800" dirty="0"/>
              <a:t>/ </a:t>
            </a:r>
            <a:r>
              <a:rPr lang="en-US" sz="2800" dirty="0" smtClean="0"/>
              <a:t>R</a:t>
            </a:r>
            <a:r>
              <a:rPr lang="en-US" sz="2800" b="1" baseline="-25000" dirty="0" smtClean="0">
                <a:solidFill>
                  <a:srgbClr val="FFFF00"/>
                </a:solidFill>
                <a:latin typeface="Helvetica" pitchFamily="34" charset="0"/>
                <a:cs typeface="Helvetica" pitchFamily="34" charset="0"/>
                <a:sym typeface="Wingdings 3"/>
              </a:rPr>
              <a:t>↑</a:t>
            </a:r>
            <a:r>
              <a:rPr lang="en-US" sz="2800" b="1" dirty="0" smtClean="0">
                <a:solidFill>
                  <a:srgbClr val="FFFF00"/>
                </a:solidFill>
                <a:latin typeface="Helvetica" pitchFamily="34" charset="0"/>
                <a:cs typeface="Helvetica" pitchFamily="34" charset="0"/>
                <a:sym typeface="Wingdings 3"/>
              </a:rPr>
              <a:t> </a:t>
            </a:r>
            <a:r>
              <a:rPr lang="en-US" sz="2800" dirty="0"/>
              <a:t>/ </a:t>
            </a:r>
            <a:r>
              <a:rPr lang="en-US" sz="2800" dirty="0" smtClean="0"/>
              <a:t>R</a:t>
            </a:r>
            <a:r>
              <a:rPr lang="en-US" sz="2800" b="1" baseline="-25000" dirty="0" smtClean="0">
                <a:solidFill>
                  <a:srgbClr val="FFFF00"/>
                </a:solidFill>
                <a:cs typeface="Helvetica" pitchFamily="34" charset="0"/>
                <a:sym typeface="Wingdings 3"/>
              </a:rPr>
              <a:t></a:t>
            </a:r>
            <a:r>
              <a:rPr lang="en-US" sz="2800" dirty="0" smtClean="0"/>
              <a:t>)</a:t>
            </a:r>
            <a:endParaRPr lang="en-US" sz="2800" dirty="0"/>
          </a:p>
        </p:txBody>
      </p:sp>
    </p:spTree>
    <p:extLst>
      <p:ext uri="{BB962C8B-B14F-4D97-AF65-F5344CB8AC3E}">
        <p14:creationId xmlns:p14="http://schemas.microsoft.com/office/powerpoint/2010/main" val="212792353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2"/>
          <p:cNvSpPr txBox="1">
            <a:spLocks/>
          </p:cNvSpPr>
          <p:nvPr/>
        </p:nvSpPr>
        <p:spPr>
          <a:xfrm>
            <a:off x="381000" y="77788"/>
            <a:ext cx="8382000" cy="1370012"/>
          </a:xfrm>
          <a:prstGeom prst="rect">
            <a:avLst/>
          </a:prstGeom>
        </p:spPr>
        <p:txBody>
          <a:bodyPr vert="horz" wrap="square" lIns="0" tIns="0" rIns="0" bIns="0" rtlCol="0" anchor="ctr" anchorCtr="0">
            <a:noAutofit/>
          </a:bodyPr>
          <a:lstStyle>
            <a:lvl1pPr algn="l" defTabSz="914363" rtl="0" eaLnBrk="1" latinLnBrk="0" hangingPunct="1">
              <a:lnSpc>
                <a:spcPct val="90000"/>
              </a:lnSpc>
              <a:spcBef>
                <a:spcPct val="0"/>
              </a:spcBef>
              <a:buNone/>
              <a:defRPr lang="en-US" sz="5400" b="0" kern="1200" cap="none" spc="-150">
                <a:ln w="3175">
                  <a:noFill/>
                </a:ln>
                <a:gradFill flip="none" rotWithShape="1">
                  <a:gsLst>
                    <a:gs pos="0">
                      <a:srgbClr val="FFFFB9"/>
                    </a:gs>
                    <a:gs pos="36000">
                      <a:srgbClr val="FFFF99"/>
                    </a:gs>
                    <a:gs pos="86000">
                      <a:srgbClr val="F6AE1E"/>
                    </a:gs>
                  </a:gsLst>
                  <a:lin ang="5400000" scaled="0"/>
                  <a:tileRect/>
                </a:gradFill>
                <a:effectLst>
                  <a:outerShdw blurRad="50800" dist="38100" dir="2700000" algn="tl" rotWithShape="0">
                    <a:prstClr val="black">
                      <a:alpha val="40000"/>
                    </a:prstClr>
                  </a:outerShdw>
                </a:effectLst>
                <a:latin typeface="+mj-lt"/>
                <a:ea typeface="+mn-ea"/>
                <a:cs typeface="Arial" charset="0"/>
              </a:defRPr>
            </a:lvl1pPr>
          </a:lstStyle>
          <a:p>
            <a:r>
              <a:rPr lang="en-US" sz="4800" dirty="0" smtClean="0"/>
              <a:t>Motivation</a:t>
            </a:r>
          </a:p>
          <a:p>
            <a:r>
              <a:rPr lang="en-US" sz="2800" dirty="0" smtClean="0"/>
              <a:t>Examples Used In Games</a:t>
            </a:r>
            <a:endParaRPr lang="en-US" sz="2800" dirty="0"/>
          </a:p>
        </p:txBody>
      </p:sp>
      <p:grpSp>
        <p:nvGrpSpPr>
          <p:cNvPr id="6" name="Group 5"/>
          <p:cNvGrpSpPr/>
          <p:nvPr/>
        </p:nvGrpSpPr>
        <p:grpSpPr>
          <a:xfrm>
            <a:off x="381000" y="1447800"/>
            <a:ext cx="6169521" cy="3581400"/>
            <a:chOff x="2669679" y="1447800"/>
            <a:chExt cx="6169521" cy="3581400"/>
          </a:xfrm>
        </p:grpSpPr>
        <p:pic>
          <p:nvPicPr>
            <p:cNvPr id="2" name="Picture 1"/>
            <p:cNvPicPr>
              <a:picLocks noChangeAspect="1"/>
            </p:cNvPicPr>
            <p:nvPr/>
          </p:nvPicPr>
          <p:blipFill>
            <a:blip r:embed="rId3"/>
            <a:stretch>
              <a:fillRect/>
            </a:stretch>
          </p:blipFill>
          <p:spPr>
            <a:xfrm>
              <a:off x="2669679" y="1447800"/>
              <a:ext cx="6169521" cy="3581400"/>
            </a:xfrm>
            <a:prstGeom prst="rect">
              <a:avLst/>
            </a:prstGeom>
          </p:spPr>
        </p:pic>
        <p:sp>
          <p:nvSpPr>
            <p:cNvPr id="3" name="TextBox 2"/>
            <p:cNvSpPr txBox="1"/>
            <p:nvPr/>
          </p:nvSpPr>
          <p:spPr>
            <a:xfrm>
              <a:off x="5397680" y="1524000"/>
              <a:ext cx="3441520" cy="307777"/>
            </a:xfrm>
            <a:prstGeom prst="rect">
              <a:avLst/>
            </a:prstGeom>
            <a:noFill/>
          </p:spPr>
          <p:txBody>
            <a:bodyPr wrap="none" rtlCol="0">
              <a:spAutoFit/>
            </a:bodyPr>
            <a:lstStyle/>
            <a:p>
              <a:r>
                <a:rPr lang="en-US" sz="1400" dirty="0" smtClean="0"/>
                <a:t>Light Propagation Volumes [</a:t>
              </a:r>
              <a:r>
                <a:rPr lang="en-US" sz="1400" dirty="0" err="1" smtClean="0"/>
                <a:t>Kaplanyan</a:t>
              </a:r>
              <a:r>
                <a:rPr lang="en-US" sz="1400" dirty="0" smtClean="0"/>
                <a:t> 2009]</a:t>
              </a:r>
              <a:endParaRPr lang="en-US" sz="1400" dirty="0"/>
            </a:p>
          </p:txBody>
        </p:sp>
      </p:grpSp>
    </p:spTree>
    <p:extLst>
      <p:ext uri="{BB962C8B-B14F-4D97-AF65-F5344CB8AC3E}">
        <p14:creationId xmlns:p14="http://schemas.microsoft.com/office/powerpoint/2010/main" val="2732907627"/>
      </p:ext>
    </p:extLst>
  </p:cSld>
  <p:clrMapOvr>
    <a:masterClrMapping/>
  </p:clrMapOvr>
  <p:transition>
    <p:fade/>
  </p:transition>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Group 68"/>
          <p:cNvGrpSpPr/>
          <p:nvPr/>
        </p:nvGrpSpPr>
        <p:grpSpPr>
          <a:xfrm>
            <a:off x="6553200" y="1371600"/>
            <a:ext cx="2064544" cy="1695450"/>
            <a:chOff x="4191000" y="2421774"/>
            <a:chExt cx="2064544" cy="1695450"/>
          </a:xfrm>
        </p:grpSpPr>
        <p:cxnSp>
          <p:nvCxnSpPr>
            <p:cNvPr id="31" name="Straight Connector 30"/>
            <p:cNvCxnSpPr/>
            <p:nvPr/>
          </p:nvCxnSpPr>
          <p:spPr>
            <a:xfrm flipV="1">
              <a:off x="5791200" y="2440824"/>
              <a:ext cx="457200" cy="457200"/>
            </a:xfrm>
            <a:prstGeom prst="line">
              <a:avLst/>
            </a:prstGeom>
            <a:ln w="50800">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a:xfrm flipV="1">
              <a:off x="4578350" y="2440825"/>
              <a:ext cx="450850" cy="448425"/>
            </a:xfrm>
            <a:prstGeom prst="line">
              <a:avLst/>
            </a:prstGeom>
            <a:ln w="50800">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a:xfrm flipV="1">
              <a:off x="5791200" y="3660024"/>
              <a:ext cx="457200" cy="457200"/>
            </a:xfrm>
            <a:prstGeom prst="line">
              <a:avLst/>
            </a:prstGeom>
            <a:ln w="50800">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p:nvCxnSpPr>
          <p:spPr>
            <a:xfrm>
              <a:off x="5011363" y="2447967"/>
              <a:ext cx="1244181" cy="0"/>
            </a:xfrm>
            <a:prstGeom prst="line">
              <a:avLst/>
            </a:prstGeom>
            <a:ln w="50800">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p:nvCxnSpPr>
          <p:spPr>
            <a:xfrm flipV="1">
              <a:off x="6241258" y="2421774"/>
              <a:ext cx="4761" cy="1254917"/>
            </a:xfrm>
            <a:prstGeom prst="line">
              <a:avLst/>
            </a:prstGeom>
            <a:ln w="50800">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1" name="Straight Connector 40"/>
            <p:cNvCxnSpPr/>
            <p:nvPr/>
          </p:nvCxnSpPr>
          <p:spPr>
            <a:xfrm flipV="1">
              <a:off x="5791200" y="2895600"/>
              <a:ext cx="0" cy="1219200"/>
            </a:xfrm>
            <a:prstGeom prst="line">
              <a:avLst/>
            </a:prstGeom>
            <a:ln w="50800">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3" name="Straight Connector 42"/>
            <p:cNvCxnSpPr/>
            <p:nvPr/>
          </p:nvCxnSpPr>
          <p:spPr>
            <a:xfrm flipH="1">
              <a:off x="4559300" y="2898775"/>
              <a:ext cx="1228725" cy="0"/>
            </a:xfrm>
            <a:prstGeom prst="line">
              <a:avLst/>
            </a:prstGeom>
            <a:ln w="50800">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5" name="Straight Connector 44"/>
            <p:cNvCxnSpPr/>
            <p:nvPr/>
          </p:nvCxnSpPr>
          <p:spPr>
            <a:xfrm flipH="1">
              <a:off x="4476750" y="4114800"/>
              <a:ext cx="1330327" cy="0"/>
            </a:xfrm>
            <a:prstGeom prst="line">
              <a:avLst/>
            </a:prstGeom>
            <a:ln w="50800">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6" name="Straight Connector 45"/>
            <p:cNvCxnSpPr/>
            <p:nvPr/>
          </p:nvCxnSpPr>
          <p:spPr>
            <a:xfrm flipV="1">
              <a:off x="4492625" y="3657602"/>
              <a:ext cx="460375" cy="454023"/>
            </a:xfrm>
            <a:prstGeom prst="line">
              <a:avLst/>
            </a:prstGeom>
            <a:ln w="50800">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8" name="Straight Connector 47"/>
            <p:cNvCxnSpPr/>
            <p:nvPr/>
          </p:nvCxnSpPr>
          <p:spPr>
            <a:xfrm>
              <a:off x="4953000" y="3657600"/>
              <a:ext cx="841375" cy="0"/>
            </a:xfrm>
            <a:prstGeom prst="line">
              <a:avLst/>
            </a:prstGeom>
            <a:ln w="50800">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50" name="Straight Connector 49"/>
            <p:cNvCxnSpPr/>
            <p:nvPr/>
          </p:nvCxnSpPr>
          <p:spPr>
            <a:xfrm flipV="1">
              <a:off x="4953000" y="2901950"/>
              <a:ext cx="0" cy="755650"/>
            </a:xfrm>
            <a:prstGeom prst="line">
              <a:avLst/>
            </a:prstGeom>
            <a:ln w="50800">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9" name="Straight Arrow Connector 28"/>
            <p:cNvCxnSpPr/>
            <p:nvPr/>
          </p:nvCxnSpPr>
          <p:spPr>
            <a:xfrm>
              <a:off x="4191000" y="3276600"/>
              <a:ext cx="1066800" cy="0"/>
            </a:xfrm>
            <a:prstGeom prst="straightConnector1">
              <a:avLst/>
            </a:prstGeom>
            <a:ln w="50800">
              <a:solidFill>
                <a:srgbClr val="FF0000"/>
              </a:solidFill>
              <a:headEnd type="none"/>
              <a:tailEnd type="stealth" w="lg" len="lg"/>
            </a:ln>
          </p:spPr>
          <p:style>
            <a:lnRef idx="1">
              <a:schemeClr val="accent1"/>
            </a:lnRef>
            <a:fillRef idx="0">
              <a:schemeClr val="accent1"/>
            </a:fillRef>
            <a:effectRef idx="0">
              <a:schemeClr val="accent1"/>
            </a:effectRef>
            <a:fontRef idx="minor">
              <a:schemeClr val="tx1"/>
            </a:fontRef>
          </p:style>
        </p:cxnSp>
      </p:grpSp>
      <p:grpSp>
        <p:nvGrpSpPr>
          <p:cNvPr id="10" name="Group 116"/>
          <p:cNvGrpSpPr/>
          <p:nvPr/>
        </p:nvGrpSpPr>
        <p:grpSpPr>
          <a:xfrm>
            <a:off x="3771900" y="1371600"/>
            <a:ext cx="1600200" cy="1714500"/>
            <a:chOff x="2971800" y="4419600"/>
            <a:chExt cx="1600200" cy="1714500"/>
          </a:xfrm>
        </p:grpSpPr>
        <p:grpSp>
          <p:nvGrpSpPr>
            <p:cNvPr id="11" name="Group 96"/>
            <p:cNvGrpSpPr/>
            <p:nvPr/>
          </p:nvGrpSpPr>
          <p:grpSpPr>
            <a:xfrm>
              <a:off x="4114800" y="4419600"/>
              <a:ext cx="457200" cy="1714500"/>
              <a:chOff x="3962400" y="4267200"/>
              <a:chExt cx="457200" cy="1714500"/>
            </a:xfrm>
          </p:grpSpPr>
          <p:cxnSp>
            <p:nvCxnSpPr>
              <p:cNvPr id="74" name="Straight Connector 73"/>
              <p:cNvCxnSpPr/>
              <p:nvPr/>
            </p:nvCxnSpPr>
            <p:spPr>
              <a:xfrm flipV="1">
                <a:off x="3962400" y="4286250"/>
                <a:ext cx="457200" cy="457200"/>
              </a:xfrm>
              <a:prstGeom prst="line">
                <a:avLst/>
              </a:prstGeom>
              <a:ln w="50800">
                <a:solidFill>
                  <a:schemeClr val="bg1">
                    <a:lumMod val="50000"/>
                    <a:lumOff val="5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76" name="Straight Connector 75"/>
              <p:cNvCxnSpPr/>
              <p:nvPr/>
            </p:nvCxnSpPr>
            <p:spPr>
              <a:xfrm flipV="1">
                <a:off x="3962400" y="5505450"/>
                <a:ext cx="457200" cy="457200"/>
              </a:xfrm>
              <a:prstGeom prst="line">
                <a:avLst/>
              </a:prstGeom>
              <a:ln w="50800">
                <a:solidFill>
                  <a:schemeClr val="bg1">
                    <a:lumMod val="50000"/>
                    <a:lumOff val="5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78" name="Straight Connector 77"/>
              <p:cNvCxnSpPr/>
              <p:nvPr/>
            </p:nvCxnSpPr>
            <p:spPr>
              <a:xfrm flipV="1">
                <a:off x="4412458" y="4267200"/>
                <a:ext cx="4761" cy="1254917"/>
              </a:xfrm>
              <a:prstGeom prst="line">
                <a:avLst/>
              </a:prstGeom>
              <a:ln w="50800">
                <a:solidFill>
                  <a:schemeClr val="bg1">
                    <a:lumMod val="50000"/>
                    <a:lumOff val="5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81" name="Straight Connector 80"/>
              <p:cNvCxnSpPr/>
              <p:nvPr/>
            </p:nvCxnSpPr>
            <p:spPr>
              <a:xfrm>
                <a:off x="3962400" y="4724400"/>
                <a:ext cx="0" cy="1257300"/>
              </a:xfrm>
              <a:prstGeom prst="line">
                <a:avLst/>
              </a:prstGeom>
              <a:ln w="50800">
                <a:solidFill>
                  <a:schemeClr val="bg1">
                    <a:lumMod val="50000"/>
                    <a:lumOff val="5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83" name="Straight Connector 82"/>
              <p:cNvCxnSpPr/>
              <p:nvPr/>
            </p:nvCxnSpPr>
            <p:spPr>
              <a:xfrm flipV="1">
                <a:off x="3962400" y="5334000"/>
                <a:ext cx="457200" cy="457200"/>
              </a:xfrm>
              <a:prstGeom prst="line">
                <a:avLst/>
              </a:prstGeom>
              <a:ln w="12700">
                <a:solidFill>
                  <a:schemeClr val="bg1">
                    <a:lumMod val="50000"/>
                    <a:lumOff val="50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84" name="Straight Connector 83"/>
              <p:cNvCxnSpPr/>
              <p:nvPr/>
            </p:nvCxnSpPr>
            <p:spPr>
              <a:xfrm flipV="1">
                <a:off x="3962400" y="5181600"/>
                <a:ext cx="457200" cy="457200"/>
              </a:xfrm>
              <a:prstGeom prst="line">
                <a:avLst/>
              </a:prstGeom>
              <a:ln w="12700">
                <a:solidFill>
                  <a:schemeClr val="bg1">
                    <a:lumMod val="50000"/>
                    <a:lumOff val="50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85" name="Straight Connector 84"/>
              <p:cNvCxnSpPr/>
              <p:nvPr/>
            </p:nvCxnSpPr>
            <p:spPr>
              <a:xfrm flipV="1">
                <a:off x="3962400" y="5029200"/>
                <a:ext cx="457200" cy="457200"/>
              </a:xfrm>
              <a:prstGeom prst="line">
                <a:avLst/>
              </a:prstGeom>
              <a:ln w="12700">
                <a:solidFill>
                  <a:schemeClr val="bg1">
                    <a:lumMod val="50000"/>
                    <a:lumOff val="50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86" name="Straight Connector 85"/>
              <p:cNvCxnSpPr/>
              <p:nvPr/>
            </p:nvCxnSpPr>
            <p:spPr>
              <a:xfrm flipV="1">
                <a:off x="3962400" y="4876800"/>
                <a:ext cx="457200" cy="457200"/>
              </a:xfrm>
              <a:prstGeom prst="line">
                <a:avLst/>
              </a:prstGeom>
              <a:ln w="12700">
                <a:solidFill>
                  <a:schemeClr val="bg1">
                    <a:lumMod val="50000"/>
                    <a:lumOff val="50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87" name="Straight Connector 86"/>
              <p:cNvCxnSpPr/>
              <p:nvPr/>
            </p:nvCxnSpPr>
            <p:spPr>
              <a:xfrm flipV="1">
                <a:off x="3962400" y="4724400"/>
                <a:ext cx="457200" cy="457200"/>
              </a:xfrm>
              <a:prstGeom prst="line">
                <a:avLst/>
              </a:prstGeom>
              <a:ln w="12700">
                <a:solidFill>
                  <a:schemeClr val="bg1">
                    <a:lumMod val="50000"/>
                    <a:lumOff val="50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88" name="Straight Connector 87"/>
              <p:cNvCxnSpPr/>
              <p:nvPr/>
            </p:nvCxnSpPr>
            <p:spPr>
              <a:xfrm flipV="1">
                <a:off x="3962400" y="4572000"/>
                <a:ext cx="457200" cy="457200"/>
              </a:xfrm>
              <a:prstGeom prst="line">
                <a:avLst/>
              </a:prstGeom>
              <a:ln w="12700">
                <a:solidFill>
                  <a:schemeClr val="bg1">
                    <a:lumMod val="50000"/>
                    <a:lumOff val="50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89" name="Straight Connector 88"/>
              <p:cNvCxnSpPr/>
              <p:nvPr/>
            </p:nvCxnSpPr>
            <p:spPr>
              <a:xfrm flipV="1">
                <a:off x="3962400" y="4419600"/>
                <a:ext cx="457200" cy="457200"/>
              </a:xfrm>
              <a:prstGeom prst="line">
                <a:avLst/>
              </a:prstGeom>
              <a:ln w="12700">
                <a:solidFill>
                  <a:schemeClr val="bg1">
                    <a:lumMod val="50000"/>
                    <a:lumOff val="50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91" name="Straight Connector 90"/>
              <p:cNvCxnSpPr/>
              <p:nvPr/>
            </p:nvCxnSpPr>
            <p:spPr>
              <a:xfrm>
                <a:off x="4343400" y="4343400"/>
                <a:ext cx="0" cy="1219200"/>
              </a:xfrm>
              <a:prstGeom prst="line">
                <a:avLst/>
              </a:prstGeom>
              <a:ln w="12700">
                <a:solidFill>
                  <a:schemeClr val="bg1">
                    <a:lumMod val="50000"/>
                    <a:lumOff val="50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93" name="Straight Connector 92"/>
              <p:cNvCxnSpPr/>
              <p:nvPr/>
            </p:nvCxnSpPr>
            <p:spPr>
              <a:xfrm>
                <a:off x="4267200" y="4419600"/>
                <a:ext cx="0" cy="1219200"/>
              </a:xfrm>
              <a:prstGeom prst="line">
                <a:avLst/>
              </a:prstGeom>
              <a:ln w="12700">
                <a:solidFill>
                  <a:schemeClr val="bg1">
                    <a:lumMod val="50000"/>
                    <a:lumOff val="50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94" name="Straight Connector 93"/>
              <p:cNvCxnSpPr/>
              <p:nvPr/>
            </p:nvCxnSpPr>
            <p:spPr>
              <a:xfrm>
                <a:off x="4191000" y="4495800"/>
                <a:ext cx="0" cy="1219200"/>
              </a:xfrm>
              <a:prstGeom prst="line">
                <a:avLst/>
              </a:prstGeom>
              <a:ln w="12700">
                <a:solidFill>
                  <a:schemeClr val="bg1">
                    <a:lumMod val="50000"/>
                    <a:lumOff val="50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95" name="Straight Connector 94"/>
              <p:cNvCxnSpPr/>
              <p:nvPr/>
            </p:nvCxnSpPr>
            <p:spPr>
              <a:xfrm>
                <a:off x="4114800" y="4572000"/>
                <a:ext cx="0" cy="1219200"/>
              </a:xfrm>
              <a:prstGeom prst="line">
                <a:avLst/>
              </a:prstGeom>
              <a:ln w="12700">
                <a:solidFill>
                  <a:schemeClr val="bg1">
                    <a:lumMod val="50000"/>
                    <a:lumOff val="50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96" name="Straight Connector 95"/>
              <p:cNvCxnSpPr/>
              <p:nvPr/>
            </p:nvCxnSpPr>
            <p:spPr>
              <a:xfrm>
                <a:off x="4038600" y="4648200"/>
                <a:ext cx="0" cy="1219200"/>
              </a:xfrm>
              <a:prstGeom prst="line">
                <a:avLst/>
              </a:prstGeom>
              <a:ln w="12700">
                <a:solidFill>
                  <a:schemeClr val="bg1">
                    <a:lumMod val="50000"/>
                    <a:lumOff val="50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grpSp>
        <p:grpSp>
          <p:nvGrpSpPr>
            <p:cNvPr id="12" name="Group 97"/>
            <p:cNvGrpSpPr/>
            <p:nvPr/>
          </p:nvGrpSpPr>
          <p:grpSpPr>
            <a:xfrm>
              <a:off x="2971800" y="4419600"/>
              <a:ext cx="457200" cy="1714500"/>
              <a:chOff x="3962400" y="4267200"/>
              <a:chExt cx="457200" cy="1714500"/>
            </a:xfrm>
          </p:grpSpPr>
          <p:cxnSp>
            <p:nvCxnSpPr>
              <p:cNvPr id="99" name="Straight Connector 98"/>
              <p:cNvCxnSpPr/>
              <p:nvPr/>
            </p:nvCxnSpPr>
            <p:spPr>
              <a:xfrm flipV="1">
                <a:off x="3962400" y="4286250"/>
                <a:ext cx="457200" cy="457200"/>
              </a:xfrm>
              <a:prstGeom prst="line">
                <a:avLst/>
              </a:prstGeom>
              <a:ln w="50800">
                <a:solidFill>
                  <a:schemeClr val="bg1">
                    <a:lumMod val="50000"/>
                    <a:lumOff val="5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00" name="Straight Connector 99"/>
              <p:cNvCxnSpPr/>
              <p:nvPr/>
            </p:nvCxnSpPr>
            <p:spPr>
              <a:xfrm flipV="1">
                <a:off x="3962400" y="5505450"/>
                <a:ext cx="457200" cy="457200"/>
              </a:xfrm>
              <a:prstGeom prst="line">
                <a:avLst/>
              </a:prstGeom>
              <a:ln w="50800">
                <a:solidFill>
                  <a:schemeClr val="bg1">
                    <a:lumMod val="50000"/>
                    <a:lumOff val="5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01" name="Straight Connector 100"/>
              <p:cNvCxnSpPr/>
              <p:nvPr/>
            </p:nvCxnSpPr>
            <p:spPr>
              <a:xfrm flipV="1">
                <a:off x="4412458" y="4267200"/>
                <a:ext cx="4761" cy="1254917"/>
              </a:xfrm>
              <a:prstGeom prst="line">
                <a:avLst/>
              </a:prstGeom>
              <a:ln w="50800">
                <a:solidFill>
                  <a:schemeClr val="bg1">
                    <a:lumMod val="50000"/>
                    <a:lumOff val="5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02" name="Straight Connector 101"/>
              <p:cNvCxnSpPr/>
              <p:nvPr/>
            </p:nvCxnSpPr>
            <p:spPr>
              <a:xfrm>
                <a:off x="3962400" y="4724400"/>
                <a:ext cx="0" cy="1257300"/>
              </a:xfrm>
              <a:prstGeom prst="line">
                <a:avLst/>
              </a:prstGeom>
              <a:ln w="50800">
                <a:solidFill>
                  <a:schemeClr val="bg1">
                    <a:lumMod val="50000"/>
                    <a:lumOff val="5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03" name="Straight Connector 102"/>
              <p:cNvCxnSpPr/>
              <p:nvPr/>
            </p:nvCxnSpPr>
            <p:spPr>
              <a:xfrm flipV="1">
                <a:off x="3962400" y="5334000"/>
                <a:ext cx="457200" cy="457200"/>
              </a:xfrm>
              <a:prstGeom prst="line">
                <a:avLst/>
              </a:prstGeom>
              <a:ln w="12700">
                <a:solidFill>
                  <a:schemeClr val="bg1">
                    <a:lumMod val="50000"/>
                    <a:lumOff val="50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104" name="Straight Connector 103"/>
              <p:cNvCxnSpPr/>
              <p:nvPr/>
            </p:nvCxnSpPr>
            <p:spPr>
              <a:xfrm flipV="1">
                <a:off x="3962400" y="5181600"/>
                <a:ext cx="457200" cy="457200"/>
              </a:xfrm>
              <a:prstGeom prst="line">
                <a:avLst/>
              </a:prstGeom>
              <a:ln w="12700">
                <a:solidFill>
                  <a:schemeClr val="bg1">
                    <a:lumMod val="50000"/>
                    <a:lumOff val="50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105" name="Straight Connector 104"/>
              <p:cNvCxnSpPr/>
              <p:nvPr/>
            </p:nvCxnSpPr>
            <p:spPr>
              <a:xfrm flipV="1">
                <a:off x="3962400" y="5029200"/>
                <a:ext cx="457200" cy="457200"/>
              </a:xfrm>
              <a:prstGeom prst="line">
                <a:avLst/>
              </a:prstGeom>
              <a:ln w="12700">
                <a:solidFill>
                  <a:schemeClr val="bg1">
                    <a:lumMod val="50000"/>
                    <a:lumOff val="50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106" name="Straight Connector 105"/>
              <p:cNvCxnSpPr/>
              <p:nvPr/>
            </p:nvCxnSpPr>
            <p:spPr>
              <a:xfrm flipV="1">
                <a:off x="3962400" y="4876800"/>
                <a:ext cx="457200" cy="457200"/>
              </a:xfrm>
              <a:prstGeom prst="line">
                <a:avLst/>
              </a:prstGeom>
              <a:ln w="12700">
                <a:solidFill>
                  <a:schemeClr val="bg1">
                    <a:lumMod val="50000"/>
                    <a:lumOff val="50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107" name="Straight Connector 106"/>
              <p:cNvCxnSpPr/>
              <p:nvPr/>
            </p:nvCxnSpPr>
            <p:spPr>
              <a:xfrm flipV="1">
                <a:off x="3962400" y="4724400"/>
                <a:ext cx="457200" cy="457200"/>
              </a:xfrm>
              <a:prstGeom prst="line">
                <a:avLst/>
              </a:prstGeom>
              <a:ln w="12700">
                <a:solidFill>
                  <a:schemeClr val="bg1">
                    <a:lumMod val="50000"/>
                    <a:lumOff val="50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108" name="Straight Connector 107"/>
              <p:cNvCxnSpPr/>
              <p:nvPr/>
            </p:nvCxnSpPr>
            <p:spPr>
              <a:xfrm flipV="1">
                <a:off x="3962400" y="4572000"/>
                <a:ext cx="457200" cy="457200"/>
              </a:xfrm>
              <a:prstGeom prst="line">
                <a:avLst/>
              </a:prstGeom>
              <a:ln w="12700">
                <a:solidFill>
                  <a:schemeClr val="bg1">
                    <a:lumMod val="50000"/>
                    <a:lumOff val="50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109" name="Straight Connector 108"/>
              <p:cNvCxnSpPr/>
              <p:nvPr/>
            </p:nvCxnSpPr>
            <p:spPr>
              <a:xfrm flipV="1">
                <a:off x="3962400" y="4419600"/>
                <a:ext cx="457200" cy="457200"/>
              </a:xfrm>
              <a:prstGeom prst="line">
                <a:avLst/>
              </a:prstGeom>
              <a:ln w="12700">
                <a:solidFill>
                  <a:schemeClr val="bg1">
                    <a:lumMod val="50000"/>
                    <a:lumOff val="50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110" name="Straight Connector 109"/>
              <p:cNvCxnSpPr/>
              <p:nvPr/>
            </p:nvCxnSpPr>
            <p:spPr>
              <a:xfrm>
                <a:off x="4343400" y="4343400"/>
                <a:ext cx="0" cy="1219200"/>
              </a:xfrm>
              <a:prstGeom prst="line">
                <a:avLst/>
              </a:prstGeom>
              <a:ln w="12700">
                <a:solidFill>
                  <a:schemeClr val="bg1">
                    <a:lumMod val="50000"/>
                    <a:lumOff val="50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111" name="Straight Connector 110"/>
              <p:cNvCxnSpPr/>
              <p:nvPr/>
            </p:nvCxnSpPr>
            <p:spPr>
              <a:xfrm>
                <a:off x="4267200" y="4419600"/>
                <a:ext cx="0" cy="1219200"/>
              </a:xfrm>
              <a:prstGeom prst="line">
                <a:avLst/>
              </a:prstGeom>
              <a:ln w="12700">
                <a:solidFill>
                  <a:schemeClr val="bg1">
                    <a:lumMod val="50000"/>
                    <a:lumOff val="50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112" name="Straight Connector 111"/>
              <p:cNvCxnSpPr/>
              <p:nvPr/>
            </p:nvCxnSpPr>
            <p:spPr>
              <a:xfrm>
                <a:off x="4191000" y="4495800"/>
                <a:ext cx="0" cy="1219200"/>
              </a:xfrm>
              <a:prstGeom prst="line">
                <a:avLst/>
              </a:prstGeom>
              <a:ln w="12700">
                <a:solidFill>
                  <a:schemeClr val="bg1">
                    <a:lumMod val="50000"/>
                    <a:lumOff val="50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113" name="Straight Connector 112"/>
              <p:cNvCxnSpPr/>
              <p:nvPr/>
            </p:nvCxnSpPr>
            <p:spPr>
              <a:xfrm>
                <a:off x="4114800" y="4572000"/>
                <a:ext cx="0" cy="1219200"/>
              </a:xfrm>
              <a:prstGeom prst="line">
                <a:avLst/>
              </a:prstGeom>
              <a:ln w="12700">
                <a:solidFill>
                  <a:schemeClr val="bg1">
                    <a:lumMod val="50000"/>
                    <a:lumOff val="50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114" name="Straight Connector 113"/>
              <p:cNvCxnSpPr/>
              <p:nvPr/>
            </p:nvCxnSpPr>
            <p:spPr>
              <a:xfrm>
                <a:off x="4038600" y="4648200"/>
                <a:ext cx="0" cy="1219200"/>
              </a:xfrm>
              <a:prstGeom prst="line">
                <a:avLst/>
              </a:prstGeom>
              <a:ln w="12700">
                <a:solidFill>
                  <a:schemeClr val="bg1">
                    <a:lumMod val="50000"/>
                    <a:lumOff val="50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grpSp>
        <p:cxnSp>
          <p:nvCxnSpPr>
            <p:cNvPr id="115" name="Straight Arrow Connector 114"/>
            <p:cNvCxnSpPr/>
            <p:nvPr/>
          </p:nvCxnSpPr>
          <p:spPr>
            <a:xfrm>
              <a:off x="3505200" y="5257800"/>
              <a:ext cx="533400" cy="0"/>
            </a:xfrm>
            <a:prstGeom prst="straightConnector1">
              <a:avLst/>
            </a:prstGeom>
            <a:ln w="50800">
              <a:solidFill>
                <a:schemeClr val="bg1">
                  <a:lumMod val="50000"/>
                  <a:lumOff val="50000"/>
                </a:schemeClr>
              </a:solidFill>
              <a:headEnd type="none"/>
              <a:tailEnd type="stealth" w="lg" len="lg"/>
            </a:ln>
          </p:spPr>
          <p:style>
            <a:lnRef idx="1">
              <a:schemeClr val="accent1"/>
            </a:lnRef>
            <a:fillRef idx="0">
              <a:schemeClr val="accent1"/>
            </a:fillRef>
            <a:effectRef idx="0">
              <a:schemeClr val="accent1"/>
            </a:effectRef>
            <a:fontRef idx="minor">
              <a:schemeClr val="tx1"/>
            </a:fontRef>
          </p:style>
        </p:cxnSp>
      </p:grpSp>
      <p:sp>
        <p:nvSpPr>
          <p:cNvPr id="62" name="TextBox 61"/>
          <p:cNvSpPr txBox="1"/>
          <p:nvPr/>
        </p:nvSpPr>
        <p:spPr bwMode="auto">
          <a:xfrm>
            <a:off x="3657600" y="3505200"/>
            <a:ext cx="1611339" cy="461665"/>
          </a:xfrm>
          <a:prstGeom prst="rect">
            <a:avLst/>
          </a:prstGeom>
          <a:noFill/>
          <a:ln w="9525">
            <a:noFill/>
            <a:miter lim="800000"/>
            <a:headEnd/>
            <a:tailEnd/>
          </a:ln>
        </p:spPr>
        <p:txBody>
          <a:bodyPr wrap="none" rtlCol="0">
            <a:spAutoFit/>
          </a:bodyPr>
          <a:lstStyle/>
          <a:p>
            <a:r>
              <a:rPr lang="en-US" sz="2400" dirty="0" smtClean="0">
                <a:latin typeface="Helvetica" pitchFamily="34" charset="0"/>
                <a:cs typeface="Helvetica" pitchFamily="34" charset="0"/>
              </a:rPr>
              <a:t>G = F</a:t>
            </a:r>
            <a:r>
              <a:rPr lang="en-US" sz="2400" baseline="-25000" dirty="0" smtClean="0">
                <a:latin typeface="Helvetica" pitchFamily="34" charset="0"/>
                <a:cs typeface="Helvetica" pitchFamily="34" charset="0"/>
              </a:rPr>
              <a:t>rlf</a:t>
            </a:r>
            <a:r>
              <a:rPr lang="en-US" sz="2400" dirty="0" smtClean="0">
                <a:latin typeface="Helvetica" pitchFamily="34" charset="0"/>
                <a:cs typeface="Helvetica" pitchFamily="34" charset="0"/>
              </a:rPr>
              <a:t> H</a:t>
            </a:r>
            <a:r>
              <a:rPr lang="en-US" sz="2400" baseline="-25000" dirty="0" smtClean="0">
                <a:latin typeface="Helvetica" pitchFamily="34" charset="0"/>
                <a:cs typeface="Helvetica" pitchFamily="34" charset="0"/>
              </a:rPr>
              <a:t>rlf</a:t>
            </a:r>
            <a:endParaRPr lang="en-US" sz="2400" baseline="-25000" dirty="0">
              <a:latin typeface="Helvetica" pitchFamily="34" charset="0"/>
              <a:cs typeface="Helvetica" pitchFamily="34" charset="0"/>
            </a:endParaRPr>
          </a:p>
        </p:txBody>
      </p:sp>
      <p:sp>
        <p:nvSpPr>
          <p:cNvPr id="63" name="TextBox 62"/>
          <p:cNvSpPr txBox="1"/>
          <p:nvPr/>
        </p:nvSpPr>
        <p:spPr bwMode="auto">
          <a:xfrm>
            <a:off x="3429000" y="4572000"/>
            <a:ext cx="2167581" cy="461665"/>
          </a:xfrm>
          <a:prstGeom prst="rect">
            <a:avLst/>
          </a:prstGeom>
          <a:noFill/>
          <a:ln w="9525">
            <a:noFill/>
            <a:miter lim="800000"/>
            <a:headEnd/>
            <a:tailEnd/>
          </a:ln>
        </p:spPr>
        <p:txBody>
          <a:bodyPr wrap="none" rtlCol="0">
            <a:spAutoFit/>
          </a:bodyPr>
          <a:lstStyle/>
          <a:p>
            <a:r>
              <a:rPr lang="en-US" sz="2400" dirty="0" smtClean="0">
                <a:latin typeface="Helvetica" pitchFamily="34" charset="0"/>
                <a:cs typeface="Helvetica" pitchFamily="34" charset="0"/>
              </a:rPr>
              <a:t>G = U</a:t>
            </a:r>
            <a:r>
              <a:rPr lang="en-US" sz="2400" baseline="-25000" dirty="0" smtClean="0">
                <a:latin typeface="Helvetica" pitchFamily="34" charset="0"/>
                <a:cs typeface="Helvetica" pitchFamily="34" charset="0"/>
              </a:rPr>
              <a:t>G</a:t>
            </a:r>
            <a:r>
              <a:rPr lang="en-US" sz="2400" dirty="0" smtClean="0">
                <a:latin typeface="Helvetica" pitchFamily="34" charset="0"/>
                <a:cs typeface="Helvetica" pitchFamily="34" charset="0"/>
              </a:rPr>
              <a:t> </a:t>
            </a:r>
            <a:r>
              <a:rPr lang="el-GR" sz="2400" dirty="0" smtClean="0">
                <a:latin typeface="Helvetica" pitchFamily="34" charset="0"/>
                <a:cs typeface="Helvetica" pitchFamily="34" charset="0"/>
              </a:rPr>
              <a:t>Σ</a:t>
            </a:r>
            <a:r>
              <a:rPr lang="en-US" sz="2400" baseline="-25000" dirty="0" smtClean="0">
                <a:latin typeface="Helvetica" pitchFamily="34" charset="0"/>
                <a:cs typeface="Helvetica" pitchFamily="34" charset="0"/>
              </a:rPr>
              <a:t>G</a:t>
            </a:r>
            <a:r>
              <a:rPr lang="en-US" sz="2400" dirty="0" smtClean="0">
                <a:latin typeface="Helvetica" pitchFamily="34" charset="0"/>
                <a:cs typeface="Helvetica" pitchFamily="34" charset="0"/>
              </a:rPr>
              <a:t> V</a:t>
            </a:r>
            <a:r>
              <a:rPr lang="en-US" sz="2400" baseline="30000" dirty="0" smtClean="0">
                <a:latin typeface="Helvetica" pitchFamily="34" charset="0"/>
                <a:cs typeface="Helvetica" pitchFamily="34" charset="0"/>
              </a:rPr>
              <a:t>T</a:t>
            </a:r>
            <a:r>
              <a:rPr lang="en-US" sz="2400" baseline="-25000" dirty="0" smtClean="0">
                <a:latin typeface="Helvetica" pitchFamily="34" charset="0"/>
                <a:cs typeface="Helvetica" pitchFamily="34" charset="0"/>
              </a:rPr>
              <a:t>G</a:t>
            </a:r>
            <a:endParaRPr lang="en-US" sz="2400" baseline="-25000" dirty="0">
              <a:latin typeface="Helvetica" pitchFamily="34" charset="0"/>
              <a:cs typeface="Helvetica" pitchFamily="34" charset="0"/>
            </a:endParaRPr>
          </a:p>
        </p:txBody>
      </p:sp>
      <p:grpSp>
        <p:nvGrpSpPr>
          <p:cNvPr id="70" name="Group 69"/>
          <p:cNvGrpSpPr/>
          <p:nvPr/>
        </p:nvGrpSpPr>
        <p:grpSpPr>
          <a:xfrm>
            <a:off x="1600200" y="5368635"/>
            <a:ext cx="1242648" cy="655630"/>
            <a:chOff x="1600200" y="5368635"/>
            <a:chExt cx="1242648" cy="655630"/>
          </a:xfrm>
        </p:grpSpPr>
        <p:sp>
          <p:nvSpPr>
            <p:cNvPr id="64" name="TextBox 63"/>
            <p:cNvSpPr txBox="1"/>
            <p:nvPr/>
          </p:nvSpPr>
          <p:spPr bwMode="auto">
            <a:xfrm>
              <a:off x="1600200" y="5562600"/>
              <a:ext cx="1242648" cy="461665"/>
            </a:xfrm>
            <a:prstGeom prst="rect">
              <a:avLst/>
            </a:prstGeom>
            <a:noFill/>
            <a:ln w="9525">
              <a:noFill/>
              <a:miter lim="800000"/>
              <a:headEnd/>
              <a:tailEnd/>
            </a:ln>
          </p:spPr>
          <p:txBody>
            <a:bodyPr wrap="none" rtlCol="0">
              <a:spAutoFit/>
            </a:bodyPr>
            <a:lstStyle/>
            <a:p>
              <a:r>
                <a:rPr lang="en-US" sz="2400" dirty="0" smtClean="0">
                  <a:latin typeface="Helvetica" pitchFamily="34" charset="0"/>
                  <a:cs typeface="Helvetica" pitchFamily="34" charset="0"/>
                </a:rPr>
                <a:t>U</a:t>
              </a:r>
              <a:r>
                <a:rPr lang="en-US" sz="2400" baseline="-25000" dirty="0" smtClean="0">
                  <a:latin typeface="Helvetica" pitchFamily="34" charset="0"/>
                  <a:cs typeface="Helvetica" pitchFamily="34" charset="0"/>
                </a:rPr>
                <a:t>r</a:t>
              </a:r>
              <a:r>
                <a:rPr lang="en-US" sz="2400" dirty="0" smtClean="0">
                  <a:latin typeface="Helvetica" pitchFamily="34" charset="0"/>
                  <a:cs typeface="Helvetica" pitchFamily="34" charset="0"/>
                </a:rPr>
                <a:t> = U</a:t>
              </a:r>
              <a:r>
                <a:rPr lang="en-US" sz="2400" baseline="-25000" dirty="0" smtClean="0">
                  <a:latin typeface="Helvetica" pitchFamily="34" charset="0"/>
                  <a:cs typeface="Helvetica" pitchFamily="34" charset="0"/>
                </a:rPr>
                <a:t>G</a:t>
              </a:r>
              <a:endParaRPr lang="en-US" sz="2400" baseline="-25000" dirty="0">
                <a:latin typeface="Helvetica" pitchFamily="34" charset="0"/>
                <a:cs typeface="Helvetica" pitchFamily="34" charset="0"/>
              </a:endParaRPr>
            </a:p>
          </p:txBody>
        </p:sp>
        <p:sp>
          <p:nvSpPr>
            <p:cNvPr id="66" name="TextBox 65"/>
            <p:cNvSpPr txBox="1"/>
            <p:nvPr/>
          </p:nvSpPr>
          <p:spPr bwMode="auto">
            <a:xfrm>
              <a:off x="2244435" y="5368635"/>
              <a:ext cx="364202" cy="461665"/>
            </a:xfrm>
            <a:prstGeom prst="rect">
              <a:avLst/>
            </a:prstGeom>
            <a:noFill/>
            <a:ln w="9525">
              <a:noFill/>
              <a:miter lim="800000"/>
              <a:headEnd/>
              <a:tailEnd/>
            </a:ln>
          </p:spPr>
          <p:txBody>
            <a:bodyPr wrap="none" rtlCol="0">
              <a:spAutoFit/>
            </a:bodyPr>
            <a:lstStyle/>
            <a:p>
              <a:r>
                <a:rPr lang="en-US" sz="2400" dirty="0" smtClean="0">
                  <a:latin typeface="Helvetica" pitchFamily="34" charset="0"/>
                  <a:cs typeface="Helvetica" pitchFamily="34" charset="0"/>
                </a:rPr>
                <a:t>~</a:t>
              </a:r>
              <a:endParaRPr lang="en-US" sz="2400" dirty="0">
                <a:latin typeface="Helvetica" pitchFamily="34" charset="0"/>
                <a:cs typeface="Helvetica" pitchFamily="34" charset="0"/>
              </a:endParaRPr>
            </a:p>
          </p:txBody>
        </p:sp>
      </p:grpSp>
      <p:grpSp>
        <p:nvGrpSpPr>
          <p:cNvPr id="69" name="Group 68"/>
          <p:cNvGrpSpPr/>
          <p:nvPr/>
        </p:nvGrpSpPr>
        <p:grpSpPr>
          <a:xfrm>
            <a:off x="5867400" y="5358939"/>
            <a:ext cx="2082430" cy="665326"/>
            <a:chOff x="5867400" y="5358939"/>
            <a:chExt cx="2082430" cy="665326"/>
          </a:xfrm>
        </p:grpSpPr>
        <p:sp>
          <p:nvSpPr>
            <p:cNvPr id="65" name="TextBox 64"/>
            <p:cNvSpPr txBox="1"/>
            <p:nvPr/>
          </p:nvSpPr>
          <p:spPr bwMode="auto">
            <a:xfrm>
              <a:off x="5867400" y="5562600"/>
              <a:ext cx="2082430" cy="461665"/>
            </a:xfrm>
            <a:prstGeom prst="rect">
              <a:avLst/>
            </a:prstGeom>
            <a:noFill/>
            <a:ln w="9525">
              <a:noFill/>
              <a:miter lim="800000"/>
              <a:headEnd/>
              <a:tailEnd/>
            </a:ln>
          </p:spPr>
          <p:txBody>
            <a:bodyPr wrap="none" rtlCol="0">
              <a:spAutoFit/>
            </a:bodyPr>
            <a:lstStyle/>
            <a:p>
              <a:r>
                <a:rPr lang="en-US" sz="2400" dirty="0" err="1" smtClean="0">
                  <a:latin typeface="Helvetica" pitchFamily="34" charset="0"/>
                  <a:cs typeface="Helvetica" pitchFamily="34" charset="0"/>
                </a:rPr>
                <a:t>T</a:t>
              </a:r>
              <a:r>
                <a:rPr lang="en-US" sz="2400" baseline="-25000" dirty="0" err="1" smtClean="0">
                  <a:latin typeface="Helvetica" pitchFamily="34" charset="0"/>
                  <a:cs typeface="Helvetica" pitchFamily="34" charset="0"/>
                </a:rPr>
                <a:t>rlf→r</a:t>
              </a:r>
              <a:r>
                <a:rPr lang="en-US" sz="2400" dirty="0" smtClean="0">
                  <a:latin typeface="Helvetica" pitchFamily="34" charset="0"/>
                  <a:cs typeface="Helvetica" pitchFamily="34" charset="0"/>
                </a:rPr>
                <a:t> = </a:t>
              </a:r>
              <a:r>
                <a:rPr lang="el-GR" sz="2400" dirty="0" smtClean="0">
                  <a:latin typeface="Helvetica" pitchFamily="34" charset="0"/>
                  <a:cs typeface="Helvetica" pitchFamily="34" charset="0"/>
                </a:rPr>
                <a:t>Σ</a:t>
              </a:r>
              <a:r>
                <a:rPr lang="en-US" sz="2400" baseline="-25000" dirty="0" smtClean="0">
                  <a:latin typeface="Helvetica" pitchFamily="34" charset="0"/>
                  <a:cs typeface="Helvetica" pitchFamily="34" charset="0"/>
                </a:rPr>
                <a:t>G</a:t>
              </a:r>
              <a:r>
                <a:rPr lang="en-US" sz="2400" dirty="0" smtClean="0">
                  <a:latin typeface="Helvetica" pitchFamily="34" charset="0"/>
                  <a:cs typeface="Helvetica" pitchFamily="34" charset="0"/>
                </a:rPr>
                <a:t> V</a:t>
              </a:r>
              <a:r>
                <a:rPr lang="en-US" sz="2400" baseline="30000" dirty="0" smtClean="0">
                  <a:latin typeface="Helvetica" pitchFamily="34" charset="0"/>
                  <a:cs typeface="Helvetica" pitchFamily="34" charset="0"/>
                </a:rPr>
                <a:t>T</a:t>
              </a:r>
              <a:r>
                <a:rPr lang="en-US" sz="2400" baseline="-25000" dirty="0" smtClean="0">
                  <a:latin typeface="Helvetica" pitchFamily="34" charset="0"/>
                  <a:cs typeface="Helvetica" pitchFamily="34" charset="0"/>
                </a:rPr>
                <a:t>G</a:t>
              </a:r>
              <a:endParaRPr lang="en-US" sz="2400" baseline="-25000" dirty="0">
                <a:latin typeface="Helvetica" pitchFamily="34" charset="0"/>
                <a:cs typeface="Helvetica" pitchFamily="34" charset="0"/>
              </a:endParaRPr>
            </a:p>
          </p:txBody>
        </p:sp>
        <p:sp>
          <p:nvSpPr>
            <p:cNvPr id="67" name="TextBox 66"/>
            <p:cNvSpPr txBox="1"/>
            <p:nvPr/>
          </p:nvSpPr>
          <p:spPr bwMode="auto">
            <a:xfrm>
              <a:off x="6823365" y="5358939"/>
              <a:ext cx="364202" cy="461665"/>
            </a:xfrm>
            <a:prstGeom prst="rect">
              <a:avLst/>
            </a:prstGeom>
            <a:noFill/>
            <a:ln w="9525">
              <a:noFill/>
              <a:miter lim="800000"/>
              <a:headEnd/>
              <a:tailEnd/>
            </a:ln>
          </p:spPr>
          <p:txBody>
            <a:bodyPr wrap="none" rtlCol="0">
              <a:spAutoFit/>
            </a:bodyPr>
            <a:lstStyle/>
            <a:p>
              <a:r>
                <a:rPr lang="en-US" sz="2400" dirty="0" smtClean="0">
                  <a:latin typeface="Helvetica" pitchFamily="34" charset="0"/>
                  <a:cs typeface="Helvetica" pitchFamily="34" charset="0"/>
                </a:rPr>
                <a:t>~</a:t>
              </a:r>
              <a:endParaRPr lang="en-US" sz="2400" dirty="0">
                <a:latin typeface="Helvetica" pitchFamily="34" charset="0"/>
                <a:cs typeface="Helvetica" pitchFamily="34" charset="0"/>
              </a:endParaRPr>
            </a:p>
          </p:txBody>
        </p:sp>
        <p:sp>
          <p:nvSpPr>
            <p:cNvPr id="68" name="TextBox 67"/>
            <p:cNvSpPr txBox="1"/>
            <p:nvPr/>
          </p:nvSpPr>
          <p:spPr bwMode="auto">
            <a:xfrm>
              <a:off x="7248696" y="5358939"/>
              <a:ext cx="364202" cy="461665"/>
            </a:xfrm>
            <a:prstGeom prst="rect">
              <a:avLst/>
            </a:prstGeom>
            <a:noFill/>
            <a:ln w="9525">
              <a:noFill/>
              <a:miter lim="800000"/>
              <a:headEnd/>
              <a:tailEnd/>
            </a:ln>
          </p:spPr>
          <p:txBody>
            <a:bodyPr wrap="none" rtlCol="0">
              <a:spAutoFit/>
            </a:bodyPr>
            <a:lstStyle/>
            <a:p>
              <a:r>
                <a:rPr lang="en-US" sz="2400" dirty="0" smtClean="0">
                  <a:latin typeface="Helvetica" pitchFamily="34" charset="0"/>
                  <a:cs typeface="Helvetica" pitchFamily="34" charset="0"/>
                </a:rPr>
                <a:t>~</a:t>
              </a:r>
              <a:endParaRPr lang="en-US" sz="2400" dirty="0">
                <a:latin typeface="Helvetica" pitchFamily="34" charset="0"/>
                <a:cs typeface="Helvetica" pitchFamily="34" charset="0"/>
              </a:endParaRPr>
            </a:p>
          </p:txBody>
        </p:sp>
      </p:grpSp>
      <p:grpSp>
        <p:nvGrpSpPr>
          <p:cNvPr id="119" name="Group 118"/>
          <p:cNvGrpSpPr/>
          <p:nvPr/>
        </p:nvGrpSpPr>
        <p:grpSpPr>
          <a:xfrm>
            <a:off x="609600" y="1371600"/>
            <a:ext cx="2007399" cy="1695450"/>
            <a:chOff x="609600" y="1371600"/>
            <a:chExt cx="2007399" cy="1695450"/>
          </a:xfrm>
        </p:grpSpPr>
        <p:grpSp>
          <p:nvGrpSpPr>
            <p:cNvPr id="120" name="Group 25"/>
            <p:cNvGrpSpPr/>
            <p:nvPr/>
          </p:nvGrpSpPr>
          <p:grpSpPr>
            <a:xfrm>
              <a:off x="609600" y="1371600"/>
              <a:ext cx="2007399" cy="1695450"/>
              <a:chOff x="1066800" y="2419350"/>
              <a:chExt cx="2007399" cy="1695450"/>
            </a:xfrm>
          </p:grpSpPr>
          <p:grpSp>
            <p:nvGrpSpPr>
              <p:cNvPr id="126" name="Group 20"/>
              <p:cNvGrpSpPr/>
              <p:nvPr/>
            </p:nvGrpSpPr>
            <p:grpSpPr>
              <a:xfrm>
                <a:off x="1066800" y="2419350"/>
                <a:ext cx="1683544" cy="1695450"/>
                <a:chOff x="1066800" y="2419350"/>
                <a:chExt cx="1683544" cy="1695450"/>
              </a:xfrm>
            </p:grpSpPr>
            <p:cxnSp>
              <p:nvCxnSpPr>
                <p:cNvPr id="128" name="Straight Connector 127"/>
                <p:cNvCxnSpPr/>
                <p:nvPr/>
              </p:nvCxnSpPr>
              <p:spPr>
                <a:xfrm flipV="1">
                  <a:off x="2286000" y="2438400"/>
                  <a:ext cx="457200" cy="457200"/>
                </a:xfrm>
                <a:prstGeom prst="line">
                  <a:avLst/>
                </a:prstGeom>
                <a:ln w="50800">
                  <a:solidFill>
                    <a:schemeClr val="bg1">
                      <a:lumMod val="50000"/>
                      <a:lumOff val="5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29" name="Straight Connector 128"/>
                <p:cNvCxnSpPr/>
                <p:nvPr/>
              </p:nvCxnSpPr>
              <p:spPr>
                <a:xfrm flipV="1">
                  <a:off x="1066800" y="2438400"/>
                  <a:ext cx="457200" cy="457200"/>
                </a:xfrm>
                <a:prstGeom prst="line">
                  <a:avLst/>
                </a:prstGeom>
                <a:ln w="50800">
                  <a:solidFill>
                    <a:schemeClr val="bg1">
                      <a:lumMod val="50000"/>
                      <a:lumOff val="5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30" name="Straight Connector 129"/>
                <p:cNvCxnSpPr/>
                <p:nvPr/>
              </p:nvCxnSpPr>
              <p:spPr>
                <a:xfrm flipV="1">
                  <a:off x="2286000" y="3657600"/>
                  <a:ext cx="457200" cy="457200"/>
                </a:xfrm>
                <a:prstGeom prst="line">
                  <a:avLst/>
                </a:prstGeom>
                <a:ln w="50800">
                  <a:solidFill>
                    <a:schemeClr val="bg1">
                      <a:lumMod val="50000"/>
                      <a:lumOff val="5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31" name="Straight Connector 8"/>
                <p:cNvCxnSpPr/>
                <p:nvPr/>
              </p:nvCxnSpPr>
              <p:spPr>
                <a:xfrm>
                  <a:off x="1506163" y="2445543"/>
                  <a:ext cx="1244181" cy="0"/>
                </a:xfrm>
                <a:prstGeom prst="line">
                  <a:avLst/>
                </a:prstGeom>
                <a:ln w="50800">
                  <a:solidFill>
                    <a:schemeClr val="bg1">
                      <a:lumMod val="50000"/>
                      <a:lumOff val="5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32" name="Straight Connector 131"/>
                <p:cNvCxnSpPr/>
                <p:nvPr/>
              </p:nvCxnSpPr>
              <p:spPr>
                <a:xfrm flipV="1">
                  <a:off x="2736058" y="2419350"/>
                  <a:ext cx="4761" cy="1254917"/>
                </a:xfrm>
                <a:prstGeom prst="line">
                  <a:avLst/>
                </a:prstGeom>
                <a:ln w="50800">
                  <a:solidFill>
                    <a:schemeClr val="bg1">
                      <a:lumMod val="50000"/>
                      <a:lumOff val="5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33" name="Straight Connector 132"/>
                <p:cNvCxnSpPr/>
                <p:nvPr/>
              </p:nvCxnSpPr>
              <p:spPr>
                <a:xfrm rot="10800000">
                  <a:off x="1498060" y="3657600"/>
                  <a:ext cx="1245140" cy="0"/>
                </a:xfrm>
                <a:prstGeom prst="line">
                  <a:avLst/>
                </a:prstGeom>
                <a:ln w="50800">
                  <a:solidFill>
                    <a:schemeClr val="bg1">
                      <a:lumMod val="50000"/>
                      <a:lumOff val="50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cxnSp>
            <p:nvCxnSpPr>
              <p:cNvPr id="127" name="Straight Arrow Connector 126"/>
              <p:cNvCxnSpPr/>
              <p:nvPr/>
            </p:nvCxnSpPr>
            <p:spPr>
              <a:xfrm>
                <a:off x="2312199" y="3276600"/>
                <a:ext cx="762000" cy="0"/>
              </a:xfrm>
              <a:prstGeom prst="straightConnector1">
                <a:avLst/>
              </a:prstGeom>
              <a:ln w="50800">
                <a:solidFill>
                  <a:schemeClr val="bg1">
                    <a:lumMod val="50000"/>
                    <a:lumOff val="50000"/>
                  </a:schemeClr>
                </a:solidFill>
                <a:headEnd type="none"/>
                <a:tailEnd type="stealth" w="lg" len="lg"/>
              </a:ln>
            </p:spPr>
            <p:style>
              <a:lnRef idx="1">
                <a:schemeClr val="accent1"/>
              </a:lnRef>
              <a:fillRef idx="0">
                <a:schemeClr val="accent1"/>
              </a:fillRef>
              <a:effectRef idx="0">
                <a:schemeClr val="accent1"/>
              </a:effectRef>
              <a:fontRef idx="minor">
                <a:schemeClr val="tx1"/>
              </a:fontRef>
            </p:style>
          </p:cxnSp>
        </p:grpSp>
        <p:cxnSp>
          <p:nvCxnSpPr>
            <p:cNvPr id="121" name="Straight Connector 120"/>
            <p:cNvCxnSpPr/>
            <p:nvPr/>
          </p:nvCxnSpPr>
          <p:spPr>
            <a:xfrm flipV="1">
              <a:off x="609600" y="2590800"/>
              <a:ext cx="457200" cy="457200"/>
            </a:xfrm>
            <a:prstGeom prst="line">
              <a:avLst/>
            </a:prstGeom>
            <a:ln w="50800">
              <a:solidFill>
                <a:schemeClr val="bg1">
                  <a:lumMod val="50000"/>
                  <a:lumOff val="5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22" name="Straight Connector 121"/>
            <p:cNvCxnSpPr/>
            <p:nvPr/>
          </p:nvCxnSpPr>
          <p:spPr>
            <a:xfrm rot="5400000" flipH="1" flipV="1">
              <a:off x="682533" y="2242251"/>
              <a:ext cx="768535" cy="0"/>
            </a:xfrm>
            <a:prstGeom prst="line">
              <a:avLst/>
            </a:prstGeom>
            <a:ln w="50800">
              <a:solidFill>
                <a:schemeClr val="bg1">
                  <a:lumMod val="50000"/>
                  <a:lumOff val="5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23" name="Straight Connector 122"/>
            <p:cNvCxnSpPr/>
            <p:nvPr/>
          </p:nvCxnSpPr>
          <p:spPr>
            <a:xfrm>
              <a:off x="609600" y="1828800"/>
              <a:ext cx="1244181" cy="0"/>
            </a:xfrm>
            <a:prstGeom prst="line">
              <a:avLst/>
            </a:prstGeom>
            <a:ln w="50800">
              <a:solidFill>
                <a:schemeClr val="bg1">
                  <a:lumMod val="50000"/>
                  <a:lumOff val="5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24" name="Straight Connector 123"/>
            <p:cNvCxnSpPr/>
            <p:nvPr/>
          </p:nvCxnSpPr>
          <p:spPr>
            <a:xfrm>
              <a:off x="609600" y="3048000"/>
              <a:ext cx="1244181" cy="0"/>
            </a:xfrm>
            <a:prstGeom prst="line">
              <a:avLst/>
            </a:prstGeom>
            <a:ln w="50800">
              <a:solidFill>
                <a:schemeClr val="bg1">
                  <a:lumMod val="50000"/>
                  <a:lumOff val="5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25" name="Straight Connector 124"/>
            <p:cNvCxnSpPr/>
            <p:nvPr/>
          </p:nvCxnSpPr>
          <p:spPr>
            <a:xfrm rot="5400000" flipH="1" flipV="1">
              <a:off x="5649" y="2442479"/>
              <a:ext cx="1227358" cy="0"/>
            </a:xfrm>
            <a:prstGeom prst="line">
              <a:avLst/>
            </a:prstGeom>
            <a:ln w="50800">
              <a:solidFill>
                <a:schemeClr val="bg1">
                  <a:lumMod val="50000"/>
                  <a:lumOff val="50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sp>
        <p:nvSpPr>
          <p:cNvPr id="2" name="Title 1"/>
          <p:cNvSpPr>
            <a:spLocks noGrp="1"/>
          </p:cNvSpPr>
          <p:nvPr>
            <p:ph type="title"/>
          </p:nvPr>
        </p:nvSpPr>
        <p:spPr>
          <a:xfrm>
            <a:off x="381000" y="230188"/>
            <a:ext cx="8382000" cy="1052596"/>
          </a:xfrm>
        </p:spPr>
        <p:txBody>
          <a:bodyPr/>
          <a:lstStyle/>
          <a:p>
            <a:r>
              <a:rPr lang="en-US" dirty="0" smtClean="0"/>
              <a:t>Dictionary</a:t>
            </a:r>
            <a:br>
              <a:rPr lang="en-US" dirty="0" smtClean="0"/>
            </a:br>
            <a:r>
              <a:rPr lang="en-US" sz="2800" dirty="0" smtClean="0"/>
              <a:t>interfaces (</a:t>
            </a:r>
            <a:r>
              <a:rPr lang="en-US" sz="2800" dirty="0" err="1" smtClean="0"/>
              <a:t>T</a:t>
            </a:r>
            <a:r>
              <a:rPr lang="en-US" sz="2800" baseline="-25000" dirty="0" err="1" smtClean="0"/>
              <a:t>r→lfr</a:t>
            </a:r>
            <a:r>
              <a:rPr lang="en-US" sz="2800" dirty="0" smtClean="0"/>
              <a:t> / U</a:t>
            </a:r>
            <a:r>
              <a:rPr lang="en-US" sz="2800" baseline="-25000" dirty="0" smtClean="0"/>
              <a:t>r</a:t>
            </a:r>
            <a:r>
              <a:rPr lang="en-US" sz="2800" dirty="0" smtClean="0"/>
              <a:t>)</a:t>
            </a:r>
            <a:endParaRPr lang="en-US" sz="2800" dirty="0"/>
          </a:p>
        </p:txBody>
      </p:sp>
    </p:spTree>
    <p:extLst>
      <p:ext uri="{BB962C8B-B14F-4D97-AF65-F5344CB8AC3E}">
        <p14:creationId xmlns:p14="http://schemas.microsoft.com/office/powerpoint/2010/main" val="389760110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 grpId="0"/>
      <p:bldP spid="63" grpId="0"/>
    </p:bld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Group 68"/>
          <p:cNvGrpSpPr/>
          <p:nvPr/>
        </p:nvGrpSpPr>
        <p:grpSpPr>
          <a:xfrm>
            <a:off x="6553200" y="2438400"/>
            <a:ext cx="2064544" cy="1695450"/>
            <a:chOff x="4191000" y="2421774"/>
            <a:chExt cx="2064544" cy="1695450"/>
          </a:xfrm>
        </p:grpSpPr>
        <p:cxnSp>
          <p:nvCxnSpPr>
            <p:cNvPr id="31" name="Straight Connector 30"/>
            <p:cNvCxnSpPr/>
            <p:nvPr/>
          </p:nvCxnSpPr>
          <p:spPr>
            <a:xfrm flipV="1">
              <a:off x="5791200" y="2440824"/>
              <a:ext cx="457200" cy="457200"/>
            </a:xfrm>
            <a:prstGeom prst="line">
              <a:avLst/>
            </a:prstGeom>
            <a:ln w="50800">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a:xfrm flipV="1">
              <a:off x="4578350" y="2440825"/>
              <a:ext cx="450850" cy="448425"/>
            </a:xfrm>
            <a:prstGeom prst="line">
              <a:avLst/>
            </a:prstGeom>
            <a:ln w="50800">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a:xfrm flipV="1">
              <a:off x="5791200" y="3660024"/>
              <a:ext cx="457200" cy="457200"/>
            </a:xfrm>
            <a:prstGeom prst="line">
              <a:avLst/>
            </a:prstGeom>
            <a:ln w="50800">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p:nvCxnSpPr>
          <p:spPr>
            <a:xfrm>
              <a:off x="5011363" y="2447967"/>
              <a:ext cx="1244181" cy="0"/>
            </a:xfrm>
            <a:prstGeom prst="line">
              <a:avLst/>
            </a:prstGeom>
            <a:ln w="50800">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p:nvCxnSpPr>
          <p:spPr>
            <a:xfrm flipV="1">
              <a:off x="6241258" y="2421774"/>
              <a:ext cx="4761" cy="1254917"/>
            </a:xfrm>
            <a:prstGeom prst="line">
              <a:avLst/>
            </a:prstGeom>
            <a:ln w="50800">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1" name="Straight Connector 40"/>
            <p:cNvCxnSpPr/>
            <p:nvPr/>
          </p:nvCxnSpPr>
          <p:spPr>
            <a:xfrm flipV="1">
              <a:off x="5791200" y="2895600"/>
              <a:ext cx="0" cy="1219200"/>
            </a:xfrm>
            <a:prstGeom prst="line">
              <a:avLst/>
            </a:prstGeom>
            <a:ln w="50800">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3" name="Straight Connector 42"/>
            <p:cNvCxnSpPr/>
            <p:nvPr/>
          </p:nvCxnSpPr>
          <p:spPr>
            <a:xfrm flipH="1">
              <a:off x="4559300" y="2898775"/>
              <a:ext cx="1228725" cy="0"/>
            </a:xfrm>
            <a:prstGeom prst="line">
              <a:avLst/>
            </a:prstGeom>
            <a:ln w="50800">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5" name="Straight Connector 44"/>
            <p:cNvCxnSpPr/>
            <p:nvPr/>
          </p:nvCxnSpPr>
          <p:spPr>
            <a:xfrm flipH="1">
              <a:off x="4476750" y="4114800"/>
              <a:ext cx="1330327" cy="0"/>
            </a:xfrm>
            <a:prstGeom prst="line">
              <a:avLst/>
            </a:prstGeom>
            <a:ln w="50800">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6" name="Straight Connector 45"/>
            <p:cNvCxnSpPr/>
            <p:nvPr/>
          </p:nvCxnSpPr>
          <p:spPr>
            <a:xfrm flipV="1">
              <a:off x="4492625" y="3657602"/>
              <a:ext cx="460375" cy="454023"/>
            </a:xfrm>
            <a:prstGeom prst="line">
              <a:avLst/>
            </a:prstGeom>
            <a:ln w="50800">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8" name="Straight Connector 47"/>
            <p:cNvCxnSpPr/>
            <p:nvPr/>
          </p:nvCxnSpPr>
          <p:spPr>
            <a:xfrm>
              <a:off x="4953000" y="3657600"/>
              <a:ext cx="841375" cy="0"/>
            </a:xfrm>
            <a:prstGeom prst="line">
              <a:avLst/>
            </a:prstGeom>
            <a:ln w="50800">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50" name="Straight Connector 49"/>
            <p:cNvCxnSpPr/>
            <p:nvPr/>
          </p:nvCxnSpPr>
          <p:spPr>
            <a:xfrm flipV="1">
              <a:off x="4953000" y="2901950"/>
              <a:ext cx="0" cy="755650"/>
            </a:xfrm>
            <a:prstGeom prst="line">
              <a:avLst/>
            </a:prstGeom>
            <a:ln w="50800">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9" name="Straight Arrow Connector 28"/>
            <p:cNvCxnSpPr/>
            <p:nvPr/>
          </p:nvCxnSpPr>
          <p:spPr>
            <a:xfrm>
              <a:off x="4191000" y="3276600"/>
              <a:ext cx="1066800" cy="0"/>
            </a:xfrm>
            <a:prstGeom prst="straightConnector1">
              <a:avLst/>
            </a:prstGeom>
            <a:ln w="50800">
              <a:solidFill>
                <a:srgbClr val="FF0000"/>
              </a:solidFill>
              <a:headEnd type="none"/>
              <a:tailEnd type="stealth" w="lg" len="lg"/>
            </a:ln>
          </p:spPr>
          <p:style>
            <a:lnRef idx="1">
              <a:schemeClr val="accent1"/>
            </a:lnRef>
            <a:fillRef idx="0">
              <a:schemeClr val="accent1"/>
            </a:fillRef>
            <a:effectRef idx="0">
              <a:schemeClr val="accent1"/>
            </a:effectRef>
            <a:fontRef idx="minor">
              <a:schemeClr val="tx1"/>
            </a:fontRef>
          </p:style>
        </p:cxnSp>
      </p:grpSp>
      <p:grpSp>
        <p:nvGrpSpPr>
          <p:cNvPr id="10" name="Group 116"/>
          <p:cNvGrpSpPr/>
          <p:nvPr/>
        </p:nvGrpSpPr>
        <p:grpSpPr>
          <a:xfrm>
            <a:off x="3771900" y="2438400"/>
            <a:ext cx="1600200" cy="1714500"/>
            <a:chOff x="2971800" y="4419600"/>
            <a:chExt cx="1600200" cy="1714500"/>
          </a:xfrm>
        </p:grpSpPr>
        <p:grpSp>
          <p:nvGrpSpPr>
            <p:cNvPr id="11" name="Group 96"/>
            <p:cNvGrpSpPr/>
            <p:nvPr/>
          </p:nvGrpSpPr>
          <p:grpSpPr>
            <a:xfrm>
              <a:off x="4114800" y="4419600"/>
              <a:ext cx="457200" cy="1714500"/>
              <a:chOff x="3962400" y="4267200"/>
              <a:chExt cx="457200" cy="1714500"/>
            </a:xfrm>
          </p:grpSpPr>
          <p:cxnSp>
            <p:nvCxnSpPr>
              <p:cNvPr id="74" name="Straight Connector 73"/>
              <p:cNvCxnSpPr/>
              <p:nvPr/>
            </p:nvCxnSpPr>
            <p:spPr>
              <a:xfrm flipV="1">
                <a:off x="3962400" y="4286250"/>
                <a:ext cx="457200" cy="457200"/>
              </a:xfrm>
              <a:prstGeom prst="line">
                <a:avLst/>
              </a:prstGeom>
              <a:ln w="50800">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76" name="Straight Connector 75"/>
              <p:cNvCxnSpPr/>
              <p:nvPr/>
            </p:nvCxnSpPr>
            <p:spPr>
              <a:xfrm flipV="1">
                <a:off x="3962400" y="5505450"/>
                <a:ext cx="457200" cy="457200"/>
              </a:xfrm>
              <a:prstGeom prst="line">
                <a:avLst/>
              </a:prstGeom>
              <a:ln w="50800">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78" name="Straight Connector 77"/>
              <p:cNvCxnSpPr/>
              <p:nvPr/>
            </p:nvCxnSpPr>
            <p:spPr>
              <a:xfrm flipV="1">
                <a:off x="4412458" y="4267200"/>
                <a:ext cx="4761" cy="1254917"/>
              </a:xfrm>
              <a:prstGeom prst="line">
                <a:avLst/>
              </a:prstGeom>
              <a:ln w="50800">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81" name="Straight Connector 80"/>
              <p:cNvCxnSpPr/>
              <p:nvPr/>
            </p:nvCxnSpPr>
            <p:spPr>
              <a:xfrm>
                <a:off x="3962400" y="4724400"/>
                <a:ext cx="0" cy="1257300"/>
              </a:xfrm>
              <a:prstGeom prst="line">
                <a:avLst/>
              </a:prstGeom>
              <a:ln w="50800">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83" name="Straight Connector 82"/>
              <p:cNvCxnSpPr/>
              <p:nvPr/>
            </p:nvCxnSpPr>
            <p:spPr>
              <a:xfrm flipV="1">
                <a:off x="3962400" y="5334000"/>
                <a:ext cx="457200" cy="457200"/>
              </a:xfrm>
              <a:prstGeom prst="line">
                <a:avLst/>
              </a:prstGeom>
              <a:ln w="12700">
                <a:solidFill>
                  <a:schemeClr val="tx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84" name="Straight Connector 83"/>
              <p:cNvCxnSpPr/>
              <p:nvPr/>
            </p:nvCxnSpPr>
            <p:spPr>
              <a:xfrm flipV="1">
                <a:off x="3962400" y="5181600"/>
                <a:ext cx="457200" cy="457200"/>
              </a:xfrm>
              <a:prstGeom prst="line">
                <a:avLst/>
              </a:prstGeom>
              <a:ln w="12700">
                <a:solidFill>
                  <a:schemeClr val="tx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85" name="Straight Connector 84"/>
              <p:cNvCxnSpPr/>
              <p:nvPr/>
            </p:nvCxnSpPr>
            <p:spPr>
              <a:xfrm flipV="1">
                <a:off x="3962400" y="5029200"/>
                <a:ext cx="457200" cy="457200"/>
              </a:xfrm>
              <a:prstGeom prst="line">
                <a:avLst/>
              </a:prstGeom>
              <a:ln w="12700">
                <a:solidFill>
                  <a:schemeClr val="tx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86" name="Straight Connector 85"/>
              <p:cNvCxnSpPr/>
              <p:nvPr/>
            </p:nvCxnSpPr>
            <p:spPr>
              <a:xfrm flipV="1">
                <a:off x="3962400" y="4876800"/>
                <a:ext cx="457200" cy="457200"/>
              </a:xfrm>
              <a:prstGeom prst="line">
                <a:avLst/>
              </a:prstGeom>
              <a:ln w="12700">
                <a:solidFill>
                  <a:schemeClr val="tx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87" name="Straight Connector 86"/>
              <p:cNvCxnSpPr/>
              <p:nvPr/>
            </p:nvCxnSpPr>
            <p:spPr>
              <a:xfrm flipV="1">
                <a:off x="3962400" y="4724400"/>
                <a:ext cx="457200" cy="457200"/>
              </a:xfrm>
              <a:prstGeom prst="line">
                <a:avLst/>
              </a:prstGeom>
              <a:ln w="12700">
                <a:solidFill>
                  <a:schemeClr val="tx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88" name="Straight Connector 87"/>
              <p:cNvCxnSpPr/>
              <p:nvPr/>
            </p:nvCxnSpPr>
            <p:spPr>
              <a:xfrm flipV="1">
                <a:off x="3962400" y="4572000"/>
                <a:ext cx="457200" cy="457200"/>
              </a:xfrm>
              <a:prstGeom prst="line">
                <a:avLst/>
              </a:prstGeom>
              <a:ln w="12700">
                <a:solidFill>
                  <a:schemeClr val="tx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89" name="Straight Connector 88"/>
              <p:cNvCxnSpPr/>
              <p:nvPr/>
            </p:nvCxnSpPr>
            <p:spPr>
              <a:xfrm flipV="1">
                <a:off x="3962400" y="4419600"/>
                <a:ext cx="457200" cy="457200"/>
              </a:xfrm>
              <a:prstGeom prst="line">
                <a:avLst/>
              </a:prstGeom>
              <a:ln w="12700">
                <a:solidFill>
                  <a:schemeClr val="tx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91" name="Straight Connector 90"/>
              <p:cNvCxnSpPr/>
              <p:nvPr/>
            </p:nvCxnSpPr>
            <p:spPr>
              <a:xfrm>
                <a:off x="4343400" y="4343400"/>
                <a:ext cx="0" cy="1219200"/>
              </a:xfrm>
              <a:prstGeom prst="line">
                <a:avLst/>
              </a:prstGeom>
              <a:ln w="12700">
                <a:solidFill>
                  <a:schemeClr val="tx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93" name="Straight Connector 92"/>
              <p:cNvCxnSpPr/>
              <p:nvPr/>
            </p:nvCxnSpPr>
            <p:spPr>
              <a:xfrm>
                <a:off x="4267200" y="4419600"/>
                <a:ext cx="0" cy="1219200"/>
              </a:xfrm>
              <a:prstGeom prst="line">
                <a:avLst/>
              </a:prstGeom>
              <a:ln w="12700">
                <a:solidFill>
                  <a:schemeClr val="tx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94" name="Straight Connector 93"/>
              <p:cNvCxnSpPr/>
              <p:nvPr/>
            </p:nvCxnSpPr>
            <p:spPr>
              <a:xfrm>
                <a:off x="4191000" y="4495800"/>
                <a:ext cx="0" cy="1219200"/>
              </a:xfrm>
              <a:prstGeom prst="line">
                <a:avLst/>
              </a:prstGeom>
              <a:ln w="12700">
                <a:solidFill>
                  <a:schemeClr val="tx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95" name="Straight Connector 94"/>
              <p:cNvCxnSpPr/>
              <p:nvPr/>
            </p:nvCxnSpPr>
            <p:spPr>
              <a:xfrm>
                <a:off x="4114800" y="4572000"/>
                <a:ext cx="0" cy="1219200"/>
              </a:xfrm>
              <a:prstGeom prst="line">
                <a:avLst/>
              </a:prstGeom>
              <a:ln w="12700">
                <a:solidFill>
                  <a:schemeClr val="tx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96" name="Straight Connector 95"/>
              <p:cNvCxnSpPr/>
              <p:nvPr/>
            </p:nvCxnSpPr>
            <p:spPr>
              <a:xfrm>
                <a:off x="4038600" y="4648200"/>
                <a:ext cx="0" cy="1219200"/>
              </a:xfrm>
              <a:prstGeom prst="line">
                <a:avLst/>
              </a:prstGeom>
              <a:ln w="12700">
                <a:solidFill>
                  <a:schemeClr val="tx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grpSp>
        <p:grpSp>
          <p:nvGrpSpPr>
            <p:cNvPr id="12" name="Group 97"/>
            <p:cNvGrpSpPr/>
            <p:nvPr/>
          </p:nvGrpSpPr>
          <p:grpSpPr>
            <a:xfrm>
              <a:off x="2971800" y="4419600"/>
              <a:ext cx="457200" cy="1714500"/>
              <a:chOff x="3962400" y="4267200"/>
              <a:chExt cx="457200" cy="1714500"/>
            </a:xfrm>
          </p:grpSpPr>
          <p:cxnSp>
            <p:nvCxnSpPr>
              <p:cNvPr id="99" name="Straight Connector 98"/>
              <p:cNvCxnSpPr/>
              <p:nvPr/>
            </p:nvCxnSpPr>
            <p:spPr>
              <a:xfrm flipV="1">
                <a:off x="3962400" y="4286250"/>
                <a:ext cx="457200" cy="457200"/>
              </a:xfrm>
              <a:prstGeom prst="line">
                <a:avLst/>
              </a:prstGeom>
              <a:ln w="50800">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00" name="Straight Connector 99"/>
              <p:cNvCxnSpPr/>
              <p:nvPr/>
            </p:nvCxnSpPr>
            <p:spPr>
              <a:xfrm flipV="1">
                <a:off x="3962400" y="5505450"/>
                <a:ext cx="457200" cy="457200"/>
              </a:xfrm>
              <a:prstGeom prst="line">
                <a:avLst/>
              </a:prstGeom>
              <a:ln w="50800">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01" name="Straight Connector 100"/>
              <p:cNvCxnSpPr/>
              <p:nvPr/>
            </p:nvCxnSpPr>
            <p:spPr>
              <a:xfrm flipV="1">
                <a:off x="4412458" y="4267200"/>
                <a:ext cx="4761" cy="1254917"/>
              </a:xfrm>
              <a:prstGeom prst="line">
                <a:avLst/>
              </a:prstGeom>
              <a:ln w="50800">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02" name="Straight Connector 101"/>
              <p:cNvCxnSpPr/>
              <p:nvPr/>
            </p:nvCxnSpPr>
            <p:spPr>
              <a:xfrm>
                <a:off x="3962400" y="4724400"/>
                <a:ext cx="0" cy="1257300"/>
              </a:xfrm>
              <a:prstGeom prst="line">
                <a:avLst/>
              </a:prstGeom>
              <a:ln w="50800">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03" name="Straight Connector 102"/>
              <p:cNvCxnSpPr/>
              <p:nvPr/>
            </p:nvCxnSpPr>
            <p:spPr>
              <a:xfrm flipV="1">
                <a:off x="3962400" y="5334000"/>
                <a:ext cx="457200" cy="457200"/>
              </a:xfrm>
              <a:prstGeom prst="line">
                <a:avLst/>
              </a:prstGeom>
              <a:ln w="12700">
                <a:solidFill>
                  <a:schemeClr val="tx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104" name="Straight Connector 103"/>
              <p:cNvCxnSpPr/>
              <p:nvPr/>
            </p:nvCxnSpPr>
            <p:spPr>
              <a:xfrm flipV="1">
                <a:off x="3962400" y="5181600"/>
                <a:ext cx="457200" cy="457200"/>
              </a:xfrm>
              <a:prstGeom prst="line">
                <a:avLst/>
              </a:prstGeom>
              <a:ln w="12700">
                <a:solidFill>
                  <a:schemeClr val="tx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105" name="Straight Connector 104"/>
              <p:cNvCxnSpPr/>
              <p:nvPr/>
            </p:nvCxnSpPr>
            <p:spPr>
              <a:xfrm flipV="1">
                <a:off x="3962400" y="5029200"/>
                <a:ext cx="457200" cy="457200"/>
              </a:xfrm>
              <a:prstGeom prst="line">
                <a:avLst/>
              </a:prstGeom>
              <a:ln w="12700">
                <a:solidFill>
                  <a:schemeClr val="tx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106" name="Straight Connector 105"/>
              <p:cNvCxnSpPr/>
              <p:nvPr/>
            </p:nvCxnSpPr>
            <p:spPr>
              <a:xfrm flipV="1">
                <a:off x="3962400" y="4876800"/>
                <a:ext cx="457200" cy="457200"/>
              </a:xfrm>
              <a:prstGeom prst="line">
                <a:avLst/>
              </a:prstGeom>
              <a:ln w="12700">
                <a:solidFill>
                  <a:schemeClr val="tx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107" name="Straight Connector 106"/>
              <p:cNvCxnSpPr/>
              <p:nvPr/>
            </p:nvCxnSpPr>
            <p:spPr>
              <a:xfrm flipV="1">
                <a:off x="3962400" y="4724400"/>
                <a:ext cx="457200" cy="457200"/>
              </a:xfrm>
              <a:prstGeom prst="line">
                <a:avLst/>
              </a:prstGeom>
              <a:ln w="12700">
                <a:solidFill>
                  <a:schemeClr val="tx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108" name="Straight Connector 107"/>
              <p:cNvCxnSpPr/>
              <p:nvPr/>
            </p:nvCxnSpPr>
            <p:spPr>
              <a:xfrm flipV="1">
                <a:off x="3962400" y="4572000"/>
                <a:ext cx="457200" cy="457200"/>
              </a:xfrm>
              <a:prstGeom prst="line">
                <a:avLst/>
              </a:prstGeom>
              <a:ln w="12700">
                <a:solidFill>
                  <a:schemeClr val="tx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109" name="Straight Connector 108"/>
              <p:cNvCxnSpPr/>
              <p:nvPr/>
            </p:nvCxnSpPr>
            <p:spPr>
              <a:xfrm flipV="1">
                <a:off x="3962400" y="4419600"/>
                <a:ext cx="457200" cy="457200"/>
              </a:xfrm>
              <a:prstGeom prst="line">
                <a:avLst/>
              </a:prstGeom>
              <a:ln w="12700">
                <a:solidFill>
                  <a:schemeClr val="tx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110" name="Straight Connector 109"/>
              <p:cNvCxnSpPr/>
              <p:nvPr/>
            </p:nvCxnSpPr>
            <p:spPr>
              <a:xfrm>
                <a:off x="4343400" y="4343400"/>
                <a:ext cx="0" cy="1219200"/>
              </a:xfrm>
              <a:prstGeom prst="line">
                <a:avLst/>
              </a:prstGeom>
              <a:ln w="12700">
                <a:solidFill>
                  <a:schemeClr val="tx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111" name="Straight Connector 110"/>
              <p:cNvCxnSpPr/>
              <p:nvPr/>
            </p:nvCxnSpPr>
            <p:spPr>
              <a:xfrm>
                <a:off x="4267200" y="4419600"/>
                <a:ext cx="0" cy="1219200"/>
              </a:xfrm>
              <a:prstGeom prst="line">
                <a:avLst/>
              </a:prstGeom>
              <a:ln w="12700">
                <a:solidFill>
                  <a:schemeClr val="tx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112" name="Straight Connector 111"/>
              <p:cNvCxnSpPr/>
              <p:nvPr/>
            </p:nvCxnSpPr>
            <p:spPr>
              <a:xfrm>
                <a:off x="4191000" y="4495800"/>
                <a:ext cx="0" cy="1219200"/>
              </a:xfrm>
              <a:prstGeom prst="line">
                <a:avLst/>
              </a:prstGeom>
              <a:ln w="12700">
                <a:solidFill>
                  <a:schemeClr val="tx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113" name="Straight Connector 112"/>
              <p:cNvCxnSpPr/>
              <p:nvPr/>
            </p:nvCxnSpPr>
            <p:spPr>
              <a:xfrm>
                <a:off x="4114800" y="4572000"/>
                <a:ext cx="0" cy="1219200"/>
              </a:xfrm>
              <a:prstGeom prst="line">
                <a:avLst/>
              </a:prstGeom>
              <a:ln w="12700">
                <a:solidFill>
                  <a:schemeClr val="tx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114" name="Straight Connector 113"/>
              <p:cNvCxnSpPr/>
              <p:nvPr/>
            </p:nvCxnSpPr>
            <p:spPr>
              <a:xfrm>
                <a:off x="4038600" y="4648200"/>
                <a:ext cx="0" cy="1219200"/>
              </a:xfrm>
              <a:prstGeom prst="line">
                <a:avLst/>
              </a:prstGeom>
              <a:ln w="12700">
                <a:solidFill>
                  <a:schemeClr val="tx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grpSp>
        <p:cxnSp>
          <p:nvCxnSpPr>
            <p:cNvPr id="115" name="Straight Arrow Connector 114"/>
            <p:cNvCxnSpPr/>
            <p:nvPr/>
          </p:nvCxnSpPr>
          <p:spPr>
            <a:xfrm>
              <a:off x="3505200" y="5257800"/>
              <a:ext cx="533400" cy="0"/>
            </a:xfrm>
            <a:prstGeom prst="straightConnector1">
              <a:avLst/>
            </a:prstGeom>
            <a:ln w="50800">
              <a:solidFill>
                <a:srgbClr val="FF0000"/>
              </a:solidFill>
              <a:headEnd type="none"/>
              <a:tailEnd type="stealth" w="lg" len="lg"/>
            </a:ln>
          </p:spPr>
          <p:style>
            <a:lnRef idx="1">
              <a:schemeClr val="accent1"/>
            </a:lnRef>
            <a:fillRef idx="0">
              <a:schemeClr val="accent1"/>
            </a:fillRef>
            <a:effectRef idx="0">
              <a:schemeClr val="accent1"/>
            </a:effectRef>
            <a:fontRef idx="minor">
              <a:schemeClr val="tx1"/>
            </a:fontRef>
          </p:style>
        </p:cxnSp>
      </p:grpSp>
      <p:sp>
        <p:nvSpPr>
          <p:cNvPr id="64" name="TextBox 63"/>
          <p:cNvSpPr txBox="1"/>
          <p:nvPr/>
        </p:nvSpPr>
        <p:spPr bwMode="auto">
          <a:xfrm>
            <a:off x="6934200" y="4343400"/>
            <a:ext cx="476412" cy="461665"/>
          </a:xfrm>
          <a:prstGeom prst="rect">
            <a:avLst/>
          </a:prstGeom>
          <a:noFill/>
          <a:ln w="9525">
            <a:noFill/>
            <a:miter lim="800000"/>
            <a:headEnd/>
            <a:tailEnd/>
          </a:ln>
        </p:spPr>
        <p:txBody>
          <a:bodyPr wrap="none" rtlCol="0">
            <a:spAutoFit/>
          </a:bodyPr>
          <a:lstStyle/>
          <a:p>
            <a:r>
              <a:rPr lang="en-US" sz="2400" dirty="0" smtClean="0">
                <a:latin typeface="Helvetica" pitchFamily="34" charset="0"/>
                <a:cs typeface="Helvetica" pitchFamily="34" charset="0"/>
              </a:rPr>
              <a:t>U</a:t>
            </a:r>
            <a:r>
              <a:rPr lang="en-US" sz="2400" baseline="-25000" dirty="0" smtClean="0">
                <a:latin typeface="Helvetica" pitchFamily="34" charset="0"/>
                <a:cs typeface="Helvetica" pitchFamily="34" charset="0"/>
              </a:rPr>
              <a:t>r</a:t>
            </a:r>
            <a:endParaRPr lang="en-US" sz="2400" baseline="-25000" dirty="0">
              <a:latin typeface="Helvetica" pitchFamily="34" charset="0"/>
              <a:cs typeface="Helvetica" pitchFamily="34" charset="0"/>
            </a:endParaRPr>
          </a:p>
        </p:txBody>
      </p:sp>
      <p:sp>
        <p:nvSpPr>
          <p:cNvPr id="65" name="TextBox 64"/>
          <p:cNvSpPr txBox="1"/>
          <p:nvPr/>
        </p:nvSpPr>
        <p:spPr bwMode="auto">
          <a:xfrm>
            <a:off x="7543800" y="4343400"/>
            <a:ext cx="806439" cy="461665"/>
          </a:xfrm>
          <a:prstGeom prst="rect">
            <a:avLst/>
          </a:prstGeom>
          <a:noFill/>
          <a:ln w="9525">
            <a:noFill/>
            <a:miter lim="800000"/>
            <a:headEnd/>
            <a:tailEnd/>
          </a:ln>
        </p:spPr>
        <p:txBody>
          <a:bodyPr wrap="none" rtlCol="0">
            <a:spAutoFit/>
          </a:bodyPr>
          <a:lstStyle/>
          <a:p>
            <a:r>
              <a:rPr lang="en-US" sz="2400" dirty="0" err="1" smtClean="0">
                <a:latin typeface="Helvetica" pitchFamily="34" charset="0"/>
                <a:cs typeface="Helvetica" pitchFamily="34" charset="0"/>
              </a:rPr>
              <a:t>T</a:t>
            </a:r>
            <a:r>
              <a:rPr lang="en-US" sz="2400" baseline="-25000" dirty="0" err="1" smtClean="0">
                <a:latin typeface="Helvetica" pitchFamily="34" charset="0"/>
                <a:cs typeface="Helvetica" pitchFamily="34" charset="0"/>
              </a:rPr>
              <a:t>rlf→r</a:t>
            </a:r>
            <a:endParaRPr lang="en-US" sz="2400" baseline="-25000" dirty="0">
              <a:latin typeface="Helvetica" pitchFamily="34" charset="0"/>
              <a:cs typeface="Helvetica" pitchFamily="34" charset="0"/>
            </a:endParaRPr>
          </a:p>
        </p:txBody>
      </p:sp>
      <p:sp>
        <p:nvSpPr>
          <p:cNvPr id="77" name="TextBox 76"/>
          <p:cNvSpPr txBox="1"/>
          <p:nvPr/>
        </p:nvSpPr>
        <p:spPr bwMode="auto">
          <a:xfrm>
            <a:off x="914400" y="4343400"/>
            <a:ext cx="898003" cy="461665"/>
          </a:xfrm>
          <a:prstGeom prst="rect">
            <a:avLst/>
          </a:prstGeom>
          <a:noFill/>
          <a:ln w="9525">
            <a:noFill/>
            <a:miter lim="800000"/>
            <a:headEnd/>
            <a:tailEnd/>
          </a:ln>
        </p:spPr>
        <p:txBody>
          <a:bodyPr wrap="none" rtlCol="0">
            <a:spAutoFit/>
          </a:bodyPr>
          <a:lstStyle/>
          <a:p>
            <a:r>
              <a:rPr lang="en-US" sz="2400" dirty="0" err="1" smtClean="0">
                <a:latin typeface="Helvetica" pitchFamily="34" charset="0"/>
                <a:cs typeface="Helvetica" pitchFamily="34" charset="0"/>
              </a:rPr>
              <a:t>R</a:t>
            </a:r>
            <a:r>
              <a:rPr lang="en-US" sz="2400" baseline="-25000" dirty="0" err="1" smtClean="0">
                <a:latin typeface="Helvetica" pitchFamily="34" charset="0"/>
                <a:cs typeface="Helvetica" pitchFamily="34" charset="0"/>
              </a:rPr>
              <a:t>b</a:t>
            </a:r>
            <a:r>
              <a:rPr lang="en-US" sz="2400" baseline="-25000" dirty="0" err="1" smtClean="0">
                <a:latin typeface="Times New Roman"/>
                <a:cs typeface="Times New Roman"/>
              </a:rPr>
              <a:t>→</a:t>
            </a:r>
            <a:r>
              <a:rPr lang="en-US" sz="2400" baseline="-25000" dirty="0" err="1" smtClean="0">
                <a:latin typeface="Helvetica" pitchFamily="34" charset="0"/>
                <a:cs typeface="Helvetica" pitchFamily="34" charset="0"/>
              </a:rPr>
              <a:t>rlf</a:t>
            </a:r>
            <a:endParaRPr lang="en-US" sz="2400" dirty="0">
              <a:latin typeface="Helvetica" pitchFamily="34" charset="0"/>
              <a:cs typeface="Helvetica" pitchFamily="34" charset="0"/>
            </a:endParaRPr>
          </a:p>
        </p:txBody>
      </p:sp>
      <p:sp>
        <p:nvSpPr>
          <p:cNvPr id="79" name="Rectangle 78"/>
          <p:cNvSpPr/>
          <p:nvPr/>
        </p:nvSpPr>
        <p:spPr>
          <a:xfrm>
            <a:off x="3657600" y="4343400"/>
            <a:ext cx="590226" cy="461665"/>
          </a:xfrm>
          <a:prstGeom prst="rect">
            <a:avLst/>
          </a:prstGeom>
        </p:spPr>
        <p:txBody>
          <a:bodyPr wrap="none">
            <a:spAutoFit/>
          </a:bodyPr>
          <a:lstStyle/>
          <a:p>
            <a:r>
              <a:rPr lang="en-US" sz="2400" dirty="0" smtClean="0">
                <a:latin typeface="Helvetica" pitchFamily="34" charset="0"/>
                <a:ea typeface="Verdana" pitchFamily="34" charset="0"/>
                <a:cs typeface="Helvetica" pitchFamily="34" charset="0"/>
              </a:rPr>
              <a:t>R</a:t>
            </a:r>
            <a:r>
              <a:rPr lang="en-US" sz="2400" baseline="-25000" dirty="0" smtClean="0">
                <a:latin typeface="Helvetica" pitchFamily="34" charset="0"/>
                <a:cs typeface="Helvetica" pitchFamily="34" charset="0"/>
                <a:sym typeface="Wingdings 3"/>
              </a:rPr>
              <a:t></a:t>
            </a:r>
            <a:endParaRPr lang="en-US" sz="2400" dirty="0"/>
          </a:p>
        </p:txBody>
      </p:sp>
      <p:sp>
        <p:nvSpPr>
          <p:cNvPr id="80" name="Rectangle 79"/>
          <p:cNvSpPr/>
          <p:nvPr/>
        </p:nvSpPr>
        <p:spPr>
          <a:xfrm>
            <a:off x="4267200" y="4343400"/>
            <a:ext cx="510076" cy="461665"/>
          </a:xfrm>
          <a:prstGeom prst="rect">
            <a:avLst/>
          </a:prstGeom>
        </p:spPr>
        <p:txBody>
          <a:bodyPr wrap="none">
            <a:spAutoFit/>
          </a:bodyPr>
          <a:lstStyle/>
          <a:p>
            <a:r>
              <a:rPr lang="en-US" sz="2400" dirty="0" smtClean="0">
                <a:latin typeface="Helvetica" pitchFamily="34" charset="0"/>
                <a:cs typeface="Helvetica" pitchFamily="34" charset="0"/>
                <a:sym typeface="Wingdings 3"/>
              </a:rPr>
              <a:t>R</a:t>
            </a:r>
            <a:r>
              <a:rPr lang="en-US" sz="2400" baseline="-25000" dirty="0" smtClean="0">
                <a:latin typeface="Helvetica" pitchFamily="34" charset="0"/>
                <a:cs typeface="Helvetica" pitchFamily="34" charset="0"/>
                <a:sym typeface="Wingdings 3"/>
              </a:rPr>
              <a:t>↑</a:t>
            </a:r>
            <a:endParaRPr lang="en-US" sz="2400" dirty="0"/>
          </a:p>
        </p:txBody>
      </p:sp>
      <p:sp>
        <p:nvSpPr>
          <p:cNvPr id="82" name="Rectangle 81"/>
          <p:cNvSpPr/>
          <p:nvPr/>
        </p:nvSpPr>
        <p:spPr>
          <a:xfrm>
            <a:off x="4800600" y="4343400"/>
            <a:ext cx="590226" cy="461665"/>
          </a:xfrm>
          <a:prstGeom prst="rect">
            <a:avLst/>
          </a:prstGeom>
        </p:spPr>
        <p:txBody>
          <a:bodyPr wrap="none">
            <a:spAutoFit/>
          </a:bodyPr>
          <a:lstStyle/>
          <a:p>
            <a:r>
              <a:rPr lang="en-US" sz="2400" dirty="0" smtClean="0">
                <a:latin typeface="Helvetica" pitchFamily="34" charset="0"/>
                <a:cs typeface="Helvetica" pitchFamily="34" charset="0"/>
                <a:sym typeface="Wingdings 3"/>
              </a:rPr>
              <a:t>R</a:t>
            </a:r>
            <a:r>
              <a:rPr lang="en-US" sz="2400" baseline="-25000" dirty="0" smtClean="0">
                <a:latin typeface="Helvetica" pitchFamily="34" charset="0"/>
                <a:cs typeface="Helvetica" pitchFamily="34" charset="0"/>
                <a:sym typeface="Wingdings 3"/>
              </a:rPr>
              <a:t></a:t>
            </a:r>
            <a:endParaRPr lang="en-US" sz="2400" dirty="0"/>
          </a:p>
        </p:txBody>
      </p:sp>
      <p:grpSp>
        <p:nvGrpSpPr>
          <p:cNvPr id="122" name="Group 121"/>
          <p:cNvGrpSpPr/>
          <p:nvPr/>
        </p:nvGrpSpPr>
        <p:grpSpPr>
          <a:xfrm>
            <a:off x="609600" y="2438400"/>
            <a:ext cx="2007399" cy="1695450"/>
            <a:chOff x="609600" y="1371600"/>
            <a:chExt cx="2007399" cy="1695450"/>
          </a:xfrm>
        </p:grpSpPr>
        <p:grpSp>
          <p:nvGrpSpPr>
            <p:cNvPr id="123" name="Group 25"/>
            <p:cNvGrpSpPr/>
            <p:nvPr/>
          </p:nvGrpSpPr>
          <p:grpSpPr>
            <a:xfrm>
              <a:off x="609600" y="1371600"/>
              <a:ext cx="2007399" cy="1695450"/>
              <a:chOff x="1066800" y="2419350"/>
              <a:chExt cx="2007399" cy="1695450"/>
            </a:xfrm>
          </p:grpSpPr>
          <p:grpSp>
            <p:nvGrpSpPr>
              <p:cNvPr id="129" name="Group 20"/>
              <p:cNvGrpSpPr/>
              <p:nvPr/>
            </p:nvGrpSpPr>
            <p:grpSpPr>
              <a:xfrm>
                <a:off x="1066800" y="2419350"/>
                <a:ext cx="1683544" cy="1695450"/>
                <a:chOff x="1066800" y="2419350"/>
                <a:chExt cx="1683544" cy="1695450"/>
              </a:xfrm>
            </p:grpSpPr>
            <p:cxnSp>
              <p:nvCxnSpPr>
                <p:cNvPr id="131" name="Straight Connector 130"/>
                <p:cNvCxnSpPr/>
                <p:nvPr/>
              </p:nvCxnSpPr>
              <p:spPr>
                <a:xfrm flipV="1">
                  <a:off x="2286000" y="2438400"/>
                  <a:ext cx="457200" cy="457200"/>
                </a:xfrm>
                <a:prstGeom prst="line">
                  <a:avLst/>
                </a:prstGeom>
                <a:ln w="50800">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32" name="Straight Connector 131"/>
                <p:cNvCxnSpPr/>
                <p:nvPr/>
              </p:nvCxnSpPr>
              <p:spPr>
                <a:xfrm flipV="1">
                  <a:off x="1066800" y="2438400"/>
                  <a:ext cx="457200" cy="457200"/>
                </a:xfrm>
                <a:prstGeom prst="line">
                  <a:avLst/>
                </a:prstGeom>
                <a:ln w="50800">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33" name="Straight Connector 132"/>
                <p:cNvCxnSpPr/>
                <p:nvPr/>
              </p:nvCxnSpPr>
              <p:spPr>
                <a:xfrm flipV="1">
                  <a:off x="2286000" y="3657600"/>
                  <a:ext cx="457200" cy="457200"/>
                </a:xfrm>
                <a:prstGeom prst="line">
                  <a:avLst/>
                </a:prstGeom>
                <a:ln w="50800">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34" name="Straight Connector 8"/>
                <p:cNvCxnSpPr/>
                <p:nvPr/>
              </p:nvCxnSpPr>
              <p:spPr>
                <a:xfrm>
                  <a:off x="1506163" y="2445543"/>
                  <a:ext cx="1244181" cy="0"/>
                </a:xfrm>
                <a:prstGeom prst="line">
                  <a:avLst/>
                </a:prstGeom>
                <a:ln w="50800">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35" name="Straight Connector 134"/>
                <p:cNvCxnSpPr/>
                <p:nvPr/>
              </p:nvCxnSpPr>
              <p:spPr>
                <a:xfrm flipV="1">
                  <a:off x="2736058" y="2419350"/>
                  <a:ext cx="4761" cy="1254917"/>
                </a:xfrm>
                <a:prstGeom prst="line">
                  <a:avLst/>
                </a:prstGeom>
                <a:ln w="50800">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36" name="Straight Connector 135"/>
                <p:cNvCxnSpPr/>
                <p:nvPr/>
              </p:nvCxnSpPr>
              <p:spPr>
                <a:xfrm rot="10800000">
                  <a:off x="1498060" y="3657600"/>
                  <a:ext cx="1245140" cy="0"/>
                </a:xfrm>
                <a:prstGeom prst="line">
                  <a:avLst/>
                </a:prstGeom>
                <a:ln w="50800">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grpSp>
          <p:cxnSp>
            <p:nvCxnSpPr>
              <p:cNvPr id="130" name="Straight Arrow Connector 129"/>
              <p:cNvCxnSpPr/>
              <p:nvPr/>
            </p:nvCxnSpPr>
            <p:spPr>
              <a:xfrm>
                <a:off x="2312199" y="3276600"/>
                <a:ext cx="762000" cy="0"/>
              </a:xfrm>
              <a:prstGeom prst="straightConnector1">
                <a:avLst/>
              </a:prstGeom>
              <a:ln w="50800">
                <a:solidFill>
                  <a:srgbClr val="FF0000"/>
                </a:solidFill>
                <a:headEnd type="none"/>
                <a:tailEnd type="stealth" w="lg" len="lg"/>
              </a:ln>
            </p:spPr>
            <p:style>
              <a:lnRef idx="1">
                <a:schemeClr val="accent1"/>
              </a:lnRef>
              <a:fillRef idx="0">
                <a:schemeClr val="accent1"/>
              </a:fillRef>
              <a:effectRef idx="0">
                <a:schemeClr val="accent1"/>
              </a:effectRef>
              <a:fontRef idx="minor">
                <a:schemeClr val="tx1"/>
              </a:fontRef>
            </p:style>
          </p:cxnSp>
        </p:grpSp>
        <p:cxnSp>
          <p:nvCxnSpPr>
            <p:cNvPr id="124" name="Straight Connector 123"/>
            <p:cNvCxnSpPr/>
            <p:nvPr/>
          </p:nvCxnSpPr>
          <p:spPr>
            <a:xfrm flipV="1">
              <a:off x="609600" y="2590800"/>
              <a:ext cx="457200" cy="457200"/>
            </a:xfrm>
            <a:prstGeom prst="line">
              <a:avLst/>
            </a:prstGeom>
            <a:ln w="50800">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25" name="Straight Connector 124"/>
            <p:cNvCxnSpPr/>
            <p:nvPr/>
          </p:nvCxnSpPr>
          <p:spPr>
            <a:xfrm rot="5400000" flipH="1" flipV="1">
              <a:off x="682533" y="2242251"/>
              <a:ext cx="768535" cy="0"/>
            </a:xfrm>
            <a:prstGeom prst="line">
              <a:avLst/>
            </a:prstGeom>
            <a:ln w="50800">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26" name="Straight Connector 125"/>
            <p:cNvCxnSpPr/>
            <p:nvPr/>
          </p:nvCxnSpPr>
          <p:spPr>
            <a:xfrm>
              <a:off x="609600" y="1828800"/>
              <a:ext cx="1244181" cy="0"/>
            </a:xfrm>
            <a:prstGeom prst="line">
              <a:avLst/>
            </a:prstGeom>
            <a:ln w="50800">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27" name="Straight Connector 126"/>
            <p:cNvCxnSpPr/>
            <p:nvPr/>
          </p:nvCxnSpPr>
          <p:spPr>
            <a:xfrm>
              <a:off x="609600" y="3048000"/>
              <a:ext cx="1244181" cy="0"/>
            </a:xfrm>
            <a:prstGeom prst="line">
              <a:avLst/>
            </a:prstGeom>
            <a:ln w="50800">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28" name="Straight Connector 127"/>
            <p:cNvCxnSpPr/>
            <p:nvPr/>
          </p:nvCxnSpPr>
          <p:spPr>
            <a:xfrm rot="5400000" flipH="1" flipV="1">
              <a:off x="5649" y="2442479"/>
              <a:ext cx="1227358" cy="0"/>
            </a:xfrm>
            <a:prstGeom prst="line">
              <a:avLst/>
            </a:prstGeom>
            <a:ln w="50800">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grpSp>
      <p:sp>
        <p:nvSpPr>
          <p:cNvPr id="2" name="Title 1"/>
          <p:cNvSpPr>
            <a:spLocks noGrp="1"/>
          </p:cNvSpPr>
          <p:nvPr>
            <p:ph type="title"/>
          </p:nvPr>
        </p:nvSpPr>
        <p:spPr>
          <a:xfrm>
            <a:off x="381000" y="230188"/>
            <a:ext cx="8382000" cy="1052596"/>
          </a:xfrm>
        </p:spPr>
        <p:txBody>
          <a:bodyPr/>
          <a:lstStyle/>
          <a:p>
            <a:r>
              <a:rPr lang="en-US" dirty="0"/>
              <a:t>Dictionary</a:t>
            </a:r>
            <a:br>
              <a:rPr lang="en-US" dirty="0"/>
            </a:br>
            <a:r>
              <a:rPr lang="en-US" sz="2800" dirty="0"/>
              <a:t>interfaces (</a:t>
            </a:r>
            <a:r>
              <a:rPr lang="en-US" sz="2800" dirty="0" err="1"/>
              <a:t>T</a:t>
            </a:r>
            <a:r>
              <a:rPr lang="en-US" sz="2800" baseline="-25000" dirty="0" err="1"/>
              <a:t>r→lfr</a:t>
            </a:r>
            <a:r>
              <a:rPr lang="en-US" sz="2800" dirty="0"/>
              <a:t> / U</a:t>
            </a:r>
            <a:r>
              <a:rPr lang="en-US" sz="2800" baseline="-25000" dirty="0"/>
              <a:t>r</a:t>
            </a:r>
            <a:r>
              <a:rPr lang="en-US" sz="2800" dirty="0"/>
              <a:t>)</a:t>
            </a:r>
          </a:p>
        </p:txBody>
      </p:sp>
    </p:spTree>
    <p:extLst>
      <p:ext uri="{BB962C8B-B14F-4D97-AF65-F5344CB8AC3E}">
        <p14:creationId xmlns:p14="http://schemas.microsoft.com/office/powerpoint/2010/main" val="1302607390"/>
      </p:ext>
    </p:extLst>
  </p:cSld>
  <p:clrMapOvr>
    <a:masterClrMapping/>
  </p:clrMapOvr>
  <p:transition>
    <p:fade/>
  </p:transition>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 name="TextBox 63"/>
          <p:cNvSpPr txBox="1"/>
          <p:nvPr/>
        </p:nvSpPr>
        <p:spPr bwMode="auto">
          <a:xfrm>
            <a:off x="6934200" y="4343400"/>
            <a:ext cx="476412" cy="461665"/>
          </a:xfrm>
          <a:prstGeom prst="rect">
            <a:avLst/>
          </a:prstGeom>
          <a:noFill/>
          <a:ln w="9525">
            <a:noFill/>
            <a:miter lim="800000"/>
            <a:headEnd/>
            <a:tailEnd/>
          </a:ln>
        </p:spPr>
        <p:txBody>
          <a:bodyPr wrap="none" rtlCol="0">
            <a:spAutoFit/>
          </a:bodyPr>
          <a:lstStyle/>
          <a:p>
            <a:r>
              <a:rPr lang="en-US" sz="2400" dirty="0" smtClean="0">
                <a:solidFill>
                  <a:schemeClr val="bg1">
                    <a:lumMod val="65000"/>
                    <a:lumOff val="35000"/>
                  </a:schemeClr>
                </a:solidFill>
                <a:latin typeface="Helvetica" pitchFamily="34" charset="0"/>
                <a:cs typeface="Helvetica" pitchFamily="34" charset="0"/>
              </a:rPr>
              <a:t>U</a:t>
            </a:r>
            <a:r>
              <a:rPr lang="en-US" sz="2400" baseline="-25000" dirty="0" smtClean="0">
                <a:solidFill>
                  <a:schemeClr val="bg1">
                    <a:lumMod val="65000"/>
                    <a:lumOff val="35000"/>
                  </a:schemeClr>
                </a:solidFill>
                <a:latin typeface="Helvetica" pitchFamily="34" charset="0"/>
                <a:cs typeface="Helvetica" pitchFamily="34" charset="0"/>
              </a:rPr>
              <a:t>r</a:t>
            </a:r>
            <a:endParaRPr lang="en-US" sz="2400" baseline="-25000" dirty="0">
              <a:solidFill>
                <a:schemeClr val="bg1">
                  <a:lumMod val="65000"/>
                  <a:lumOff val="35000"/>
                </a:schemeClr>
              </a:solidFill>
              <a:latin typeface="Helvetica" pitchFamily="34" charset="0"/>
              <a:cs typeface="Helvetica" pitchFamily="34" charset="0"/>
            </a:endParaRPr>
          </a:p>
        </p:txBody>
      </p:sp>
      <p:sp>
        <p:nvSpPr>
          <p:cNvPr id="65" name="TextBox 64"/>
          <p:cNvSpPr txBox="1"/>
          <p:nvPr/>
        </p:nvSpPr>
        <p:spPr bwMode="auto">
          <a:xfrm>
            <a:off x="7543800" y="4343400"/>
            <a:ext cx="806439" cy="461665"/>
          </a:xfrm>
          <a:prstGeom prst="rect">
            <a:avLst/>
          </a:prstGeom>
          <a:noFill/>
          <a:ln w="9525">
            <a:noFill/>
            <a:miter lim="800000"/>
            <a:headEnd/>
            <a:tailEnd/>
          </a:ln>
        </p:spPr>
        <p:txBody>
          <a:bodyPr wrap="none" rtlCol="0">
            <a:spAutoFit/>
          </a:bodyPr>
          <a:lstStyle/>
          <a:p>
            <a:r>
              <a:rPr lang="en-US" sz="2400" dirty="0" err="1" smtClean="0">
                <a:latin typeface="Helvetica" pitchFamily="34" charset="0"/>
                <a:cs typeface="Helvetica" pitchFamily="34" charset="0"/>
              </a:rPr>
              <a:t>T</a:t>
            </a:r>
            <a:r>
              <a:rPr lang="en-US" sz="2400" baseline="-25000" dirty="0" err="1" smtClean="0">
                <a:latin typeface="Helvetica" pitchFamily="34" charset="0"/>
                <a:cs typeface="Helvetica" pitchFamily="34" charset="0"/>
              </a:rPr>
              <a:t>rlf→r</a:t>
            </a:r>
            <a:endParaRPr lang="en-US" sz="2400" baseline="-25000" dirty="0">
              <a:latin typeface="Helvetica" pitchFamily="34" charset="0"/>
              <a:cs typeface="Helvetica" pitchFamily="34" charset="0"/>
            </a:endParaRPr>
          </a:p>
        </p:txBody>
      </p:sp>
      <p:sp>
        <p:nvSpPr>
          <p:cNvPr id="79" name="Rectangle 78"/>
          <p:cNvSpPr/>
          <p:nvPr/>
        </p:nvSpPr>
        <p:spPr>
          <a:xfrm>
            <a:off x="3657600" y="4343400"/>
            <a:ext cx="590226" cy="461665"/>
          </a:xfrm>
          <a:prstGeom prst="rect">
            <a:avLst/>
          </a:prstGeom>
        </p:spPr>
        <p:txBody>
          <a:bodyPr wrap="none">
            <a:spAutoFit/>
          </a:bodyPr>
          <a:lstStyle/>
          <a:p>
            <a:r>
              <a:rPr lang="en-US" sz="2400" dirty="0" smtClean="0">
                <a:latin typeface="Helvetica" pitchFamily="34" charset="0"/>
                <a:ea typeface="Verdana" pitchFamily="34" charset="0"/>
                <a:cs typeface="Helvetica" pitchFamily="34" charset="0"/>
              </a:rPr>
              <a:t>R</a:t>
            </a:r>
            <a:r>
              <a:rPr lang="en-US" sz="2400" baseline="-25000" dirty="0" smtClean="0">
                <a:latin typeface="Helvetica" pitchFamily="34" charset="0"/>
                <a:cs typeface="Helvetica" pitchFamily="34" charset="0"/>
                <a:sym typeface="Wingdings 3"/>
              </a:rPr>
              <a:t></a:t>
            </a:r>
            <a:endParaRPr lang="en-US" sz="2400" dirty="0"/>
          </a:p>
        </p:txBody>
      </p:sp>
      <p:sp>
        <p:nvSpPr>
          <p:cNvPr id="80" name="Rectangle 79"/>
          <p:cNvSpPr/>
          <p:nvPr/>
        </p:nvSpPr>
        <p:spPr>
          <a:xfrm>
            <a:off x="4267200" y="4343400"/>
            <a:ext cx="510076" cy="461665"/>
          </a:xfrm>
          <a:prstGeom prst="rect">
            <a:avLst/>
          </a:prstGeom>
        </p:spPr>
        <p:txBody>
          <a:bodyPr wrap="none">
            <a:spAutoFit/>
          </a:bodyPr>
          <a:lstStyle/>
          <a:p>
            <a:r>
              <a:rPr lang="en-US" sz="2400" dirty="0" smtClean="0">
                <a:latin typeface="Helvetica" pitchFamily="34" charset="0"/>
                <a:cs typeface="Helvetica" pitchFamily="34" charset="0"/>
                <a:sym typeface="Wingdings 3"/>
              </a:rPr>
              <a:t>R</a:t>
            </a:r>
            <a:r>
              <a:rPr lang="en-US" sz="2400" baseline="-25000" dirty="0" smtClean="0">
                <a:latin typeface="Helvetica" pitchFamily="34" charset="0"/>
                <a:cs typeface="Helvetica" pitchFamily="34" charset="0"/>
                <a:sym typeface="Wingdings 3"/>
              </a:rPr>
              <a:t>↑</a:t>
            </a:r>
            <a:endParaRPr lang="en-US" sz="2400" dirty="0"/>
          </a:p>
        </p:txBody>
      </p:sp>
      <p:sp>
        <p:nvSpPr>
          <p:cNvPr id="82" name="Rectangle 81"/>
          <p:cNvSpPr/>
          <p:nvPr/>
        </p:nvSpPr>
        <p:spPr>
          <a:xfrm>
            <a:off x="4800600" y="4343400"/>
            <a:ext cx="590226" cy="461665"/>
          </a:xfrm>
          <a:prstGeom prst="rect">
            <a:avLst/>
          </a:prstGeom>
        </p:spPr>
        <p:txBody>
          <a:bodyPr wrap="none">
            <a:spAutoFit/>
          </a:bodyPr>
          <a:lstStyle/>
          <a:p>
            <a:r>
              <a:rPr lang="en-US" sz="2400" dirty="0" smtClean="0">
                <a:latin typeface="Helvetica" pitchFamily="34" charset="0"/>
                <a:cs typeface="Helvetica" pitchFamily="34" charset="0"/>
                <a:sym typeface="Wingdings 3"/>
              </a:rPr>
              <a:t>R</a:t>
            </a:r>
            <a:r>
              <a:rPr lang="en-US" sz="2400" baseline="-25000" dirty="0" smtClean="0">
                <a:latin typeface="Helvetica" pitchFamily="34" charset="0"/>
                <a:cs typeface="Helvetica" pitchFamily="34" charset="0"/>
                <a:sym typeface="Wingdings 3"/>
              </a:rPr>
              <a:t></a:t>
            </a:r>
            <a:endParaRPr lang="en-US" sz="2400" dirty="0"/>
          </a:p>
        </p:txBody>
      </p:sp>
      <p:sp>
        <p:nvSpPr>
          <p:cNvPr id="122" name="TextBox 121"/>
          <p:cNvSpPr txBox="1"/>
          <p:nvPr/>
        </p:nvSpPr>
        <p:spPr bwMode="auto">
          <a:xfrm>
            <a:off x="914400" y="4343400"/>
            <a:ext cx="898003" cy="461665"/>
          </a:xfrm>
          <a:prstGeom prst="rect">
            <a:avLst/>
          </a:prstGeom>
          <a:noFill/>
          <a:ln w="9525">
            <a:noFill/>
            <a:miter lim="800000"/>
            <a:headEnd/>
            <a:tailEnd/>
          </a:ln>
        </p:spPr>
        <p:txBody>
          <a:bodyPr wrap="none" rtlCol="0">
            <a:spAutoFit/>
          </a:bodyPr>
          <a:lstStyle/>
          <a:p>
            <a:r>
              <a:rPr lang="en-US" sz="2400" dirty="0" err="1" smtClean="0">
                <a:latin typeface="Helvetica" pitchFamily="34" charset="0"/>
                <a:cs typeface="Helvetica" pitchFamily="34" charset="0"/>
              </a:rPr>
              <a:t>R</a:t>
            </a:r>
            <a:r>
              <a:rPr lang="en-US" sz="2400" baseline="-25000" dirty="0" err="1" smtClean="0">
                <a:latin typeface="Helvetica" pitchFamily="34" charset="0"/>
                <a:cs typeface="Helvetica" pitchFamily="34" charset="0"/>
              </a:rPr>
              <a:t>b</a:t>
            </a:r>
            <a:r>
              <a:rPr lang="en-US" sz="2400" baseline="-25000" dirty="0" err="1" smtClean="0">
                <a:latin typeface="Times New Roman"/>
                <a:cs typeface="Times New Roman"/>
              </a:rPr>
              <a:t>→</a:t>
            </a:r>
            <a:r>
              <a:rPr lang="en-US" sz="2400" baseline="-25000" dirty="0" err="1" smtClean="0">
                <a:latin typeface="Helvetica" pitchFamily="34" charset="0"/>
                <a:cs typeface="Helvetica" pitchFamily="34" charset="0"/>
              </a:rPr>
              <a:t>rlf</a:t>
            </a:r>
            <a:endParaRPr lang="en-US" sz="2400" dirty="0">
              <a:latin typeface="Helvetica" pitchFamily="34" charset="0"/>
              <a:cs typeface="Helvetica" pitchFamily="34" charset="0"/>
            </a:endParaRPr>
          </a:p>
        </p:txBody>
      </p:sp>
      <p:grpSp>
        <p:nvGrpSpPr>
          <p:cNvPr id="77" name="Group 68"/>
          <p:cNvGrpSpPr/>
          <p:nvPr/>
        </p:nvGrpSpPr>
        <p:grpSpPr>
          <a:xfrm>
            <a:off x="6553200" y="2438400"/>
            <a:ext cx="2064544" cy="1695450"/>
            <a:chOff x="4191000" y="2421774"/>
            <a:chExt cx="2064544" cy="1695450"/>
          </a:xfrm>
        </p:grpSpPr>
        <p:cxnSp>
          <p:nvCxnSpPr>
            <p:cNvPr id="123" name="Straight Connector 122"/>
            <p:cNvCxnSpPr/>
            <p:nvPr/>
          </p:nvCxnSpPr>
          <p:spPr>
            <a:xfrm flipV="1">
              <a:off x="5791200" y="2440824"/>
              <a:ext cx="457200" cy="457200"/>
            </a:xfrm>
            <a:prstGeom prst="line">
              <a:avLst/>
            </a:prstGeom>
            <a:ln w="50800">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24" name="Straight Connector 123"/>
            <p:cNvCxnSpPr/>
            <p:nvPr/>
          </p:nvCxnSpPr>
          <p:spPr>
            <a:xfrm flipV="1">
              <a:off x="4578350" y="2440825"/>
              <a:ext cx="450850" cy="448425"/>
            </a:xfrm>
            <a:prstGeom prst="line">
              <a:avLst/>
            </a:prstGeom>
            <a:ln w="50800">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25" name="Straight Connector 124"/>
            <p:cNvCxnSpPr/>
            <p:nvPr/>
          </p:nvCxnSpPr>
          <p:spPr>
            <a:xfrm flipV="1">
              <a:off x="5791200" y="3660024"/>
              <a:ext cx="457200" cy="457200"/>
            </a:xfrm>
            <a:prstGeom prst="line">
              <a:avLst/>
            </a:prstGeom>
            <a:ln w="50800">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26" name="Straight Connector 125"/>
            <p:cNvCxnSpPr/>
            <p:nvPr/>
          </p:nvCxnSpPr>
          <p:spPr>
            <a:xfrm>
              <a:off x="5011363" y="2447967"/>
              <a:ext cx="1244181" cy="0"/>
            </a:xfrm>
            <a:prstGeom prst="line">
              <a:avLst/>
            </a:prstGeom>
            <a:ln w="50800">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27" name="Straight Connector 126"/>
            <p:cNvCxnSpPr/>
            <p:nvPr/>
          </p:nvCxnSpPr>
          <p:spPr>
            <a:xfrm flipV="1">
              <a:off x="6241258" y="2421774"/>
              <a:ext cx="4761" cy="1254917"/>
            </a:xfrm>
            <a:prstGeom prst="line">
              <a:avLst/>
            </a:prstGeom>
            <a:ln w="50800">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28" name="Straight Connector 127"/>
            <p:cNvCxnSpPr/>
            <p:nvPr/>
          </p:nvCxnSpPr>
          <p:spPr>
            <a:xfrm flipV="1">
              <a:off x="5791200" y="2895600"/>
              <a:ext cx="0" cy="1219200"/>
            </a:xfrm>
            <a:prstGeom prst="line">
              <a:avLst/>
            </a:prstGeom>
            <a:ln w="50800">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29" name="Straight Connector 128"/>
            <p:cNvCxnSpPr/>
            <p:nvPr/>
          </p:nvCxnSpPr>
          <p:spPr>
            <a:xfrm flipH="1">
              <a:off x="4559300" y="2898775"/>
              <a:ext cx="1228725" cy="0"/>
            </a:xfrm>
            <a:prstGeom prst="line">
              <a:avLst/>
            </a:prstGeom>
            <a:ln w="50800">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30" name="Straight Connector 129"/>
            <p:cNvCxnSpPr/>
            <p:nvPr/>
          </p:nvCxnSpPr>
          <p:spPr>
            <a:xfrm flipH="1">
              <a:off x="4476750" y="4114800"/>
              <a:ext cx="1330327" cy="0"/>
            </a:xfrm>
            <a:prstGeom prst="line">
              <a:avLst/>
            </a:prstGeom>
            <a:ln w="50800">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31" name="Straight Connector 130"/>
            <p:cNvCxnSpPr/>
            <p:nvPr/>
          </p:nvCxnSpPr>
          <p:spPr>
            <a:xfrm flipV="1">
              <a:off x="4492625" y="3657602"/>
              <a:ext cx="460375" cy="454023"/>
            </a:xfrm>
            <a:prstGeom prst="line">
              <a:avLst/>
            </a:prstGeom>
            <a:ln w="50800">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32" name="Straight Connector 131"/>
            <p:cNvCxnSpPr/>
            <p:nvPr/>
          </p:nvCxnSpPr>
          <p:spPr>
            <a:xfrm>
              <a:off x="4953000" y="3657600"/>
              <a:ext cx="841375" cy="0"/>
            </a:xfrm>
            <a:prstGeom prst="line">
              <a:avLst/>
            </a:prstGeom>
            <a:ln w="50800">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33" name="Straight Connector 132"/>
            <p:cNvCxnSpPr/>
            <p:nvPr/>
          </p:nvCxnSpPr>
          <p:spPr>
            <a:xfrm flipV="1">
              <a:off x="4953000" y="2901950"/>
              <a:ext cx="0" cy="755650"/>
            </a:xfrm>
            <a:prstGeom prst="line">
              <a:avLst/>
            </a:prstGeom>
            <a:ln w="50800">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34" name="Straight Arrow Connector 133"/>
            <p:cNvCxnSpPr/>
            <p:nvPr/>
          </p:nvCxnSpPr>
          <p:spPr>
            <a:xfrm>
              <a:off x="4191000" y="3276600"/>
              <a:ext cx="1066800" cy="0"/>
            </a:xfrm>
            <a:prstGeom prst="straightConnector1">
              <a:avLst/>
            </a:prstGeom>
            <a:ln w="50800">
              <a:solidFill>
                <a:srgbClr val="FF0000"/>
              </a:solidFill>
              <a:headEnd type="none"/>
              <a:tailEnd type="stealth" w="lg" len="lg"/>
            </a:ln>
          </p:spPr>
          <p:style>
            <a:lnRef idx="1">
              <a:schemeClr val="accent1"/>
            </a:lnRef>
            <a:fillRef idx="0">
              <a:schemeClr val="accent1"/>
            </a:fillRef>
            <a:effectRef idx="0">
              <a:schemeClr val="accent1"/>
            </a:effectRef>
            <a:fontRef idx="minor">
              <a:schemeClr val="tx1"/>
            </a:fontRef>
          </p:style>
        </p:cxnSp>
      </p:grpSp>
      <p:grpSp>
        <p:nvGrpSpPr>
          <p:cNvPr id="135" name="Group 116"/>
          <p:cNvGrpSpPr/>
          <p:nvPr/>
        </p:nvGrpSpPr>
        <p:grpSpPr>
          <a:xfrm>
            <a:off x="3771900" y="2438400"/>
            <a:ext cx="1600200" cy="1714500"/>
            <a:chOff x="2971800" y="4419600"/>
            <a:chExt cx="1600200" cy="1714500"/>
          </a:xfrm>
        </p:grpSpPr>
        <p:grpSp>
          <p:nvGrpSpPr>
            <p:cNvPr id="136" name="Group 96"/>
            <p:cNvGrpSpPr/>
            <p:nvPr/>
          </p:nvGrpSpPr>
          <p:grpSpPr>
            <a:xfrm>
              <a:off x="4114800" y="4419600"/>
              <a:ext cx="457200" cy="1714500"/>
              <a:chOff x="3962400" y="4267200"/>
              <a:chExt cx="457200" cy="1714500"/>
            </a:xfrm>
          </p:grpSpPr>
          <p:cxnSp>
            <p:nvCxnSpPr>
              <p:cNvPr id="155" name="Straight Connector 154"/>
              <p:cNvCxnSpPr/>
              <p:nvPr/>
            </p:nvCxnSpPr>
            <p:spPr>
              <a:xfrm flipV="1">
                <a:off x="3962400" y="4286250"/>
                <a:ext cx="457200" cy="457200"/>
              </a:xfrm>
              <a:prstGeom prst="line">
                <a:avLst/>
              </a:prstGeom>
              <a:ln w="50800">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56" name="Straight Connector 155"/>
              <p:cNvCxnSpPr/>
              <p:nvPr/>
            </p:nvCxnSpPr>
            <p:spPr>
              <a:xfrm flipV="1">
                <a:off x="3962400" y="5505450"/>
                <a:ext cx="457200" cy="457200"/>
              </a:xfrm>
              <a:prstGeom prst="line">
                <a:avLst/>
              </a:prstGeom>
              <a:ln w="50800">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57" name="Straight Connector 156"/>
              <p:cNvCxnSpPr/>
              <p:nvPr/>
            </p:nvCxnSpPr>
            <p:spPr>
              <a:xfrm flipV="1">
                <a:off x="4412458" y="4267200"/>
                <a:ext cx="4761" cy="1254917"/>
              </a:xfrm>
              <a:prstGeom prst="line">
                <a:avLst/>
              </a:prstGeom>
              <a:ln w="50800">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58" name="Straight Connector 157"/>
              <p:cNvCxnSpPr/>
              <p:nvPr/>
            </p:nvCxnSpPr>
            <p:spPr>
              <a:xfrm>
                <a:off x="3962400" y="4724400"/>
                <a:ext cx="0" cy="1257300"/>
              </a:xfrm>
              <a:prstGeom prst="line">
                <a:avLst/>
              </a:prstGeom>
              <a:ln w="50800">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59" name="Straight Connector 158"/>
              <p:cNvCxnSpPr/>
              <p:nvPr/>
            </p:nvCxnSpPr>
            <p:spPr>
              <a:xfrm flipV="1">
                <a:off x="3962400" y="5334000"/>
                <a:ext cx="457200" cy="457200"/>
              </a:xfrm>
              <a:prstGeom prst="line">
                <a:avLst/>
              </a:prstGeom>
              <a:ln w="12700">
                <a:solidFill>
                  <a:schemeClr val="tx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160" name="Straight Connector 159"/>
              <p:cNvCxnSpPr/>
              <p:nvPr/>
            </p:nvCxnSpPr>
            <p:spPr>
              <a:xfrm flipV="1">
                <a:off x="3962400" y="5181600"/>
                <a:ext cx="457200" cy="457200"/>
              </a:xfrm>
              <a:prstGeom prst="line">
                <a:avLst/>
              </a:prstGeom>
              <a:ln w="12700">
                <a:solidFill>
                  <a:schemeClr val="tx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161" name="Straight Connector 160"/>
              <p:cNvCxnSpPr/>
              <p:nvPr/>
            </p:nvCxnSpPr>
            <p:spPr>
              <a:xfrm flipV="1">
                <a:off x="3962400" y="5029200"/>
                <a:ext cx="457200" cy="457200"/>
              </a:xfrm>
              <a:prstGeom prst="line">
                <a:avLst/>
              </a:prstGeom>
              <a:ln w="12700">
                <a:solidFill>
                  <a:schemeClr val="tx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162" name="Straight Connector 161"/>
              <p:cNvCxnSpPr/>
              <p:nvPr/>
            </p:nvCxnSpPr>
            <p:spPr>
              <a:xfrm flipV="1">
                <a:off x="3962400" y="4876800"/>
                <a:ext cx="457200" cy="457200"/>
              </a:xfrm>
              <a:prstGeom prst="line">
                <a:avLst/>
              </a:prstGeom>
              <a:ln w="12700">
                <a:solidFill>
                  <a:schemeClr val="tx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163" name="Straight Connector 162"/>
              <p:cNvCxnSpPr/>
              <p:nvPr/>
            </p:nvCxnSpPr>
            <p:spPr>
              <a:xfrm flipV="1">
                <a:off x="3962400" y="4724400"/>
                <a:ext cx="457200" cy="457200"/>
              </a:xfrm>
              <a:prstGeom prst="line">
                <a:avLst/>
              </a:prstGeom>
              <a:ln w="12700">
                <a:solidFill>
                  <a:schemeClr val="tx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164" name="Straight Connector 163"/>
              <p:cNvCxnSpPr/>
              <p:nvPr/>
            </p:nvCxnSpPr>
            <p:spPr>
              <a:xfrm flipV="1">
                <a:off x="3962400" y="4572000"/>
                <a:ext cx="457200" cy="457200"/>
              </a:xfrm>
              <a:prstGeom prst="line">
                <a:avLst/>
              </a:prstGeom>
              <a:ln w="12700">
                <a:solidFill>
                  <a:schemeClr val="tx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165" name="Straight Connector 164"/>
              <p:cNvCxnSpPr/>
              <p:nvPr/>
            </p:nvCxnSpPr>
            <p:spPr>
              <a:xfrm flipV="1">
                <a:off x="3962400" y="4419600"/>
                <a:ext cx="457200" cy="457200"/>
              </a:xfrm>
              <a:prstGeom prst="line">
                <a:avLst/>
              </a:prstGeom>
              <a:ln w="12700">
                <a:solidFill>
                  <a:schemeClr val="tx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166" name="Straight Connector 165"/>
              <p:cNvCxnSpPr/>
              <p:nvPr/>
            </p:nvCxnSpPr>
            <p:spPr>
              <a:xfrm>
                <a:off x="4343400" y="4343400"/>
                <a:ext cx="0" cy="1219200"/>
              </a:xfrm>
              <a:prstGeom prst="line">
                <a:avLst/>
              </a:prstGeom>
              <a:ln w="12700">
                <a:solidFill>
                  <a:schemeClr val="tx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167" name="Straight Connector 166"/>
              <p:cNvCxnSpPr/>
              <p:nvPr/>
            </p:nvCxnSpPr>
            <p:spPr>
              <a:xfrm>
                <a:off x="4267200" y="4419600"/>
                <a:ext cx="0" cy="1219200"/>
              </a:xfrm>
              <a:prstGeom prst="line">
                <a:avLst/>
              </a:prstGeom>
              <a:ln w="12700">
                <a:solidFill>
                  <a:schemeClr val="tx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168" name="Straight Connector 167"/>
              <p:cNvCxnSpPr/>
              <p:nvPr/>
            </p:nvCxnSpPr>
            <p:spPr>
              <a:xfrm>
                <a:off x="4191000" y="4495800"/>
                <a:ext cx="0" cy="1219200"/>
              </a:xfrm>
              <a:prstGeom prst="line">
                <a:avLst/>
              </a:prstGeom>
              <a:ln w="12700">
                <a:solidFill>
                  <a:schemeClr val="tx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169" name="Straight Connector 168"/>
              <p:cNvCxnSpPr/>
              <p:nvPr/>
            </p:nvCxnSpPr>
            <p:spPr>
              <a:xfrm>
                <a:off x="4114800" y="4572000"/>
                <a:ext cx="0" cy="1219200"/>
              </a:xfrm>
              <a:prstGeom prst="line">
                <a:avLst/>
              </a:prstGeom>
              <a:ln w="12700">
                <a:solidFill>
                  <a:schemeClr val="tx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170" name="Straight Connector 169"/>
              <p:cNvCxnSpPr/>
              <p:nvPr/>
            </p:nvCxnSpPr>
            <p:spPr>
              <a:xfrm>
                <a:off x="4038600" y="4648200"/>
                <a:ext cx="0" cy="1219200"/>
              </a:xfrm>
              <a:prstGeom prst="line">
                <a:avLst/>
              </a:prstGeom>
              <a:ln w="12700">
                <a:solidFill>
                  <a:schemeClr val="tx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grpSp>
        <p:grpSp>
          <p:nvGrpSpPr>
            <p:cNvPr id="137" name="Group 97"/>
            <p:cNvGrpSpPr/>
            <p:nvPr/>
          </p:nvGrpSpPr>
          <p:grpSpPr>
            <a:xfrm>
              <a:off x="2971800" y="4419600"/>
              <a:ext cx="457200" cy="1714500"/>
              <a:chOff x="3962400" y="4267200"/>
              <a:chExt cx="457200" cy="1714500"/>
            </a:xfrm>
          </p:grpSpPr>
          <p:cxnSp>
            <p:nvCxnSpPr>
              <p:cNvPr id="139" name="Straight Connector 138"/>
              <p:cNvCxnSpPr/>
              <p:nvPr/>
            </p:nvCxnSpPr>
            <p:spPr>
              <a:xfrm flipV="1">
                <a:off x="3962400" y="4286250"/>
                <a:ext cx="457200" cy="457200"/>
              </a:xfrm>
              <a:prstGeom prst="line">
                <a:avLst/>
              </a:prstGeom>
              <a:ln w="50800">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40" name="Straight Connector 139"/>
              <p:cNvCxnSpPr/>
              <p:nvPr/>
            </p:nvCxnSpPr>
            <p:spPr>
              <a:xfrm flipV="1">
                <a:off x="3962400" y="5505450"/>
                <a:ext cx="457200" cy="457200"/>
              </a:xfrm>
              <a:prstGeom prst="line">
                <a:avLst/>
              </a:prstGeom>
              <a:ln w="50800">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41" name="Straight Connector 140"/>
              <p:cNvCxnSpPr/>
              <p:nvPr/>
            </p:nvCxnSpPr>
            <p:spPr>
              <a:xfrm flipV="1">
                <a:off x="4412458" y="4267200"/>
                <a:ext cx="4761" cy="1254917"/>
              </a:xfrm>
              <a:prstGeom prst="line">
                <a:avLst/>
              </a:prstGeom>
              <a:ln w="50800">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42" name="Straight Connector 141"/>
              <p:cNvCxnSpPr/>
              <p:nvPr/>
            </p:nvCxnSpPr>
            <p:spPr>
              <a:xfrm>
                <a:off x="3962400" y="4724400"/>
                <a:ext cx="0" cy="1257300"/>
              </a:xfrm>
              <a:prstGeom prst="line">
                <a:avLst/>
              </a:prstGeom>
              <a:ln w="50800">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43" name="Straight Connector 142"/>
              <p:cNvCxnSpPr/>
              <p:nvPr/>
            </p:nvCxnSpPr>
            <p:spPr>
              <a:xfrm flipV="1">
                <a:off x="3962400" y="5334000"/>
                <a:ext cx="457200" cy="457200"/>
              </a:xfrm>
              <a:prstGeom prst="line">
                <a:avLst/>
              </a:prstGeom>
              <a:ln w="12700">
                <a:solidFill>
                  <a:schemeClr val="tx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144" name="Straight Connector 143"/>
              <p:cNvCxnSpPr/>
              <p:nvPr/>
            </p:nvCxnSpPr>
            <p:spPr>
              <a:xfrm flipV="1">
                <a:off x="3962400" y="5181600"/>
                <a:ext cx="457200" cy="457200"/>
              </a:xfrm>
              <a:prstGeom prst="line">
                <a:avLst/>
              </a:prstGeom>
              <a:ln w="12700">
                <a:solidFill>
                  <a:schemeClr val="tx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145" name="Straight Connector 144"/>
              <p:cNvCxnSpPr/>
              <p:nvPr/>
            </p:nvCxnSpPr>
            <p:spPr>
              <a:xfrm flipV="1">
                <a:off x="3962400" y="5029200"/>
                <a:ext cx="457200" cy="457200"/>
              </a:xfrm>
              <a:prstGeom prst="line">
                <a:avLst/>
              </a:prstGeom>
              <a:ln w="12700">
                <a:solidFill>
                  <a:schemeClr val="tx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146" name="Straight Connector 145"/>
              <p:cNvCxnSpPr/>
              <p:nvPr/>
            </p:nvCxnSpPr>
            <p:spPr>
              <a:xfrm flipV="1">
                <a:off x="3962400" y="4876800"/>
                <a:ext cx="457200" cy="457200"/>
              </a:xfrm>
              <a:prstGeom prst="line">
                <a:avLst/>
              </a:prstGeom>
              <a:ln w="12700">
                <a:solidFill>
                  <a:schemeClr val="tx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147" name="Straight Connector 146"/>
              <p:cNvCxnSpPr/>
              <p:nvPr/>
            </p:nvCxnSpPr>
            <p:spPr>
              <a:xfrm flipV="1">
                <a:off x="3962400" y="4724400"/>
                <a:ext cx="457200" cy="457200"/>
              </a:xfrm>
              <a:prstGeom prst="line">
                <a:avLst/>
              </a:prstGeom>
              <a:ln w="12700">
                <a:solidFill>
                  <a:schemeClr val="tx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148" name="Straight Connector 147"/>
              <p:cNvCxnSpPr/>
              <p:nvPr/>
            </p:nvCxnSpPr>
            <p:spPr>
              <a:xfrm flipV="1">
                <a:off x="3962400" y="4572000"/>
                <a:ext cx="457200" cy="457200"/>
              </a:xfrm>
              <a:prstGeom prst="line">
                <a:avLst/>
              </a:prstGeom>
              <a:ln w="12700">
                <a:solidFill>
                  <a:schemeClr val="tx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149" name="Straight Connector 148"/>
              <p:cNvCxnSpPr/>
              <p:nvPr/>
            </p:nvCxnSpPr>
            <p:spPr>
              <a:xfrm flipV="1">
                <a:off x="3962400" y="4419600"/>
                <a:ext cx="457200" cy="457200"/>
              </a:xfrm>
              <a:prstGeom prst="line">
                <a:avLst/>
              </a:prstGeom>
              <a:ln w="12700">
                <a:solidFill>
                  <a:schemeClr val="tx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150" name="Straight Connector 149"/>
              <p:cNvCxnSpPr/>
              <p:nvPr/>
            </p:nvCxnSpPr>
            <p:spPr>
              <a:xfrm>
                <a:off x="4343400" y="4343400"/>
                <a:ext cx="0" cy="1219200"/>
              </a:xfrm>
              <a:prstGeom prst="line">
                <a:avLst/>
              </a:prstGeom>
              <a:ln w="12700">
                <a:solidFill>
                  <a:schemeClr val="tx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151" name="Straight Connector 150"/>
              <p:cNvCxnSpPr/>
              <p:nvPr/>
            </p:nvCxnSpPr>
            <p:spPr>
              <a:xfrm>
                <a:off x="4267200" y="4419600"/>
                <a:ext cx="0" cy="1219200"/>
              </a:xfrm>
              <a:prstGeom prst="line">
                <a:avLst/>
              </a:prstGeom>
              <a:ln w="12700">
                <a:solidFill>
                  <a:schemeClr val="tx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152" name="Straight Connector 151"/>
              <p:cNvCxnSpPr/>
              <p:nvPr/>
            </p:nvCxnSpPr>
            <p:spPr>
              <a:xfrm>
                <a:off x="4191000" y="4495800"/>
                <a:ext cx="0" cy="1219200"/>
              </a:xfrm>
              <a:prstGeom prst="line">
                <a:avLst/>
              </a:prstGeom>
              <a:ln w="12700">
                <a:solidFill>
                  <a:schemeClr val="tx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153" name="Straight Connector 152"/>
              <p:cNvCxnSpPr/>
              <p:nvPr/>
            </p:nvCxnSpPr>
            <p:spPr>
              <a:xfrm>
                <a:off x="4114800" y="4572000"/>
                <a:ext cx="0" cy="1219200"/>
              </a:xfrm>
              <a:prstGeom prst="line">
                <a:avLst/>
              </a:prstGeom>
              <a:ln w="12700">
                <a:solidFill>
                  <a:schemeClr val="tx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154" name="Straight Connector 153"/>
              <p:cNvCxnSpPr/>
              <p:nvPr/>
            </p:nvCxnSpPr>
            <p:spPr>
              <a:xfrm>
                <a:off x="4038600" y="4648200"/>
                <a:ext cx="0" cy="1219200"/>
              </a:xfrm>
              <a:prstGeom prst="line">
                <a:avLst/>
              </a:prstGeom>
              <a:ln w="12700">
                <a:solidFill>
                  <a:schemeClr val="tx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grpSp>
        <p:cxnSp>
          <p:nvCxnSpPr>
            <p:cNvPr id="138" name="Straight Arrow Connector 137"/>
            <p:cNvCxnSpPr/>
            <p:nvPr/>
          </p:nvCxnSpPr>
          <p:spPr>
            <a:xfrm>
              <a:off x="3505200" y="5257800"/>
              <a:ext cx="533400" cy="0"/>
            </a:xfrm>
            <a:prstGeom prst="straightConnector1">
              <a:avLst/>
            </a:prstGeom>
            <a:ln w="50800">
              <a:solidFill>
                <a:srgbClr val="FF0000"/>
              </a:solidFill>
              <a:headEnd type="none"/>
              <a:tailEnd type="stealth" w="lg" len="lg"/>
            </a:ln>
          </p:spPr>
          <p:style>
            <a:lnRef idx="1">
              <a:schemeClr val="accent1"/>
            </a:lnRef>
            <a:fillRef idx="0">
              <a:schemeClr val="accent1"/>
            </a:fillRef>
            <a:effectRef idx="0">
              <a:schemeClr val="accent1"/>
            </a:effectRef>
            <a:fontRef idx="minor">
              <a:schemeClr val="tx1"/>
            </a:fontRef>
          </p:style>
        </p:cxnSp>
      </p:grpSp>
      <p:grpSp>
        <p:nvGrpSpPr>
          <p:cNvPr id="171" name="Group 170"/>
          <p:cNvGrpSpPr/>
          <p:nvPr/>
        </p:nvGrpSpPr>
        <p:grpSpPr>
          <a:xfrm>
            <a:off x="609600" y="2438400"/>
            <a:ext cx="2007399" cy="1695450"/>
            <a:chOff x="609600" y="1371600"/>
            <a:chExt cx="2007399" cy="1695450"/>
          </a:xfrm>
        </p:grpSpPr>
        <p:grpSp>
          <p:nvGrpSpPr>
            <p:cNvPr id="172" name="Group 25"/>
            <p:cNvGrpSpPr/>
            <p:nvPr/>
          </p:nvGrpSpPr>
          <p:grpSpPr>
            <a:xfrm>
              <a:off x="609600" y="1371600"/>
              <a:ext cx="2007399" cy="1695450"/>
              <a:chOff x="1066800" y="2419350"/>
              <a:chExt cx="2007399" cy="1695450"/>
            </a:xfrm>
          </p:grpSpPr>
          <p:grpSp>
            <p:nvGrpSpPr>
              <p:cNvPr id="178" name="Group 20"/>
              <p:cNvGrpSpPr/>
              <p:nvPr/>
            </p:nvGrpSpPr>
            <p:grpSpPr>
              <a:xfrm>
                <a:off x="1066800" y="2419350"/>
                <a:ext cx="1683544" cy="1695450"/>
                <a:chOff x="1066800" y="2419350"/>
                <a:chExt cx="1683544" cy="1695450"/>
              </a:xfrm>
            </p:grpSpPr>
            <p:cxnSp>
              <p:nvCxnSpPr>
                <p:cNvPr id="180" name="Straight Connector 179"/>
                <p:cNvCxnSpPr/>
                <p:nvPr/>
              </p:nvCxnSpPr>
              <p:spPr>
                <a:xfrm flipV="1">
                  <a:off x="2286000" y="2438400"/>
                  <a:ext cx="457200" cy="457200"/>
                </a:xfrm>
                <a:prstGeom prst="line">
                  <a:avLst/>
                </a:prstGeom>
                <a:ln w="50800">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81" name="Straight Connector 180"/>
                <p:cNvCxnSpPr/>
                <p:nvPr/>
              </p:nvCxnSpPr>
              <p:spPr>
                <a:xfrm flipV="1">
                  <a:off x="1066800" y="2438400"/>
                  <a:ext cx="457200" cy="457200"/>
                </a:xfrm>
                <a:prstGeom prst="line">
                  <a:avLst/>
                </a:prstGeom>
                <a:ln w="50800">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82" name="Straight Connector 181"/>
                <p:cNvCxnSpPr/>
                <p:nvPr/>
              </p:nvCxnSpPr>
              <p:spPr>
                <a:xfrm flipV="1">
                  <a:off x="2286000" y="3657600"/>
                  <a:ext cx="457200" cy="457200"/>
                </a:xfrm>
                <a:prstGeom prst="line">
                  <a:avLst/>
                </a:prstGeom>
                <a:ln w="50800">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83" name="Straight Connector 8"/>
                <p:cNvCxnSpPr/>
                <p:nvPr/>
              </p:nvCxnSpPr>
              <p:spPr>
                <a:xfrm>
                  <a:off x="1506163" y="2445543"/>
                  <a:ext cx="1244181" cy="0"/>
                </a:xfrm>
                <a:prstGeom prst="line">
                  <a:avLst/>
                </a:prstGeom>
                <a:ln w="50800">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84" name="Straight Connector 183"/>
                <p:cNvCxnSpPr/>
                <p:nvPr/>
              </p:nvCxnSpPr>
              <p:spPr>
                <a:xfrm flipV="1">
                  <a:off x="2736058" y="2419350"/>
                  <a:ext cx="4761" cy="1254917"/>
                </a:xfrm>
                <a:prstGeom prst="line">
                  <a:avLst/>
                </a:prstGeom>
                <a:ln w="50800">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85" name="Straight Connector 184"/>
                <p:cNvCxnSpPr/>
                <p:nvPr/>
              </p:nvCxnSpPr>
              <p:spPr>
                <a:xfrm rot="10800000">
                  <a:off x="1498060" y="3657600"/>
                  <a:ext cx="1245140" cy="0"/>
                </a:xfrm>
                <a:prstGeom prst="line">
                  <a:avLst/>
                </a:prstGeom>
                <a:ln w="50800">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grpSp>
          <p:cxnSp>
            <p:nvCxnSpPr>
              <p:cNvPr id="179" name="Straight Arrow Connector 178"/>
              <p:cNvCxnSpPr/>
              <p:nvPr/>
            </p:nvCxnSpPr>
            <p:spPr>
              <a:xfrm>
                <a:off x="2312199" y="3276600"/>
                <a:ext cx="762000" cy="0"/>
              </a:xfrm>
              <a:prstGeom prst="straightConnector1">
                <a:avLst/>
              </a:prstGeom>
              <a:ln w="50800">
                <a:solidFill>
                  <a:srgbClr val="FF0000"/>
                </a:solidFill>
                <a:headEnd type="none"/>
                <a:tailEnd type="stealth" w="lg" len="lg"/>
              </a:ln>
            </p:spPr>
            <p:style>
              <a:lnRef idx="1">
                <a:schemeClr val="accent1"/>
              </a:lnRef>
              <a:fillRef idx="0">
                <a:schemeClr val="accent1"/>
              </a:fillRef>
              <a:effectRef idx="0">
                <a:schemeClr val="accent1"/>
              </a:effectRef>
              <a:fontRef idx="minor">
                <a:schemeClr val="tx1"/>
              </a:fontRef>
            </p:style>
          </p:cxnSp>
        </p:grpSp>
        <p:cxnSp>
          <p:nvCxnSpPr>
            <p:cNvPr id="173" name="Straight Connector 172"/>
            <p:cNvCxnSpPr/>
            <p:nvPr/>
          </p:nvCxnSpPr>
          <p:spPr>
            <a:xfrm flipV="1">
              <a:off x="609600" y="2590800"/>
              <a:ext cx="457200" cy="457200"/>
            </a:xfrm>
            <a:prstGeom prst="line">
              <a:avLst/>
            </a:prstGeom>
            <a:ln w="50800">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74" name="Straight Connector 173"/>
            <p:cNvCxnSpPr/>
            <p:nvPr/>
          </p:nvCxnSpPr>
          <p:spPr>
            <a:xfrm rot="5400000" flipH="1" flipV="1">
              <a:off x="682533" y="2242251"/>
              <a:ext cx="768535" cy="0"/>
            </a:xfrm>
            <a:prstGeom prst="line">
              <a:avLst/>
            </a:prstGeom>
            <a:ln w="50800">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75" name="Straight Connector 174"/>
            <p:cNvCxnSpPr/>
            <p:nvPr/>
          </p:nvCxnSpPr>
          <p:spPr>
            <a:xfrm>
              <a:off x="609600" y="1828800"/>
              <a:ext cx="1244181" cy="0"/>
            </a:xfrm>
            <a:prstGeom prst="line">
              <a:avLst/>
            </a:prstGeom>
            <a:ln w="50800">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76" name="Straight Connector 175"/>
            <p:cNvCxnSpPr/>
            <p:nvPr/>
          </p:nvCxnSpPr>
          <p:spPr>
            <a:xfrm>
              <a:off x="609600" y="3048000"/>
              <a:ext cx="1244181" cy="0"/>
            </a:xfrm>
            <a:prstGeom prst="line">
              <a:avLst/>
            </a:prstGeom>
            <a:ln w="50800">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77" name="Straight Connector 176"/>
            <p:cNvCxnSpPr/>
            <p:nvPr/>
          </p:nvCxnSpPr>
          <p:spPr>
            <a:xfrm rot="5400000" flipH="1" flipV="1">
              <a:off x="5649" y="2442479"/>
              <a:ext cx="1227358" cy="0"/>
            </a:xfrm>
            <a:prstGeom prst="line">
              <a:avLst/>
            </a:prstGeom>
            <a:ln w="50800">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grpSp>
      <p:sp>
        <p:nvSpPr>
          <p:cNvPr id="2" name="Title 1"/>
          <p:cNvSpPr>
            <a:spLocks noGrp="1"/>
          </p:cNvSpPr>
          <p:nvPr>
            <p:ph type="title"/>
          </p:nvPr>
        </p:nvSpPr>
        <p:spPr>
          <a:xfrm>
            <a:off x="381000" y="230188"/>
            <a:ext cx="8382000" cy="1052596"/>
          </a:xfrm>
        </p:spPr>
        <p:txBody>
          <a:bodyPr/>
          <a:lstStyle/>
          <a:p>
            <a:r>
              <a:rPr lang="en-US" dirty="0"/>
              <a:t>Dictionary</a:t>
            </a:r>
            <a:br>
              <a:rPr lang="en-US" dirty="0"/>
            </a:br>
            <a:r>
              <a:rPr lang="en-US" sz="2800" dirty="0"/>
              <a:t>interfaces (</a:t>
            </a:r>
            <a:r>
              <a:rPr lang="en-US" sz="2800" dirty="0" err="1"/>
              <a:t>T</a:t>
            </a:r>
            <a:r>
              <a:rPr lang="en-US" sz="2800" baseline="-25000" dirty="0" err="1"/>
              <a:t>r→lfr</a:t>
            </a:r>
            <a:r>
              <a:rPr lang="en-US" sz="2800" dirty="0"/>
              <a:t> / U</a:t>
            </a:r>
            <a:r>
              <a:rPr lang="en-US" sz="2800" baseline="-25000" dirty="0"/>
              <a:t>r</a:t>
            </a:r>
            <a:r>
              <a:rPr lang="en-US" sz="2800" dirty="0"/>
              <a:t>)</a:t>
            </a:r>
          </a:p>
        </p:txBody>
      </p:sp>
    </p:spTree>
    <p:extLst>
      <p:ext uri="{BB962C8B-B14F-4D97-AF65-F5344CB8AC3E}">
        <p14:creationId xmlns:p14="http://schemas.microsoft.com/office/powerpoint/2010/main" val="4122334288"/>
      </p:ext>
    </p:extLst>
  </p:cSld>
  <p:clrMapOvr>
    <a:masterClrMapping/>
  </p:clrMapOvr>
  <p:transition>
    <p:fade/>
  </p:transition>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 name="TextBox 63"/>
          <p:cNvSpPr txBox="1"/>
          <p:nvPr/>
        </p:nvSpPr>
        <p:spPr bwMode="auto">
          <a:xfrm>
            <a:off x="6934200" y="4343400"/>
            <a:ext cx="476412" cy="461665"/>
          </a:xfrm>
          <a:prstGeom prst="rect">
            <a:avLst/>
          </a:prstGeom>
          <a:noFill/>
          <a:ln w="9525">
            <a:noFill/>
            <a:miter lim="800000"/>
            <a:headEnd/>
            <a:tailEnd/>
          </a:ln>
        </p:spPr>
        <p:txBody>
          <a:bodyPr wrap="none" rtlCol="0">
            <a:spAutoFit/>
          </a:bodyPr>
          <a:lstStyle/>
          <a:p>
            <a:r>
              <a:rPr lang="en-US" sz="2400" dirty="0" smtClean="0">
                <a:latin typeface="Helvetica" pitchFamily="34" charset="0"/>
                <a:cs typeface="Helvetica" pitchFamily="34" charset="0"/>
              </a:rPr>
              <a:t>U</a:t>
            </a:r>
            <a:r>
              <a:rPr lang="en-US" sz="2400" baseline="-25000" dirty="0" smtClean="0">
                <a:latin typeface="Helvetica" pitchFamily="34" charset="0"/>
                <a:cs typeface="Helvetica" pitchFamily="34" charset="0"/>
              </a:rPr>
              <a:t>r</a:t>
            </a:r>
            <a:endParaRPr lang="en-US" sz="2400" baseline="-25000" dirty="0">
              <a:latin typeface="Helvetica" pitchFamily="34" charset="0"/>
              <a:cs typeface="Helvetica" pitchFamily="34" charset="0"/>
            </a:endParaRPr>
          </a:p>
        </p:txBody>
      </p:sp>
      <p:sp>
        <p:nvSpPr>
          <p:cNvPr id="65" name="TextBox 64"/>
          <p:cNvSpPr txBox="1"/>
          <p:nvPr/>
        </p:nvSpPr>
        <p:spPr bwMode="auto">
          <a:xfrm>
            <a:off x="7543800" y="4343400"/>
            <a:ext cx="806439" cy="461665"/>
          </a:xfrm>
          <a:prstGeom prst="rect">
            <a:avLst/>
          </a:prstGeom>
          <a:noFill/>
          <a:ln w="9525">
            <a:noFill/>
            <a:miter lim="800000"/>
            <a:headEnd/>
            <a:tailEnd/>
          </a:ln>
        </p:spPr>
        <p:txBody>
          <a:bodyPr wrap="none" rtlCol="0">
            <a:spAutoFit/>
          </a:bodyPr>
          <a:lstStyle/>
          <a:p>
            <a:r>
              <a:rPr lang="en-US" sz="2400" dirty="0" err="1" smtClean="0">
                <a:solidFill>
                  <a:schemeClr val="bg1">
                    <a:lumMod val="65000"/>
                    <a:lumOff val="35000"/>
                  </a:schemeClr>
                </a:solidFill>
                <a:latin typeface="Helvetica" pitchFamily="34" charset="0"/>
                <a:cs typeface="Helvetica" pitchFamily="34" charset="0"/>
              </a:rPr>
              <a:t>T</a:t>
            </a:r>
            <a:r>
              <a:rPr lang="en-US" sz="2400" baseline="-25000" dirty="0" err="1" smtClean="0">
                <a:solidFill>
                  <a:schemeClr val="bg1">
                    <a:lumMod val="65000"/>
                    <a:lumOff val="35000"/>
                  </a:schemeClr>
                </a:solidFill>
                <a:latin typeface="Helvetica" pitchFamily="34" charset="0"/>
                <a:cs typeface="Helvetica" pitchFamily="34" charset="0"/>
              </a:rPr>
              <a:t>rlf→r</a:t>
            </a:r>
            <a:endParaRPr lang="en-US" sz="2400" baseline="-25000" dirty="0">
              <a:solidFill>
                <a:schemeClr val="bg1">
                  <a:lumMod val="65000"/>
                  <a:lumOff val="35000"/>
                </a:schemeClr>
              </a:solidFill>
              <a:latin typeface="Helvetica" pitchFamily="34" charset="0"/>
              <a:cs typeface="Helvetica" pitchFamily="34" charset="0"/>
            </a:endParaRPr>
          </a:p>
        </p:txBody>
      </p:sp>
      <p:sp>
        <p:nvSpPr>
          <p:cNvPr id="79" name="Rectangle 78"/>
          <p:cNvSpPr/>
          <p:nvPr/>
        </p:nvSpPr>
        <p:spPr>
          <a:xfrm>
            <a:off x="3657600" y="4343400"/>
            <a:ext cx="590226" cy="461665"/>
          </a:xfrm>
          <a:prstGeom prst="rect">
            <a:avLst/>
          </a:prstGeom>
        </p:spPr>
        <p:txBody>
          <a:bodyPr wrap="none">
            <a:spAutoFit/>
          </a:bodyPr>
          <a:lstStyle/>
          <a:p>
            <a:r>
              <a:rPr lang="en-US" sz="2400" dirty="0" smtClean="0">
                <a:solidFill>
                  <a:schemeClr val="bg1">
                    <a:lumMod val="65000"/>
                    <a:lumOff val="35000"/>
                  </a:schemeClr>
                </a:solidFill>
                <a:latin typeface="Helvetica" pitchFamily="34" charset="0"/>
                <a:ea typeface="Verdana" pitchFamily="34" charset="0"/>
                <a:cs typeface="Helvetica" pitchFamily="34" charset="0"/>
              </a:rPr>
              <a:t>R</a:t>
            </a:r>
            <a:r>
              <a:rPr lang="en-US" sz="2400" baseline="-25000" dirty="0" smtClean="0">
                <a:solidFill>
                  <a:schemeClr val="bg1">
                    <a:lumMod val="65000"/>
                    <a:lumOff val="35000"/>
                  </a:schemeClr>
                </a:solidFill>
                <a:latin typeface="Helvetica" pitchFamily="34" charset="0"/>
                <a:cs typeface="Helvetica" pitchFamily="34" charset="0"/>
                <a:sym typeface="Wingdings 3"/>
              </a:rPr>
              <a:t></a:t>
            </a:r>
            <a:endParaRPr lang="en-US" sz="2400" dirty="0">
              <a:solidFill>
                <a:schemeClr val="bg1">
                  <a:lumMod val="65000"/>
                  <a:lumOff val="35000"/>
                </a:schemeClr>
              </a:solidFill>
            </a:endParaRPr>
          </a:p>
        </p:txBody>
      </p:sp>
      <p:sp>
        <p:nvSpPr>
          <p:cNvPr id="80" name="Rectangle 79"/>
          <p:cNvSpPr/>
          <p:nvPr/>
        </p:nvSpPr>
        <p:spPr>
          <a:xfrm>
            <a:off x="4267200" y="4343400"/>
            <a:ext cx="510076" cy="461665"/>
          </a:xfrm>
          <a:prstGeom prst="rect">
            <a:avLst/>
          </a:prstGeom>
        </p:spPr>
        <p:txBody>
          <a:bodyPr wrap="none">
            <a:spAutoFit/>
          </a:bodyPr>
          <a:lstStyle/>
          <a:p>
            <a:r>
              <a:rPr lang="en-US" sz="2400" dirty="0" smtClean="0">
                <a:solidFill>
                  <a:schemeClr val="bg1">
                    <a:lumMod val="65000"/>
                    <a:lumOff val="35000"/>
                  </a:schemeClr>
                </a:solidFill>
                <a:latin typeface="Helvetica" pitchFamily="34" charset="0"/>
                <a:cs typeface="Helvetica" pitchFamily="34" charset="0"/>
                <a:sym typeface="Wingdings 3"/>
              </a:rPr>
              <a:t>R</a:t>
            </a:r>
            <a:r>
              <a:rPr lang="en-US" sz="2400" baseline="-25000" dirty="0" smtClean="0">
                <a:solidFill>
                  <a:schemeClr val="bg1">
                    <a:lumMod val="65000"/>
                    <a:lumOff val="35000"/>
                  </a:schemeClr>
                </a:solidFill>
                <a:latin typeface="Helvetica" pitchFamily="34" charset="0"/>
                <a:cs typeface="Helvetica" pitchFamily="34" charset="0"/>
                <a:sym typeface="Wingdings 3"/>
              </a:rPr>
              <a:t>↑</a:t>
            </a:r>
            <a:endParaRPr lang="en-US" sz="2400" dirty="0">
              <a:solidFill>
                <a:schemeClr val="bg1">
                  <a:lumMod val="65000"/>
                  <a:lumOff val="35000"/>
                </a:schemeClr>
              </a:solidFill>
            </a:endParaRPr>
          </a:p>
        </p:txBody>
      </p:sp>
      <p:sp>
        <p:nvSpPr>
          <p:cNvPr id="82" name="Rectangle 81"/>
          <p:cNvSpPr/>
          <p:nvPr/>
        </p:nvSpPr>
        <p:spPr>
          <a:xfrm>
            <a:off x="4800600" y="4343400"/>
            <a:ext cx="590226" cy="461665"/>
          </a:xfrm>
          <a:prstGeom prst="rect">
            <a:avLst/>
          </a:prstGeom>
        </p:spPr>
        <p:txBody>
          <a:bodyPr wrap="none">
            <a:spAutoFit/>
          </a:bodyPr>
          <a:lstStyle/>
          <a:p>
            <a:r>
              <a:rPr lang="en-US" sz="2400" dirty="0" smtClean="0">
                <a:solidFill>
                  <a:schemeClr val="bg1">
                    <a:lumMod val="65000"/>
                    <a:lumOff val="35000"/>
                  </a:schemeClr>
                </a:solidFill>
                <a:latin typeface="Helvetica" pitchFamily="34" charset="0"/>
                <a:cs typeface="Helvetica" pitchFamily="34" charset="0"/>
                <a:sym typeface="Wingdings 3"/>
              </a:rPr>
              <a:t>R</a:t>
            </a:r>
            <a:r>
              <a:rPr lang="en-US" sz="2400" baseline="-25000" dirty="0" smtClean="0">
                <a:solidFill>
                  <a:schemeClr val="bg1">
                    <a:lumMod val="65000"/>
                    <a:lumOff val="35000"/>
                  </a:schemeClr>
                </a:solidFill>
                <a:latin typeface="Helvetica" pitchFamily="34" charset="0"/>
                <a:cs typeface="Helvetica" pitchFamily="34" charset="0"/>
                <a:sym typeface="Wingdings 3"/>
              </a:rPr>
              <a:t></a:t>
            </a:r>
            <a:endParaRPr lang="en-US" sz="2400" dirty="0">
              <a:solidFill>
                <a:schemeClr val="bg1">
                  <a:lumMod val="65000"/>
                  <a:lumOff val="35000"/>
                </a:schemeClr>
              </a:solidFill>
            </a:endParaRPr>
          </a:p>
        </p:txBody>
      </p:sp>
      <p:sp>
        <p:nvSpPr>
          <p:cNvPr id="122" name="TextBox 121"/>
          <p:cNvSpPr txBox="1"/>
          <p:nvPr/>
        </p:nvSpPr>
        <p:spPr bwMode="auto">
          <a:xfrm>
            <a:off x="914400" y="4343400"/>
            <a:ext cx="898003" cy="461665"/>
          </a:xfrm>
          <a:prstGeom prst="rect">
            <a:avLst/>
          </a:prstGeom>
          <a:noFill/>
          <a:ln w="9525">
            <a:noFill/>
            <a:miter lim="800000"/>
            <a:headEnd/>
            <a:tailEnd/>
          </a:ln>
        </p:spPr>
        <p:txBody>
          <a:bodyPr wrap="none" rtlCol="0">
            <a:spAutoFit/>
          </a:bodyPr>
          <a:lstStyle/>
          <a:p>
            <a:r>
              <a:rPr lang="en-US" sz="2400" dirty="0" err="1" smtClean="0">
                <a:solidFill>
                  <a:schemeClr val="bg1">
                    <a:lumMod val="65000"/>
                    <a:lumOff val="35000"/>
                  </a:schemeClr>
                </a:solidFill>
                <a:latin typeface="Helvetica" pitchFamily="34" charset="0"/>
                <a:cs typeface="Helvetica" pitchFamily="34" charset="0"/>
              </a:rPr>
              <a:t>R</a:t>
            </a:r>
            <a:r>
              <a:rPr lang="en-US" sz="2400" baseline="-25000" dirty="0" err="1" smtClean="0">
                <a:solidFill>
                  <a:schemeClr val="bg1">
                    <a:lumMod val="65000"/>
                    <a:lumOff val="35000"/>
                  </a:schemeClr>
                </a:solidFill>
                <a:latin typeface="Helvetica" pitchFamily="34" charset="0"/>
                <a:cs typeface="Helvetica" pitchFamily="34" charset="0"/>
              </a:rPr>
              <a:t>b</a:t>
            </a:r>
            <a:r>
              <a:rPr lang="en-US" sz="2400" baseline="-25000" dirty="0" err="1" smtClean="0">
                <a:solidFill>
                  <a:schemeClr val="bg1">
                    <a:lumMod val="65000"/>
                    <a:lumOff val="35000"/>
                  </a:schemeClr>
                </a:solidFill>
                <a:latin typeface="Times New Roman"/>
                <a:cs typeface="Times New Roman"/>
              </a:rPr>
              <a:t>→</a:t>
            </a:r>
            <a:r>
              <a:rPr lang="en-US" sz="2400" baseline="-25000" dirty="0" err="1" smtClean="0">
                <a:solidFill>
                  <a:schemeClr val="bg1">
                    <a:lumMod val="65000"/>
                    <a:lumOff val="35000"/>
                  </a:schemeClr>
                </a:solidFill>
                <a:latin typeface="Helvetica" pitchFamily="34" charset="0"/>
                <a:cs typeface="Helvetica" pitchFamily="34" charset="0"/>
              </a:rPr>
              <a:t>rlf</a:t>
            </a:r>
            <a:endParaRPr lang="en-US" sz="2400" dirty="0">
              <a:solidFill>
                <a:schemeClr val="bg1">
                  <a:lumMod val="65000"/>
                  <a:lumOff val="35000"/>
                </a:schemeClr>
              </a:solidFill>
              <a:latin typeface="Helvetica" pitchFamily="34" charset="0"/>
              <a:cs typeface="Helvetica" pitchFamily="34" charset="0"/>
            </a:endParaRPr>
          </a:p>
        </p:txBody>
      </p:sp>
      <p:grpSp>
        <p:nvGrpSpPr>
          <p:cNvPr id="77" name="Group 68"/>
          <p:cNvGrpSpPr/>
          <p:nvPr/>
        </p:nvGrpSpPr>
        <p:grpSpPr>
          <a:xfrm>
            <a:off x="6553200" y="2438400"/>
            <a:ext cx="2064544" cy="1695450"/>
            <a:chOff x="4191000" y="2421774"/>
            <a:chExt cx="2064544" cy="1695450"/>
          </a:xfrm>
        </p:grpSpPr>
        <p:cxnSp>
          <p:nvCxnSpPr>
            <p:cNvPr id="123" name="Straight Connector 122"/>
            <p:cNvCxnSpPr/>
            <p:nvPr/>
          </p:nvCxnSpPr>
          <p:spPr>
            <a:xfrm flipV="1">
              <a:off x="5791200" y="2440824"/>
              <a:ext cx="457200" cy="457200"/>
            </a:xfrm>
            <a:prstGeom prst="line">
              <a:avLst/>
            </a:prstGeom>
            <a:ln w="50800">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24" name="Straight Connector 123"/>
            <p:cNvCxnSpPr/>
            <p:nvPr/>
          </p:nvCxnSpPr>
          <p:spPr>
            <a:xfrm flipV="1">
              <a:off x="4578350" y="2440825"/>
              <a:ext cx="450850" cy="448425"/>
            </a:xfrm>
            <a:prstGeom prst="line">
              <a:avLst/>
            </a:prstGeom>
            <a:ln w="50800">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25" name="Straight Connector 124"/>
            <p:cNvCxnSpPr/>
            <p:nvPr/>
          </p:nvCxnSpPr>
          <p:spPr>
            <a:xfrm flipV="1">
              <a:off x="5791200" y="3660024"/>
              <a:ext cx="457200" cy="457200"/>
            </a:xfrm>
            <a:prstGeom prst="line">
              <a:avLst/>
            </a:prstGeom>
            <a:ln w="50800">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26" name="Straight Connector 125"/>
            <p:cNvCxnSpPr/>
            <p:nvPr/>
          </p:nvCxnSpPr>
          <p:spPr>
            <a:xfrm>
              <a:off x="5011363" y="2447967"/>
              <a:ext cx="1244181" cy="0"/>
            </a:xfrm>
            <a:prstGeom prst="line">
              <a:avLst/>
            </a:prstGeom>
            <a:ln w="50800">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27" name="Straight Connector 126"/>
            <p:cNvCxnSpPr/>
            <p:nvPr/>
          </p:nvCxnSpPr>
          <p:spPr>
            <a:xfrm flipV="1">
              <a:off x="6241258" y="2421774"/>
              <a:ext cx="4761" cy="1254917"/>
            </a:xfrm>
            <a:prstGeom prst="line">
              <a:avLst/>
            </a:prstGeom>
            <a:ln w="50800">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28" name="Straight Connector 127"/>
            <p:cNvCxnSpPr/>
            <p:nvPr/>
          </p:nvCxnSpPr>
          <p:spPr>
            <a:xfrm flipV="1">
              <a:off x="5791200" y="2895600"/>
              <a:ext cx="0" cy="1219200"/>
            </a:xfrm>
            <a:prstGeom prst="line">
              <a:avLst/>
            </a:prstGeom>
            <a:ln w="50800">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29" name="Straight Connector 128"/>
            <p:cNvCxnSpPr/>
            <p:nvPr/>
          </p:nvCxnSpPr>
          <p:spPr>
            <a:xfrm flipH="1">
              <a:off x="4559300" y="2898775"/>
              <a:ext cx="1228725" cy="0"/>
            </a:xfrm>
            <a:prstGeom prst="line">
              <a:avLst/>
            </a:prstGeom>
            <a:ln w="50800">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30" name="Straight Connector 129"/>
            <p:cNvCxnSpPr/>
            <p:nvPr/>
          </p:nvCxnSpPr>
          <p:spPr>
            <a:xfrm flipH="1">
              <a:off x="4476750" y="4114800"/>
              <a:ext cx="1330327" cy="0"/>
            </a:xfrm>
            <a:prstGeom prst="line">
              <a:avLst/>
            </a:prstGeom>
            <a:ln w="50800">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31" name="Straight Connector 130"/>
            <p:cNvCxnSpPr/>
            <p:nvPr/>
          </p:nvCxnSpPr>
          <p:spPr>
            <a:xfrm flipV="1">
              <a:off x="4492625" y="3657602"/>
              <a:ext cx="460375" cy="454023"/>
            </a:xfrm>
            <a:prstGeom prst="line">
              <a:avLst/>
            </a:prstGeom>
            <a:ln w="50800">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32" name="Straight Connector 131"/>
            <p:cNvCxnSpPr/>
            <p:nvPr/>
          </p:nvCxnSpPr>
          <p:spPr>
            <a:xfrm>
              <a:off x="4953000" y="3657600"/>
              <a:ext cx="841375" cy="0"/>
            </a:xfrm>
            <a:prstGeom prst="line">
              <a:avLst/>
            </a:prstGeom>
            <a:ln w="50800">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33" name="Straight Connector 132"/>
            <p:cNvCxnSpPr/>
            <p:nvPr/>
          </p:nvCxnSpPr>
          <p:spPr>
            <a:xfrm flipV="1">
              <a:off x="4953000" y="2901950"/>
              <a:ext cx="0" cy="755650"/>
            </a:xfrm>
            <a:prstGeom prst="line">
              <a:avLst/>
            </a:prstGeom>
            <a:ln w="50800">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34" name="Straight Arrow Connector 133"/>
            <p:cNvCxnSpPr/>
            <p:nvPr/>
          </p:nvCxnSpPr>
          <p:spPr>
            <a:xfrm>
              <a:off x="4191000" y="3276600"/>
              <a:ext cx="1066800" cy="0"/>
            </a:xfrm>
            <a:prstGeom prst="straightConnector1">
              <a:avLst/>
            </a:prstGeom>
            <a:ln w="50800">
              <a:solidFill>
                <a:srgbClr val="FF0000"/>
              </a:solidFill>
              <a:headEnd type="none"/>
              <a:tailEnd type="stealth" w="lg" len="lg"/>
            </a:ln>
          </p:spPr>
          <p:style>
            <a:lnRef idx="1">
              <a:schemeClr val="accent1"/>
            </a:lnRef>
            <a:fillRef idx="0">
              <a:schemeClr val="accent1"/>
            </a:fillRef>
            <a:effectRef idx="0">
              <a:schemeClr val="accent1"/>
            </a:effectRef>
            <a:fontRef idx="minor">
              <a:schemeClr val="tx1"/>
            </a:fontRef>
          </p:style>
        </p:cxnSp>
      </p:grpSp>
      <p:grpSp>
        <p:nvGrpSpPr>
          <p:cNvPr id="135" name="Group 116"/>
          <p:cNvGrpSpPr/>
          <p:nvPr/>
        </p:nvGrpSpPr>
        <p:grpSpPr>
          <a:xfrm>
            <a:off x="3771900" y="2438400"/>
            <a:ext cx="1600200" cy="1714500"/>
            <a:chOff x="2971800" y="4419600"/>
            <a:chExt cx="1600200" cy="1714500"/>
          </a:xfrm>
        </p:grpSpPr>
        <p:grpSp>
          <p:nvGrpSpPr>
            <p:cNvPr id="136" name="Group 96"/>
            <p:cNvGrpSpPr/>
            <p:nvPr/>
          </p:nvGrpSpPr>
          <p:grpSpPr>
            <a:xfrm>
              <a:off x="4114800" y="4419600"/>
              <a:ext cx="457200" cy="1714500"/>
              <a:chOff x="3962400" y="4267200"/>
              <a:chExt cx="457200" cy="1714500"/>
            </a:xfrm>
          </p:grpSpPr>
          <p:cxnSp>
            <p:nvCxnSpPr>
              <p:cNvPr id="155" name="Straight Connector 154"/>
              <p:cNvCxnSpPr/>
              <p:nvPr/>
            </p:nvCxnSpPr>
            <p:spPr>
              <a:xfrm flipV="1">
                <a:off x="3962400" y="4286250"/>
                <a:ext cx="457200" cy="457200"/>
              </a:xfrm>
              <a:prstGeom prst="line">
                <a:avLst/>
              </a:prstGeom>
              <a:ln w="50800">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56" name="Straight Connector 155"/>
              <p:cNvCxnSpPr/>
              <p:nvPr/>
            </p:nvCxnSpPr>
            <p:spPr>
              <a:xfrm flipV="1">
                <a:off x="3962400" y="5505450"/>
                <a:ext cx="457200" cy="457200"/>
              </a:xfrm>
              <a:prstGeom prst="line">
                <a:avLst/>
              </a:prstGeom>
              <a:ln w="50800">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57" name="Straight Connector 156"/>
              <p:cNvCxnSpPr/>
              <p:nvPr/>
            </p:nvCxnSpPr>
            <p:spPr>
              <a:xfrm flipV="1">
                <a:off x="4412458" y="4267200"/>
                <a:ext cx="4761" cy="1254917"/>
              </a:xfrm>
              <a:prstGeom prst="line">
                <a:avLst/>
              </a:prstGeom>
              <a:ln w="50800">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58" name="Straight Connector 157"/>
              <p:cNvCxnSpPr/>
              <p:nvPr/>
            </p:nvCxnSpPr>
            <p:spPr>
              <a:xfrm>
                <a:off x="3962400" y="4724400"/>
                <a:ext cx="0" cy="1257300"/>
              </a:xfrm>
              <a:prstGeom prst="line">
                <a:avLst/>
              </a:prstGeom>
              <a:ln w="50800">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59" name="Straight Connector 158"/>
              <p:cNvCxnSpPr/>
              <p:nvPr/>
            </p:nvCxnSpPr>
            <p:spPr>
              <a:xfrm flipV="1">
                <a:off x="3962400" y="5334000"/>
                <a:ext cx="457200" cy="457200"/>
              </a:xfrm>
              <a:prstGeom prst="line">
                <a:avLst/>
              </a:prstGeom>
              <a:ln w="12700">
                <a:solidFill>
                  <a:schemeClr val="tx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160" name="Straight Connector 159"/>
              <p:cNvCxnSpPr/>
              <p:nvPr/>
            </p:nvCxnSpPr>
            <p:spPr>
              <a:xfrm flipV="1">
                <a:off x="3962400" y="5181600"/>
                <a:ext cx="457200" cy="457200"/>
              </a:xfrm>
              <a:prstGeom prst="line">
                <a:avLst/>
              </a:prstGeom>
              <a:ln w="12700">
                <a:solidFill>
                  <a:schemeClr val="tx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161" name="Straight Connector 160"/>
              <p:cNvCxnSpPr/>
              <p:nvPr/>
            </p:nvCxnSpPr>
            <p:spPr>
              <a:xfrm flipV="1">
                <a:off x="3962400" y="5029200"/>
                <a:ext cx="457200" cy="457200"/>
              </a:xfrm>
              <a:prstGeom prst="line">
                <a:avLst/>
              </a:prstGeom>
              <a:ln w="12700">
                <a:solidFill>
                  <a:schemeClr val="tx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162" name="Straight Connector 161"/>
              <p:cNvCxnSpPr/>
              <p:nvPr/>
            </p:nvCxnSpPr>
            <p:spPr>
              <a:xfrm flipV="1">
                <a:off x="3962400" y="4876800"/>
                <a:ext cx="457200" cy="457200"/>
              </a:xfrm>
              <a:prstGeom prst="line">
                <a:avLst/>
              </a:prstGeom>
              <a:ln w="12700">
                <a:solidFill>
                  <a:schemeClr val="tx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163" name="Straight Connector 162"/>
              <p:cNvCxnSpPr/>
              <p:nvPr/>
            </p:nvCxnSpPr>
            <p:spPr>
              <a:xfrm flipV="1">
                <a:off x="3962400" y="4724400"/>
                <a:ext cx="457200" cy="457200"/>
              </a:xfrm>
              <a:prstGeom prst="line">
                <a:avLst/>
              </a:prstGeom>
              <a:ln w="12700">
                <a:solidFill>
                  <a:schemeClr val="tx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164" name="Straight Connector 163"/>
              <p:cNvCxnSpPr/>
              <p:nvPr/>
            </p:nvCxnSpPr>
            <p:spPr>
              <a:xfrm flipV="1">
                <a:off x="3962400" y="4572000"/>
                <a:ext cx="457200" cy="457200"/>
              </a:xfrm>
              <a:prstGeom prst="line">
                <a:avLst/>
              </a:prstGeom>
              <a:ln w="12700">
                <a:solidFill>
                  <a:schemeClr val="tx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165" name="Straight Connector 164"/>
              <p:cNvCxnSpPr/>
              <p:nvPr/>
            </p:nvCxnSpPr>
            <p:spPr>
              <a:xfrm flipV="1">
                <a:off x="3962400" y="4419600"/>
                <a:ext cx="457200" cy="457200"/>
              </a:xfrm>
              <a:prstGeom prst="line">
                <a:avLst/>
              </a:prstGeom>
              <a:ln w="12700">
                <a:solidFill>
                  <a:schemeClr val="tx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166" name="Straight Connector 165"/>
              <p:cNvCxnSpPr/>
              <p:nvPr/>
            </p:nvCxnSpPr>
            <p:spPr>
              <a:xfrm>
                <a:off x="4343400" y="4343400"/>
                <a:ext cx="0" cy="1219200"/>
              </a:xfrm>
              <a:prstGeom prst="line">
                <a:avLst/>
              </a:prstGeom>
              <a:ln w="12700">
                <a:solidFill>
                  <a:schemeClr val="tx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167" name="Straight Connector 166"/>
              <p:cNvCxnSpPr/>
              <p:nvPr/>
            </p:nvCxnSpPr>
            <p:spPr>
              <a:xfrm>
                <a:off x="4267200" y="4419600"/>
                <a:ext cx="0" cy="1219200"/>
              </a:xfrm>
              <a:prstGeom prst="line">
                <a:avLst/>
              </a:prstGeom>
              <a:ln w="12700">
                <a:solidFill>
                  <a:schemeClr val="tx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168" name="Straight Connector 167"/>
              <p:cNvCxnSpPr/>
              <p:nvPr/>
            </p:nvCxnSpPr>
            <p:spPr>
              <a:xfrm>
                <a:off x="4191000" y="4495800"/>
                <a:ext cx="0" cy="1219200"/>
              </a:xfrm>
              <a:prstGeom prst="line">
                <a:avLst/>
              </a:prstGeom>
              <a:ln w="12700">
                <a:solidFill>
                  <a:schemeClr val="tx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169" name="Straight Connector 168"/>
              <p:cNvCxnSpPr/>
              <p:nvPr/>
            </p:nvCxnSpPr>
            <p:spPr>
              <a:xfrm>
                <a:off x="4114800" y="4572000"/>
                <a:ext cx="0" cy="1219200"/>
              </a:xfrm>
              <a:prstGeom prst="line">
                <a:avLst/>
              </a:prstGeom>
              <a:ln w="12700">
                <a:solidFill>
                  <a:schemeClr val="tx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170" name="Straight Connector 169"/>
              <p:cNvCxnSpPr/>
              <p:nvPr/>
            </p:nvCxnSpPr>
            <p:spPr>
              <a:xfrm>
                <a:off x="4038600" y="4648200"/>
                <a:ext cx="0" cy="1219200"/>
              </a:xfrm>
              <a:prstGeom prst="line">
                <a:avLst/>
              </a:prstGeom>
              <a:ln w="12700">
                <a:solidFill>
                  <a:schemeClr val="tx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grpSp>
        <p:grpSp>
          <p:nvGrpSpPr>
            <p:cNvPr id="137" name="Group 97"/>
            <p:cNvGrpSpPr/>
            <p:nvPr/>
          </p:nvGrpSpPr>
          <p:grpSpPr>
            <a:xfrm>
              <a:off x="2971800" y="4419600"/>
              <a:ext cx="457200" cy="1714500"/>
              <a:chOff x="3962400" y="4267200"/>
              <a:chExt cx="457200" cy="1714500"/>
            </a:xfrm>
          </p:grpSpPr>
          <p:cxnSp>
            <p:nvCxnSpPr>
              <p:cNvPr id="139" name="Straight Connector 138"/>
              <p:cNvCxnSpPr/>
              <p:nvPr/>
            </p:nvCxnSpPr>
            <p:spPr>
              <a:xfrm flipV="1">
                <a:off x="3962400" y="4286250"/>
                <a:ext cx="457200" cy="457200"/>
              </a:xfrm>
              <a:prstGeom prst="line">
                <a:avLst/>
              </a:prstGeom>
              <a:ln w="50800">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40" name="Straight Connector 139"/>
              <p:cNvCxnSpPr/>
              <p:nvPr/>
            </p:nvCxnSpPr>
            <p:spPr>
              <a:xfrm flipV="1">
                <a:off x="3962400" y="5505450"/>
                <a:ext cx="457200" cy="457200"/>
              </a:xfrm>
              <a:prstGeom prst="line">
                <a:avLst/>
              </a:prstGeom>
              <a:ln w="50800">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41" name="Straight Connector 140"/>
              <p:cNvCxnSpPr/>
              <p:nvPr/>
            </p:nvCxnSpPr>
            <p:spPr>
              <a:xfrm flipV="1">
                <a:off x="4412458" y="4267200"/>
                <a:ext cx="4761" cy="1254917"/>
              </a:xfrm>
              <a:prstGeom prst="line">
                <a:avLst/>
              </a:prstGeom>
              <a:ln w="50800">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42" name="Straight Connector 141"/>
              <p:cNvCxnSpPr/>
              <p:nvPr/>
            </p:nvCxnSpPr>
            <p:spPr>
              <a:xfrm>
                <a:off x="3962400" y="4724400"/>
                <a:ext cx="0" cy="1257300"/>
              </a:xfrm>
              <a:prstGeom prst="line">
                <a:avLst/>
              </a:prstGeom>
              <a:ln w="50800">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43" name="Straight Connector 142"/>
              <p:cNvCxnSpPr/>
              <p:nvPr/>
            </p:nvCxnSpPr>
            <p:spPr>
              <a:xfrm flipV="1">
                <a:off x="3962400" y="5334000"/>
                <a:ext cx="457200" cy="457200"/>
              </a:xfrm>
              <a:prstGeom prst="line">
                <a:avLst/>
              </a:prstGeom>
              <a:ln w="12700">
                <a:solidFill>
                  <a:schemeClr val="tx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144" name="Straight Connector 143"/>
              <p:cNvCxnSpPr/>
              <p:nvPr/>
            </p:nvCxnSpPr>
            <p:spPr>
              <a:xfrm flipV="1">
                <a:off x="3962400" y="5181600"/>
                <a:ext cx="457200" cy="457200"/>
              </a:xfrm>
              <a:prstGeom prst="line">
                <a:avLst/>
              </a:prstGeom>
              <a:ln w="12700">
                <a:solidFill>
                  <a:schemeClr val="tx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145" name="Straight Connector 144"/>
              <p:cNvCxnSpPr/>
              <p:nvPr/>
            </p:nvCxnSpPr>
            <p:spPr>
              <a:xfrm flipV="1">
                <a:off x="3962400" y="5029200"/>
                <a:ext cx="457200" cy="457200"/>
              </a:xfrm>
              <a:prstGeom prst="line">
                <a:avLst/>
              </a:prstGeom>
              <a:ln w="12700">
                <a:solidFill>
                  <a:schemeClr val="tx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146" name="Straight Connector 145"/>
              <p:cNvCxnSpPr/>
              <p:nvPr/>
            </p:nvCxnSpPr>
            <p:spPr>
              <a:xfrm flipV="1">
                <a:off x="3962400" y="4876800"/>
                <a:ext cx="457200" cy="457200"/>
              </a:xfrm>
              <a:prstGeom prst="line">
                <a:avLst/>
              </a:prstGeom>
              <a:ln w="12700">
                <a:solidFill>
                  <a:schemeClr val="tx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147" name="Straight Connector 146"/>
              <p:cNvCxnSpPr/>
              <p:nvPr/>
            </p:nvCxnSpPr>
            <p:spPr>
              <a:xfrm flipV="1">
                <a:off x="3962400" y="4724400"/>
                <a:ext cx="457200" cy="457200"/>
              </a:xfrm>
              <a:prstGeom prst="line">
                <a:avLst/>
              </a:prstGeom>
              <a:ln w="12700">
                <a:solidFill>
                  <a:schemeClr val="tx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148" name="Straight Connector 147"/>
              <p:cNvCxnSpPr/>
              <p:nvPr/>
            </p:nvCxnSpPr>
            <p:spPr>
              <a:xfrm flipV="1">
                <a:off x="3962400" y="4572000"/>
                <a:ext cx="457200" cy="457200"/>
              </a:xfrm>
              <a:prstGeom prst="line">
                <a:avLst/>
              </a:prstGeom>
              <a:ln w="12700">
                <a:solidFill>
                  <a:schemeClr val="tx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149" name="Straight Connector 148"/>
              <p:cNvCxnSpPr/>
              <p:nvPr/>
            </p:nvCxnSpPr>
            <p:spPr>
              <a:xfrm flipV="1">
                <a:off x="3962400" y="4419600"/>
                <a:ext cx="457200" cy="457200"/>
              </a:xfrm>
              <a:prstGeom prst="line">
                <a:avLst/>
              </a:prstGeom>
              <a:ln w="12700">
                <a:solidFill>
                  <a:schemeClr val="tx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150" name="Straight Connector 149"/>
              <p:cNvCxnSpPr/>
              <p:nvPr/>
            </p:nvCxnSpPr>
            <p:spPr>
              <a:xfrm>
                <a:off x="4343400" y="4343400"/>
                <a:ext cx="0" cy="1219200"/>
              </a:xfrm>
              <a:prstGeom prst="line">
                <a:avLst/>
              </a:prstGeom>
              <a:ln w="12700">
                <a:solidFill>
                  <a:schemeClr val="tx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151" name="Straight Connector 150"/>
              <p:cNvCxnSpPr/>
              <p:nvPr/>
            </p:nvCxnSpPr>
            <p:spPr>
              <a:xfrm>
                <a:off x="4267200" y="4419600"/>
                <a:ext cx="0" cy="1219200"/>
              </a:xfrm>
              <a:prstGeom prst="line">
                <a:avLst/>
              </a:prstGeom>
              <a:ln w="12700">
                <a:solidFill>
                  <a:schemeClr val="tx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152" name="Straight Connector 151"/>
              <p:cNvCxnSpPr/>
              <p:nvPr/>
            </p:nvCxnSpPr>
            <p:spPr>
              <a:xfrm>
                <a:off x="4191000" y="4495800"/>
                <a:ext cx="0" cy="1219200"/>
              </a:xfrm>
              <a:prstGeom prst="line">
                <a:avLst/>
              </a:prstGeom>
              <a:ln w="12700">
                <a:solidFill>
                  <a:schemeClr val="tx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153" name="Straight Connector 152"/>
              <p:cNvCxnSpPr/>
              <p:nvPr/>
            </p:nvCxnSpPr>
            <p:spPr>
              <a:xfrm>
                <a:off x="4114800" y="4572000"/>
                <a:ext cx="0" cy="1219200"/>
              </a:xfrm>
              <a:prstGeom prst="line">
                <a:avLst/>
              </a:prstGeom>
              <a:ln w="12700">
                <a:solidFill>
                  <a:schemeClr val="tx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154" name="Straight Connector 153"/>
              <p:cNvCxnSpPr/>
              <p:nvPr/>
            </p:nvCxnSpPr>
            <p:spPr>
              <a:xfrm>
                <a:off x="4038600" y="4648200"/>
                <a:ext cx="0" cy="1219200"/>
              </a:xfrm>
              <a:prstGeom prst="line">
                <a:avLst/>
              </a:prstGeom>
              <a:ln w="12700">
                <a:solidFill>
                  <a:schemeClr val="tx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grpSp>
        <p:cxnSp>
          <p:nvCxnSpPr>
            <p:cNvPr id="138" name="Straight Arrow Connector 137"/>
            <p:cNvCxnSpPr/>
            <p:nvPr/>
          </p:nvCxnSpPr>
          <p:spPr>
            <a:xfrm>
              <a:off x="3505200" y="5257800"/>
              <a:ext cx="533400" cy="0"/>
            </a:xfrm>
            <a:prstGeom prst="straightConnector1">
              <a:avLst/>
            </a:prstGeom>
            <a:ln w="50800">
              <a:solidFill>
                <a:srgbClr val="FF0000"/>
              </a:solidFill>
              <a:headEnd type="none"/>
              <a:tailEnd type="stealth" w="lg" len="lg"/>
            </a:ln>
          </p:spPr>
          <p:style>
            <a:lnRef idx="1">
              <a:schemeClr val="accent1"/>
            </a:lnRef>
            <a:fillRef idx="0">
              <a:schemeClr val="accent1"/>
            </a:fillRef>
            <a:effectRef idx="0">
              <a:schemeClr val="accent1"/>
            </a:effectRef>
            <a:fontRef idx="minor">
              <a:schemeClr val="tx1"/>
            </a:fontRef>
          </p:style>
        </p:cxnSp>
      </p:grpSp>
      <p:grpSp>
        <p:nvGrpSpPr>
          <p:cNvPr id="171" name="Group 170"/>
          <p:cNvGrpSpPr/>
          <p:nvPr/>
        </p:nvGrpSpPr>
        <p:grpSpPr>
          <a:xfrm>
            <a:off x="609600" y="2438400"/>
            <a:ext cx="2007399" cy="1695450"/>
            <a:chOff x="609600" y="1371600"/>
            <a:chExt cx="2007399" cy="1695450"/>
          </a:xfrm>
        </p:grpSpPr>
        <p:grpSp>
          <p:nvGrpSpPr>
            <p:cNvPr id="172" name="Group 25"/>
            <p:cNvGrpSpPr/>
            <p:nvPr/>
          </p:nvGrpSpPr>
          <p:grpSpPr>
            <a:xfrm>
              <a:off x="609600" y="1371600"/>
              <a:ext cx="2007399" cy="1695450"/>
              <a:chOff x="1066800" y="2419350"/>
              <a:chExt cx="2007399" cy="1695450"/>
            </a:xfrm>
          </p:grpSpPr>
          <p:grpSp>
            <p:nvGrpSpPr>
              <p:cNvPr id="178" name="Group 20"/>
              <p:cNvGrpSpPr/>
              <p:nvPr/>
            </p:nvGrpSpPr>
            <p:grpSpPr>
              <a:xfrm>
                <a:off x="1066800" y="2419350"/>
                <a:ext cx="1683544" cy="1695450"/>
                <a:chOff x="1066800" y="2419350"/>
                <a:chExt cx="1683544" cy="1695450"/>
              </a:xfrm>
            </p:grpSpPr>
            <p:cxnSp>
              <p:nvCxnSpPr>
                <p:cNvPr id="180" name="Straight Connector 179"/>
                <p:cNvCxnSpPr/>
                <p:nvPr/>
              </p:nvCxnSpPr>
              <p:spPr>
                <a:xfrm flipV="1">
                  <a:off x="2286000" y="2438400"/>
                  <a:ext cx="457200" cy="457200"/>
                </a:xfrm>
                <a:prstGeom prst="line">
                  <a:avLst/>
                </a:prstGeom>
                <a:ln w="50800">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81" name="Straight Connector 180"/>
                <p:cNvCxnSpPr/>
                <p:nvPr/>
              </p:nvCxnSpPr>
              <p:spPr>
                <a:xfrm flipV="1">
                  <a:off x="1066800" y="2438400"/>
                  <a:ext cx="457200" cy="457200"/>
                </a:xfrm>
                <a:prstGeom prst="line">
                  <a:avLst/>
                </a:prstGeom>
                <a:ln w="50800">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82" name="Straight Connector 181"/>
                <p:cNvCxnSpPr/>
                <p:nvPr/>
              </p:nvCxnSpPr>
              <p:spPr>
                <a:xfrm flipV="1">
                  <a:off x="2286000" y="3657600"/>
                  <a:ext cx="457200" cy="457200"/>
                </a:xfrm>
                <a:prstGeom prst="line">
                  <a:avLst/>
                </a:prstGeom>
                <a:ln w="50800">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83" name="Straight Connector 8"/>
                <p:cNvCxnSpPr/>
                <p:nvPr/>
              </p:nvCxnSpPr>
              <p:spPr>
                <a:xfrm>
                  <a:off x="1506163" y="2445543"/>
                  <a:ext cx="1244181" cy="0"/>
                </a:xfrm>
                <a:prstGeom prst="line">
                  <a:avLst/>
                </a:prstGeom>
                <a:ln w="50800">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84" name="Straight Connector 183"/>
                <p:cNvCxnSpPr/>
                <p:nvPr/>
              </p:nvCxnSpPr>
              <p:spPr>
                <a:xfrm flipV="1">
                  <a:off x="2736058" y="2419350"/>
                  <a:ext cx="4761" cy="1254917"/>
                </a:xfrm>
                <a:prstGeom prst="line">
                  <a:avLst/>
                </a:prstGeom>
                <a:ln w="50800">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85" name="Straight Connector 184"/>
                <p:cNvCxnSpPr/>
                <p:nvPr/>
              </p:nvCxnSpPr>
              <p:spPr>
                <a:xfrm rot="10800000">
                  <a:off x="1498060" y="3657600"/>
                  <a:ext cx="1245140" cy="0"/>
                </a:xfrm>
                <a:prstGeom prst="line">
                  <a:avLst/>
                </a:prstGeom>
                <a:ln w="50800">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grpSp>
          <p:cxnSp>
            <p:nvCxnSpPr>
              <p:cNvPr id="179" name="Straight Arrow Connector 178"/>
              <p:cNvCxnSpPr/>
              <p:nvPr/>
            </p:nvCxnSpPr>
            <p:spPr>
              <a:xfrm>
                <a:off x="2312199" y="3276600"/>
                <a:ext cx="762000" cy="0"/>
              </a:xfrm>
              <a:prstGeom prst="straightConnector1">
                <a:avLst/>
              </a:prstGeom>
              <a:ln w="50800">
                <a:solidFill>
                  <a:srgbClr val="FF0000"/>
                </a:solidFill>
                <a:headEnd type="none"/>
                <a:tailEnd type="stealth" w="lg" len="lg"/>
              </a:ln>
            </p:spPr>
            <p:style>
              <a:lnRef idx="1">
                <a:schemeClr val="accent1"/>
              </a:lnRef>
              <a:fillRef idx="0">
                <a:schemeClr val="accent1"/>
              </a:fillRef>
              <a:effectRef idx="0">
                <a:schemeClr val="accent1"/>
              </a:effectRef>
              <a:fontRef idx="minor">
                <a:schemeClr val="tx1"/>
              </a:fontRef>
            </p:style>
          </p:cxnSp>
        </p:grpSp>
        <p:cxnSp>
          <p:nvCxnSpPr>
            <p:cNvPr id="173" name="Straight Connector 172"/>
            <p:cNvCxnSpPr/>
            <p:nvPr/>
          </p:nvCxnSpPr>
          <p:spPr>
            <a:xfrm flipV="1">
              <a:off x="609600" y="2590800"/>
              <a:ext cx="457200" cy="457200"/>
            </a:xfrm>
            <a:prstGeom prst="line">
              <a:avLst/>
            </a:prstGeom>
            <a:ln w="50800">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74" name="Straight Connector 173"/>
            <p:cNvCxnSpPr/>
            <p:nvPr/>
          </p:nvCxnSpPr>
          <p:spPr>
            <a:xfrm rot="5400000" flipH="1" flipV="1">
              <a:off x="682533" y="2242251"/>
              <a:ext cx="768535" cy="0"/>
            </a:xfrm>
            <a:prstGeom prst="line">
              <a:avLst/>
            </a:prstGeom>
            <a:ln w="50800">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75" name="Straight Connector 174"/>
            <p:cNvCxnSpPr/>
            <p:nvPr/>
          </p:nvCxnSpPr>
          <p:spPr>
            <a:xfrm>
              <a:off x="609600" y="1828800"/>
              <a:ext cx="1244181" cy="0"/>
            </a:xfrm>
            <a:prstGeom prst="line">
              <a:avLst/>
            </a:prstGeom>
            <a:ln w="50800">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76" name="Straight Connector 175"/>
            <p:cNvCxnSpPr/>
            <p:nvPr/>
          </p:nvCxnSpPr>
          <p:spPr>
            <a:xfrm>
              <a:off x="609600" y="3048000"/>
              <a:ext cx="1244181" cy="0"/>
            </a:xfrm>
            <a:prstGeom prst="line">
              <a:avLst/>
            </a:prstGeom>
            <a:ln w="50800">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77" name="Straight Connector 176"/>
            <p:cNvCxnSpPr/>
            <p:nvPr/>
          </p:nvCxnSpPr>
          <p:spPr>
            <a:xfrm rot="5400000" flipH="1" flipV="1">
              <a:off x="5649" y="2442479"/>
              <a:ext cx="1227358" cy="0"/>
            </a:xfrm>
            <a:prstGeom prst="line">
              <a:avLst/>
            </a:prstGeom>
            <a:ln w="50800">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grpSp>
      <p:sp>
        <p:nvSpPr>
          <p:cNvPr id="187" name="Title 1"/>
          <p:cNvSpPr>
            <a:spLocks noGrp="1"/>
          </p:cNvSpPr>
          <p:nvPr>
            <p:ph type="title"/>
          </p:nvPr>
        </p:nvSpPr>
        <p:spPr/>
        <p:txBody>
          <a:bodyPr/>
          <a:lstStyle/>
          <a:p>
            <a:r>
              <a:rPr lang="en-US" dirty="0"/>
              <a:t>Dictionary</a:t>
            </a:r>
            <a:br>
              <a:rPr lang="en-US" dirty="0"/>
            </a:br>
            <a:r>
              <a:rPr lang="en-US" sz="2800" dirty="0"/>
              <a:t>interfaces (</a:t>
            </a:r>
            <a:r>
              <a:rPr lang="en-US" sz="2800" dirty="0" err="1"/>
              <a:t>T</a:t>
            </a:r>
            <a:r>
              <a:rPr lang="en-US" sz="2800" baseline="-25000" dirty="0" err="1"/>
              <a:t>r→lfr</a:t>
            </a:r>
            <a:r>
              <a:rPr lang="en-US" sz="2800" dirty="0"/>
              <a:t> / U</a:t>
            </a:r>
            <a:r>
              <a:rPr lang="en-US" sz="2800" baseline="-25000" dirty="0"/>
              <a:t>r</a:t>
            </a:r>
            <a:r>
              <a:rPr lang="en-US" sz="2800" dirty="0"/>
              <a:t>)</a:t>
            </a:r>
          </a:p>
        </p:txBody>
      </p:sp>
    </p:spTree>
    <p:extLst>
      <p:ext uri="{BB962C8B-B14F-4D97-AF65-F5344CB8AC3E}">
        <p14:creationId xmlns:p14="http://schemas.microsoft.com/office/powerpoint/2010/main" val="4232561834"/>
      </p:ext>
    </p:extLst>
  </p:cSld>
  <p:clrMapOvr>
    <a:masterClrMapping/>
  </p:clrMapOvr>
  <p:transition>
    <p:fade/>
  </p:transition>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9" name="Group 48"/>
          <p:cNvGrpSpPr/>
          <p:nvPr/>
        </p:nvGrpSpPr>
        <p:grpSpPr>
          <a:xfrm>
            <a:off x="457200" y="1905000"/>
            <a:ext cx="4572000" cy="3657600"/>
            <a:chOff x="1828800" y="914400"/>
            <a:chExt cx="4572000" cy="3657600"/>
          </a:xfrm>
        </p:grpSpPr>
        <p:sp>
          <p:nvSpPr>
            <p:cNvPr id="25" name="Rectangle 24"/>
            <p:cNvSpPr/>
            <p:nvPr/>
          </p:nvSpPr>
          <p:spPr>
            <a:xfrm>
              <a:off x="1828800" y="914400"/>
              <a:ext cx="2743200" cy="914400"/>
            </a:xfrm>
            <a:prstGeom prst="rect">
              <a:avLst/>
            </a:prstGeom>
            <a:solidFill>
              <a:schemeClr val="bg1">
                <a:lumMod val="7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6" name="Rectangle 25"/>
            <p:cNvSpPr/>
            <p:nvPr/>
          </p:nvSpPr>
          <p:spPr>
            <a:xfrm>
              <a:off x="4572000" y="1828800"/>
              <a:ext cx="1828800" cy="914400"/>
            </a:xfrm>
            <a:prstGeom prst="rect">
              <a:avLst/>
            </a:prstGeom>
            <a:solidFill>
              <a:schemeClr val="bg1">
                <a:lumMod val="7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7" name="Rectangle 26"/>
            <p:cNvSpPr/>
            <p:nvPr/>
          </p:nvSpPr>
          <p:spPr>
            <a:xfrm>
              <a:off x="4572000" y="3657600"/>
              <a:ext cx="1828800" cy="914400"/>
            </a:xfrm>
            <a:prstGeom prst="rect">
              <a:avLst/>
            </a:prstGeom>
            <a:solidFill>
              <a:schemeClr val="bg1">
                <a:lumMod val="7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1" name="Rectangle 30"/>
            <p:cNvSpPr/>
            <p:nvPr/>
          </p:nvSpPr>
          <p:spPr>
            <a:xfrm>
              <a:off x="1828800" y="2743200"/>
              <a:ext cx="3657600" cy="914400"/>
            </a:xfrm>
            <a:prstGeom prst="rect">
              <a:avLst/>
            </a:prstGeom>
            <a:solidFill>
              <a:schemeClr val="bg1">
                <a:lumMod val="7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7" name="Rectangle 36"/>
            <p:cNvSpPr/>
            <p:nvPr/>
          </p:nvSpPr>
          <p:spPr>
            <a:xfrm>
              <a:off x="5486400" y="914400"/>
              <a:ext cx="914400" cy="914400"/>
            </a:xfrm>
            <a:prstGeom prst="rect">
              <a:avLst/>
            </a:prstGeom>
            <a:solidFill>
              <a:schemeClr val="bg1">
                <a:lumMod val="7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9" name="Rectangle 38"/>
            <p:cNvSpPr/>
            <p:nvPr/>
          </p:nvSpPr>
          <p:spPr>
            <a:xfrm>
              <a:off x="1828800" y="3657600"/>
              <a:ext cx="914400" cy="914400"/>
            </a:xfrm>
            <a:prstGeom prst="rect">
              <a:avLst/>
            </a:prstGeom>
            <a:solidFill>
              <a:schemeClr val="bg1">
                <a:lumMod val="7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41" name="Rectangle 40"/>
            <p:cNvSpPr/>
            <p:nvPr/>
          </p:nvSpPr>
          <p:spPr>
            <a:xfrm>
              <a:off x="2743200" y="1828800"/>
              <a:ext cx="914400" cy="914400"/>
            </a:xfrm>
            <a:prstGeom prst="rect">
              <a:avLst/>
            </a:prstGeom>
            <a:solidFill>
              <a:schemeClr val="bg1">
                <a:lumMod val="7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sp>
        <p:nvSpPr>
          <p:cNvPr id="55" name="Rectangle 54"/>
          <p:cNvSpPr/>
          <p:nvPr/>
        </p:nvSpPr>
        <p:spPr>
          <a:xfrm>
            <a:off x="457200" y="4648200"/>
            <a:ext cx="914400" cy="914400"/>
          </a:xfrm>
          <a:prstGeom prst="rect">
            <a:avLst/>
          </a:prstGeom>
          <a:solidFill>
            <a:srgbClr val="FFFF0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cxnSp>
        <p:nvCxnSpPr>
          <p:cNvPr id="58" name="Straight Connector 57"/>
          <p:cNvCxnSpPr/>
          <p:nvPr/>
        </p:nvCxnSpPr>
        <p:spPr>
          <a:xfrm>
            <a:off x="571296" y="4594099"/>
            <a:ext cx="685800" cy="0"/>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nvGrpSpPr>
          <p:cNvPr id="61" name="Group 60"/>
          <p:cNvGrpSpPr/>
          <p:nvPr/>
        </p:nvGrpSpPr>
        <p:grpSpPr>
          <a:xfrm>
            <a:off x="1311465" y="2022388"/>
            <a:ext cx="3604260" cy="3431639"/>
            <a:chOff x="1311465" y="2022388"/>
            <a:chExt cx="3604260" cy="3431639"/>
          </a:xfrm>
        </p:grpSpPr>
        <p:cxnSp>
          <p:nvCxnSpPr>
            <p:cNvPr id="46" name="Straight Connector 45"/>
            <p:cNvCxnSpPr/>
            <p:nvPr/>
          </p:nvCxnSpPr>
          <p:spPr>
            <a:xfrm>
              <a:off x="1434312" y="3852116"/>
              <a:ext cx="0" cy="688438"/>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nvGrpSpPr>
            <p:cNvPr id="143" name="Group 142"/>
            <p:cNvGrpSpPr/>
            <p:nvPr/>
          </p:nvGrpSpPr>
          <p:grpSpPr>
            <a:xfrm>
              <a:off x="1311465" y="3678771"/>
              <a:ext cx="1023963" cy="861784"/>
              <a:chOff x="1311465" y="3678771"/>
              <a:chExt cx="1023963" cy="861784"/>
            </a:xfrm>
          </p:grpSpPr>
          <p:cxnSp>
            <p:nvCxnSpPr>
              <p:cNvPr id="57" name="Straight Connector 56"/>
              <p:cNvCxnSpPr/>
              <p:nvPr/>
            </p:nvCxnSpPr>
            <p:spPr>
              <a:xfrm>
                <a:off x="1311465" y="3852116"/>
                <a:ext cx="0" cy="688438"/>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66" name="Straight Connector 65"/>
              <p:cNvCxnSpPr/>
              <p:nvPr/>
            </p:nvCxnSpPr>
            <p:spPr>
              <a:xfrm>
                <a:off x="2335428" y="3852117"/>
                <a:ext cx="0" cy="688438"/>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03" name="Straight Connector 102"/>
              <p:cNvCxnSpPr/>
              <p:nvPr/>
            </p:nvCxnSpPr>
            <p:spPr>
              <a:xfrm>
                <a:off x="1486623" y="3678771"/>
                <a:ext cx="685800" cy="0"/>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grpSp>
          <p:nvGrpSpPr>
            <p:cNvPr id="153" name="Group 152"/>
            <p:cNvGrpSpPr/>
            <p:nvPr/>
          </p:nvGrpSpPr>
          <p:grpSpPr>
            <a:xfrm>
              <a:off x="1311465" y="2022388"/>
              <a:ext cx="3604260" cy="3431639"/>
              <a:chOff x="1311465" y="2022388"/>
              <a:chExt cx="3604260" cy="3431639"/>
            </a:xfrm>
          </p:grpSpPr>
          <p:grpSp>
            <p:nvGrpSpPr>
              <p:cNvPr id="152" name="Group 151"/>
              <p:cNvGrpSpPr/>
              <p:nvPr/>
            </p:nvGrpSpPr>
            <p:grpSpPr>
              <a:xfrm>
                <a:off x="1434312" y="2022389"/>
                <a:ext cx="3481413" cy="3431638"/>
                <a:chOff x="1434312" y="2022389"/>
                <a:chExt cx="3481413" cy="3431638"/>
              </a:xfrm>
            </p:grpSpPr>
            <p:grpSp>
              <p:nvGrpSpPr>
                <p:cNvPr id="150" name="Group 149"/>
                <p:cNvGrpSpPr/>
                <p:nvPr/>
              </p:nvGrpSpPr>
              <p:grpSpPr>
                <a:xfrm>
                  <a:off x="2226792" y="3852115"/>
                  <a:ext cx="1035393" cy="688439"/>
                  <a:chOff x="2226792" y="3852115"/>
                  <a:chExt cx="1035393" cy="688439"/>
                </a:xfrm>
              </p:grpSpPr>
              <p:cxnSp>
                <p:nvCxnSpPr>
                  <p:cNvPr id="47" name="Straight Connector 46"/>
                  <p:cNvCxnSpPr/>
                  <p:nvPr/>
                </p:nvCxnSpPr>
                <p:spPr>
                  <a:xfrm>
                    <a:off x="2226792" y="3852116"/>
                    <a:ext cx="0" cy="688438"/>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71" name="Straight Connector 70"/>
                  <p:cNvCxnSpPr/>
                  <p:nvPr/>
                </p:nvCxnSpPr>
                <p:spPr>
                  <a:xfrm>
                    <a:off x="3262185" y="3852115"/>
                    <a:ext cx="0" cy="688438"/>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cxnSp>
              <p:nvCxnSpPr>
                <p:cNvPr id="77" name="Straight Connector 76"/>
                <p:cNvCxnSpPr/>
                <p:nvPr/>
              </p:nvCxnSpPr>
              <p:spPr>
                <a:xfrm>
                  <a:off x="4054665" y="4765589"/>
                  <a:ext cx="0" cy="688438"/>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nvGrpSpPr>
                <p:cNvPr id="151" name="Group 150"/>
                <p:cNvGrpSpPr/>
                <p:nvPr/>
              </p:nvGrpSpPr>
              <p:grpSpPr>
                <a:xfrm>
                  <a:off x="3314496" y="4594098"/>
                  <a:ext cx="862089" cy="859928"/>
                  <a:chOff x="3314496" y="4594098"/>
                  <a:chExt cx="862089" cy="859928"/>
                </a:xfrm>
              </p:grpSpPr>
              <p:cxnSp>
                <p:nvCxnSpPr>
                  <p:cNvPr id="73" name="Straight Connector 72"/>
                  <p:cNvCxnSpPr/>
                  <p:nvPr/>
                </p:nvCxnSpPr>
                <p:spPr>
                  <a:xfrm>
                    <a:off x="3314496" y="4594098"/>
                    <a:ext cx="685800" cy="0"/>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81" name="Straight Connector 80"/>
                  <p:cNvCxnSpPr/>
                  <p:nvPr/>
                </p:nvCxnSpPr>
                <p:spPr>
                  <a:xfrm>
                    <a:off x="4176585" y="4765588"/>
                    <a:ext cx="0" cy="688438"/>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grpSp>
              <p:nvGrpSpPr>
                <p:cNvPr id="147" name="Group 146"/>
                <p:cNvGrpSpPr/>
                <p:nvPr/>
              </p:nvGrpSpPr>
              <p:grpSpPr>
                <a:xfrm>
                  <a:off x="3127908" y="3678772"/>
                  <a:ext cx="873417" cy="1033272"/>
                  <a:chOff x="3127908" y="3678772"/>
                  <a:chExt cx="873417" cy="1033272"/>
                </a:xfrm>
              </p:grpSpPr>
              <p:cxnSp>
                <p:nvCxnSpPr>
                  <p:cNvPr id="67" name="Straight Connector 66"/>
                  <p:cNvCxnSpPr/>
                  <p:nvPr/>
                </p:nvCxnSpPr>
                <p:spPr>
                  <a:xfrm>
                    <a:off x="3127908" y="3852117"/>
                    <a:ext cx="0" cy="688438"/>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75" name="Straight Connector 74"/>
                  <p:cNvCxnSpPr/>
                  <p:nvPr/>
                </p:nvCxnSpPr>
                <p:spPr>
                  <a:xfrm>
                    <a:off x="3315525" y="4712044"/>
                    <a:ext cx="685800" cy="0"/>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88" name="Straight Connector 87"/>
                  <p:cNvCxnSpPr/>
                  <p:nvPr/>
                </p:nvCxnSpPr>
                <p:spPr>
                  <a:xfrm>
                    <a:off x="3314496" y="3678772"/>
                    <a:ext cx="685800" cy="0"/>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cxnSp>
              <p:nvCxnSpPr>
                <p:cNvPr id="90" name="Straight Connector 89"/>
                <p:cNvCxnSpPr/>
                <p:nvPr/>
              </p:nvCxnSpPr>
              <p:spPr>
                <a:xfrm>
                  <a:off x="4229925" y="2883244"/>
                  <a:ext cx="685800" cy="0"/>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nvGrpSpPr>
                <p:cNvPr id="149" name="Group 148"/>
                <p:cNvGrpSpPr/>
                <p:nvPr/>
              </p:nvGrpSpPr>
              <p:grpSpPr>
                <a:xfrm>
                  <a:off x="3315525" y="2936789"/>
                  <a:ext cx="861060" cy="861781"/>
                  <a:chOff x="3315525" y="2936789"/>
                  <a:chExt cx="861060" cy="861781"/>
                </a:xfrm>
              </p:grpSpPr>
              <p:cxnSp>
                <p:nvCxnSpPr>
                  <p:cNvPr id="70" name="Straight Connector 69"/>
                  <p:cNvCxnSpPr/>
                  <p:nvPr/>
                </p:nvCxnSpPr>
                <p:spPr>
                  <a:xfrm>
                    <a:off x="3315525" y="3798570"/>
                    <a:ext cx="685800" cy="0"/>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91" name="Straight Connector 90"/>
                  <p:cNvCxnSpPr/>
                  <p:nvPr/>
                </p:nvCxnSpPr>
                <p:spPr>
                  <a:xfrm>
                    <a:off x="4176585" y="2936789"/>
                    <a:ext cx="0" cy="688438"/>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grpSp>
              <p:nvGrpSpPr>
                <p:cNvPr id="146" name="Group 145"/>
                <p:cNvGrpSpPr/>
                <p:nvPr/>
              </p:nvGrpSpPr>
              <p:grpSpPr>
                <a:xfrm>
                  <a:off x="4054665" y="2764371"/>
                  <a:ext cx="860031" cy="860856"/>
                  <a:chOff x="4054665" y="2764371"/>
                  <a:chExt cx="860031" cy="860856"/>
                </a:xfrm>
              </p:grpSpPr>
              <p:cxnSp>
                <p:nvCxnSpPr>
                  <p:cNvPr id="87" name="Straight Connector 86"/>
                  <p:cNvCxnSpPr/>
                  <p:nvPr/>
                </p:nvCxnSpPr>
                <p:spPr>
                  <a:xfrm>
                    <a:off x="4054665" y="2936789"/>
                    <a:ext cx="0" cy="688438"/>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98" name="Straight Connector 97"/>
                  <p:cNvCxnSpPr/>
                  <p:nvPr/>
                </p:nvCxnSpPr>
                <p:spPr>
                  <a:xfrm>
                    <a:off x="4228896" y="2764371"/>
                    <a:ext cx="685800" cy="0"/>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cxnSp>
              <p:nvCxnSpPr>
                <p:cNvPr id="111" name="Straight Connector 110"/>
                <p:cNvCxnSpPr/>
                <p:nvPr/>
              </p:nvCxnSpPr>
              <p:spPr>
                <a:xfrm>
                  <a:off x="1434312" y="2022389"/>
                  <a:ext cx="0" cy="688438"/>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12" name="Straight Connector 111"/>
                <p:cNvCxnSpPr/>
                <p:nvPr/>
              </p:nvCxnSpPr>
              <p:spPr>
                <a:xfrm>
                  <a:off x="2226792" y="2022389"/>
                  <a:ext cx="0" cy="688438"/>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grpSp>
            <p:nvGrpSpPr>
              <p:cNvPr id="144" name="Group 143"/>
              <p:cNvGrpSpPr/>
              <p:nvPr/>
            </p:nvGrpSpPr>
            <p:grpSpPr>
              <a:xfrm>
                <a:off x="1486623" y="2764372"/>
                <a:ext cx="686829" cy="1034199"/>
                <a:chOff x="1486623" y="2764372"/>
                <a:chExt cx="686829" cy="1034199"/>
              </a:xfrm>
            </p:grpSpPr>
            <p:cxnSp>
              <p:nvCxnSpPr>
                <p:cNvPr id="45" name="Straight Connector 44"/>
                <p:cNvCxnSpPr/>
                <p:nvPr/>
              </p:nvCxnSpPr>
              <p:spPr>
                <a:xfrm>
                  <a:off x="1487652" y="3798571"/>
                  <a:ext cx="685800" cy="0"/>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13" name="Straight Connector 112"/>
                <p:cNvCxnSpPr/>
                <p:nvPr/>
              </p:nvCxnSpPr>
              <p:spPr>
                <a:xfrm>
                  <a:off x="1486623" y="2764372"/>
                  <a:ext cx="685800" cy="0"/>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grpSp>
            <p:nvGrpSpPr>
              <p:cNvPr id="145" name="Group 144"/>
              <p:cNvGrpSpPr/>
              <p:nvPr/>
            </p:nvGrpSpPr>
            <p:grpSpPr>
              <a:xfrm>
                <a:off x="1311465" y="2022388"/>
                <a:ext cx="1023963" cy="860855"/>
                <a:chOff x="1311465" y="2022388"/>
                <a:chExt cx="1023963" cy="860855"/>
              </a:xfrm>
            </p:grpSpPr>
            <p:cxnSp>
              <p:nvCxnSpPr>
                <p:cNvPr id="100" name="Straight Connector 99"/>
                <p:cNvCxnSpPr/>
                <p:nvPr/>
              </p:nvCxnSpPr>
              <p:spPr>
                <a:xfrm>
                  <a:off x="1487652" y="2883243"/>
                  <a:ext cx="685800" cy="0"/>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07" name="Straight Connector 106"/>
                <p:cNvCxnSpPr/>
                <p:nvPr/>
              </p:nvCxnSpPr>
              <p:spPr>
                <a:xfrm>
                  <a:off x="1311465" y="2022388"/>
                  <a:ext cx="0" cy="688438"/>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16" name="Straight Connector 115"/>
                <p:cNvCxnSpPr/>
                <p:nvPr/>
              </p:nvCxnSpPr>
              <p:spPr>
                <a:xfrm>
                  <a:off x="2335428" y="2022388"/>
                  <a:ext cx="0" cy="688438"/>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grpSp>
      </p:grpSp>
      <p:grpSp>
        <p:nvGrpSpPr>
          <p:cNvPr id="141" name="Group 140"/>
          <p:cNvGrpSpPr/>
          <p:nvPr/>
        </p:nvGrpSpPr>
        <p:grpSpPr>
          <a:xfrm>
            <a:off x="5334000" y="1367135"/>
            <a:ext cx="3505200" cy="4119265"/>
            <a:chOff x="5334000" y="1367135"/>
            <a:chExt cx="3505200" cy="4119265"/>
          </a:xfrm>
        </p:grpSpPr>
        <p:grpSp>
          <p:nvGrpSpPr>
            <p:cNvPr id="121" name="Group 120"/>
            <p:cNvGrpSpPr/>
            <p:nvPr/>
          </p:nvGrpSpPr>
          <p:grpSpPr>
            <a:xfrm>
              <a:off x="5334000" y="1981200"/>
              <a:ext cx="3505200" cy="3505200"/>
              <a:chOff x="5334000" y="1981200"/>
              <a:chExt cx="3505200" cy="3505200"/>
            </a:xfrm>
          </p:grpSpPr>
          <p:sp>
            <p:nvSpPr>
              <p:cNvPr id="119" name="Left Bracket 118"/>
              <p:cNvSpPr/>
              <p:nvPr/>
            </p:nvSpPr>
            <p:spPr>
              <a:xfrm>
                <a:off x="5334000" y="1981200"/>
                <a:ext cx="228600" cy="3505200"/>
              </a:xfrm>
              <a:prstGeom prst="leftBracket">
                <a:avLst>
                  <a:gd name="adj" fmla="val 0"/>
                </a:avLst>
              </a:prstGeom>
              <a:ln w="50800">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20" name="Left Bracket 119"/>
              <p:cNvSpPr/>
              <p:nvPr/>
            </p:nvSpPr>
            <p:spPr>
              <a:xfrm flipH="1">
                <a:off x="8610600" y="1981200"/>
                <a:ext cx="228600" cy="3505200"/>
              </a:xfrm>
              <a:prstGeom prst="leftBracket">
                <a:avLst>
                  <a:gd name="adj" fmla="val 0"/>
                </a:avLst>
              </a:prstGeom>
              <a:ln w="50800">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sp>
          <p:nvSpPr>
            <p:cNvPr id="140" name="Rectangle 139"/>
            <p:cNvSpPr/>
            <p:nvPr/>
          </p:nvSpPr>
          <p:spPr>
            <a:xfrm>
              <a:off x="6695307" y="1367135"/>
              <a:ext cx="782587" cy="461665"/>
            </a:xfrm>
            <a:prstGeom prst="rect">
              <a:avLst/>
            </a:prstGeom>
          </p:spPr>
          <p:txBody>
            <a:bodyPr wrap="none">
              <a:spAutoFit/>
            </a:bodyPr>
            <a:lstStyle/>
            <a:p>
              <a:r>
                <a:rPr lang="en-US" sz="2400" b="1" dirty="0" err="1" smtClean="0">
                  <a:latin typeface="Helvetica" pitchFamily="34" charset="0"/>
                  <a:cs typeface="Helvetica" pitchFamily="34" charset="0"/>
                  <a:sym typeface="Wingdings 3"/>
                </a:rPr>
                <a:t>T</a:t>
              </a:r>
              <a:r>
                <a:rPr lang="en-US" sz="2400" b="1" baseline="-25000" dirty="0" err="1" smtClean="0">
                  <a:latin typeface="Helvetica" pitchFamily="34" charset="0"/>
                  <a:cs typeface="Helvetica" pitchFamily="34" charset="0"/>
                  <a:sym typeface="Wingdings 3"/>
                </a:rPr>
                <a:t>b</a:t>
              </a:r>
              <a:r>
                <a:rPr lang="en-US" sz="2400" b="1" baseline="-25000" dirty="0" err="1" smtClean="0">
                  <a:latin typeface="Times New Roman"/>
                  <a:cs typeface="Times New Roman"/>
                  <a:sym typeface="Wingdings 3"/>
                </a:rPr>
                <a:t>→</a:t>
              </a:r>
              <a:r>
                <a:rPr lang="en-US" sz="2400" b="1" baseline="-25000" dirty="0" err="1" smtClean="0">
                  <a:latin typeface="Helvetica" pitchFamily="34" charset="0"/>
                  <a:cs typeface="Helvetica" pitchFamily="34" charset="0"/>
                  <a:sym typeface="Wingdings 3"/>
                </a:rPr>
                <a:t>r</a:t>
              </a:r>
              <a:endParaRPr lang="en-US" sz="2400" baseline="-25000" dirty="0">
                <a:latin typeface="Helvetica" pitchFamily="34" charset="0"/>
                <a:cs typeface="Helvetica" pitchFamily="34" charset="0"/>
              </a:endParaRPr>
            </a:p>
          </p:txBody>
        </p:sp>
      </p:grpSp>
      <p:cxnSp>
        <p:nvCxnSpPr>
          <p:cNvPr id="62" name="Straight Connector 61"/>
          <p:cNvCxnSpPr/>
          <p:nvPr/>
        </p:nvCxnSpPr>
        <p:spPr>
          <a:xfrm>
            <a:off x="572325" y="4712043"/>
            <a:ext cx="685800" cy="0"/>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81000" y="230188"/>
            <a:ext cx="8382000" cy="1052596"/>
          </a:xfrm>
        </p:spPr>
        <p:txBody>
          <a:bodyPr/>
          <a:lstStyle/>
          <a:p>
            <a:r>
              <a:rPr lang="en-US" dirty="0" smtClean="0"/>
              <a:t>Level Creation</a:t>
            </a:r>
            <a:br>
              <a:rPr lang="en-US" dirty="0" smtClean="0"/>
            </a:br>
            <a:r>
              <a:rPr lang="en-US" sz="2800" dirty="0" smtClean="0"/>
              <a:t>interfaces</a:t>
            </a:r>
            <a:endParaRPr lang="en-US" sz="2800" dirty="0"/>
          </a:p>
        </p:txBody>
      </p:sp>
    </p:spTree>
    <p:extLst>
      <p:ext uri="{BB962C8B-B14F-4D97-AF65-F5344CB8AC3E}">
        <p14:creationId xmlns:p14="http://schemas.microsoft.com/office/powerpoint/2010/main" val="189911458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1"/>
                                        </p:tgtEl>
                                        <p:attrNameLst>
                                          <p:attrName>style.visibility</p:attrName>
                                        </p:attrNameLst>
                                      </p:cBhvr>
                                      <p:to>
                                        <p:strVal val="visible"/>
                                      </p:to>
                                    </p:set>
                                  </p:childTnLst>
                                </p:cTn>
                              </p:par>
                              <p:par>
                                <p:cTn id="19" presetID="1" presetClass="exit" presetSubtype="0" fill="hold" grpId="1" nodeType="withEffect">
                                  <p:stCondLst>
                                    <p:cond delay="0"/>
                                  </p:stCondLst>
                                  <p:childTnLst>
                                    <p:set>
                                      <p:cBhvr>
                                        <p:cTn id="20" dur="1" fill="hold">
                                          <p:stCondLst>
                                            <p:cond delay="0"/>
                                          </p:stCondLst>
                                        </p:cTn>
                                        <p:tgtEl>
                                          <p:spTgt spid="55"/>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14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animBg="1"/>
      <p:bldP spid="55" grpId="1" animBg="1"/>
    </p:bld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maze-top.bmp"/>
          <p:cNvPicPr>
            <a:picLocks noChangeAspect="1"/>
          </p:cNvPicPr>
          <p:nvPr/>
        </p:nvPicPr>
        <p:blipFill>
          <a:blip r:embed="rId3" cstate="print"/>
          <a:stretch>
            <a:fillRect/>
          </a:stretch>
        </p:blipFill>
        <p:spPr>
          <a:xfrm>
            <a:off x="2514600" y="2133600"/>
            <a:ext cx="4114800" cy="4114800"/>
          </a:xfrm>
          <a:prstGeom prst="rect">
            <a:avLst/>
          </a:prstGeom>
          <a:effectLst>
            <a:outerShdw blurRad="50800" dist="38100" dir="2700000" algn="tl" rotWithShape="0">
              <a:prstClr val="black">
                <a:alpha val="40000"/>
              </a:prstClr>
            </a:outerShdw>
          </a:effectLst>
        </p:spPr>
      </p:pic>
      <p:sp>
        <p:nvSpPr>
          <p:cNvPr id="11" name="Oval 10"/>
          <p:cNvSpPr/>
          <p:nvPr/>
        </p:nvSpPr>
        <p:spPr>
          <a:xfrm>
            <a:off x="5257800" y="3387720"/>
            <a:ext cx="74612" cy="74613"/>
          </a:xfrm>
          <a:prstGeom prst="ellipse">
            <a:avLst/>
          </a:prstGeom>
          <a:solidFill>
            <a:srgbClr val="FF0000"/>
          </a:solidFill>
          <a:ln cmpd="sng">
            <a:noFill/>
            <a:prstDash val="solid"/>
            <a:headEnd type="none"/>
            <a:tailEnd type="none"/>
          </a:ln>
        </p:spPr>
        <p:style>
          <a:lnRef idx="2">
            <a:schemeClr val="accent1"/>
          </a:lnRef>
          <a:fillRef idx="0">
            <a:schemeClr val="accent1"/>
          </a:fillRef>
          <a:effectRef idx="1">
            <a:schemeClr val="accent1"/>
          </a:effectRef>
          <a:fontRef idx="minor">
            <a:schemeClr val="tx1"/>
          </a:fontRef>
        </p:style>
        <p:txBody>
          <a:bodyPr anchor="ctr"/>
          <a:lstStyle/>
          <a:p>
            <a:pPr algn="ctr">
              <a:defRPr/>
            </a:pPr>
            <a:endParaRPr lang="en-US" dirty="0"/>
          </a:p>
        </p:txBody>
      </p:sp>
      <p:sp>
        <p:nvSpPr>
          <p:cNvPr id="12" name="Oval 11"/>
          <p:cNvSpPr/>
          <p:nvPr/>
        </p:nvSpPr>
        <p:spPr>
          <a:xfrm>
            <a:off x="5953126" y="5486400"/>
            <a:ext cx="74613" cy="74612"/>
          </a:xfrm>
          <a:prstGeom prst="ellipse">
            <a:avLst/>
          </a:prstGeom>
          <a:solidFill>
            <a:srgbClr val="7030A0"/>
          </a:solidFill>
          <a:ln cmpd="sng">
            <a:noFill/>
            <a:prstDash val="solid"/>
            <a:headEnd type="none"/>
            <a:tailEnd type="none"/>
          </a:ln>
        </p:spPr>
        <p:style>
          <a:lnRef idx="2">
            <a:schemeClr val="accent1"/>
          </a:lnRef>
          <a:fillRef idx="0">
            <a:schemeClr val="accent1"/>
          </a:fillRef>
          <a:effectRef idx="1">
            <a:schemeClr val="accent1"/>
          </a:effectRef>
          <a:fontRef idx="minor">
            <a:schemeClr val="tx1"/>
          </a:fontRef>
        </p:style>
        <p:txBody>
          <a:bodyPr anchor="ctr"/>
          <a:lstStyle/>
          <a:p>
            <a:pPr algn="ctr">
              <a:defRPr/>
            </a:pPr>
            <a:endParaRPr lang="en-US" dirty="0"/>
          </a:p>
        </p:txBody>
      </p:sp>
      <p:cxnSp>
        <p:nvCxnSpPr>
          <p:cNvPr id="28" name="Straight Connector 27"/>
          <p:cNvCxnSpPr/>
          <p:nvPr/>
        </p:nvCxnSpPr>
        <p:spPr>
          <a:xfrm flipV="1">
            <a:off x="4953000" y="3124200"/>
            <a:ext cx="0" cy="609600"/>
          </a:xfrm>
          <a:prstGeom prst="line">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p:nvCxnSpPr>
        <p:spPr>
          <a:xfrm flipV="1">
            <a:off x="5638800" y="5257800"/>
            <a:ext cx="0" cy="609600"/>
          </a:xfrm>
          <a:prstGeom prst="line">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a:xfrm>
            <a:off x="5029200" y="3124200"/>
            <a:ext cx="533400" cy="0"/>
          </a:xfrm>
          <a:prstGeom prst="line">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a:xfrm>
            <a:off x="5715000" y="3124200"/>
            <a:ext cx="533400" cy="0"/>
          </a:xfrm>
          <a:prstGeom prst="line">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p:nvCxnSpPr>
        <p:spPr>
          <a:xfrm>
            <a:off x="5715000" y="3810000"/>
            <a:ext cx="533400" cy="0"/>
          </a:xfrm>
          <a:prstGeom prst="line">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p:nvCxnSpPr>
        <p:spPr>
          <a:xfrm>
            <a:off x="5715000" y="4495800"/>
            <a:ext cx="533400" cy="0"/>
          </a:xfrm>
          <a:prstGeom prst="line">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6" name="Straight Connector 35"/>
          <p:cNvCxnSpPr/>
          <p:nvPr/>
        </p:nvCxnSpPr>
        <p:spPr>
          <a:xfrm>
            <a:off x="5715000" y="5181600"/>
            <a:ext cx="533400" cy="0"/>
          </a:xfrm>
          <a:prstGeom prst="line">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p:nvCxnSpPr>
        <p:spPr>
          <a:xfrm flipV="1">
            <a:off x="5638800" y="3124200"/>
            <a:ext cx="0" cy="609600"/>
          </a:xfrm>
          <a:prstGeom prst="line">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14" name="TextBox 13"/>
          <p:cNvSpPr txBox="1"/>
          <p:nvPr/>
        </p:nvSpPr>
        <p:spPr bwMode="auto">
          <a:xfrm>
            <a:off x="5638800" y="5410200"/>
            <a:ext cx="287258" cy="461665"/>
          </a:xfrm>
          <a:prstGeom prst="rect">
            <a:avLst/>
          </a:prstGeom>
          <a:noFill/>
          <a:ln w="9525">
            <a:noFill/>
            <a:miter lim="800000"/>
            <a:headEnd/>
            <a:tailEnd/>
          </a:ln>
        </p:spPr>
        <p:txBody>
          <a:bodyPr wrap="none" rtlCol="0">
            <a:spAutoFit/>
          </a:bodyPr>
          <a:lstStyle/>
          <a:p>
            <a:r>
              <a:rPr lang="en-US" sz="2400" dirty="0" smtClean="0">
                <a:solidFill>
                  <a:srgbClr val="7030A0"/>
                </a:solidFill>
                <a:latin typeface="Helvetica" pitchFamily="34" charset="0"/>
                <a:cs typeface="Helvetica" pitchFamily="34" charset="0"/>
              </a:rPr>
              <a:t>r</a:t>
            </a:r>
            <a:endParaRPr lang="en-US" sz="2400" dirty="0">
              <a:solidFill>
                <a:srgbClr val="7030A0"/>
              </a:solidFill>
              <a:latin typeface="Helvetica" pitchFamily="34" charset="0"/>
              <a:cs typeface="Helvetica" pitchFamily="34" charset="0"/>
            </a:endParaRPr>
          </a:p>
        </p:txBody>
      </p:sp>
      <p:sp>
        <p:nvSpPr>
          <p:cNvPr id="15" name="TextBox 14"/>
          <p:cNvSpPr txBox="1"/>
          <p:nvPr/>
        </p:nvSpPr>
        <p:spPr bwMode="auto">
          <a:xfrm>
            <a:off x="5282612" y="3424535"/>
            <a:ext cx="356188" cy="461665"/>
          </a:xfrm>
          <a:prstGeom prst="rect">
            <a:avLst/>
          </a:prstGeom>
          <a:noFill/>
          <a:ln w="9525">
            <a:noFill/>
            <a:miter lim="800000"/>
            <a:headEnd/>
            <a:tailEnd/>
          </a:ln>
        </p:spPr>
        <p:txBody>
          <a:bodyPr wrap="none" rtlCol="0">
            <a:spAutoFit/>
          </a:bodyPr>
          <a:lstStyle/>
          <a:p>
            <a:r>
              <a:rPr lang="en-US" sz="2400" dirty="0" smtClean="0">
                <a:solidFill>
                  <a:srgbClr val="FF0000"/>
                </a:solidFill>
                <a:latin typeface="Helvetica" pitchFamily="34" charset="0"/>
                <a:cs typeface="Helvetica" pitchFamily="34" charset="0"/>
              </a:rPr>
              <a:t>b</a:t>
            </a:r>
            <a:endParaRPr lang="en-US" sz="2400" dirty="0">
              <a:solidFill>
                <a:srgbClr val="FF0000"/>
              </a:solidFill>
              <a:latin typeface="Helvetica" pitchFamily="34" charset="0"/>
              <a:cs typeface="Helvetica" pitchFamily="34" charset="0"/>
            </a:endParaRPr>
          </a:p>
        </p:txBody>
      </p:sp>
      <p:sp>
        <p:nvSpPr>
          <p:cNvPr id="17" name="Title 1"/>
          <p:cNvSpPr>
            <a:spLocks noGrp="1"/>
          </p:cNvSpPr>
          <p:nvPr>
            <p:ph type="title"/>
          </p:nvPr>
        </p:nvSpPr>
        <p:spPr/>
        <p:txBody>
          <a:bodyPr/>
          <a:lstStyle/>
          <a:p>
            <a:r>
              <a:rPr lang="en-US" dirty="0" smtClean="0"/>
              <a:t>Level Creation</a:t>
            </a:r>
            <a:br>
              <a:rPr lang="en-US" dirty="0" smtClean="0"/>
            </a:br>
            <a:r>
              <a:rPr lang="en-US" sz="2800" dirty="0" smtClean="0"/>
              <a:t>interfaces</a:t>
            </a:r>
            <a:endParaRPr lang="en-US" sz="2800" dirty="0"/>
          </a:p>
        </p:txBody>
      </p:sp>
    </p:spTree>
    <p:extLst>
      <p:ext uri="{BB962C8B-B14F-4D97-AF65-F5344CB8AC3E}">
        <p14:creationId xmlns:p14="http://schemas.microsoft.com/office/powerpoint/2010/main" val="113089465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4"/>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1"/>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4" grpId="0"/>
      <p:bldP spid="15" grpId="0"/>
    </p:bld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maze-top.bmp"/>
          <p:cNvPicPr>
            <a:picLocks noChangeAspect="1"/>
          </p:cNvPicPr>
          <p:nvPr/>
        </p:nvPicPr>
        <p:blipFill>
          <a:blip r:embed="rId3" cstate="print"/>
          <a:stretch>
            <a:fillRect/>
          </a:stretch>
        </p:blipFill>
        <p:spPr>
          <a:xfrm>
            <a:off x="2514600" y="2133600"/>
            <a:ext cx="4114800" cy="4114800"/>
          </a:xfrm>
          <a:prstGeom prst="rect">
            <a:avLst/>
          </a:prstGeom>
          <a:effectLst>
            <a:outerShdw blurRad="50800" dist="38100" dir="2700000" algn="tl" rotWithShape="0">
              <a:prstClr val="black">
                <a:alpha val="40000"/>
              </a:prstClr>
            </a:outerShdw>
          </a:effectLst>
        </p:spPr>
      </p:pic>
      <p:sp>
        <p:nvSpPr>
          <p:cNvPr id="11" name="Oval 10"/>
          <p:cNvSpPr/>
          <p:nvPr/>
        </p:nvSpPr>
        <p:spPr>
          <a:xfrm>
            <a:off x="5257800" y="3387720"/>
            <a:ext cx="74612" cy="74613"/>
          </a:xfrm>
          <a:prstGeom prst="ellipse">
            <a:avLst/>
          </a:prstGeom>
          <a:solidFill>
            <a:srgbClr val="FF0000"/>
          </a:solidFill>
          <a:ln cmpd="sng">
            <a:noFill/>
            <a:prstDash val="solid"/>
            <a:headEnd type="none"/>
            <a:tailEnd type="none"/>
          </a:ln>
        </p:spPr>
        <p:style>
          <a:lnRef idx="2">
            <a:schemeClr val="accent1"/>
          </a:lnRef>
          <a:fillRef idx="0">
            <a:schemeClr val="accent1"/>
          </a:fillRef>
          <a:effectRef idx="1">
            <a:schemeClr val="accent1"/>
          </a:effectRef>
          <a:fontRef idx="minor">
            <a:schemeClr val="tx1"/>
          </a:fontRef>
        </p:style>
        <p:txBody>
          <a:bodyPr anchor="ctr"/>
          <a:lstStyle/>
          <a:p>
            <a:pPr algn="ctr">
              <a:defRPr/>
            </a:pPr>
            <a:endParaRPr lang="en-US" dirty="0"/>
          </a:p>
        </p:txBody>
      </p:sp>
      <p:sp>
        <p:nvSpPr>
          <p:cNvPr id="12" name="Oval 11"/>
          <p:cNvSpPr/>
          <p:nvPr/>
        </p:nvSpPr>
        <p:spPr>
          <a:xfrm>
            <a:off x="5953126" y="5486400"/>
            <a:ext cx="74613" cy="74612"/>
          </a:xfrm>
          <a:prstGeom prst="ellipse">
            <a:avLst/>
          </a:prstGeom>
          <a:solidFill>
            <a:srgbClr val="7030A0"/>
          </a:solidFill>
          <a:ln cmpd="sng">
            <a:noFill/>
            <a:prstDash val="solid"/>
            <a:headEnd type="none"/>
            <a:tailEnd type="none"/>
          </a:ln>
        </p:spPr>
        <p:style>
          <a:lnRef idx="2">
            <a:schemeClr val="accent1"/>
          </a:lnRef>
          <a:fillRef idx="0">
            <a:schemeClr val="accent1"/>
          </a:fillRef>
          <a:effectRef idx="1">
            <a:schemeClr val="accent1"/>
          </a:effectRef>
          <a:fontRef idx="minor">
            <a:schemeClr val="tx1"/>
          </a:fontRef>
        </p:style>
        <p:txBody>
          <a:bodyPr anchor="ctr"/>
          <a:lstStyle/>
          <a:p>
            <a:pPr algn="ctr">
              <a:defRPr/>
            </a:pPr>
            <a:endParaRPr lang="en-US" dirty="0"/>
          </a:p>
        </p:txBody>
      </p:sp>
      <p:sp>
        <p:nvSpPr>
          <p:cNvPr id="19" name="TextBox 18"/>
          <p:cNvSpPr txBox="1"/>
          <p:nvPr/>
        </p:nvSpPr>
        <p:spPr>
          <a:xfrm>
            <a:off x="929016" y="1676400"/>
            <a:ext cx="1196161" cy="461665"/>
          </a:xfrm>
          <a:prstGeom prst="rect">
            <a:avLst/>
          </a:prstGeom>
          <a:noFill/>
        </p:spPr>
        <p:txBody>
          <a:bodyPr wrap="none" rtlCol="0">
            <a:spAutoFit/>
          </a:bodyPr>
          <a:lstStyle/>
          <a:p>
            <a:r>
              <a:rPr lang="en-US" sz="2400" dirty="0" smtClean="0">
                <a:ln w="3175">
                  <a:noFill/>
                </a:ln>
                <a:solidFill>
                  <a:srgbClr val="FF0000"/>
                </a:solidFill>
                <a:latin typeface="Helvetica" pitchFamily="34" charset="0"/>
                <a:cs typeface="Helvetica" pitchFamily="34" charset="0"/>
              </a:rPr>
              <a:t>32x196</a:t>
            </a:r>
            <a:endParaRPr lang="en-US" sz="2400" dirty="0" smtClean="0">
              <a:ln w="3175">
                <a:noFill/>
                <a:prstDash val="solid"/>
              </a:ln>
              <a:solidFill>
                <a:schemeClr val="bg1"/>
              </a:solidFill>
              <a:latin typeface="Helvetica" pitchFamily="34" charset="0"/>
              <a:cs typeface="Helvetica" pitchFamily="34" charset="0"/>
            </a:endParaRPr>
          </a:p>
        </p:txBody>
      </p:sp>
      <p:cxnSp>
        <p:nvCxnSpPr>
          <p:cNvPr id="28" name="Straight Connector 27"/>
          <p:cNvCxnSpPr/>
          <p:nvPr/>
        </p:nvCxnSpPr>
        <p:spPr>
          <a:xfrm flipV="1">
            <a:off x="4953000" y="3124200"/>
            <a:ext cx="0" cy="609600"/>
          </a:xfrm>
          <a:prstGeom prst="line">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p:nvCxnSpPr>
        <p:spPr>
          <a:xfrm flipV="1">
            <a:off x="5638800" y="5257800"/>
            <a:ext cx="0" cy="609600"/>
          </a:xfrm>
          <a:prstGeom prst="line">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a:xfrm>
            <a:off x="5029200" y="3124200"/>
            <a:ext cx="533400" cy="0"/>
          </a:xfrm>
          <a:prstGeom prst="line">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a:xfrm>
            <a:off x="5715000" y="3124200"/>
            <a:ext cx="533400" cy="0"/>
          </a:xfrm>
          <a:prstGeom prst="line">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p:nvCxnSpPr>
        <p:spPr>
          <a:xfrm>
            <a:off x="5715000" y="3810000"/>
            <a:ext cx="533400" cy="0"/>
          </a:xfrm>
          <a:prstGeom prst="line">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p:nvCxnSpPr>
        <p:spPr>
          <a:xfrm>
            <a:off x="5715000" y="4495800"/>
            <a:ext cx="533400" cy="0"/>
          </a:xfrm>
          <a:prstGeom prst="line">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6" name="Straight Connector 35"/>
          <p:cNvCxnSpPr/>
          <p:nvPr/>
        </p:nvCxnSpPr>
        <p:spPr>
          <a:xfrm>
            <a:off x="5715000" y="5181600"/>
            <a:ext cx="533400" cy="0"/>
          </a:xfrm>
          <a:prstGeom prst="line">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8" name="Straight Connector 37"/>
          <p:cNvCxnSpPr/>
          <p:nvPr/>
        </p:nvCxnSpPr>
        <p:spPr>
          <a:xfrm>
            <a:off x="5410200" y="3429000"/>
            <a:ext cx="228600" cy="0"/>
          </a:xfrm>
          <a:prstGeom prst="line">
            <a:avLst/>
          </a:prstGeom>
          <a:ln w="50800">
            <a:solidFill>
              <a:srgbClr val="FF0000"/>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p:nvCxnSpPr>
        <p:spPr>
          <a:xfrm flipV="1">
            <a:off x="5638800" y="3124200"/>
            <a:ext cx="0" cy="609600"/>
          </a:xfrm>
          <a:prstGeom prst="line">
            <a:avLst/>
          </a:prstGeom>
          <a:ln w="50800">
            <a:solidFill>
              <a:srgbClr val="FF0000"/>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53" name="TextBox 52"/>
          <p:cNvSpPr txBox="1"/>
          <p:nvPr/>
        </p:nvSpPr>
        <p:spPr bwMode="auto">
          <a:xfrm>
            <a:off x="2610245" y="1295400"/>
            <a:ext cx="944489" cy="461665"/>
          </a:xfrm>
          <a:prstGeom prst="rect">
            <a:avLst/>
          </a:prstGeom>
          <a:noFill/>
          <a:ln w="9525">
            <a:noFill/>
            <a:miter lim="800000"/>
            <a:headEnd/>
            <a:tailEnd/>
          </a:ln>
        </p:spPr>
        <p:txBody>
          <a:bodyPr wrap="none" rtlCol="0">
            <a:spAutoFit/>
          </a:bodyPr>
          <a:lstStyle/>
          <a:p>
            <a:r>
              <a:rPr lang="en-US" sz="2400" b="1" dirty="0" err="1" smtClean="0">
                <a:solidFill>
                  <a:srgbClr val="FF0000"/>
                </a:solidFill>
                <a:latin typeface="Helvetica" pitchFamily="34" charset="0"/>
                <a:cs typeface="Helvetica" pitchFamily="34" charset="0"/>
                <a:sym typeface="Wingdings 3"/>
              </a:rPr>
              <a:t>R</a:t>
            </a:r>
            <a:r>
              <a:rPr lang="en-US" sz="2400" b="1" baseline="-25000" dirty="0" err="1" smtClean="0">
                <a:solidFill>
                  <a:srgbClr val="FF0000"/>
                </a:solidFill>
                <a:latin typeface="Helvetica" pitchFamily="34" charset="0"/>
                <a:cs typeface="Helvetica" pitchFamily="34" charset="0"/>
                <a:sym typeface="Wingdings 3"/>
              </a:rPr>
              <a:t>b</a:t>
            </a:r>
            <a:r>
              <a:rPr lang="en-US" sz="2400" b="1" baseline="-25000" dirty="0" err="1" smtClean="0">
                <a:solidFill>
                  <a:srgbClr val="FF0000"/>
                </a:solidFill>
                <a:latin typeface="Times New Roman"/>
                <a:cs typeface="Times New Roman"/>
                <a:sym typeface="Wingdings 3"/>
              </a:rPr>
              <a:t>→</a:t>
            </a:r>
            <a:r>
              <a:rPr lang="en-US" sz="2400" b="1" baseline="-25000" dirty="0" err="1" smtClean="0">
                <a:solidFill>
                  <a:srgbClr val="FF0000"/>
                </a:solidFill>
                <a:latin typeface="Helvetica" pitchFamily="34" charset="0"/>
                <a:cs typeface="Helvetica" pitchFamily="34" charset="0"/>
                <a:sym typeface="Wingdings 3"/>
              </a:rPr>
              <a:t>rlf</a:t>
            </a:r>
            <a:endParaRPr lang="en-US" sz="2400" baseline="-25000" dirty="0">
              <a:solidFill>
                <a:schemeClr val="bg1"/>
              </a:solidFill>
              <a:latin typeface="Helvetica" pitchFamily="34" charset="0"/>
              <a:cs typeface="Helvetica" pitchFamily="34" charset="0"/>
            </a:endParaRPr>
          </a:p>
        </p:txBody>
      </p:sp>
      <p:sp>
        <p:nvSpPr>
          <p:cNvPr id="20" name="Title 1"/>
          <p:cNvSpPr>
            <a:spLocks noGrp="1"/>
          </p:cNvSpPr>
          <p:nvPr>
            <p:ph type="title"/>
          </p:nvPr>
        </p:nvSpPr>
        <p:spPr/>
        <p:txBody>
          <a:bodyPr/>
          <a:lstStyle/>
          <a:p>
            <a:r>
              <a:rPr lang="en-US" dirty="0" smtClean="0"/>
              <a:t>Level Creation</a:t>
            </a:r>
            <a:br>
              <a:rPr lang="en-US" dirty="0" smtClean="0"/>
            </a:br>
            <a:r>
              <a:rPr lang="en-US" sz="2800" dirty="0" smtClean="0"/>
              <a:t>interfaces</a:t>
            </a:r>
            <a:endParaRPr lang="en-US" sz="2800" dirty="0"/>
          </a:p>
        </p:txBody>
      </p:sp>
    </p:spTree>
    <p:extLst>
      <p:ext uri="{BB962C8B-B14F-4D97-AF65-F5344CB8AC3E}">
        <p14:creationId xmlns:p14="http://schemas.microsoft.com/office/powerpoint/2010/main" val="3754650261"/>
      </p:ext>
    </p:extLst>
  </p:cSld>
  <p:clrMapOvr>
    <a:masterClrMapping/>
  </p:clrMapOvr>
  <p:transition>
    <p:fade/>
  </p:transition>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maze-top.bmp"/>
          <p:cNvPicPr>
            <a:picLocks noChangeAspect="1"/>
          </p:cNvPicPr>
          <p:nvPr/>
        </p:nvPicPr>
        <p:blipFill>
          <a:blip r:embed="rId3" cstate="print"/>
          <a:stretch>
            <a:fillRect/>
          </a:stretch>
        </p:blipFill>
        <p:spPr>
          <a:xfrm>
            <a:off x="2514600" y="2133600"/>
            <a:ext cx="4114800" cy="4114800"/>
          </a:xfrm>
          <a:prstGeom prst="rect">
            <a:avLst/>
          </a:prstGeom>
          <a:effectLst>
            <a:outerShdw blurRad="50800" dist="38100" dir="2700000" algn="tl" rotWithShape="0">
              <a:prstClr val="black">
                <a:alpha val="40000"/>
              </a:prstClr>
            </a:outerShdw>
          </a:effectLst>
        </p:spPr>
      </p:pic>
      <p:sp>
        <p:nvSpPr>
          <p:cNvPr id="11" name="Oval 10"/>
          <p:cNvSpPr/>
          <p:nvPr/>
        </p:nvSpPr>
        <p:spPr>
          <a:xfrm>
            <a:off x="5257800" y="3387720"/>
            <a:ext cx="74612" cy="74613"/>
          </a:xfrm>
          <a:prstGeom prst="ellipse">
            <a:avLst/>
          </a:prstGeom>
          <a:solidFill>
            <a:srgbClr val="FF0000"/>
          </a:solidFill>
          <a:ln cmpd="sng">
            <a:noFill/>
            <a:prstDash val="solid"/>
            <a:headEnd type="none"/>
            <a:tailEnd type="none"/>
          </a:ln>
        </p:spPr>
        <p:style>
          <a:lnRef idx="2">
            <a:schemeClr val="accent1"/>
          </a:lnRef>
          <a:fillRef idx="0">
            <a:schemeClr val="accent1"/>
          </a:fillRef>
          <a:effectRef idx="1">
            <a:schemeClr val="accent1"/>
          </a:effectRef>
          <a:fontRef idx="minor">
            <a:schemeClr val="tx1"/>
          </a:fontRef>
        </p:style>
        <p:txBody>
          <a:bodyPr anchor="ctr"/>
          <a:lstStyle/>
          <a:p>
            <a:pPr algn="ctr">
              <a:defRPr/>
            </a:pPr>
            <a:endParaRPr lang="en-US" dirty="0"/>
          </a:p>
        </p:txBody>
      </p:sp>
      <p:sp>
        <p:nvSpPr>
          <p:cNvPr id="12" name="Oval 11"/>
          <p:cNvSpPr/>
          <p:nvPr/>
        </p:nvSpPr>
        <p:spPr>
          <a:xfrm>
            <a:off x="5953126" y="5486400"/>
            <a:ext cx="74613" cy="74612"/>
          </a:xfrm>
          <a:prstGeom prst="ellipse">
            <a:avLst/>
          </a:prstGeom>
          <a:solidFill>
            <a:srgbClr val="7030A0"/>
          </a:solidFill>
          <a:ln cmpd="sng">
            <a:noFill/>
            <a:prstDash val="solid"/>
            <a:headEnd type="none"/>
            <a:tailEnd type="none"/>
          </a:ln>
        </p:spPr>
        <p:style>
          <a:lnRef idx="2">
            <a:schemeClr val="accent1"/>
          </a:lnRef>
          <a:fillRef idx="0">
            <a:schemeClr val="accent1"/>
          </a:fillRef>
          <a:effectRef idx="1">
            <a:schemeClr val="accent1"/>
          </a:effectRef>
          <a:fontRef idx="minor">
            <a:schemeClr val="tx1"/>
          </a:fontRef>
        </p:style>
        <p:txBody>
          <a:bodyPr anchor="ctr"/>
          <a:lstStyle/>
          <a:p>
            <a:pPr algn="ctr">
              <a:defRPr/>
            </a:pPr>
            <a:endParaRPr lang="en-US" dirty="0"/>
          </a:p>
        </p:txBody>
      </p:sp>
      <p:sp>
        <p:nvSpPr>
          <p:cNvPr id="19" name="TextBox 18"/>
          <p:cNvSpPr txBox="1"/>
          <p:nvPr/>
        </p:nvSpPr>
        <p:spPr>
          <a:xfrm>
            <a:off x="929016" y="1676400"/>
            <a:ext cx="2464136" cy="461665"/>
          </a:xfrm>
          <a:prstGeom prst="rect">
            <a:avLst/>
          </a:prstGeom>
          <a:noFill/>
        </p:spPr>
        <p:txBody>
          <a:bodyPr wrap="none" rtlCol="0">
            <a:spAutoFit/>
          </a:bodyPr>
          <a:lstStyle/>
          <a:p>
            <a:r>
              <a:rPr lang="en-US" sz="2400" dirty="0" smtClean="0">
                <a:ln w="3175">
                  <a:noFill/>
                </a:ln>
                <a:solidFill>
                  <a:srgbClr val="FF0000"/>
                </a:solidFill>
                <a:latin typeface="Helvetica" pitchFamily="34" charset="0"/>
                <a:cs typeface="Helvetica" pitchFamily="34" charset="0"/>
              </a:rPr>
              <a:t>32x196</a:t>
            </a:r>
            <a:r>
              <a:rPr lang="en-US" sz="2400" dirty="0" smtClean="0">
                <a:latin typeface="Helvetica" pitchFamily="34" charset="0"/>
                <a:cs typeface="Helvetica" pitchFamily="34" charset="0"/>
              </a:rPr>
              <a:t> </a:t>
            </a:r>
            <a:r>
              <a:rPr lang="en-US" sz="2400" dirty="0" smtClean="0">
                <a:solidFill>
                  <a:srgbClr val="FFC000"/>
                </a:solidFill>
                <a:latin typeface="Helvetica" pitchFamily="34" charset="0"/>
                <a:cs typeface="Helvetica" pitchFamily="34" charset="0"/>
              </a:rPr>
              <a:t>196x196</a:t>
            </a:r>
            <a:endParaRPr lang="en-US" sz="2400" dirty="0" smtClean="0">
              <a:ln w="3175">
                <a:noFill/>
                <a:prstDash val="solid"/>
              </a:ln>
              <a:solidFill>
                <a:srgbClr val="FFC000"/>
              </a:solidFill>
              <a:latin typeface="Helvetica" pitchFamily="34" charset="0"/>
              <a:cs typeface="Helvetica" pitchFamily="34" charset="0"/>
            </a:endParaRPr>
          </a:p>
        </p:txBody>
      </p:sp>
      <p:cxnSp>
        <p:nvCxnSpPr>
          <p:cNvPr id="28" name="Straight Connector 27"/>
          <p:cNvCxnSpPr/>
          <p:nvPr/>
        </p:nvCxnSpPr>
        <p:spPr>
          <a:xfrm flipV="1">
            <a:off x="4953000" y="3124200"/>
            <a:ext cx="0" cy="609600"/>
          </a:xfrm>
          <a:prstGeom prst="line">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p:nvCxnSpPr>
        <p:spPr>
          <a:xfrm flipV="1">
            <a:off x="5638800" y="5257800"/>
            <a:ext cx="0" cy="609600"/>
          </a:xfrm>
          <a:prstGeom prst="line">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a:xfrm>
            <a:off x="5029200" y="3124200"/>
            <a:ext cx="533400" cy="0"/>
          </a:xfrm>
          <a:prstGeom prst="line">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a:xfrm>
            <a:off x="5715000" y="3124200"/>
            <a:ext cx="533400" cy="0"/>
          </a:xfrm>
          <a:prstGeom prst="line">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p:nvCxnSpPr>
        <p:spPr>
          <a:xfrm>
            <a:off x="5715000" y="3810000"/>
            <a:ext cx="533400" cy="0"/>
          </a:xfrm>
          <a:prstGeom prst="line">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p:nvCxnSpPr>
        <p:spPr>
          <a:xfrm>
            <a:off x="5715000" y="4495800"/>
            <a:ext cx="533400" cy="0"/>
          </a:xfrm>
          <a:prstGeom prst="line">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6" name="Straight Connector 35"/>
          <p:cNvCxnSpPr/>
          <p:nvPr/>
        </p:nvCxnSpPr>
        <p:spPr>
          <a:xfrm>
            <a:off x="5715000" y="5181600"/>
            <a:ext cx="533400" cy="0"/>
          </a:xfrm>
          <a:prstGeom prst="line">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8" name="Straight Connector 37"/>
          <p:cNvCxnSpPr/>
          <p:nvPr/>
        </p:nvCxnSpPr>
        <p:spPr>
          <a:xfrm>
            <a:off x="5410200" y="3429000"/>
            <a:ext cx="228600" cy="0"/>
          </a:xfrm>
          <a:prstGeom prst="line">
            <a:avLst/>
          </a:prstGeom>
          <a:ln w="50800">
            <a:solidFill>
              <a:srgbClr val="FF0000"/>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3" name="Elbow Connector 42"/>
          <p:cNvCxnSpPr/>
          <p:nvPr/>
        </p:nvCxnSpPr>
        <p:spPr>
          <a:xfrm rot="16200000" flipH="1">
            <a:off x="5638800" y="3428999"/>
            <a:ext cx="342901" cy="342900"/>
          </a:xfrm>
          <a:prstGeom prst="bentConnector3">
            <a:avLst>
              <a:gd name="adj1" fmla="val 0"/>
            </a:avLst>
          </a:prstGeom>
          <a:ln w="50800">
            <a:solidFill>
              <a:srgbClr val="FFC000"/>
            </a:solidFill>
            <a:headEnd type="none"/>
            <a:tailEnd type="arrow"/>
          </a:ln>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p:nvCxnSpPr>
        <p:spPr>
          <a:xfrm flipV="1">
            <a:off x="5638800" y="3124200"/>
            <a:ext cx="0" cy="609600"/>
          </a:xfrm>
          <a:prstGeom prst="line">
            <a:avLst/>
          </a:prstGeom>
          <a:ln w="50800">
            <a:solidFill>
              <a:srgbClr val="FF0000"/>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53" name="TextBox 52"/>
          <p:cNvSpPr txBox="1"/>
          <p:nvPr/>
        </p:nvSpPr>
        <p:spPr bwMode="auto">
          <a:xfrm>
            <a:off x="2610245" y="1295400"/>
            <a:ext cx="1435008" cy="461665"/>
          </a:xfrm>
          <a:prstGeom prst="rect">
            <a:avLst/>
          </a:prstGeom>
          <a:noFill/>
          <a:ln w="9525">
            <a:noFill/>
            <a:miter lim="800000"/>
            <a:headEnd/>
            <a:tailEnd/>
          </a:ln>
        </p:spPr>
        <p:txBody>
          <a:bodyPr wrap="none" rtlCol="0">
            <a:spAutoFit/>
          </a:bodyPr>
          <a:lstStyle/>
          <a:p>
            <a:r>
              <a:rPr lang="en-US" sz="2400" b="1" dirty="0" smtClean="0">
                <a:solidFill>
                  <a:srgbClr val="FF0000"/>
                </a:solidFill>
                <a:latin typeface="Helvetica" pitchFamily="34" charset="0"/>
                <a:cs typeface="Helvetica" pitchFamily="34" charset="0"/>
                <a:sym typeface="Wingdings 3"/>
              </a:rPr>
              <a:t>R</a:t>
            </a:r>
            <a:r>
              <a:rPr lang="en-US" sz="2400" b="1" baseline="-25000" dirty="0" smtClean="0">
                <a:solidFill>
                  <a:srgbClr val="FF0000"/>
                </a:solidFill>
                <a:latin typeface="Helvetica" pitchFamily="34" charset="0"/>
                <a:cs typeface="Helvetica" pitchFamily="34" charset="0"/>
                <a:sym typeface="Wingdings 3"/>
              </a:rPr>
              <a:t>b</a:t>
            </a:r>
            <a:r>
              <a:rPr lang="en-US" sz="2400" b="1" baseline="-25000" dirty="0" smtClean="0">
                <a:solidFill>
                  <a:srgbClr val="FF0000"/>
                </a:solidFill>
                <a:latin typeface="Times New Roman"/>
                <a:cs typeface="Times New Roman"/>
                <a:sym typeface="Wingdings 3"/>
              </a:rPr>
              <a:t>→</a:t>
            </a:r>
            <a:r>
              <a:rPr lang="en-US" sz="2400" b="1" baseline="-25000" dirty="0" smtClean="0">
                <a:solidFill>
                  <a:srgbClr val="FF0000"/>
                </a:solidFill>
                <a:latin typeface="Helvetica" pitchFamily="34" charset="0"/>
                <a:cs typeface="Helvetica" pitchFamily="34" charset="0"/>
                <a:sym typeface="Wingdings 3"/>
              </a:rPr>
              <a:t>rlf</a:t>
            </a:r>
            <a:r>
              <a:rPr lang="en-US" sz="2400" b="1" dirty="0" smtClean="0">
                <a:solidFill>
                  <a:srgbClr val="FF0000"/>
                </a:solidFill>
                <a:latin typeface="Helvetica" pitchFamily="34" charset="0"/>
                <a:cs typeface="Helvetica" pitchFamily="34" charset="0"/>
                <a:sym typeface="Wingdings 3"/>
              </a:rPr>
              <a:t> </a:t>
            </a:r>
            <a:r>
              <a:rPr lang="en-US" sz="2400" b="1" dirty="0" smtClean="0">
                <a:solidFill>
                  <a:srgbClr val="FFC000"/>
                </a:solidFill>
                <a:latin typeface="Helvetica" pitchFamily="34" charset="0"/>
                <a:cs typeface="Helvetica" pitchFamily="34" charset="0"/>
                <a:sym typeface="Wingdings 3"/>
              </a:rPr>
              <a:t>R</a:t>
            </a:r>
            <a:r>
              <a:rPr lang="en-US" sz="2400" b="1" baseline="-25000" dirty="0" smtClean="0">
                <a:solidFill>
                  <a:srgbClr val="FFC000"/>
                </a:solidFill>
                <a:latin typeface="Helvetica" pitchFamily="34" charset="0"/>
                <a:cs typeface="Helvetica" pitchFamily="34" charset="0"/>
                <a:sym typeface="Wingdings 3"/>
              </a:rPr>
              <a:t></a:t>
            </a:r>
            <a:endParaRPr lang="en-US" sz="2400" baseline="-25000" dirty="0">
              <a:solidFill>
                <a:srgbClr val="FFC000"/>
              </a:solidFill>
              <a:latin typeface="Helvetica" pitchFamily="34" charset="0"/>
              <a:cs typeface="Helvetica" pitchFamily="34" charset="0"/>
            </a:endParaRPr>
          </a:p>
        </p:txBody>
      </p:sp>
      <p:sp>
        <p:nvSpPr>
          <p:cNvPr id="20" name="Title 1"/>
          <p:cNvSpPr>
            <a:spLocks noGrp="1"/>
          </p:cNvSpPr>
          <p:nvPr>
            <p:ph type="title"/>
          </p:nvPr>
        </p:nvSpPr>
        <p:spPr/>
        <p:txBody>
          <a:bodyPr/>
          <a:lstStyle/>
          <a:p>
            <a:r>
              <a:rPr lang="en-US" dirty="0" smtClean="0"/>
              <a:t>Level Creation</a:t>
            </a:r>
            <a:br>
              <a:rPr lang="en-US" dirty="0" smtClean="0"/>
            </a:br>
            <a:r>
              <a:rPr lang="en-US" sz="2800" dirty="0" smtClean="0"/>
              <a:t>interfaces</a:t>
            </a:r>
            <a:endParaRPr lang="en-US" sz="2800" dirty="0"/>
          </a:p>
        </p:txBody>
      </p:sp>
    </p:spTree>
    <p:extLst>
      <p:ext uri="{BB962C8B-B14F-4D97-AF65-F5344CB8AC3E}">
        <p14:creationId xmlns:p14="http://schemas.microsoft.com/office/powerpoint/2010/main" val="1455617025"/>
      </p:ext>
    </p:extLst>
  </p:cSld>
  <p:clrMapOvr>
    <a:masterClrMapping/>
  </p:clrMapOvr>
  <p:transition>
    <p:fade/>
  </p:transition>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maze-top.bmp"/>
          <p:cNvPicPr>
            <a:picLocks noChangeAspect="1"/>
          </p:cNvPicPr>
          <p:nvPr/>
        </p:nvPicPr>
        <p:blipFill>
          <a:blip r:embed="rId3" cstate="print"/>
          <a:stretch>
            <a:fillRect/>
          </a:stretch>
        </p:blipFill>
        <p:spPr>
          <a:xfrm>
            <a:off x="2514600" y="2133600"/>
            <a:ext cx="4114800" cy="4114800"/>
          </a:xfrm>
          <a:prstGeom prst="rect">
            <a:avLst/>
          </a:prstGeom>
          <a:effectLst>
            <a:outerShdw blurRad="50800" dist="38100" dir="2700000" algn="tl" rotWithShape="0">
              <a:prstClr val="black">
                <a:alpha val="40000"/>
              </a:prstClr>
            </a:outerShdw>
          </a:effectLst>
        </p:spPr>
      </p:pic>
      <p:sp>
        <p:nvSpPr>
          <p:cNvPr id="11" name="Oval 10"/>
          <p:cNvSpPr/>
          <p:nvPr/>
        </p:nvSpPr>
        <p:spPr>
          <a:xfrm>
            <a:off x="5257800" y="3387720"/>
            <a:ext cx="74612" cy="74613"/>
          </a:xfrm>
          <a:prstGeom prst="ellipse">
            <a:avLst/>
          </a:prstGeom>
          <a:solidFill>
            <a:srgbClr val="FF0000"/>
          </a:solidFill>
          <a:ln cmpd="sng">
            <a:noFill/>
            <a:prstDash val="solid"/>
            <a:headEnd type="none"/>
            <a:tailEnd type="none"/>
          </a:ln>
        </p:spPr>
        <p:style>
          <a:lnRef idx="2">
            <a:schemeClr val="accent1"/>
          </a:lnRef>
          <a:fillRef idx="0">
            <a:schemeClr val="accent1"/>
          </a:fillRef>
          <a:effectRef idx="1">
            <a:schemeClr val="accent1"/>
          </a:effectRef>
          <a:fontRef idx="minor">
            <a:schemeClr val="tx1"/>
          </a:fontRef>
        </p:style>
        <p:txBody>
          <a:bodyPr anchor="ctr"/>
          <a:lstStyle/>
          <a:p>
            <a:pPr algn="ctr">
              <a:defRPr/>
            </a:pPr>
            <a:endParaRPr lang="en-US" dirty="0"/>
          </a:p>
        </p:txBody>
      </p:sp>
      <p:sp>
        <p:nvSpPr>
          <p:cNvPr id="12" name="Oval 11"/>
          <p:cNvSpPr/>
          <p:nvPr/>
        </p:nvSpPr>
        <p:spPr>
          <a:xfrm>
            <a:off x="5953126" y="5486400"/>
            <a:ext cx="74613" cy="74612"/>
          </a:xfrm>
          <a:prstGeom prst="ellipse">
            <a:avLst/>
          </a:prstGeom>
          <a:solidFill>
            <a:srgbClr val="7030A0"/>
          </a:solidFill>
          <a:ln cmpd="sng">
            <a:noFill/>
            <a:prstDash val="solid"/>
            <a:headEnd type="none"/>
            <a:tailEnd type="none"/>
          </a:ln>
        </p:spPr>
        <p:style>
          <a:lnRef idx="2">
            <a:schemeClr val="accent1"/>
          </a:lnRef>
          <a:fillRef idx="0">
            <a:schemeClr val="accent1"/>
          </a:fillRef>
          <a:effectRef idx="1">
            <a:schemeClr val="accent1"/>
          </a:effectRef>
          <a:fontRef idx="minor">
            <a:schemeClr val="tx1"/>
          </a:fontRef>
        </p:style>
        <p:txBody>
          <a:bodyPr anchor="ctr"/>
          <a:lstStyle/>
          <a:p>
            <a:pPr algn="ctr">
              <a:defRPr/>
            </a:pPr>
            <a:endParaRPr lang="en-US" dirty="0"/>
          </a:p>
        </p:txBody>
      </p:sp>
      <p:sp>
        <p:nvSpPr>
          <p:cNvPr id="19" name="TextBox 18"/>
          <p:cNvSpPr txBox="1"/>
          <p:nvPr/>
        </p:nvSpPr>
        <p:spPr>
          <a:xfrm>
            <a:off x="929016" y="1676400"/>
            <a:ext cx="3732112" cy="461665"/>
          </a:xfrm>
          <a:prstGeom prst="rect">
            <a:avLst/>
          </a:prstGeom>
          <a:noFill/>
        </p:spPr>
        <p:txBody>
          <a:bodyPr wrap="none" rtlCol="0">
            <a:spAutoFit/>
          </a:bodyPr>
          <a:lstStyle/>
          <a:p>
            <a:r>
              <a:rPr lang="en-US" sz="2400" dirty="0" smtClean="0">
                <a:ln w="3175">
                  <a:noFill/>
                </a:ln>
                <a:solidFill>
                  <a:srgbClr val="FF0000"/>
                </a:solidFill>
                <a:latin typeface="Helvetica" pitchFamily="34" charset="0"/>
                <a:cs typeface="Helvetica" pitchFamily="34" charset="0"/>
              </a:rPr>
              <a:t>32x196</a:t>
            </a:r>
            <a:r>
              <a:rPr lang="en-US" sz="2400" dirty="0" smtClean="0">
                <a:latin typeface="Helvetica" pitchFamily="34" charset="0"/>
                <a:cs typeface="Helvetica" pitchFamily="34" charset="0"/>
              </a:rPr>
              <a:t> </a:t>
            </a:r>
            <a:r>
              <a:rPr lang="en-US" sz="2400" dirty="0" smtClean="0">
                <a:solidFill>
                  <a:srgbClr val="FFC000"/>
                </a:solidFill>
                <a:latin typeface="Helvetica" pitchFamily="34" charset="0"/>
                <a:cs typeface="Helvetica" pitchFamily="34" charset="0"/>
              </a:rPr>
              <a:t>196x196</a:t>
            </a:r>
            <a:r>
              <a:rPr lang="en-US" sz="2400" dirty="0" smtClean="0">
                <a:latin typeface="Helvetica" pitchFamily="34" charset="0"/>
                <a:cs typeface="Helvetica" pitchFamily="34" charset="0"/>
              </a:rPr>
              <a:t> </a:t>
            </a:r>
            <a:r>
              <a:rPr lang="en-US" sz="2400" dirty="0" err="1" smtClean="0">
                <a:solidFill>
                  <a:srgbClr val="0070C0"/>
                </a:solidFill>
                <a:latin typeface="Helvetica" pitchFamily="34" charset="0"/>
                <a:cs typeface="Helvetica" pitchFamily="34" charset="0"/>
              </a:rPr>
              <a:t>196x196</a:t>
            </a:r>
            <a:endParaRPr lang="en-US" sz="2400" dirty="0" smtClean="0">
              <a:ln w="3175">
                <a:noFill/>
                <a:prstDash val="solid"/>
              </a:ln>
              <a:solidFill>
                <a:schemeClr val="bg1"/>
              </a:solidFill>
              <a:latin typeface="Helvetica" pitchFamily="34" charset="0"/>
              <a:cs typeface="Helvetica" pitchFamily="34" charset="0"/>
            </a:endParaRPr>
          </a:p>
        </p:txBody>
      </p:sp>
      <p:cxnSp>
        <p:nvCxnSpPr>
          <p:cNvPr id="28" name="Straight Connector 27"/>
          <p:cNvCxnSpPr/>
          <p:nvPr/>
        </p:nvCxnSpPr>
        <p:spPr>
          <a:xfrm flipV="1">
            <a:off x="4953000" y="3124200"/>
            <a:ext cx="0" cy="609600"/>
          </a:xfrm>
          <a:prstGeom prst="line">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p:nvCxnSpPr>
        <p:spPr>
          <a:xfrm flipV="1">
            <a:off x="5638800" y="5257800"/>
            <a:ext cx="0" cy="609600"/>
          </a:xfrm>
          <a:prstGeom prst="line">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a:xfrm>
            <a:off x="5029200" y="3124200"/>
            <a:ext cx="533400" cy="0"/>
          </a:xfrm>
          <a:prstGeom prst="line">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a:xfrm>
            <a:off x="5715000" y="3124200"/>
            <a:ext cx="533400" cy="0"/>
          </a:xfrm>
          <a:prstGeom prst="line">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p:nvCxnSpPr>
        <p:spPr>
          <a:xfrm>
            <a:off x="5715000" y="3810000"/>
            <a:ext cx="533400" cy="0"/>
          </a:xfrm>
          <a:prstGeom prst="line">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p:nvCxnSpPr>
        <p:spPr>
          <a:xfrm>
            <a:off x="5715000" y="4495800"/>
            <a:ext cx="533400" cy="0"/>
          </a:xfrm>
          <a:prstGeom prst="line">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6" name="Straight Connector 35"/>
          <p:cNvCxnSpPr/>
          <p:nvPr/>
        </p:nvCxnSpPr>
        <p:spPr>
          <a:xfrm>
            <a:off x="5715000" y="5181600"/>
            <a:ext cx="533400" cy="0"/>
          </a:xfrm>
          <a:prstGeom prst="line">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8" name="Straight Connector 37"/>
          <p:cNvCxnSpPr/>
          <p:nvPr/>
        </p:nvCxnSpPr>
        <p:spPr>
          <a:xfrm>
            <a:off x="5410200" y="3429000"/>
            <a:ext cx="228600" cy="0"/>
          </a:xfrm>
          <a:prstGeom prst="line">
            <a:avLst/>
          </a:prstGeom>
          <a:ln w="50800">
            <a:solidFill>
              <a:srgbClr val="FF0000"/>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3" name="Elbow Connector 42"/>
          <p:cNvCxnSpPr/>
          <p:nvPr/>
        </p:nvCxnSpPr>
        <p:spPr>
          <a:xfrm rot="16200000" flipH="1">
            <a:off x="5638800" y="3428999"/>
            <a:ext cx="342901" cy="342900"/>
          </a:xfrm>
          <a:prstGeom prst="bentConnector3">
            <a:avLst>
              <a:gd name="adj1" fmla="val 0"/>
            </a:avLst>
          </a:prstGeom>
          <a:ln w="50800">
            <a:solidFill>
              <a:srgbClr val="FFC000"/>
            </a:solidFill>
            <a:headEnd type="none"/>
            <a:tailEnd type="arrow"/>
          </a:ln>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p:nvCxnSpPr>
        <p:spPr>
          <a:xfrm flipV="1">
            <a:off x="5638800" y="3124200"/>
            <a:ext cx="0" cy="609600"/>
          </a:xfrm>
          <a:prstGeom prst="line">
            <a:avLst/>
          </a:prstGeom>
          <a:ln w="50800">
            <a:solidFill>
              <a:srgbClr val="FF0000"/>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51" name="Straight Arrow Connector 50"/>
          <p:cNvCxnSpPr/>
          <p:nvPr/>
        </p:nvCxnSpPr>
        <p:spPr>
          <a:xfrm>
            <a:off x="5986459" y="3886200"/>
            <a:ext cx="0" cy="533400"/>
          </a:xfrm>
          <a:prstGeom prst="straightConnector1">
            <a:avLst/>
          </a:prstGeom>
          <a:ln w="50800">
            <a:solidFill>
              <a:srgbClr val="0070C0"/>
            </a:solidFill>
            <a:headEnd type="none"/>
            <a:tailEnd type="arrow"/>
          </a:ln>
        </p:spPr>
        <p:style>
          <a:lnRef idx="1">
            <a:schemeClr val="accent1"/>
          </a:lnRef>
          <a:fillRef idx="0">
            <a:schemeClr val="accent1"/>
          </a:fillRef>
          <a:effectRef idx="0">
            <a:schemeClr val="accent1"/>
          </a:effectRef>
          <a:fontRef idx="minor">
            <a:schemeClr val="tx1"/>
          </a:fontRef>
        </p:style>
      </p:cxnSp>
      <p:sp>
        <p:nvSpPr>
          <p:cNvPr id="53" name="TextBox 52"/>
          <p:cNvSpPr txBox="1"/>
          <p:nvPr/>
        </p:nvSpPr>
        <p:spPr bwMode="auto">
          <a:xfrm>
            <a:off x="2610245" y="1295400"/>
            <a:ext cx="1818126" cy="461665"/>
          </a:xfrm>
          <a:prstGeom prst="rect">
            <a:avLst/>
          </a:prstGeom>
          <a:noFill/>
          <a:ln w="9525">
            <a:noFill/>
            <a:miter lim="800000"/>
            <a:headEnd/>
            <a:tailEnd/>
          </a:ln>
        </p:spPr>
        <p:txBody>
          <a:bodyPr wrap="none" rtlCol="0">
            <a:spAutoFit/>
          </a:bodyPr>
          <a:lstStyle/>
          <a:p>
            <a:r>
              <a:rPr lang="en-US" sz="2400" b="1" dirty="0" smtClean="0">
                <a:solidFill>
                  <a:srgbClr val="FF0000"/>
                </a:solidFill>
                <a:latin typeface="Helvetica" pitchFamily="34" charset="0"/>
                <a:cs typeface="Helvetica" pitchFamily="34" charset="0"/>
                <a:sym typeface="Wingdings 3"/>
              </a:rPr>
              <a:t>R</a:t>
            </a:r>
            <a:r>
              <a:rPr lang="en-US" sz="2400" b="1" baseline="-25000" dirty="0" smtClean="0">
                <a:solidFill>
                  <a:srgbClr val="FF0000"/>
                </a:solidFill>
                <a:latin typeface="Helvetica" pitchFamily="34" charset="0"/>
                <a:cs typeface="Helvetica" pitchFamily="34" charset="0"/>
                <a:sym typeface="Wingdings 3"/>
              </a:rPr>
              <a:t>b</a:t>
            </a:r>
            <a:r>
              <a:rPr lang="en-US" sz="2400" b="1" baseline="-25000" dirty="0" smtClean="0">
                <a:solidFill>
                  <a:srgbClr val="FF0000"/>
                </a:solidFill>
                <a:latin typeface="Times New Roman"/>
                <a:cs typeface="Times New Roman"/>
                <a:sym typeface="Wingdings 3"/>
              </a:rPr>
              <a:t>→</a:t>
            </a:r>
            <a:r>
              <a:rPr lang="en-US" sz="2400" b="1" baseline="-25000" dirty="0" smtClean="0">
                <a:solidFill>
                  <a:srgbClr val="FF0000"/>
                </a:solidFill>
                <a:latin typeface="Helvetica" pitchFamily="34" charset="0"/>
                <a:cs typeface="Helvetica" pitchFamily="34" charset="0"/>
                <a:sym typeface="Wingdings 3"/>
              </a:rPr>
              <a:t>rlf</a:t>
            </a:r>
            <a:r>
              <a:rPr lang="en-US" sz="2400" b="1" dirty="0" smtClean="0">
                <a:solidFill>
                  <a:srgbClr val="FF0000"/>
                </a:solidFill>
                <a:latin typeface="Helvetica" pitchFamily="34" charset="0"/>
                <a:cs typeface="Helvetica" pitchFamily="34" charset="0"/>
                <a:sym typeface="Wingdings 3"/>
              </a:rPr>
              <a:t> </a:t>
            </a:r>
            <a:r>
              <a:rPr lang="en-US" sz="2400" b="1" dirty="0" smtClean="0">
                <a:solidFill>
                  <a:srgbClr val="FFC000"/>
                </a:solidFill>
                <a:latin typeface="Helvetica" pitchFamily="34" charset="0"/>
                <a:cs typeface="Helvetica" pitchFamily="34" charset="0"/>
                <a:sym typeface="Wingdings 3"/>
              </a:rPr>
              <a:t>R</a:t>
            </a:r>
            <a:r>
              <a:rPr lang="en-US" sz="2400" b="1" baseline="-25000" dirty="0" smtClean="0">
                <a:solidFill>
                  <a:srgbClr val="FFC000"/>
                </a:solidFill>
                <a:latin typeface="Helvetica" pitchFamily="34" charset="0"/>
                <a:cs typeface="Helvetica" pitchFamily="34" charset="0"/>
                <a:sym typeface="Wingdings 3"/>
              </a:rPr>
              <a:t></a:t>
            </a:r>
            <a:r>
              <a:rPr lang="en-US" sz="2400" b="1" baseline="-25000" dirty="0" smtClean="0">
                <a:solidFill>
                  <a:srgbClr val="FFFF00"/>
                </a:solidFill>
                <a:latin typeface="Helvetica" pitchFamily="34" charset="0"/>
                <a:cs typeface="Helvetica" pitchFamily="34" charset="0"/>
                <a:sym typeface="Wingdings 3"/>
              </a:rPr>
              <a:t> </a:t>
            </a:r>
            <a:r>
              <a:rPr lang="en-US" sz="2400" b="1" dirty="0" smtClean="0">
                <a:solidFill>
                  <a:srgbClr val="0070C0"/>
                </a:solidFill>
                <a:latin typeface="Helvetica" pitchFamily="34" charset="0"/>
                <a:cs typeface="Helvetica" pitchFamily="34" charset="0"/>
                <a:sym typeface="Wingdings 3"/>
              </a:rPr>
              <a:t>R</a:t>
            </a:r>
            <a:r>
              <a:rPr lang="en-US" sz="2400" b="1" baseline="-25000" dirty="0" smtClean="0">
                <a:solidFill>
                  <a:srgbClr val="0070C0"/>
                </a:solidFill>
                <a:latin typeface="Helvetica" pitchFamily="34" charset="0"/>
                <a:cs typeface="Helvetica" pitchFamily="34" charset="0"/>
                <a:sym typeface="Wingdings 3"/>
              </a:rPr>
              <a:t>↑</a:t>
            </a:r>
            <a:endParaRPr lang="en-US" sz="2400" baseline="-25000" dirty="0">
              <a:solidFill>
                <a:schemeClr val="bg1"/>
              </a:solidFill>
              <a:latin typeface="Helvetica" pitchFamily="34" charset="0"/>
              <a:cs typeface="Helvetica" pitchFamily="34" charset="0"/>
            </a:endParaRPr>
          </a:p>
        </p:txBody>
      </p:sp>
      <p:sp>
        <p:nvSpPr>
          <p:cNvPr id="20" name="Title 1"/>
          <p:cNvSpPr>
            <a:spLocks noGrp="1"/>
          </p:cNvSpPr>
          <p:nvPr>
            <p:ph type="title"/>
          </p:nvPr>
        </p:nvSpPr>
        <p:spPr/>
        <p:txBody>
          <a:bodyPr/>
          <a:lstStyle/>
          <a:p>
            <a:r>
              <a:rPr lang="en-US" dirty="0" smtClean="0"/>
              <a:t>Level Creation</a:t>
            </a:r>
            <a:br>
              <a:rPr lang="en-US" dirty="0" smtClean="0"/>
            </a:br>
            <a:r>
              <a:rPr lang="en-US" sz="2800" dirty="0" smtClean="0"/>
              <a:t>interfaces</a:t>
            </a:r>
            <a:endParaRPr lang="en-US" sz="2800" dirty="0"/>
          </a:p>
        </p:txBody>
      </p:sp>
    </p:spTree>
    <p:extLst>
      <p:ext uri="{BB962C8B-B14F-4D97-AF65-F5344CB8AC3E}">
        <p14:creationId xmlns:p14="http://schemas.microsoft.com/office/powerpoint/2010/main" val="1983667996"/>
      </p:ext>
    </p:extLst>
  </p:cSld>
  <p:clrMapOvr>
    <a:masterClrMapping/>
  </p:clrMapOvr>
  <p:transition>
    <p:fade/>
  </p:transition>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maze-top.bmp"/>
          <p:cNvPicPr>
            <a:picLocks noChangeAspect="1"/>
          </p:cNvPicPr>
          <p:nvPr/>
        </p:nvPicPr>
        <p:blipFill>
          <a:blip r:embed="rId3" cstate="print"/>
          <a:stretch>
            <a:fillRect/>
          </a:stretch>
        </p:blipFill>
        <p:spPr>
          <a:xfrm>
            <a:off x="2514600" y="2133600"/>
            <a:ext cx="4114800" cy="4114800"/>
          </a:xfrm>
          <a:prstGeom prst="rect">
            <a:avLst/>
          </a:prstGeom>
          <a:effectLst>
            <a:outerShdw blurRad="50800" dist="38100" dir="2700000" algn="tl" rotWithShape="0">
              <a:prstClr val="black">
                <a:alpha val="40000"/>
              </a:prstClr>
            </a:outerShdw>
          </a:effectLst>
        </p:spPr>
      </p:pic>
      <p:sp>
        <p:nvSpPr>
          <p:cNvPr id="11" name="Oval 10"/>
          <p:cNvSpPr/>
          <p:nvPr/>
        </p:nvSpPr>
        <p:spPr>
          <a:xfrm>
            <a:off x="5257800" y="3387720"/>
            <a:ext cx="74612" cy="74613"/>
          </a:xfrm>
          <a:prstGeom prst="ellipse">
            <a:avLst/>
          </a:prstGeom>
          <a:solidFill>
            <a:srgbClr val="FF0000"/>
          </a:solidFill>
          <a:ln cmpd="sng">
            <a:noFill/>
            <a:prstDash val="solid"/>
            <a:headEnd type="none"/>
            <a:tailEnd type="none"/>
          </a:ln>
        </p:spPr>
        <p:style>
          <a:lnRef idx="2">
            <a:schemeClr val="accent1"/>
          </a:lnRef>
          <a:fillRef idx="0">
            <a:schemeClr val="accent1"/>
          </a:fillRef>
          <a:effectRef idx="1">
            <a:schemeClr val="accent1"/>
          </a:effectRef>
          <a:fontRef idx="minor">
            <a:schemeClr val="tx1"/>
          </a:fontRef>
        </p:style>
        <p:txBody>
          <a:bodyPr anchor="ctr"/>
          <a:lstStyle/>
          <a:p>
            <a:pPr algn="ctr">
              <a:defRPr/>
            </a:pPr>
            <a:endParaRPr lang="en-US" dirty="0"/>
          </a:p>
        </p:txBody>
      </p:sp>
      <p:sp>
        <p:nvSpPr>
          <p:cNvPr id="12" name="Oval 11"/>
          <p:cNvSpPr/>
          <p:nvPr/>
        </p:nvSpPr>
        <p:spPr>
          <a:xfrm>
            <a:off x="5953126" y="5486400"/>
            <a:ext cx="74613" cy="74612"/>
          </a:xfrm>
          <a:prstGeom prst="ellipse">
            <a:avLst/>
          </a:prstGeom>
          <a:solidFill>
            <a:srgbClr val="7030A0"/>
          </a:solidFill>
          <a:ln cmpd="sng">
            <a:noFill/>
            <a:prstDash val="solid"/>
            <a:headEnd type="none"/>
            <a:tailEnd type="none"/>
          </a:ln>
        </p:spPr>
        <p:style>
          <a:lnRef idx="2">
            <a:schemeClr val="accent1"/>
          </a:lnRef>
          <a:fillRef idx="0">
            <a:schemeClr val="accent1"/>
          </a:fillRef>
          <a:effectRef idx="1">
            <a:schemeClr val="accent1"/>
          </a:effectRef>
          <a:fontRef idx="minor">
            <a:schemeClr val="tx1"/>
          </a:fontRef>
        </p:style>
        <p:txBody>
          <a:bodyPr anchor="ctr"/>
          <a:lstStyle/>
          <a:p>
            <a:pPr algn="ctr">
              <a:defRPr/>
            </a:pPr>
            <a:endParaRPr lang="en-US" dirty="0"/>
          </a:p>
        </p:txBody>
      </p:sp>
      <p:sp>
        <p:nvSpPr>
          <p:cNvPr id="19" name="TextBox 18"/>
          <p:cNvSpPr txBox="1"/>
          <p:nvPr/>
        </p:nvSpPr>
        <p:spPr>
          <a:xfrm>
            <a:off x="929016" y="1676400"/>
            <a:ext cx="5000087" cy="461665"/>
          </a:xfrm>
          <a:prstGeom prst="rect">
            <a:avLst/>
          </a:prstGeom>
          <a:noFill/>
        </p:spPr>
        <p:txBody>
          <a:bodyPr wrap="none" rtlCol="0">
            <a:spAutoFit/>
          </a:bodyPr>
          <a:lstStyle/>
          <a:p>
            <a:r>
              <a:rPr lang="en-US" sz="2400" dirty="0" smtClean="0">
                <a:ln w="3175">
                  <a:noFill/>
                </a:ln>
                <a:solidFill>
                  <a:srgbClr val="FF0000"/>
                </a:solidFill>
                <a:latin typeface="Helvetica" pitchFamily="34" charset="0"/>
                <a:cs typeface="Helvetica" pitchFamily="34" charset="0"/>
              </a:rPr>
              <a:t>32x196</a:t>
            </a:r>
            <a:r>
              <a:rPr lang="en-US" sz="2400" dirty="0" smtClean="0">
                <a:latin typeface="Helvetica" pitchFamily="34" charset="0"/>
                <a:cs typeface="Helvetica" pitchFamily="34" charset="0"/>
              </a:rPr>
              <a:t> </a:t>
            </a:r>
            <a:r>
              <a:rPr lang="en-US" sz="2400" dirty="0" smtClean="0">
                <a:solidFill>
                  <a:srgbClr val="FFC000"/>
                </a:solidFill>
                <a:latin typeface="Helvetica" pitchFamily="34" charset="0"/>
                <a:cs typeface="Helvetica" pitchFamily="34" charset="0"/>
              </a:rPr>
              <a:t>196x196</a:t>
            </a:r>
            <a:r>
              <a:rPr lang="en-US" sz="2400" dirty="0" smtClean="0">
                <a:latin typeface="Helvetica" pitchFamily="34" charset="0"/>
                <a:cs typeface="Helvetica" pitchFamily="34" charset="0"/>
              </a:rPr>
              <a:t> </a:t>
            </a:r>
            <a:r>
              <a:rPr lang="en-US" sz="2400" dirty="0" err="1" smtClean="0">
                <a:solidFill>
                  <a:srgbClr val="0070C0"/>
                </a:solidFill>
                <a:latin typeface="Helvetica" pitchFamily="34" charset="0"/>
                <a:cs typeface="Helvetica" pitchFamily="34" charset="0"/>
              </a:rPr>
              <a:t>196x196</a:t>
            </a:r>
            <a:r>
              <a:rPr lang="en-US" sz="2400" dirty="0" smtClean="0">
                <a:solidFill>
                  <a:srgbClr val="0070C0"/>
                </a:solidFill>
                <a:latin typeface="Helvetica" pitchFamily="34" charset="0"/>
                <a:cs typeface="Helvetica" pitchFamily="34" charset="0"/>
              </a:rPr>
              <a:t> </a:t>
            </a:r>
            <a:r>
              <a:rPr lang="en-US" sz="2400" dirty="0" err="1" smtClean="0">
                <a:solidFill>
                  <a:srgbClr val="0070C0"/>
                </a:solidFill>
                <a:latin typeface="Helvetica" pitchFamily="34" charset="0"/>
                <a:cs typeface="Helvetica" pitchFamily="34" charset="0"/>
              </a:rPr>
              <a:t>196x196</a:t>
            </a:r>
            <a:endParaRPr lang="en-US" sz="2400" dirty="0" smtClean="0">
              <a:ln w="3175">
                <a:noFill/>
                <a:prstDash val="solid"/>
              </a:ln>
              <a:solidFill>
                <a:schemeClr val="bg1"/>
              </a:solidFill>
              <a:latin typeface="Helvetica" pitchFamily="34" charset="0"/>
              <a:cs typeface="Helvetica" pitchFamily="34" charset="0"/>
            </a:endParaRPr>
          </a:p>
        </p:txBody>
      </p:sp>
      <p:cxnSp>
        <p:nvCxnSpPr>
          <p:cNvPr id="28" name="Straight Connector 27"/>
          <p:cNvCxnSpPr/>
          <p:nvPr/>
        </p:nvCxnSpPr>
        <p:spPr>
          <a:xfrm flipV="1">
            <a:off x="4953000" y="3124200"/>
            <a:ext cx="0" cy="609600"/>
          </a:xfrm>
          <a:prstGeom prst="line">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p:nvCxnSpPr>
        <p:spPr>
          <a:xfrm flipV="1">
            <a:off x="5638800" y="5257800"/>
            <a:ext cx="0" cy="609600"/>
          </a:xfrm>
          <a:prstGeom prst="line">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a:xfrm>
            <a:off x="5029200" y="3124200"/>
            <a:ext cx="533400" cy="0"/>
          </a:xfrm>
          <a:prstGeom prst="line">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a:xfrm>
            <a:off x="5715000" y="3124200"/>
            <a:ext cx="533400" cy="0"/>
          </a:xfrm>
          <a:prstGeom prst="line">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p:nvCxnSpPr>
        <p:spPr>
          <a:xfrm>
            <a:off x="5715000" y="3810000"/>
            <a:ext cx="533400" cy="0"/>
          </a:xfrm>
          <a:prstGeom prst="line">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p:nvCxnSpPr>
        <p:spPr>
          <a:xfrm>
            <a:off x="5715000" y="4495800"/>
            <a:ext cx="533400" cy="0"/>
          </a:xfrm>
          <a:prstGeom prst="line">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6" name="Straight Connector 35"/>
          <p:cNvCxnSpPr/>
          <p:nvPr/>
        </p:nvCxnSpPr>
        <p:spPr>
          <a:xfrm>
            <a:off x="5715000" y="5181600"/>
            <a:ext cx="533400" cy="0"/>
          </a:xfrm>
          <a:prstGeom prst="line">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8" name="Straight Connector 37"/>
          <p:cNvCxnSpPr/>
          <p:nvPr/>
        </p:nvCxnSpPr>
        <p:spPr>
          <a:xfrm>
            <a:off x="5410200" y="3429000"/>
            <a:ext cx="228600" cy="0"/>
          </a:xfrm>
          <a:prstGeom prst="line">
            <a:avLst/>
          </a:prstGeom>
          <a:ln w="50800">
            <a:solidFill>
              <a:srgbClr val="FF0000"/>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3" name="Elbow Connector 42"/>
          <p:cNvCxnSpPr/>
          <p:nvPr/>
        </p:nvCxnSpPr>
        <p:spPr>
          <a:xfrm rot="16200000" flipH="1">
            <a:off x="5638800" y="3428999"/>
            <a:ext cx="342901" cy="342900"/>
          </a:xfrm>
          <a:prstGeom prst="bentConnector3">
            <a:avLst>
              <a:gd name="adj1" fmla="val 0"/>
            </a:avLst>
          </a:prstGeom>
          <a:ln w="50800">
            <a:solidFill>
              <a:srgbClr val="FFC000"/>
            </a:solidFill>
            <a:headEnd type="none"/>
            <a:tailEnd type="arrow"/>
          </a:ln>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p:nvCxnSpPr>
        <p:spPr>
          <a:xfrm flipV="1">
            <a:off x="5638800" y="3124200"/>
            <a:ext cx="0" cy="609600"/>
          </a:xfrm>
          <a:prstGeom prst="line">
            <a:avLst/>
          </a:prstGeom>
          <a:ln w="50800">
            <a:solidFill>
              <a:srgbClr val="FF0000"/>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51" name="Straight Arrow Connector 50"/>
          <p:cNvCxnSpPr/>
          <p:nvPr/>
        </p:nvCxnSpPr>
        <p:spPr>
          <a:xfrm>
            <a:off x="5986459" y="3886200"/>
            <a:ext cx="0" cy="533400"/>
          </a:xfrm>
          <a:prstGeom prst="straightConnector1">
            <a:avLst/>
          </a:prstGeom>
          <a:ln w="50800">
            <a:solidFill>
              <a:srgbClr val="0070C0"/>
            </a:solidFill>
            <a:headEnd type="none"/>
            <a:tailEnd type="arrow"/>
          </a:ln>
        </p:spPr>
        <p:style>
          <a:lnRef idx="1">
            <a:schemeClr val="accent1"/>
          </a:lnRef>
          <a:fillRef idx="0">
            <a:schemeClr val="accent1"/>
          </a:fillRef>
          <a:effectRef idx="0">
            <a:schemeClr val="accent1"/>
          </a:effectRef>
          <a:fontRef idx="minor">
            <a:schemeClr val="tx1"/>
          </a:fontRef>
        </p:style>
      </p:cxnSp>
      <p:cxnSp>
        <p:nvCxnSpPr>
          <p:cNvPr id="52" name="Straight Arrow Connector 51"/>
          <p:cNvCxnSpPr/>
          <p:nvPr/>
        </p:nvCxnSpPr>
        <p:spPr>
          <a:xfrm>
            <a:off x="5981696" y="4567237"/>
            <a:ext cx="0" cy="533400"/>
          </a:xfrm>
          <a:prstGeom prst="straightConnector1">
            <a:avLst/>
          </a:prstGeom>
          <a:ln w="50800">
            <a:solidFill>
              <a:srgbClr val="0070C0"/>
            </a:solidFill>
            <a:headEnd type="none"/>
            <a:tailEnd type="arrow"/>
          </a:ln>
        </p:spPr>
        <p:style>
          <a:lnRef idx="1">
            <a:schemeClr val="accent1"/>
          </a:lnRef>
          <a:fillRef idx="0">
            <a:schemeClr val="accent1"/>
          </a:fillRef>
          <a:effectRef idx="0">
            <a:schemeClr val="accent1"/>
          </a:effectRef>
          <a:fontRef idx="minor">
            <a:schemeClr val="tx1"/>
          </a:fontRef>
        </p:style>
      </p:cxnSp>
      <p:sp>
        <p:nvSpPr>
          <p:cNvPr id="53" name="TextBox 52"/>
          <p:cNvSpPr txBox="1"/>
          <p:nvPr/>
        </p:nvSpPr>
        <p:spPr bwMode="auto">
          <a:xfrm>
            <a:off x="2610245" y="1295400"/>
            <a:ext cx="2228495" cy="461665"/>
          </a:xfrm>
          <a:prstGeom prst="rect">
            <a:avLst/>
          </a:prstGeom>
          <a:noFill/>
          <a:ln w="9525">
            <a:noFill/>
            <a:miter lim="800000"/>
            <a:headEnd/>
            <a:tailEnd/>
          </a:ln>
        </p:spPr>
        <p:txBody>
          <a:bodyPr wrap="none" rtlCol="0">
            <a:spAutoFit/>
          </a:bodyPr>
          <a:lstStyle/>
          <a:p>
            <a:r>
              <a:rPr lang="en-US" sz="2400" b="1" dirty="0" smtClean="0">
                <a:solidFill>
                  <a:srgbClr val="FF0000"/>
                </a:solidFill>
                <a:latin typeface="Helvetica" pitchFamily="34" charset="0"/>
                <a:cs typeface="Helvetica" pitchFamily="34" charset="0"/>
                <a:sym typeface="Wingdings 3"/>
              </a:rPr>
              <a:t>R</a:t>
            </a:r>
            <a:r>
              <a:rPr lang="en-US" sz="2400" b="1" baseline="-25000" dirty="0" smtClean="0">
                <a:solidFill>
                  <a:srgbClr val="FF0000"/>
                </a:solidFill>
                <a:latin typeface="Helvetica" pitchFamily="34" charset="0"/>
                <a:cs typeface="Helvetica" pitchFamily="34" charset="0"/>
                <a:sym typeface="Wingdings 3"/>
              </a:rPr>
              <a:t>b</a:t>
            </a:r>
            <a:r>
              <a:rPr lang="en-US" sz="2400" b="1" baseline="-25000" dirty="0" smtClean="0">
                <a:solidFill>
                  <a:srgbClr val="FF0000"/>
                </a:solidFill>
                <a:latin typeface="Times New Roman"/>
                <a:cs typeface="Times New Roman"/>
                <a:sym typeface="Wingdings 3"/>
              </a:rPr>
              <a:t>→</a:t>
            </a:r>
            <a:r>
              <a:rPr lang="en-US" sz="2400" b="1" baseline="-25000" dirty="0" smtClean="0">
                <a:solidFill>
                  <a:srgbClr val="FF0000"/>
                </a:solidFill>
                <a:latin typeface="Helvetica" pitchFamily="34" charset="0"/>
                <a:cs typeface="Helvetica" pitchFamily="34" charset="0"/>
                <a:sym typeface="Wingdings 3"/>
              </a:rPr>
              <a:t>rlf</a:t>
            </a:r>
            <a:r>
              <a:rPr lang="en-US" sz="2400" b="1" dirty="0" smtClean="0">
                <a:solidFill>
                  <a:srgbClr val="FF0000"/>
                </a:solidFill>
                <a:latin typeface="Helvetica" pitchFamily="34" charset="0"/>
                <a:cs typeface="Helvetica" pitchFamily="34" charset="0"/>
                <a:sym typeface="Wingdings 3"/>
              </a:rPr>
              <a:t> </a:t>
            </a:r>
            <a:r>
              <a:rPr lang="en-US" sz="2400" b="1" dirty="0" smtClean="0">
                <a:solidFill>
                  <a:srgbClr val="FFC000"/>
                </a:solidFill>
                <a:latin typeface="Helvetica" pitchFamily="34" charset="0"/>
                <a:cs typeface="Helvetica" pitchFamily="34" charset="0"/>
                <a:sym typeface="Wingdings 3"/>
              </a:rPr>
              <a:t>R</a:t>
            </a:r>
            <a:r>
              <a:rPr lang="en-US" sz="2400" b="1" baseline="-25000" dirty="0" smtClean="0">
                <a:solidFill>
                  <a:srgbClr val="FFC000"/>
                </a:solidFill>
                <a:latin typeface="Helvetica" pitchFamily="34" charset="0"/>
                <a:cs typeface="Helvetica" pitchFamily="34" charset="0"/>
                <a:sym typeface="Wingdings 3"/>
              </a:rPr>
              <a:t></a:t>
            </a:r>
            <a:r>
              <a:rPr lang="en-US" sz="2400" b="1" baseline="-25000" dirty="0" smtClean="0">
                <a:solidFill>
                  <a:srgbClr val="FFFF00"/>
                </a:solidFill>
                <a:latin typeface="Helvetica" pitchFamily="34" charset="0"/>
                <a:cs typeface="Helvetica" pitchFamily="34" charset="0"/>
                <a:sym typeface="Wingdings 3"/>
              </a:rPr>
              <a:t> </a:t>
            </a:r>
            <a:r>
              <a:rPr lang="en-US" sz="2400" b="1" dirty="0" smtClean="0">
                <a:solidFill>
                  <a:srgbClr val="0070C0"/>
                </a:solidFill>
                <a:latin typeface="Helvetica" pitchFamily="34" charset="0"/>
                <a:cs typeface="Helvetica" pitchFamily="34" charset="0"/>
                <a:sym typeface="Wingdings 3"/>
              </a:rPr>
              <a:t>R</a:t>
            </a:r>
            <a:r>
              <a:rPr lang="en-US" sz="2400" b="1" baseline="-25000" dirty="0" smtClean="0">
                <a:solidFill>
                  <a:srgbClr val="0070C0"/>
                </a:solidFill>
                <a:latin typeface="Helvetica" pitchFamily="34" charset="0"/>
                <a:cs typeface="Helvetica" pitchFamily="34" charset="0"/>
                <a:sym typeface="Wingdings 3"/>
              </a:rPr>
              <a:t>↑</a:t>
            </a:r>
            <a:r>
              <a:rPr lang="en-US" sz="2400" b="1" dirty="0" smtClean="0">
                <a:solidFill>
                  <a:srgbClr val="0070C0"/>
                </a:solidFill>
                <a:latin typeface="Helvetica" pitchFamily="34" charset="0"/>
                <a:cs typeface="Helvetica" pitchFamily="34" charset="0"/>
                <a:sym typeface="Wingdings 3"/>
              </a:rPr>
              <a:t> R</a:t>
            </a:r>
            <a:r>
              <a:rPr lang="en-US" sz="2400" b="1" baseline="-25000" dirty="0" smtClean="0">
                <a:solidFill>
                  <a:srgbClr val="0070C0"/>
                </a:solidFill>
                <a:latin typeface="Helvetica" pitchFamily="34" charset="0"/>
                <a:cs typeface="Helvetica" pitchFamily="34" charset="0"/>
                <a:sym typeface="Wingdings 3"/>
              </a:rPr>
              <a:t>↑</a:t>
            </a:r>
            <a:endParaRPr lang="en-US" sz="2400" baseline="-25000" dirty="0">
              <a:solidFill>
                <a:schemeClr val="bg1"/>
              </a:solidFill>
              <a:latin typeface="Helvetica" pitchFamily="34" charset="0"/>
              <a:cs typeface="Helvetica" pitchFamily="34" charset="0"/>
            </a:endParaRPr>
          </a:p>
        </p:txBody>
      </p:sp>
      <p:sp>
        <p:nvSpPr>
          <p:cNvPr id="21" name="Title 1"/>
          <p:cNvSpPr>
            <a:spLocks noGrp="1"/>
          </p:cNvSpPr>
          <p:nvPr>
            <p:ph type="title"/>
          </p:nvPr>
        </p:nvSpPr>
        <p:spPr/>
        <p:txBody>
          <a:bodyPr/>
          <a:lstStyle/>
          <a:p>
            <a:r>
              <a:rPr lang="en-US" dirty="0" smtClean="0"/>
              <a:t>Level Creation</a:t>
            </a:r>
            <a:br>
              <a:rPr lang="en-US" dirty="0" smtClean="0"/>
            </a:br>
            <a:r>
              <a:rPr lang="en-US" sz="2800" dirty="0" smtClean="0"/>
              <a:t>interfaces</a:t>
            </a:r>
            <a:endParaRPr lang="en-US" sz="2800" dirty="0"/>
          </a:p>
        </p:txBody>
      </p:sp>
    </p:spTree>
    <p:extLst>
      <p:ext uri="{BB962C8B-B14F-4D97-AF65-F5344CB8AC3E}">
        <p14:creationId xmlns:p14="http://schemas.microsoft.com/office/powerpoint/2010/main" val="1705559454"/>
      </p:ext>
    </p:extLst>
  </p:cSld>
  <p:clrMapOvr>
    <a:masterClrMapping/>
  </p:clrMapOvr>
  <p:transition>
    <p:fade/>
  </p:transition>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TEXPOINT" val="template"/>
  <p:tag name="SOURCE" val="TPT1  equation V_A =  \int_{\textcolor{blue}{D_v}} O(\textcolor[rgb]{0.215,0.752,0.356}{v}) d \textcolor[rgb]{0.215,0.752,0.356}{v} \approx \frac{1}{n} \displaystyle\sum_{\textcolor[rgb]{0.215,0.752,0.356}{i} = 0}^n O(\textcolor[rgb]{0.215,0.752,0.356}{i})  template TPT1  env TPENV1  fore 0  back 16777215  eqnno 5"/>
  <p:tag name="FILENAME" val="TP_tmp"/>
  <p:tag name="ORIGWIDTH" val="131"/>
  <p:tag name="PICTUREFILESIZE" val="13709"/>
</p:tagLst>
</file>

<file path=ppt/tags/tag10.xml><?xml version="1.0" encoding="utf-8"?>
<p:tagLst xmlns:a="http://schemas.openxmlformats.org/drawingml/2006/main" xmlns:r="http://schemas.openxmlformats.org/officeDocument/2006/relationships" xmlns:p="http://schemas.openxmlformats.org/presentationml/2006/main">
  <p:tag name="TEXPOINT" val="template"/>
  <p:tag name="SOURCE" val="TPT1  equation V_A \approx \int_{\textcolor{blue}{disk}} \int_{\textcolor{blue}{\mbox{-}z_s}}^{\textcolor{blue}{z_s}} f(z)dz = \displaystyle\sum_{\# rays}  \frac{\textcolor{blue}{V_{\%}}}{2 z_s} max(min(z_s, d_r) + z_s, 0)  template TPT1  env TPENV1  fore 0  back 16777215  eqnno 5"/>
  <p:tag name="FILENAME" val="TP_tmp"/>
  <p:tag name="ORIGWIDTH" val="254"/>
  <p:tag name="PICTUREFILESIZE" val="25814"/>
</p:tagLst>
</file>

<file path=ppt/tags/tag2.xml><?xml version="1.0" encoding="utf-8"?>
<p:tagLst xmlns:a="http://schemas.openxmlformats.org/drawingml/2006/main" xmlns:r="http://schemas.openxmlformats.org/officeDocument/2006/relationships" xmlns:p="http://schemas.openxmlformats.org/presentationml/2006/main">
  <p:tag name="TEXPOINT" val="template"/>
  <p:tag name="SOURCE" val="TPT1  equation V_A =  \int_{\textcolor{blue}{D_v}} O(\textcolor[rgb]{0.215,0.752,0.356}{v}) d \textcolor[rgb]{0.215,0.752,0.356}{v} \approx \frac{1}{n} \displaystyle\sum_{\textcolor[rgb]{0.215,0.752,0.356}{i} = 0}^n O(\textcolor[rgb]{0.215,0.752,0.356}{i})  template TPT1  env TPENV1  fore 0  back 16777215  eqnno 5"/>
  <p:tag name="FILENAME" val="TP_tmp"/>
  <p:tag name="ORIGWIDTH" val="131"/>
  <p:tag name="PICTUREFILESIZE" val="13709"/>
</p:tagLst>
</file>

<file path=ppt/tags/tag3.xml><?xml version="1.0" encoding="utf-8"?>
<p:tagLst xmlns:a="http://schemas.openxmlformats.org/drawingml/2006/main" xmlns:r="http://schemas.openxmlformats.org/officeDocument/2006/relationships" xmlns:p="http://schemas.openxmlformats.org/presentationml/2006/main">
  <p:tag name="TEXPOINT" val="template"/>
  <p:tag name="SOURCE" val="TPT1  equation V_A = \int_{\textcolor{blue}{D_v}} O(\textcolor[rgb]{0.215,0.752,0.356}{v}) d \textcolor[rgb]{0.215,0.752,0.356}{v} \approx \int_{\textcolor{blue}{disk}} \int_{\textcolor{blue}{\mbox{-}z_s}}^{\textcolor{blue}{z_s}} f(z)dz  template TPT1  env TPENV1  fore 0  back 16777215  eqnno 5"/>
  <p:tag name="FILENAME" val="TP_tmp"/>
  <p:tag name="ORIGWIDTH" val="156"/>
  <p:tag name="PICTUREFILESIZE" val="12743"/>
</p:tagLst>
</file>

<file path=ppt/tags/tag4.xml><?xml version="1.0" encoding="utf-8"?>
<p:tagLst xmlns:a="http://schemas.openxmlformats.org/drawingml/2006/main" xmlns:r="http://schemas.openxmlformats.org/officeDocument/2006/relationships" xmlns:p="http://schemas.openxmlformats.org/presentationml/2006/main">
  <p:tag name="TEXPOINT" val="template"/>
  <p:tag name="SOURCE" val="TPT1  equation V_A = \int_{\textcolor{blue}{D_v}} O(\textcolor[rgb]{0.215,0.752,0.356}{v}) d \textcolor[rgb]{0.215,0.752,0.356}{v} \approx \int_{\textcolor{blue}{disk}} \int_{\textcolor{blue}{\mbox{-}z_s}}^{\textcolor{blue}{z_s}} f(z)dz  template TPT1  env TPENV1  fore 0  back 16777215  eqnno 5"/>
  <p:tag name="FILENAME" val="TP_tmp"/>
  <p:tag name="ORIGWIDTH" val="156"/>
  <p:tag name="PICTUREFILESIZE" val="12743"/>
</p:tagLst>
</file>

<file path=ppt/tags/tag5.xml><?xml version="1.0" encoding="utf-8"?>
<p:tagLst xmlns:a="http://schemas.openxmlformats.org/drawingml/2006/main" xmlns:r="http://schemas.openxmlformats.org/officeDocument/2006/relationships" xmlns:p="http://schemas.openxmlformats.org/presentationml/2006/main">
  <p:tag name="TEXPOINT" val="template"/>
  <p:tag name="SOURCE" val="TPT1  equation V_A = \int_{\textcolor{blue}{D_v}} O(\textcolor[rgb]{0.215,0.752,0.356}{v}) d \textcolor[rgb]{0.215,0.752,0.356}{v} \approx \int_{\textcolor{blue}{disk}} \int_{\textcolor{blue}{\mbox{-}z_s}}^{\textcolor{blue}{z_s}} f(z)dz  template TPT1  env TPENV1  fore 0  back 16777215  eqnno 5"/>
  <p:tag name="FILENAME" val="TP_tmp"/>
  <p:tag name="ORIGWIDTH" val="156"/>
  <p:tag name="PICTUREFILESIZE" val="12743"/>
</p:tagLst>
</file>

<file path=ppt/tags/tag6.xml><?xml version="1.0" encoding="utf-8"?>
<p:tagLst xmlns:a="http://schemas.openxmlformats.org/drawingml/2006/main" xmlns:r="http://schemas.openxmlformats.org/officeDocument/2006/relationships" xmlns:p="http://schemas.openxmlformats.org/presentationml/2006/main">
  <p:tag name="TEXPOINT" val="template"/>
  <p:tag name="SOURCE" val="TPT1  equation V_A = \int_{\textcolor{blue}{D_v}} O(\textcolor[rgb]{0.215,0.752,0.356}{v}) d \textcolor[rgb]{0.215,0.752,0.356}{v} \approx \int_{\textcolor{blue}{disk}} \int_{\textcolor{blue}{\mbox{-}z_s}}^{\textcolor{blue}{z_s}} f(z)dz  template TPT1  env TPENV1  fore 0  back 16777215  eqnno 5"/>
  <p:tag name="FILENAME" val="TP_tmp"/>
  <p:tag name="ORIGWIDTH" val="156"/>
  <p:tag name="PICTUREFILESIZE" val="12743"/>
</p:tagLst>
</file>

<file path=ppt/tags/tag7.xml><?xml version="1.0" encoding="utf-8"?>
<p:tagLst xmlns:a="http://schemas.openxmlformats.org/drawingml/2006/main" xmlns:r="http://schemas.openxmlformats.org/officeDocument/2006/relationships" xmlns:p="http://schemas.openxmlformats.org/presentationml/2006/main">
  <p:tag name="TEXPOINT" val="template"/>
  <p:tag name="SOURCE" val="TPT1  equation V_A = \int_{\textcolor{blue}{D_v}} O(\textcolor[rgb]{0.215,0.752,0.356}{v}) d \textcolor[rgb]{0.215,0.752,0.356}{v} \approx \int_{\textcolor{blue}{disk}} \int_{\textcolor{blue}{\mbox{-}z_s}}^{\textcolor{blue}{z_s}} f(z)dz  template TPT1  env TPENV1  fore 0  back 16777215  eqnno 5"/>
  <p:tag name="FILENAME" val="TP_tmp"/>
  <p:tag name="ORIGWIDTH" val="156"/>
  <p:tag name="PICTUREFILESIZE" val="12743"/>
</p:tagLst>
</file>

<file path=ppt/tags/tag8.xml><?xml version="1.0" encoding="utf-8"?>
<p:tagLst xmlns:a="http://schemas.openxmlformats.org/drawingml/2006/main" xmlns:r="http://schemas.openxmlformats.org/officeDocument/2006/relationships" xmlns:p="http://schemas.openxmlformats.org/presentationml/2006/main">
  <p:tag name="TEXPOINT" val="template"/>
  <p:tag name="SOURCE" val="TPT1  equation max ( min ( z_s, d_r) + z_s, 0)  template TPT1  env TPENV1  fore 0  back 16777215  eqnno 5"/>
  <p:tag name="FILENAME" val="TP_tmp"/>
  <p:tag name="ORIGWIDTH" val="107"/>
  <p:tag name="PICTUREFILESIZE" val="7666"/>
</p:tagLst>
</file>

<file path=ppt/tags/tag9.xml><?xml version="1.0" encoding="utf-8"?>
<p:tagLst xmlns:a="http://schemas.openxmlformats.org/drawingml/2006/main" xmlns:r="http://schemas.openxmlformats.org/officeDocument/2006/relationships" xmlns:p="http://schemas.openxmlformats.org/presentationml/2006/main">
  <p:tag name="TEXPOINT" val="template"/>
  <p:tag name="SOURCE" val="TPT1  equation \frac{\textcolor{blue}{V_\%}}{2 z_s} max ( min ( z_s, d_r) + z_s, 0)  template TPT1  env TPENV1  fore 0  back 16777215  eqnno 5"/>
  <p:tag name="FILENAME" val="TP_tmp"/>
  <p:tag name="ORIGWIDTH" val="120"/>
  <p:tag name="PICTUREFILESIZE" val="10290"/>
</p:tagLst>
</file>

<file path=ppt/theme/theme1.xml><?xml version="1.0" encoding="utf-8"?>
<a:theme xmlns:a="http://schemas.openxmlformats.org/drawingml/2006/main" name="Gray Segoe 4-3 template-template_April-17-2007">
  <a:themeElements>
    <a:clrScheme name="Gray Template Template">
      <a:dk1>
        <a:srgbClr val="000000"/>
      </a:dk1>
      <a:lt1>
        <a:srgbClr val="FFFFFF"/>
      </a:lt1>
      <a:dk2>
        <a:srgbClr val="5F5F5F"/>
      </a:dk2>
      <a:lt2>
        <a:srgbClr val="FFFF99"/>
      </a:lt2>
      <a:accent1>
        <a:srgbClr val="FFC000"/>
      </a:accent1>
      <a:accent2>
        <a:srgbClr val="3497AE"/>
      </a:accent2>
      <a:accent3>
        <a:srgbClr val="DF8045"/>
      </a:accent3>
      <a:accent4>
        <a:srgbClr val="7DCC2E"/>
      </a:accent4>
      <a:accent5>
        <a:srgbClr val="FF9929"/>
      </a:accent5>
      <a:accent6>
        <a:srgbClr val="7D3DA1"/>
      </a:accent6>
      <a:hlink>
        <a:srgbClr val="7DDDFF"/>
      </a:hlink>
      <a:folHlink>
        <a:srgbClr val="F0ED7B"/>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headEnd type="none" w="med" len="med"/>
          <a:tailEnd type="none" w="med" len="med"/>
        </a:ln>
      </a:spPr>
      <a:bodyPr vert="horz" wrap="square" lIns="91436" tIns="45718" rIns="91436" bIns="45718" numCol="1" rtlCol="0" anchor="ctr" anchorCtr="0" compatLnSpc="1">
        <a:prstTxWarp prst="textNoShape">
          <a:avLst/>
        </a:prstTxWarp>
      </a:bodyPr>
      <a:lstStyle>
        <a:defPPr algn="ctr" defTabSz="914099" fontAlgn="base">
          <a:spcBef>
            <a:spcPct val="0"/>
          </a:spcBef>
          <a:spcAft>
            <a:spcPct val="0"/>
          </a:spcAft>
          <a:defRPr sz="2300" dirty="0" smtClean="0">
            <a:solidFill>
              <a:srgbClr val="FFFFFF"/>
            </a:solidFill>
            <a:effectLst>
              <a:outerShdw blurRad="38100" dist="38100" dir="2700000" algn="tl">
                <a:srgbClr val="000000">
                  <a:alpha val="43137"/>
                </a:srgbClr>
              </a:outerShdw>
            </a:effectLst>
            <a:latin typeface="Segoe" pitchFamily="34" charset="0"/>
          </a:defRPr>
        </a:defPPr>
      </a:lstStyle>
      <a:style>
        <a:lnRef idx="0">
          <a:schemeClr val="accent2"/>
        </a:lnRef>
        <a:fillRef idx="3">
          <a:schemeClr val="accent2"/>
        </a:fillRef>
        <a:effectRef idx="3">
          <a:schemeClr val="accent2"/>
        </a:effectRef>
        <a:fontRef idx="minor">
          <a:schemeClr val="lt1"/>
        </a:fontRef>
      </a:style>
    </a:spDef>
  </a:objectDefaults>
  <a:extraClrSchemeLst/>
</a:theme>
</file>

<file path=ppt/theme/theme2.xml><?xml version="1.0" encoding="utf-8"?>
<a:theme xmlns:a="http://schemas.openxmlformats.org/drawingml/2006/main" name="White with Courier font for code slides">
  <a:themeElements>
    <a:clrScheme name="Blue Template-Template">
      <a:dk1>
        <a:srgbClr val="000000"/>
      </a:dk1>
      <a:lt1>
        <a:srgbClr val="FFFFFF"/>
      </a:lt1>
      <a:dk2>
        <a:srgbClr val="050595"/>
      </a:dk2>
      <a:lt2>
        <a:srgbClr val="FFFFFF"/>
      </a:lt2>
      <a:accent1>
        <a:srgbClr val="FFC000"/>
      </a:accent1>
      <a:accent2>
        <a:srgbClr val="3497AE"/>
      </a:accent2>
      <a:accent3>
        <a:srgbClr val="DF8045"/>
      </a:accent3>
      <a:accent4>
        <a:srgbClr val="7DCC2E"/>
      </a:accent4>
      <a:accent5>
        <a:srgbClr val="FF9929"/>
      </a:accent5>
      <a:accent6>
        <a:srgbClr val="7D3DA1"/>
      </a:accent6>
      <a:hlink>
        <a:srgbClr val="F3EB4F"/>
      </a:hlink>
      <a:folHlink>
        <a:srgbClr val="7DDDFF"/>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headEnd type="none" w="med" len="med"/>
          <a:tailEnd type="none" w="med" len="med"/>
        </a:ln>
      </a:spPr>
      <a:bodyPr vert="horz" wrap="square" lIns="109728" tIns="54864" rIns="109728" bIns="54864" numCol="1" rtlCol="0" anchor="ctr" anchorCtr="0" compatLnSpc="1">
        <a:prstTxWarp prst="textNoShape">
          <a:avLst/>
        </a:prstTxWarp>
      </a:bodyPr>
      <a:lstStyle>
        <a:defPPr marL="0" marR="0" indent="0" algn="ctr" defTabSz="1096963" rtl="0" eaLnBrk="1" fontAlgn="base" latinLnBrk="0" hangingPunct="1">
          <a:lnSpc>
            <a:spcPct val="100000"/>
          </a:lnSpc>
          <a:spcBef>
            <a:spcPct val="0"/>
          </a:spcBef>
          <a:spcAft>
            <a:spcPct val="0"/>
          </a:spcAft>
          <a:buClrTx/>
          <a:buSzTx/>
          <a:buFontTx/>
          <a:buNone/>
          <a:tabLst/>
          <a:defRPr kumimoji="0" sz="2800" b="0" i="0" u="none" strike="noStrike" cap="none" normalizeH="0" baseline="0" dirty="0" smtClean="0">
            <a:solidFill>
              <a:schemeClr val="tx1"/>
            </a:solidFill>
            <a:effectLst>
              <a:outerShdw blurRad="38100" dist="38100" dir="2700000" algn="tl">
                <a:srgbClr val="000000">
                  <a:alpha val="43137"/>
                </a:srgbClr>
              </a:outerShdw>
            </a:effectLst>
            <a:latin typeface="Segoe" pitchFamily="34" charset="0"/>
          </a:defRPr>
        </a:defPPr>
      </a:lstStyle>
      <a:style>
        <a:lnRef idx="0">
          <a:schemeClr val="accent2"/>
        </a:lnRef>
        <a:fillRef idx="3">
          <a:schemeClr val="accent2"/>
        </a:fillRef>
        <a:effectRef idx="3">
          <a:schemeClr val="accent2"/>
        </a:effectRef>
        <a:fontRef idx="minor">
          <a:schemeClr val="lt1"/>
        </a:fontRef>
      </a:style>
    </a:sp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item1.xml><?xml version="1.0" encoding="utf-8"?>
<?mso-contentType ?>
<FormTemplates xmlns="http://schemas.microsoft.com/sharepoint/v3/contenttype/forms">
  <Display>DocumentLibraryForm</Display>
  <Edit>AssetEditForm</Edit>
  <New>DocumentLibraryForm</New>
</FormTemplates>
</file>

<file path=customXml/itemProps1.xml><?xml version="1.0" encoding="utf-8"?>
<ds:datastoreItem xmlns:ds="http://schemas.openxmlformats.org/officeDocument/2006/customXml" ds:itemID="{640776F1-9F58-4123-878B-EA2169B47B03}">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Sample presentation slides (Gray satin design)</Template>
  <TotalTime>20764</TotalTime>
  <Words>9453</Words>
  <Application>Microsoft Office PowerPoint</Application>
  <PresentationFormat>On-screen Show (4:3)</PresentationFormat>
  <Paragraphs>1388</Paragraphs>
  <Slides>133</Slides>
  <Notes>133</Notes>
  <HiddenSlides>0</HiddenSlides>
  <MMClips>2</MMClips>
  <ScaleCrop>false</ScaleCrop>
  <HeadingPairs>
    <vt:vector size="8" baseType="variant">
      <vt:variant>
        <vt:lpstr>Fonts Used</vt:lpstr>
      </vt:variant>
      <vt:variant>
        <vt:i4>11</vt:i4>
      </vt:variant>
      <vt:variant>
        <vt:lpstr>Theme</vt:lpstr>
      </vt:variant>
      <vt:variant>
        <vt:i4>2</vt:i4>
      </vt:variant>
      <vt:variant>
        <vt:lpstr>Embedded OLE Servers</vt:lpstr>
      </vt:variant>
      <vt:variant>
        <vt:i4>1</vt:i4>
      </vt:variant>
      <vt:variant>
        <vt:lpstr>Slide Titles</vt:lpstr>
      </vt:variant>
      <vt:variant>
        <vt:i4>133</vt:i4>
      </vt:variant>
    </vt:vector>
  </HeadingPairs>
  <TitlesOfParts>
    <vt:vector size="147" baseType="lpstr">
      <vt:lpstr>Arial</vt:lpstr>
      <vt:lpstr>Calibri</vt:lpstr>
      <vt:lpstr>Cambria Math</vt:lpstr>
      <vt:lpstr>Courier New</vt:lpstr>
      <vt:lpstr>Helvetica</vt:lpstr>
      <vt:lpstr>Segoe</vt:lpstr>
      <vt:lpstr>Times New Roman</vt:lpstr>
      <vt:lpstr>Tw Cen MT</vt:lpstr>
      <vt:lpstr>Verdana</vt:lpstr>
      <vt:lpstr>Wingdings</vt:lpstr>
      <vt:lpstr>Wingdings 3</vt:lpstr>
      <vt:lpstr>Gray Segoe 4-3 template-template_April-17-2007</vt:lpstr>
      <vt:lpstr>White with Courier font for code slides</vt:lpstr>
      <vt:lpstr>Paintbrush Picture</vt:lpstr>
      <vt:lpstr>Modular Global Illumination </vt:lpstr>
      <vt:lpstr>PowerPoint Presentation</vt:lpstr>
      <vt:lpstr>Motivation Example Images</vt:lpstr>
      <vt:lpstr>Motivation Example Images</vt:lpstr>
      <vt:lpstr>Motivation Example Images</vt:lpstr>
      <vt:lpstr>Motivation Example Images</vt:lpstr>
      <vt:lpstr>Motivation Why is it so important?</vt:lpstr>
      <vt:lpstr>PowerPoint Presentation</vt:lpstr>
      <vt:lpstr>PowerPoint Presentation</vt:lpstr>
      <vt:lpstr>PowerPoint Presentation</vt:lpstr>
      <vt:lpstr>PowerPoint Presentation</vt:lpstr>
      <vt:lpstr>GI Solutions </vt:lpstr>
      <vt:lpstr>GI Solutions Ambient &amp; AO</vt:lpstr>
      <vt:lpstr>GI Solutions Ambient &amp; AO</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Volumetric Obscurance Inspiration</vt:lpstr>
      <vt:lpstr>Volumetric Obscurance Inspiration</vt:lpstr>
      <vt:lpstr>Volumetric Obscurance Inspiration</vt:lpstr>
      <vt:lpstr>Volumetric Obscurance Inspiration</vt:lpstr>
      <vt:lpstr>Volumetric Obscurance Inspiration</vt:lpstr>
      <vt:lpstr>Volumetric Obscurance Traditional SSAO</vt:lpstr>
      <vt:lpstr>Volumetric Obscurance Problems with Point Sampling</vt:lpstr>
      <vt:lpstr>Volumetric Obscurance Problems with Point Sampling</vt:lpstr>
      <vt:lpstr>Volumetric Obscurance Problems with Point Sampling</vt:lpstr>
      <vt:lpstr>Volumetric Obscurance Problems with Point Sampling</vt:lpstr>
      <vt:lpstr>Volumetric Obscurance Problems with Point Sampling</vt:lpstr>
      <vt:lpstr>Volumetric Obscurance Problems with Point Sampling</vt:lpstr>
      <vt:lpstr>Volumetric Obscurance Problems with Point Sampling</vt:lpstr>
      <vt:lpstr>Volumetric Obscurance Problems with Point Sampling</vt:lpstr>
      <vt:lpstr>Volumetric Obscurance Overview</vt:lpstr>
      <vt:lpstr>Volumetric Obscurance Overview</vt:lpstr>
      <vt:lpstr>Volumetric Obscurance Overview</vt:lpstr>
      <vt:lpstr>Volumetric Obscurance Overview</vt:lpstr>
      <vt:lpstr>Volumetric Obscurance Line Integrals</vt:lpstr>
      <vt:lpstr>Volumetric Obscurance Line Integrals</vt:lpstr>
      <vt:lpstr>Volumetric Obscurance Line Integrals</vt:lpstr>
      <vt:lpstr>Volumetric Obscurance Line Integrals</vt:lpstr>
      <vt:lpstr>Volumetric Obscurance Line Integrals</vt:lpstr>
      <vt:lpstr>Volumetric Obscurance Line Integrals</vt:lpstr>
      <vt:lpstr>Volumetric Obscurance Area Integrals</vt:lpstr>
      <vt:lpstr>Volumetric Obscurance Results</vt:lpstr>
      <vt:lpstr>PowerPoint Presentation</vt:lpstr>
      <vt:lpstr>Modular Radiance Transfer  Previous Work</vt:lpstr>
      <vt:lpstr>Modular Radiance Transfer  Overview</vt:lpstr>
      <vt:lpstr>Dictionary shapes</vt:lpstr>
      <vt:lpstr>Dictionary direct to indirect transfer</vt:lpstr>
      <vt:lpstr>Dictionary direct to indirect lighting (svd)</vt:lpstr>
      <vt:lpstr>Dictionary direct to indirect lighting (svd)</vt:lpstr>
      <vt:lpstr>Dictionary indirect to indirect lighting (svd)</vt:lpstr>
      <vt:lpstr>Dictionary direct to indirect lighting (svd)</vt:lpstr>
      <vt:lpstr>Dictionary direct to indirect lighting (svd)</vt:lpstr>
      <vt:lpstr>Dictionary lighting prior (Ld)</vt:lpstr>
      <vt:lpstr>Dictionary lighting prior (Ld)</vt:lpstr>
      <vt:lpstr>Dictionary lighting prior (Ld)</vt:lpstr>
      <vt:lpstr>Dictionary lighting prior (Ld)</vt:lpstr>
      <vt:lpstr>Dictionary lighting prior (Ld)</vt:lpstr>
      <vt:lpstr>Dictionary lighting prior (Ld)</vt:lpstr>
      <vt:lpstr>Dictionary lighting prior (Ld)</vt:lpstr>
      <vt:lpstr>Dictionary lighting prior (Ld)</vt:lpstr>
      <vt:lpstr>Dictionary lighting prior (Ld)</vt:lpstr>
      <vt:lpstr>Dictionary indirect lighting correlations (M)</vt:lpstr>
      <vt:lpstr>Dictionary indirect lighting correlations (M)</vt:lpstr>
      <vt:lpstr>Dictionary indirect lighting correlations (M)</vt:lpstr>
      <vt:lpstr>Dictionary runtime Ub</vt:lpstr>
      <vt:lpstr>Dictionary runtime Ub</vt:lpstr>
      <vt:lpstr>Dictionary runtime Ub</vt:lpstr>
      <vt:lpstr>Dictionary runtime Ub</vt:lpstr>
      <vt:lpstr>Dictionary u textures (Limp / Ub / Uvol)</vt:lpstr>
      <vt:lpstr>Dictionary u textures (Limp / Ub / Uvol)</vt:lpstr>
      <vt:lpstr>Dictionary interfaces</vt:lpstr>
      <vt:lpstr>Dictionary interfaces (Hrlf / Rb→rlf)</vt:lpstr>
      <vt:lpstr>Dictionary interfaces (Hrlf / Rb→rlf)</vt:lpstr>
      <vt:lpstr>Dictionary interfaces (Hrlf / Rb→rlf)</vt:lpstr>
      <vt:lpstr>Dictionary interfaces (Hrlf / Rb→rlf)</vt:lpstr>
      <vt:lpstr>Dictionary interfaces (Hrlf / Rb→rlf)</vt:lpstr>
      <vt:lpstr>Dictionary interfaces (Hrlf / Rb→rlf)</vt:lpstr>
      <vt:lpstr>Dictionary interfaces (R / R↑ / R)</vt:lpstr>
      <vt:lpstr>Dictionary interfaces (Tr→lfr / Ur)</vt:lpstr>
      <vt:lpstr>Dictionary interfaces (Tr→lfr / Ur)</vt:lpstr>
      <vt:lpstr>Dictionary interfaces (Tr→lfr / Ur)</vt:lpstr>
      <vt:lpstr>Dictionary interfaces (Tr→lfr / Ur)</vt:lpstr>
      <vt:lpstr>Level Creation interfaces</vt:lpstr>
      <vt:lpstr>Level Creation interfaces</vt:lpstr>
      <vt:lpstr>Level Creation interfaces</vt:lpstr>
      <vt:lpstr>Level Creation interfaces</vt:lpstr>
      <vt:lpstr>Level Creation interfaces</vt:lpstr>
      <vt:lpstr>Level Creation interfaces</vt:lpstr>
      <vt:lpstr>Level Creation interfaces</vt:lpstr>
      <vt:lpstr>Level Creation interfaces</vt:lpstr>
      <vt:lpstr>Level Creation interfaces</vt:lpstr>
      <vt:lpstr>Level Creation interfaces</vt:lpstr>
      <vt:lpstr>Level Creation interfaces</vt:lpstr>
      <vt:lpstr>Level Creation interfaces</vt:lpstr>
      <vt:lpstr>Level Creation interfaces</vt:lpstr>
      <vt:lpstr>PowerPoint Presentation</vt:lpstr>
      <vt:lpstr>PowerPoint Presentation</vt:lpstr>
      <vt:lpstr>Delta Radiance Transfer Previous Work</vt:lpstr>
      <vt:lpstr>Delta Radiance Transfer</vt:lpstr>
      <vt:lpstr>Delta Radiance Transfer</vt:lpstr>
      <vt:lpstr>Delta Radiance Transfer</vt:lpstr>
      <vt:lpstr>Delta Radiance Transfer Delta Occlusion Operator</vt:lpstr>
      <vt:lpstr>Delta Radiance Transfer Delta Occlusion Operator</vt:lpstr>
      <vt:lpstr>Delta Radiance Transfer Delta Occlusion Operator</vt:lpstr>
      <vt:lpstr>Delta Radiance Transfer Delta Reflection Operator</vt:lpstr>
      <vt:lpstr>Delta Radiance Transfer Delta Reflection Operator</vt:lpstr>
      <vt:lpstr>Delta Radiance Transfer Delta Reflection Operator</vt:lpstr>
      <vt:lpstr>Delta Radiance Transfer Delta Reflection Operator</vt:lpstr>
      <vt:lpstr>Delta Radiance Transfer Delta Reflection Operator</vt:lpstr>
      <vt:lpstr>Delta Radiance Transfer Clutter Gather Operator</vt:lpstr>
      <vt:lpstr>Delta Radiance Transfer Clutter Gather Operator</vt:lpstr>
      <vt:lpstr>Delta Radiance Transfer Clutter Gather Operator</vt:lpstr>
      <vt:lpstr>Delta Radiance Transfer Clutter Gather Operator</vt:lpstr>
      <vt:lpstr>Delta Radiance Transfer Extensions</vt:lpstr>
      <vt:lpstr>Delta Radiance Transfer Results</vt:lpstr>
      <vt:lpstr>Evaluation</vt:lpstr>
      <vt:lpstr>Future Work</vt:lpstr>
      <vt:lpstr>Future Work</vt:lpstr>
      <vt:lpstr>Future Work</vt:lpstr>
      <vt:lpstr>Future Work</vt:lpstr>
      <vt:lpstr>Conclusion</vt:lpstr>
      <vt:lpstr>Questions?</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Modular Radiance Transfer</dc:title>
  <dc:creator>loos</dc:creator>
  <cp:keywords/>
  <cp:lastModifiedBy>loos</cp:lastModifiedBy>
  <cp:revision>588</cp:revision>
  <dcterms:created xsi:type="dcterms:W3CDTF">2013-11-05T05:25:04Z</dcterms:created>
  <dcterms:modified xsi:type="dcterms:W3CDTF">2014-11-21T08:39:46Z</dcterms:modified>
  <cp:version/>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TemplateID">
    <vt:lpwstr>TC102867369990</vt:lpwstr>
  </property>
</Properties>
</file>