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5"/>
  </p:notesMasterIdLst>
  <p:handoutMasterIdLst>
    <p:handoutMasterId r:id="rId76"/>
  </p:handoutMasterIdLst>
  <p:sldIdLst>
    <p:sldId id="257" r:id="rId2"/>
    <p:sldId id="256" r:id="rId3"/>
    <p:sldId id="260" r:id="rId4"/>
    <p:sldId id="351" r:id="rId5"/>
    <p:sldId id="344" r:id="rId6"/>
    <p:sldId id="347" r:id="rId7"/>
    <p:sldId id="324" r:id="rId8"/>
    <p:sldId id="348" r:id="rId9"/>
    <p:sldId id="349" r:id="rId10"/>
    <p:sldId id="350" r:id="rId11"/>
    <p:sldId id="264" r:id="rId12"/>
    <p:sldId id="266" r:id="rId13"/>
    <p:sldId id="293" r:id="rId14"/>
    <p:sldId id="276" r:id="rId15"/>
    <p:sldId id="277" r:id="rId16"/>
    <p:sldId id="278" r:id="rId17"/>
    <p:sldId id="279" r:id="rId18"/>
    <p:sldId id="302" r:id="rId19"/>
    <p:sldId id="269" r:id="rId20"/>
    <p:sldId id="272" r:id="rId21"/>
    <p:sldId id="275" r:id="rId22"/>
    <p:sldId id="280" r:id="rId23"/>
    <p:sldId id="273" r:id="rId24"/>
    <p:sldId id="281" r:id="rId25"/>
    <p:sldId id="283" r:id="rId26"/>
    <p:sldId id="282" r:id="rId27"/>
    <p:sldId id="274" r:id="rId28"/>
    <p:sldId id="352" r:id="rId29"/>
    <p:sldId id="284" r:id="rId30"/>
    <p:sldId id="270" r:id="rId31"/>
    <p:sldId id="328" r:id="rId32"/>
    <p:sldId id="336" r:id="rId33"/>
    <p:sldId id="330" r:id="rId34"/>
    <p:sldId id="353" r:id="rId35"/>
    <p:sldId id="354" r:id="rId36"/>
    <p:sldId id="355" r:id="rId37"/>
    <p:sldId id="356" r:id="rId38"/>
    <p:sldId id="271" r:id="rId39"/>
    <p:sldId id="289" r:id="rId40"/>
    <p:sldId id="321" r:id="rId41"/>
    <p:sldId id="318" r:id="rId42"/>
    <p:sldId id="315" r:id="rId43"/>
    <p:sldId id="357" r:id="rId44"/>
    <p:sldId id="358" r:id="rId45"/>
    <p:sldId id="290" r:id="rId46"/>
    <p:sldId id="291" r:id="rId47"/>
    <p:sldId id="340" r:id="rId48"/>
    <p:sldId id="342" r:id="rId49"/>
    <p:sldId id="343" r:id="rId50"/>
    <p:sldId id="285" r:id="rId51"/>
    <p:sldId id="303" r:id="rId52"/>
    <p:sldId id="295" r:id="rId53"/>
    <p:sldId id="296" r:id="rId54"/>
    <p:sldId id="300" r:id="rId55"/>
    <p:sldId id="298" r:id="rId56"/>
    <p:sldId id="299" r:id="rId57"/>
    <p:sldId id="297" r:id="rId58"/>
    <p:sldId id="301" r:id="rId59"/>
    <p:sldId id="322" r:id="rId60"/>
    <p:sldId id="329" r:id="rId61"/>
    <p:sldId id="304" r:id="rId62"/>
    <p:sldId id="323" r:id="rId63"/>
    <p:sldId id="305" r:id="rId64"/>
    <p:sldId id="286" r:id="rId65"/>
    <p:sldId id="335" r:id="rId66"/>
    <p:sldId id="334" r:id="rId67"/>
    <p:sldId id="325" r:id="rId68"/>
    <p:sldId id="326" r:id="rId69"/>
    <p:sldId id="306" r:id="rId70"/>
    <p:sldId id="327" r:id="rId71"/>
    <p:sldId id="261" r:id="rId72"/>
    <p:sldId id="359" r:id="rId73"/>
    <p:sldId id="361" r:id="rId74"/>
  </p:sldIdLst>
  <p:sldSz cx="9144000" cy="6858000" type="screen4x3"/>
  <p:notesSz cx="7077075" cy="9077325"/>
  <p:embeddedFontLst>
    <p:embeddedFont>
      <p:font typeface="Helvetica" pitchFamily="34" charset="0"/>
      <p:regular r:id="rId77"/>
      <p:bold r:id="rId78"/>
      <p:italic r:id="rId79"/>
      <p:boldItalic r:id="rId80"/>
    </p:embeddedFont>
    <p:embeddedFont>
      <p:font typeface="Verdana" pitchFamily="34" charset="0"/>
      <p:regular r:id="rId81"/>
      <p:bold r:id="rId82"/>
      <p:italic r:id="rId83"/>
      <p:boldItalic r:id="rId84"/>
    </p:embeddedFont>
    <p:embeddedFont>
      <p:font typeface="Calibri" pitchFamily="34" charset="0"/>
      <p:regular r:id="rId85"/>
      <p:bold r:id="rId86"/>
      <p:italic r:id="rId87"/>
      <p:boldItalic r:id="rId88"/>
    </p:embeddedFont>
    <p:embeddedFont>
      <p:font typeface="Wingdings 3" pitchFamily="18" charset="2"/>
      <p:regular r:id="rId89"/>
    </p:embeddedFont>
  </p:embeddedFontLst>
  <p:custDataLst>
    <p:tags r:id="rId90"/>
  </p:custData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4" autoAdjust="0"/>
    <p:restoredTop sz="71200" autoAdjust="0"/>
  </p:normalViewPr>
  <p:slideViewPr>
    <p:cSldViewPr>
      <p:cViewPr varScale="1">
        <p:scale>
          <a:sx n="95" d="100"/>
          <a:sy n="95" d="100"/>
        </p:scale>
        <p:origin x="-2094"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84" Type="http://schemas.openxmlformats.org/officeDocument/2006/relationships/font" Target="fonts/font8.fntdata"/><Relationship Id="rId89"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font" Target="fonts/font3.fntdata"/><Relationship Id="rId87"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6.fntdata"/><Relationship Id="rId90"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openxmlformats.org/officeDocument/2006/relationships/font" Target="fonts/font9.fntdata"/><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38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53866"/>
          </a:xfrm>
          <a:prstGeom prst="rect">
            <a:avLst/>
          </a:prstGeom>
        </p:spPr>
        <p:txBody>
          <a:bodyPr vert="horz" lIns="91440" tIns="45720" rIns="91440" bIns="45720" rtlCol="0"/>
          <a:lstStyle>
            <a:lvl1pPr algn="r">
              <a:defRPr sz="1200"/>
            </a:lvl1pPr>
          </a:lstStyle>
          <a:p>
            <a:fld id="{D6460684-FC83-47C9-BF8B-5A6FA798D2C2}" type="datetimeFigureOut">
              <a:rPr lang="en-US" smtClean="0"/>
              <a:pPr/>
              <a:t>12/15/2011</a:t>
            </a:fld>
            <a:endParaRPr lang="en-US"/>
          </a:p>
        </p:txBody>
      </p:sp>
      <p:sp>
        <p:nvSpPr>
          <p:cNvPr id="4" name="Footer Placeholder 3"/>
          <p:cNvSpPr>
            <a:spLocks noGrp="1"/>
          </p:cNvSpPr>
          <p:nvPr>
            <p:ph type="ftr" sz="quarter" idx="2"/>
          </p:nvPr>
        </p:nvSpPr>
        <p:spPr>
          <a:xfrm>
            <a:off x="0" y="8621883"/>
            <a:ext cx="3066733" cy="45386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621883"/>
            <a:ext cx="3066733" cy="453866"/>
          </a:xfrm>
          <a:prstGeom prst="rect">
            <a:avLst/>
          </a:prstGeom>
        </p:spPr>
        <p:txBody>
          <a:bodyPr vert="horz" lIns="91440" tIns="45720" rIns="91440" bIns="45720" rtlCol="0" anchor="b"/>
          <a:lstStyle>
            <a:lvl1pPr algn="r">
              <a:defRPr sz="1200"/>
            </a:lvl1pPr>
          </a:lstStyle>
          <a:p>
            <a:fld id="{A265E6C5-87E6-4AE0-B0F4-FDFD7D8F4B0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38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705" y="0"/>
            <a:ext cx="3066733" cy="453866"/>
          </a:xfrm>
          <a:prstGeom prst="rect">
            <a:avLst/>
          </a:prstGeom>
        </p:spPr>
        <p:txBody>
          <a:bodyPr vert="horz" lIns="91440" tIns="45720" rIns="91440" bIns="45720" rtlCol="0"/>
          <a:lstStyle>
            <a:lvl1pPr algn="r">
              <a:defRPr sz="1200"/>
            </a:lvl1pPr>
          </a:lstStyle>
          <a:p>
            <a:fld id="{7706A790-AEB5-47C0-B39B-993846A0355B}" type="datetimeFigureOut">
              <a:rPr lang="en-US" smtClean="0"/>
              <a:pPr/>
              <a:t>12/15/2011</a:t>
            </a:fld>
            <a:endParaRPr lang="en-US"/>
          </a:p>
        </p:txBody>
      </p:sp>
      <p:sp>
        <p:nvSpPr>
          <p:cNvPr id="4" name="Slide Image Placeholder 3"/>
          <p:cNvSpPr>
            <a:spLocks noGrp="1" noRot="1" noChangeAspect="1"/>
          </p:cNvSpPr>
          <p:nvPr>
            <p:ph type="sldImg" idx="2"/>
          </p:nvPr>
        </p:nvSpPr>
        <p:spPr>
          <a:xfrm>
            <a:off x="1270000" y="681038"/>
            <a:ext cx="4537075" cy="34036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7708" y="4311730"/>
            <a:ext cx="5661660" cy="40847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1883"/>
            <a:ext cx="3066733" cy="4538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621883"/>
            <a:ext cx="3066733" cy="453866"/>
          </a:xfrm>
          <a:prstGeom prst="rect">
            <a:avLst/>
          </a:prstGeom>
        </p:spPr>
        <p:txBody>
          <a:bodyPr vert="horz" lIns="91440" tIns="45720" rIns="91440" bIns="45720" rtlCol="0" anchor="b"/>
          <a:lstStyle>
            <a:lvl1pPr algn="r">
              <a:defRPr sz="1200"/>
            </a:lvl1pPr>
          </a:lstStyle>
          <a:p>
            <a:fld id="{678800F2-CF43-49F7-94C5-D4B42BCE1E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With indirect lighting on the walls, we need to light objects</a:t>
            </a:r>
            <a:r>
              <a:rPr lang="en-US" baseline="0" dirty="0" smtClean="0"/>
              <a:t> inside.</a:t>
            </a:r>
          </a:p>
          <a:p>
            <a:endParaRPr lang="en-US" baseline="0" dirty="0" smtClean="0"/>
          </a:p>
          <a:p>
            <a:r>
              <a:rPr lang="en-US" baseline="0" dirty="0" smtClean="0"/>
              <a:t>&lt;ANIMATE&gt;</a:t>
            </a:r>
          </a:p>
          <a:p>
            <a:r>
              <a:rPr lang="en-US" baseline="0" dirty="0" smtClean="0"/>
              <a:t>So we created an operator that defines a dynamic irradiance volume within each shape based on the light from the walls and light fields. This volume lights objects within our shapes with dynamic global illumination.</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With the conceptual overview complete, I’ll give more details on how</a:t>
            </a:r>
            <a:r>
              <a:rPr lang="en-US" baseline="0" dirty="0" smtClean="0"/>
              <a:t> the algorithm actually works.</a:t>
            </a:r>
            <a:endParaRPr lang="en-US" dirty="0" smtClean="0"/>
          </a:p>
          <a:p>
            <a:endParaRPr lang="en-US" baseline="0" dirty="0" smtClean="0"/>
          </a:p>
          <a:p>
            <a:r>
              <a:rPr lang="en-US" baseline="0" dirty="0" smtClean="0"/>
              <a:t>&lt;ANIMATE&gt;</a:t>
            </a:r>
          </a:p>
          <a:p>
            <a:r>
              <a:rPr lang="en-US" baseline="0" dirty="0" smtClean="0"/>
              <a:t>We begin with an offline dictionary creation process, which takes a minute or so on an engineering desktop. This level independent process has four steps.</a:t>
            </a:r>
          </a:p>
          <a:p>
            <a:endParaRPr lang="en-US" baseline="0" dirty="0" smtClean="0"/>
          </a:p>
          <a:p>
            <a:r>
              <a:rPr lang="en-US" baseline="0" dirty="0" smtClean="0"/>
              <a:t>&lt;ANIMATE&gt;</a:t>
            </a:r>
          </a:p>
          <a:p>
            <a:r>
              <a:rPr lang="en-US" baseline="0" dirty="0" smtClean="0"/>
              <a:t>Choosing of a set of dictionary shapes.</a:t>
            </a:r>
          </a:p>
          <a:p>
            <a:endParaRPr lang="en-US" baseline="0" dirty="0" smtClean="0"/>
          </a:p>
          <a:p>
            <a:r>
              <a:rPr lang="en-US" baseline="0" dirty="0" smtClean="0"/>
              <a:t>&lt;ANIMATE&gt;</a:t>
            </a:r>
          </a:p>
          <a:p>
            <a:r>
              <a:rPr lang="en-US" baseline="0" dirty="0" smtClean="0"/>
              <a:t>Creating a lighting prior for each shape.</a:t>
            </a:r>
          </a:p>
          <a:p>
            <a:endParaRPr lang="en-US" baseline="0" dirty="0" smtClean="0"/>
          </a:p>
          <a:p>
            <a:r>
              <a:rPr lang="en-US" baseline="0" dirty="0" smtClean="0"/>
              <a:t>&lt;ANIMATE&gt;</a:t>
            </a:r>
          </a:p>
          <a:p>
            <a:r>
              <a:rPr lang="en-US" baseline="0" dirty="0" smtClean="0"/>
              <a:t>Generating a set of indirect lighting basis textures for each shape.</a:t>
            </a:r>
          </a:p>
          <a:p>
            <a:endParaRPr lang="en-US" baseline="0" dirty="0" smtClean="0"/>
          </a:p>
          <a:p>
            <a:r>
              <a:rPr lang="en-US" baseline="0" dirty="0" smtClean="0"/>
              <a:t>&lt;ANIMATE&gt;</a:t>
            </a:r>
          </a:p>
          <a:p>
            <a:r>
              <a:rPr lang="en-US" baseline="0" dirty="0" smtClean="0"/>
              <a:t>And, calculating the operators to transfer illumination between shapes. </a:t>
            </a:r>
          </a:p>
          <a:p>
            <a:endParaRPr lang="en-US" baseline="0" dirty="0" smtClean="0"/>
          </a:p>
          <a:p>
            <a:r>
              <a:rPr lang="en-US" baseline="0" dirty="0" smtClean="0"/>
              <a:t>&lt;ANIMATE&gt;</a:t>
            </a:r>
          </a:p>
          <a:p>
            <a:r>
              <a:rPr lang="en-US" baseline="0" dirty="0" smtClean="0"/>
              <a:t>At level creation time</a:t>
            </a:r>
          </a:p>
          <a:p>
            <a:endParaRPr lang="en-US" baseline="0" dirty="0" smtClean="0"/>
          </a:p>
          <a:p>
            <a:r>
              <a:rPr lang="en-US" baseline="0" dirty="0" smtClean="0"/>
              <a:t>&lt;ANIMATE&gt;</a:t>
            </a:r>
          </a:p>
          <a:p>
            <a:r>
              <a:rPr lang="en-US" baseline="0" dirty="0" smtClean="0"/>
              <a:t>we need to warp our dictionary shapes to map them to the actual level geometry.</a:t>
            </a:r>
          </a:p>
          <a:p>
            <a:endParaRPr lang="en-US" baseline="0" dirty="0" smtClean="0"/>
          </a:p>
          <a:p>
            <a:r>
              <a:rPr lang="en-US" baseline="0" dirty="0" smtClean="0"/>
              <a:t>&lt;ANIMATE&gt;</a:t>
            </a:r>
          </a:p>
          <a:p>
            <a:r>
              <a:rPr lang="en-US" baseline="0" dirty="0" smtClean="0"/>
              <a:t>And calculate a sparse block matrix describing transport between the warped shapes, although this is fast enough to do at level load time.</a:t>
            </a:r>
          </a:p>
          <a:p>
            <a:endParaRPr lang="en-US" baseline="0" dirty="0" smtClean="0"/>
          </a:p>
          <a:p>
            <a:r>
              <a:rPr lang="en-US" baseline="0" dirty="0" smtClean="0"/>
              <a:t>&lt;ANIMATE&gt;</a:t>
            </a:r>
          </a:p>
          <a:p>
            <a:r>
              <a:rPr lang="en-US" baseline="0" dirty="0" smtClean="0"/>
              <a:t>Using  the dictionary, shape-map, and sparse block matrix, just a few runtime matrix multiplications generate a light map that is applied to level geometry. Next we talk about each step in turn.</a:t>
            </a:r>
          </a:p>
          <a:p>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our experiments</a:t>
            </a:r>
            <a:r>
              <a:rPr lang="en-US" baseline="0" dirty="0" smtClean="0"/>
              <a:t> we created two dictionaries, </a:t>
            </a:r>
          </a:p>
          <a:p>
            <a:endParaRPr lang="en-US" baseline="0" dirty="0" smtClean="0"/>
          </a:p>
          <a:p>
            <a:r>
              <a:rPr lang="en-US" baseline="0" dirty="0" smtClean="0"/>
              <a:t>&lt;ANIMATE&gt;</a:t>
            </a:r>
          </a:p>
          <a:p>
            <a:r>
              <a:rPr lang="en-US" baseline="0" dirty="0" smtClean="0"/>
              <a:t>one with cylindrical pipe shapes, </a:t>
            </a:r>
          </a:p>
          <a:p>
            <a:endParaRPr lang="en-US" baseline="0" dirty="0" smtClean="0"/>
          </a:p>
          <a:p>
            <a:r>
              <a:rPr lang="en-US" baseline="0" dirty="0" smtClean="0"/>
              <a:t>&lt;ANIMATE&gt;</a:t>
            </a:r>
          </a:p>
          <a:p>
            <a:r>
              <a:rPr lang="en-US" baseline="0" dirty="0" smtClean="0"/>
              <a:t>and one of blocks with missing faces. Although most experiments were done with the block dictionary.</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The block </a:t>
            </a:r>
            <a:r>
              <a:rPr lang="en-US" baseline="0" dirty="0" smtClean="0"/>
              <a:t>dictionary consists of six cubes, each missing one or more faces. </a:t>
            </a:r>
          </a:p>
          <a:p>
            <a:endParaRPr lang="en-US" baseline="0" dirty="0" smtClean="0"/>
          </a:p>
          <a:p>
            <a:r>
              <a:rPr lang="en-US" baseline="0" dirty="0" smtClean="0"/>
              <a:t>&lt;ANIMATE&gt;</a:t>
            </a:r>
          </a:p>
          <a:p>
            <a:r>
              <a:rPr lang="en-US" baseline="0" dirty="0" smtClean="0"/>
              <a:t>Each shape can be mapped to a portion of a given level, which is how we apply our key idea of modularity.</a:t>
            </a:r>
          </a:p>
          <a:p>
            <a:endParaRPr lang="en-US" baseline="0" dirty="0" smtClean="0"/>
          </a:p>
          <a:p>
            <a:r>
              <a:rPr lang="en-US" baseline="0" dirty="0" smtClean="0"/>
              <a:t>&lt;ANIMATE&gt;</a:t>
            </a:r>
          </a:p>
          <a:p>
            <a:r>
              <a:rPr lang="en-US" baseline="0" dirty="0" smtClean="0"/>
              <a:t>In this level, the block with three faces,</a:t>
            </a:r>
          </a:p>
          <a:p>
            <a:endParaRPr lang="en-US" baseline="0" dirty="0" smtClean="0"/>
          </a:p>
          <a:p>
            <a:r>
              <a:rPr lang="en-US" baseline="0" dirty="0" smtClean="0"/>
              <a:t>&lt;ANIMATE&gt;</a:t>
            </a:r>
          </a:p>
          <a:p>
            <a:r>
              <a:rPr lang="en-US" baseline="0" dirty="0" smtClean="0"/>
              <a:t>is used here, rotated and translated to fit into position.</a:t>
            </a:r>
          </a:p>
          <a:p>
            <a:endParaRPr lang="en-US" baseline="0" dirty="0" smtClean="0"/>
          </a:p>
          <a:p>
            <a:r>
              <a:rPr lang="en-US" baseline="0" dirty="0" smtClean="0"/>
              <a:t>&lt;ANIMATE&gt;</a:t>
            </a:r>
          </a:p>
          <a:p>
            <a:r>
              <a:rPr lang="en-US" baseline="0" dirty="0" smtClean="0"/>
              <a:t>Four sided corner blocks</a:t>
            </a:r>
          </a:p>
          <a:p>
            <a:endParaRPr lang="en-US" baseline="0" dirty="0" smtClean="0"/>
          </a:p>
          <a:p>
            <a:r>
              <a:rPr lang="en-US" baseline="0" dirty="0" smtClean="0"/>
              <a:t>&lt;ANIMATE&gt;</a:t>
            </a:r>
          </a:p>
          <a:p>
            <a:r>
              <a:rPr lang="en-US" baseline="0" dirty="0" smtClean="0"/>
              <a:t>are here.</a:t>
            </a:r>
          </a:p>
          <a:p>
            <a:endParaRPr lang="en-US" baseline="0" dirty="0" smtClean="0"/>
          </a:p>
          <a:p>
            <a:r>
              <a:rPr lang="en-US" baseline="0" dirty="0" smtClean="0"/>
              <a:t>&lt;ANIMATE&gt;</a:t>
            </a:r>
          </a:p>
          <a:p>
            <a:r>
              <a:rPr lang="en-US" baseline="0" dirty="0" smtClean="0"/>
              <a:t>Four sided hallway blocks</a:t>
            </a:r>
          </a:p>
          <a:p>
            <a:endParaRPr lang="en-US" baseline="0" dirty="0" smtClean="0"/>
          </a:p>
          <a:p>
            <a:r>
              <a:rPr lang="en-US" baseline="0" dirty="0" smtClean="0"/>
              <a:t>&lt;ANIMATE&gt;</a:t>
            </a:r>
          </a:p>
          <a:p>
            <a:r>
              <a:rPr lang="en-US" baseline="0" dirty="0" smtClean="0"/>
              <a:t>appear here.</a:t>
            </a:r>
          </a:p>
          <a:p>
            <a:endParaRPr lang="en-US" baseline="0" dirty="0" smtClean="0"/>
          </a:p>
          <a:p>
            <a:r>
              <a:rPr lang="en-US" baseline="0" dirty="0" smtClean="0"/>
              <a:t>&lt;ANIMATE&gt;</a:t>
            </a:r>
          </a:p>
          <a:p>
            <a:r>
              <a:rPr lang="en-US" baseline="0" dirty="0" smtClean="0"/>
              <a:t>And there is one five faced block appearing in the top left corner, with two faces hidden due to back face culling. Now that we know how to connect shapes, we describe how their light transport operators are created.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calculate</a:t>
            </a:r>
            <a:r>
              <a:rPr lang="en-US" baseline="0" dirty="0" smtClean="0"/>
              <a:t> the transport we use direct to indirect transfer, which is similar to </a:t>
            </a:r>
            <a:r>
              <a:rPr lang="en-US" baseline="0" dirty="0" err="1" smtClean="0"/>
              <a:t>radiosity</a:t>
            </a:r>
            <a:r>
              <a:rPr lang="en-US" baseline="0" dirty="0" smtClean="0"/>
              <a:t>.</a:t>
            </a:r>
          </a:p>
          <a:p>
            <a:endParaRPr lang="en-US" baseline="0" dirty="0" smtClean="0"/>
          </a:p>
          <a:p>
            <a:r>
              <a:rPr lang="en-US" baseline="0" dirty="0" smtClean="0"/>
              <a:t>&lt;ANIMATE&gt;</a:t>
            </a:r>
          </a:p>
          <a:p>
            <a:r>
              <a:rPr lang="en-US" baseline="0" dirty="0" smtClean="0"/>
              <a:t>We use a linear operator</a:t>
            </a:r>
          </a:p>
          <a:p>
            <a:endParaRPr lang="en-US" baseline="0" dirty="0" smtClean="0"/>
          </a:p>
          <a:p>
            <a:r>
              <a:rPr lang="en-US" baseline="0" dirty="0" smtClean="0"/>
              <a:t>&lt;ANIMATE&gt;</a:t>
            </a:r>
          </a:p>
          <a:p>
            <a:r>
              <a:rPr lang="en-US" baseline="0" dirty="0" smtClean="0"/>
              <a:t>To map the direct lighting from points on our shapes</a:t>
            </a:r>
          </a:p>
          <a:p>
            <a:endParaRPr lang="en-US" baseline="0" dirty="0" smtClean="0"/>
          </a:p>
          <a:p>
            <a:r>
              <a:rPr lang="en-US" baseline="0" dirty="0" smtClean="0"/>
              <a:t>&lt;ANIMATE&gt;</a:t>
            </a:r>
            <a:br>
              <a:rPr lang="en-US" baseline="0" dirty="0" smtClean="0"/>
            </a:br>
            <a:r>
              <a:rPr lang="en-US" baseline="0" dirty="0" smtClean="0"/>
              <a:t>stored in a vector.</a:t>
            </a:r>
          </a:p>
          <a:p>
            <a:endParaRPr lang="en-US" baseline="0" dirty="0" smtClean="0"/>
          </a:p>
          <a:p>
            <a:r>
              <a:rPr lang="en-US" baseline="0" dirty="0" smtClean="0"/>
              <a:t>&lt;ANIMATE&gt;</a:t>
            </a:r>
          </a:p>
          <a:p>
            <a:r>
              <a:rPr lang="en-US" baseline="0" dirty="0" smtClean="0"/>
              <a:t>To indirect lighting at the same points on our shape.</a:t>
            </a:r>
          </a:p>
          <a:p>
            <a:endParaRPr lang="en-US" baseline="0" dirty="0" smtClean="0"/>
          </a:p>
          <a:p>
            <a:r>
              <a:rPr lang="en-US" baseline="0" dirty="0" smtClean="0"/>
              <a:t>&lt;ANIMATE&gt;</a:t>
            </a:r>
          </a:p>
          <a:p>
            <a:r>
              <a:rPr lang="en-US" baseline="0" dirty="0" smtClean="0"/>
              <a:t>Also stored in a vector.</a:t>
            </a:r>
          </a:p>
          <a:p>
            <a:r>
              <a:rPr lang="en-US" baseline="0" dirty="0" smtClean="0"/>
              <a:t> MRT calculates a different linear operator for each shape in our dictionary.</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want to approximate the indirect lighting signal, so we use the traditional linear algebra method for approximating matrices, the singular value decomposition.</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decomposed, </a:t>
            </a:r>
          </a:p>
          <a:p>
            <a:endParaRPr lang="en-US" dirty="0" smtClean="0"/>
          </a:p>
          <a:p>
            <a:r>
              <a:rPr lang="en-US" dirty="0" smtClean="0"/>
              <a:t>&lt;ANIMATE&gt;</a:t>
            </a:r>
          </a:p>
          <a:p>
            <a:r>
              <a:rPr lang="en-US" dirty="0" smtClean="0"/>
              <a:t>the values in the</a:t>
            </a:r>
            <a:r>
              <a:rPr lang="en-US" baseline="0" dirty="0" smtClean="0"/>
              <a:t> diagonal matrix </a:t>
            </a:r>
          </a:p>
          <a:p>
            <a:endParaRPr lang="en-US" baseline="0" dirty="0" smtClean="0"/>
          </a:p>
          <a:p>
            <a:r>
              <a:rPr lang="en-US" baseline="0" dirty="0" smtClean="0"/>
              <a:t>&lt;ANIMATE&gt;</a:t>
            </a:r>
          </a:p>
          <a:p>
            <a:r>
              <a:rPr lang="en-US" baseline="0" dirty="0" smtClean="0"/>
              <a:t>give us the weight of each singular triple, which defines one signal in our matrix. These diagonal values are ordered from largest to smallest.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we take the first k singular triples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re-compose them to</a:t>
            </a:r>
            <a:r>
              <a:rPr lang="en-US" dirty="0" smtClean="0"/>
              <a:t> create an approximation of the original transport</a:t>
            </a:r>
            <a:r>
              <a:rPr lang="en-US" baseline="0" dirty="0" smtClean="0"/>
              <a:t> operator.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Decomposing our linear operator F</a:t>
            </a:r>
            <a:r>
              <a:rPr lang="en-US" baseline="0" dirty="0" smtClean="0"/>
              <a:t> requires many singular triples to reconstruct the original signal. ‘k’ would have to be 164 to reconstruct 80% of the signal, 240 to reconstruct 90% of the signal and 313 to reconstruct 95%.</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Thanks for the </a:t>
            </a:r>
            <a:r>
              <a:rPr lang="en-US" dirty="0" smtClean="0"/>
              <a:t>introduction, </a:t>
            </a:r>
            <a:r>
              <a:rPr lang="en-US" dirty="0" smtClean="0"/>
              <a:t>and thank you all for coming. </a:t>
            </a:r>
          </a:p>
          <a:p>
            <a:endParaRPr lang="en-US" dirty="0" smtClean="0"/>
          </a:p>
          <a:p>
            <a:r>
              <a:rPr lang="en-US" dirty="0" smtClean="0"/>
              <a:t>&lt;INTRODUCE SELF IF NOT ALREADY DONE&gt;</a:t>
            </a:r>
          </a:p>
          <a:p>
            <a:endParaRPr lang="en-US" dirty="0" smtClean="0"/>
          </a:p>
          <a:p>
            <a:r>
              <a:rPr lang="en-US" dirty="0" smtClean="0"/>
              <a:t>T</a:t>
            </a:r>
            <a:r>
              <a:rPr lang="en-US" baseline="0" dirty="0" smtClean="0"/>
              <a:t>oday I’ll be talking about Modular Radiance Transfer, or MRT, a real-time, direct-to-indirect transfer technique.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reason</a:t>
            </a:r>
            <a:r>
              <a:rPr lang="en-US" baseline="0" dirty="0" smtClean="0"/>
              <a:t> so many singular triples are required is because the operator handles any arbitrary incident illumination pattern,</a:t>
            </a:r>
          </a:p>
          <a:p>
            <a:endParaRPr lang="en-US" baseline="0" dirty="0" smtClean="0"/>
          </a:p>
          <a:p>
            <a:r>
              <a:rPr lang="en-US" baseline="0" dirty="0" smtClean="0"/>
              <a:t>&lt;ANIMATE&gt;</a:t>
            </a:r>
          </a:p>
          <a:p>
            <a:r>
              <a:rPr lang="en-US" baseline="0" dirty="0" smtClean="0"/>
              <a:t>such as this chaotic lighting response on the walls of our 6 sided cube.</a:t>
            </a:r>
          </a:p>
          <a:p>
            <a:endParaRPr lang="en-US" baseline="0" dirty="0" smtClean="0"/>
          </a:p>
          <a:p>
            <a:r>
              <a:rPr lang="en-US" baseline="0" dirty="0" smtClean="0"/>
              <a:t>&lt;ANIMATE&gt;</a:t>
            </a:r>
          </a:p>
          <a:p>
            <a:r>
              <a:rPr lang="en-US" baseline="0" dirty="0" smtClean="0"/>
              <a:t>However, typical lighting patterns are no where near as random, so we do better by using our key idea of creating a lighting prior over the direct lighting patterns on our dictionary shapes.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our lighting</a:t>
            </a:r>
            <a:r>
              <a:rPr lang="en-US" baseline="0" dirty="0" smtClean="0"/>
              <a:t> prior, we move a direct light source around each shape.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Storing each response as a column of a matrix, which we call </a:t>
            </a:r>
            <a:r>
              <a:rPr lang="en-US" baseline="0" dirty="0" err="1" smtClean="0"/>
              <a:t>L_d</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benefit from the correlation in the signal we take the SVD.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Approximating </a:t>
            </a:r>
            <a:r>
              <a:rPr lang="en-US" dirty="0" err="1" smtClean="0"/>
              <a:t>L_d</a:t>
            </a:r>
            <a:r>
              <a:rPr lang="en-US" baseline="0" dirty="0" smtClean="0"/>
              <a:t> by using a recombination of k singular triples.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decomposition we rename </a:t>
            </a:r>
            <a:r>
              <a:rPr lang="en-US" dirty="0" err="1" smtClean="0"/>
              <a:t>U_d</a:t>
            </a:r>
            <a:r>
              <a:rPr lang="en-US" baseline="0" dirty="0" smtClean="0"/>
              <a:t> </a:t>
            </a:r>
            <a:endParaRPr lang="en-US" dirty="0" smtClean="0"/>
          </a:p>
          <a:p>
            <a:endParaRPr lang="en-US" dirty="0" smtClean="0"/>
          </a:p>
          <a:p>
            <a:r>
              <a:rPr lang="en-US" dirty="0" smtClean="0"/>
              <a:t>&lt;ANIMATE&gt;</a:t>
            </a:r>
          </a:p>
          <a:p>
            <a:r>
              <a:rPr lang="en-US" baseline="0" dirty="0" smtClean="0"/>
              <a:t>to P, and </a:t>
            </a:r>
            <a:r>
              <a:rPr lang="en-US" baseline="0" dirty="0" err="1" smtClean="0"/>
              <a:t>Sigma_d</a:t>
            </a:r>
            <a:endParaRPr lang="en-US" baseline="0" dirty="0" smtClean="0"/>
          </a:p>
          <a:p>
            <a:endParaRPr lang="en-US" baseline="0" dirty="0" smtClean="0"/>
          </a:p>
          <a:p>
            <a:r>
              <a:rPr lang="en-US" baseline="0" dirty="0" smtClean="0"/>
              <a:t>&lt;ANIMATE&gt;</a:t>
            </a:r>
          </a:p>
          <a:p>
            <a:r>
              <a:rPr lang="en-US" baseline="0" dirty="0" smtClean="0"/>
              <a:t>to S. Both of which are used later.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use P transpose</a:t>
            </a:r>
          </a:p>
          <a:p>
            <a:endParaRPr lang="en-US" dirty="0" smtClean="0"/>
          </a:p>
          <a:p>
            <a:r>
              <a:rPr lang="en-US" dirty="0" smtClean="0"/>
              <a:t>ANIMATE&gt;</a:t>
            </a:r>
          </a:p>
          <a:p>
            <a:r>
              <a:rPr lang="en-US" dirty="0" smtClean="0"/>
              <a:t>to project the direct</a:t>
            </a:r>
            <a:r>
              <a:rPr lang="en-US" baseline="0" dirty="0" smtClean="0"/>
              <a:t> lighting into our lighting prior and evaluate the transport operator in this reduced space.</a:t>
            </a:r>
          </a:p>
          <a:p>
            <a:endParaRPr lang="en-US" baseline="0" dirty="0" smtClean="0"/>
          </a:p>
          <a:p>
            <a:r>
              <a:rPr lang="en-US" baseline="0" dirty="0" smtClean="0"/>
              <a:t>&lt;ANIMATE&gt;</a:t>
            </a:r>
          </a:p>
          <a:p>
            <a:r>
              <a:rPr lang="en-US" baseline="0" dirty="0" smtClean="0"/>
              <a:t>We need many fewer singular triples, 22, 41, and 62, to reconstruct the signals in the lighting prior.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aseline="0" dirty="0" smtClean="0"/>
              <a:t>The lighting prior exploits correlation in the direct lighting signal, but we’re solving for indirect lighting.  So we modify our operators to exploit even more correlation.</a:t>
            </a:r>
          </a:p>
          <a:p>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aseline="0" dirty="0" smtClean="0"/>
              <a:t>We insert S and S inverse so that direct lighting signals will be scaled according to their contributions to the lighting prior. This new operator, FPS, will transfer signals in the lighting prior subspace into indirect lighting. FPS also has correlations that we can now take advantage of.</a:t>
            </a:r>
          </a:p>
          <a:p>
            <a:endParaRPr lang="en-US" baseline="0" dirty="0" smtClean="0"/>
          </a:p>
          <a:p>
            <a:r>
              <a:rPr lang="en-US" baseline="0" dirty="0" smtClean="0"/>
              <a:t>&lt;ANIMATE&gt;</a:t>
            </a:r>
          </a:p>
          <a:p>
            <a:r>
              <a:rPr lang="en-US" baseline="0" dirty="0" smtClean="0"/>
              <a:t>We rename F P S to M,</a:t>
            </a:r>
          </a:p>
          <a:p>
            <a:endParaRPr lang="en-US" baseline="0" dirty="0" smtClean="0"/>
          </a:p>
          <a:p>
            <a:r>
              <a:rPr lang="en-US" baseline="0" dirty="0" smtClean="0"/>
              <a:t>&lt;ANIMATE&gt;</a:t>
            </a:r>
          </a:p>
          <a:p>
            <a:r>
              <a:rPr lang="en-US" dirty="0" smtClean="0"/>
              <a:t>and </a:t>
            </a:r>
            <a:r>
              <a:rPr lang="en-US" baseline="0" dirty="0" smtClean="0"/>
              <a:t>use the SVD to exploit any correlations within it.</a:t>
            </a:r>
          </a:p>
          <a:p>
            <a:endParaRPr lang="en-US" baseline="0" dirty="0" smtClean="0"/>
          </a:p>
          <a:p>
            <a:r>
              <a:rPr lang="en-US" baseline="0" dirty="0" smtClean="0"/>
              <a:t>&lt;ANIMATE&gt;</a:t>
            </a:r>
          </a:p>
          <a:p>
            <a:r>
              <a:rPr lang="en-US" baseline="0" dirty="0" smtClean="0"/>
              <a:t>Leaving us with this equation where</a:t>
            </a:r>
          </a:p>
          <a:p>
            <a:endParaRPr lang="en-US" baseline="0" dirty="0" smtClean="0"/>
          </a:p>
          <a:p>
            <a:r>
              <a:rPr lang="en-US" baseline="0" dirty="0" smtClean="0"/>
              <a:t>&lt;ANIMATE&gt; </a:t>
            </a:r>
          </a:p>
          <a:p>
            <a:r>
              <a:rPr lang="en-US" baseline="0" dirty="0" smtClean="0"/>
              <a:t>we replaced M</a:t>
            </a:r>
          </a:p>
          <a:p>
            <a:endParaRPr lang="en-US" baseline="0" dirty="0" smtClean="0"/>
          </a:p>
          <a:p>
            <a:r>
              <a:rPr lang="en-US" baseline="0" dirty="0" smtClean="0"/>
              <a:t>&lt;ANIMATE&gt;</a:t>
            </a:r>
          </a:p>
          <a:p>
            <a:r>
              <a:rPr lang="en-US" baseline="0" dirty="0" smtClean="0"/>
              <a:t>By its approximation U Sigma V^T.</a:t>
            </a:r>
          </a:p>
          <a:p>
            <a:endParaRPr lang="en-US" baseline="0" dirty="0" smtClean="0"/>
          </a:p>
          <a:p>
            <a:r>
              <a:rPr lang="en-US" baseline="0" dirty="0" smtClean="0"/>
              <a:t>&lt;ANIMATE&gt;</a:t>
            </a:r>
          </a:p>
          <a:p>
            <a:r>
              <a:rPr lang="en-US" baseline="0" dirty="0" smtClean="0"/>
              <a:t>We rename this portion of the equation</a:t>
            </a:r>
          </a:p>
          <a:p>
            <a:endParaRPr lang="en-US" baseline="0" dirty="0" smtClean="0"/>
          </a:p>
          <a:p>
            <a:r>
              <a:rPr lang="en-US" baseline="0" dirty="0" smtClean="0"/>
              <a:t>&lt;ANIMATE&gt;</a:t>
            </a:r>
          </a:p>
          <a:p>
            <a:r>
              <a:rPr lang="en-US" baseline="0" dirty="0" smtClean="0"/>
              <a:t>to Td-&gt;b.</a:t>
            </a:r>
          </a:p>
          <a:p>
            <a:endParaRPr lang="en-US" baseline="0" dirty="0" smtClean="0"/>
          </a:p>
          <a:p>
            <a:r>
              <a:rPr lang="en-US" baseline="0" dirty="0" smtClean="0"/>
              <a:t>&lt;ANIMATE&gt;</a:t>
            </a:r>
          </a:p>
          <a:p>
            <a:r>
              <a:rPr lang="en-US" baseline="0" dirty="0" smtClean="0"/>
              <a:t> an operator which will convert our direct lighting into basis coefficients, which we call b-coefficients.</a:t>
            </a:r>
          </a:p>
          <a:p>
            <a:endParaRPr lang="en-US" baseline="0" dirty="0" smtClean="0"/>
          </a:p>
          <a:p>
            <a:r>
              <a:rPr lang="en-US" baseline="0" dirty="0" smtClean="0"/>
              <a:t>&lt;ANIMATE&gt;</a:t>
            </a:r>
          </a:p>
          <a:p>
            <a:r>
              <a:rPr lang="en-US" baseline="0" dirty="0" smtClean="0"/>
              <a:t>We also rename this part of the equation</a:t>
            </a:r>
          </a:p>
          <a:p>
            <a:endParaRPr lang="en-US" baseline="0" dirty="0" smtClean="0"/>
          </a:p>
          <a:p>
            <a:r>
              <a:rPr lang="en-US" baseline="0" dirty="0" smtClean="0"/>
              <a:t>&lt;ANIMATE&gt;</a:t>
            </a:r>
          </a:p>
          <a:p>
            <a:r>
              <a:rPr lang="en-US" baseline="0" dirty="0" smtClean="0"/>
              <a:t>to </a:t>
            </a:r>
            <a:r>
              <a:rPr lang="en-US" baseline="0" dirty="0" err="1" smtClean="0"/>
              <a:t>U_b</a:t>
            </a:r>
            <a:r>
              <a:rPr lang="en-US" baseline="0" dirty="0" smtClean="0"/>
              <a:t>, a basis for the indirect lighting that can be applied to the given shape. This final equation is what we use at runtime, multiplying the direct lighting by Td-&gt;b to generate basis coefficients that index into the space defined by </a:t>
            </a:r>
            <a:r>
              <a:rPr lang="en-US" baseline="0" dirty="0" err="1" smtClean="0"/>
              <a:t>U_b</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Even</a:t>
            </a:r>
            <a:r>
              <a:rPr lang="en-US" baseline="0" dirty="0" smtClean="0"/>
              <a:t> </a:t>
            </a:r>
            <a:r>
              <a:rPr lang="en-US" dirty="0" smtClean="0"/>
              <a:t>fewer</a:t>
            </a:r>
            <a:r>
              <a:rPr lang="en-US" baseline="0" dirty="0" smtClean="0"/>
              <a:t> singular triples, 1, 5, and 8, are needed to reconstruct the signal of our new operator. And while M is more approximate than the original F, it still gives us useful results.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many real-time games, dynamic lighting is limited to d</a:t>
            </a:r>
            <a:r>
              <a:rPr lang="en-US" baseline="0" dirty="0" smtClean="0"/>
              <a:t>irect illumination only.</a:t>
            </a:r>
          </a:p>
          <a:p>
            <a:endParaRPr lang="en-US" baseline="0" dirty="0" smtClean="0"/>
          </a:p>
          <a:p>
            <a:r>
              <a:rPr lang="en-US" baseline="0" dirty="0" smtClean="0"/>
              <a:t>&lt;ANIMATE&gt;</a:t>
            </a:r>
          </a:p>
          <a:p>
            <a:r>
              <a:rPr lang="en-US" dirty="0" smtClean="0"/>
              <a:t>Due to the fact that</a:t>
            </a:r>
            <a:r>
              <a:rPr lang="en-US" baseline="0" dirty="0" smtClean="0"/>
              <a:t> typical global illumination is too slow.</a:t>
            </a:r>
          </a:p>
          <a:p>
            <a:endParaRPr lang="en-US" baseline="0" dirty="0" smtClean="0"/>
          </a:p>
          <a:p>
            <a:r>
              <a:rPr lang="en-US" baseline="0" dirty="0" smtClean="0"/>
              <a:t>&lt;ANIMATE&gt;</a:t>
            </a:r>
          </a:p>
          <a:p>
            <a:r>
              <a:rPr lang="en-US" baseline="0" dirty="0" smtClean="0"/>
              <a:t>What we have done with Modular Radiance Transfer is</a:t>
            </a:r>
          </a:p>
          <a:p>
            <a:endParaRPr lang="en-US" baseline="0" dirty="0" smtClean="0"/>
          </a:p>
          <a:p>
            <a:r>
              <a:rPr lang="en-US" baseline="0" dirty="0" smtClean="0"/>
              <a:t>&lt;ANIMATE&gt;</a:t>
            </a:r>
          </a:p>
          <a:p>
            <a:r>
              <a:rPr lang="en-US" baseline="0" dirty="0" smtClean="0"/>
              <a:t>created a direct-to-indirect transfer technique,</a:t>
            </a:r>
          </a:p>
          <a:p>
            <a:endParaRPr lang="en-US" baseline="0" dirty="0" smtClean="0"/>
          </a:p>
          <a:p>
            <a:r>
              <a:rPr lang="en-US" baseline="0" dirty="0" smtClean="0"/>
              <a:t>&lt;ANIMATE&gt;</a:t>
            </a:r>
          </a:p>
          <a:p>
            <a:r>
              <a:rPr lang="en-US" baseline="0" dirty="0" smtClean="0"/>
              <a:t>that generates indirect lighting more quickly.</a:t>
            </a:r>
          </a:p>
          <a:p>
            <a:endParaRPr lang="en-US" baseline="0" dirty="0" smtClean="0"/>
          </a:p>
          <a:p>
            <a:r>
              <a:rPr lang="en-US" baseline="0" dirty="0" smtClean="0"/>
              <a:t>&lt;ANIMATE&gt;</a:t>
            </a:r>
          </a:p>
          <a:p>
            <a:r>
              <a:rPr lang="en-US" baseline="0" dirty="0" smtClean="0"/>
              <a:t>MRT results in a similar global illumination result, but in much less time.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what our </a:t>
            </a:r>
            <a:r>
              <a:rPr lang="en-US" dirty="0" err="1" smtClean="0"/>
              <a:t>U_b</a:t>
            </a:r>
            <a:r>
              <a:rPr lang="en-US" dirty="0" smtClean="0"/>
              <a:t> basi</a:t>
            </a:r>
            <a:r>
              <a:rPr lang="en-US" baseline="0" dirty="0" smtClean="0"/>
              <a:t>s looks like mapped to our </a:t>
            </a:r>
            <a:r>
              <a:rPr lang="en-US" dirty="0" smtClean="0"/>
              <a:t>6 sided block, where red is positive and blue is negative.</a:t>
            </a:r>
            <a:r>
              <a:rPr lang="en-US" baseline="0" dirty="0" smtClean="0"/>
              <a:t> Notice the first singular triple, or mode, shown in the top left corner, strongly resembles an ambient term.</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because it is. It’s a physically based ambient term. As the sphere light moves you can see the benefits</a:t>
            </a:r>
            <a:r>
              <a:rPr lang="en-US" baseline="0" dirty="0" smtClean="0"/>
              <a:t> of using more than just the physically based ambient term</a:t>
            </a:r>
            <a:r>
              <a:rPr lang="en-US" dirty="0" smtClean="0"/>
              <a:t>.</a:t>
            </a:r>
            <a:r>
              <a:rPr lang="en-US" baseline="0" dirty="0" smtClean="0"/>
              <a:t> More modes allow more detailed indirect lighting  based on the dynamic direct lighting.</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While our basis does work well for our point lights, there is other lighting we would like represented in our basis.</a:t>
            </a:r>
          </a:p>
          <a:p>
            <a:endParaRPr lang="en-US" baseline="0" dirty="0" smtClean="0"/>
          </a:p>
          <a:p>
            <a:r>
              <a:rPr lang="en-US" baseline="0" dirty="0" smtClean="0"/>
              <a:t>&lt;ANIMATE&gt;</a:t>
            </a:r>
          </a:p>
          <a:p>
            <a:r>
              <a:rPr lang="en-US" baseline="0" dirty="0" smtClean="0"/>
              <a:t>First, we add a face basis, where each face acts as a large area light source.</a:t>
            </a:r>
          </a:p>
          <a:p>
            <a:endParaRPr lang="en-US" baseline="0" dirty="0" smtClean="0"/>
          </a:p>
          <a:p>
            <a:r>
              <a:rPr lang="en-US" baseline="0" dirty="0" smtClean="0"/>
              <a:t>&lt;ANIMATE&gt;</a:t>
            </a:r>
          </a:p>
          <a:p>
            <a:r>
              <a:rPr lang="en-US" baseline="0" dirty="0" smtClean="0"/>
              <a:t>Second, we add a basis that represents indirect lighting patterns. This way we can use our output as input to the next frame, creating a free multi-bounce effect similar to </a:t>
            </a:r>
            <a:r>
              <a:rPr lang="en-US" baseline="0" dirty="0" err="1" smtClean="0"/>
              <a:t>Geomerics</a:t>
            </a:r>
            <a:r>
              <a:rPr lang="en-US" baseline="0" dirty="0" smtClean="0"/>
              <a:t>’ Enlighten software.</a:t>
            </a:r>
          </a:p>
          <a:p>
            <a:endParaRPr lang="en-US" baseline="0" dirty="0" smtClean="0"/>
          </a:p>
          <a:p>
            <a:r>
              <a:rPr lang="en-US" baseline="0" dirty="0" smtClean="0"/>
              <a:t>&lt;ANIMATE&gt;</a:t>
            </a:r>
          </a:p>
          <a:p>
            <a:r>
              <a:rPr lang="en-US" baseline="0" dirty="0" smtClean="0"/>
              <a:t>For each basis, we multiply the left singular vectors by their singular values. We normalize each U Sigma product and then use multipliers to weight each basis.</a:t>
            </a:r>
          </a:p>
          <a:p>
            <a:endParaRPr lang="en-US" baseline="0" dirty="0" smtClean="0"/>
          </a:p>
          <a:p>
            <a:r>
              <a:rPr lang="en-US" baseline="0" dirty="0" smtClean="0"/>
              <a:t>&lt;ANIMATE&gt;</a:t>
            </a:r>
          </a:p>
          <a:p>
            <a:r>
              <a:rPr lang="en-US" baseline="0" dirty="0" smtClean="0"/>
              <a:t>Using these normalized, weighted values as columns of a matrix an SVD creates a new basis incorporating all the signals we care about.</a:t>
            </a:r>
          </a:p>
          <a:p>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As I said at the beginning, we need other bases, not just </a:t>
            </a:r>
            <a:r>
              <a:rPr lang="en-US" baseline="0" dirty="0" err="1" smtClean="0"/>
              <a:t>U_b</a:t>
            </a:r>
            <a:r>
              <a:rPr lang="en-US" baseline="0" dirty="0" smtClean="0"/>
              <a:t>, to improve our original technique.</a:t>
            </a:r>
            <a:endParaRPr lang="en-US" dirty="0" smtClean="0"/>
          </a:p>
          <a:p>
            <a:endParaRPr lang="en-US" dirty="0" smtClean="0"/>
          </a:p>
          <a:p>
            <a:r>
              <a:rPr lang="en-US" dirty="0" smtClean="0"/>
              <a:t>&lt;ANIMATE&gt;</a:t>
            </a:r>
          </a:p>
          <a:p>
            <a:r>
              <a:rPr lang="en-US" dirty="0" smtClean="0"/>
              <a:t>We generate the vector version</a:t>
            </a:r>
            <a:r>
              <a:rPr lang="en-US" baseline="0" dirty="0" smtClean="0"/>
              <a:t> of Ub by calculating the spherical harmonic response at each direct lighting sample on the shape.</a:t>
            </a:r>
          </a:p>
          <a:p>
            <a:endParaRPr lang="en-US" baseline="0" dirty="0" smtClean="0"/>
          </a:p>
          <a:p>
            <a:r>
              <a:rPr lang="en-US" baseline="0" dirty="0" smtClean="0"/>
              <a:t>&lt;ANIMATE&gt;</a:t>
            </a:r>
          </a:p>
          <a:p>
            <a:r>
              <a:rPr lang="en-US" baseline="0" dirty="0" smtClean="0"/>
              <a:t>Allowing us to improve the lighting for a complex scene that was mapped to a single shape.</a:t>
            </a:r>
          </a:p>
          <a:p>
            <a:endParaRPr lang="en-US" baseline="0" dirty="0" smtClean="0"/>
          </a:p>
          <a:p>
            <a:r>
              <a:rPr lang="en-US" baseline="0" dirty="0" smtClean="0"/>
              <a:t>&lt;ANIMATE&gt;</a:t>
            </a:r>
          </a:p>
          <a:p>
            <a:r>
              <a:rPr lang="en-US" baseline="0" dirty="0" smtClean="0"/>
              <a:t>Improve the result when the simple shapes are warped to real level geometry.</a:t>
            </a:r>
            <a:endParaRPr lang="en-US" dirty="0" smtClean="0"/>
          </a:p>
          <a:p>
            <a:endParaRPr lang="en-US" baseline="0" dirty="0" smtClean="0"/>
          </a:p>
          <a:p>
            <a:r>
              <a:rPr lang="en-US" baseline="0" dirty="0" smtClean="0"/>
              <a:t>&lt;ANIMATE&gt;</a:t>
            </a:r>
          </a:p>
          <a:p>
            <a:r>
              <a:rPr lang="en-US" dirty="0" smtClean="0"/>
              <a:t>And </a:t>
            </a:r>
            <a:r>
              <a:rPr lang="en-US" baseline="0" dirty="0" smtClean="0"/>
              <a:t>ensure that there is variation in the indirect lighting due to normal maps</a:t>
            </a:r>
          </a:p>
          <a:p>
            <a:endParaRPr lang="en-US" baseline="0" dirty="0" smtClean="0"/>
          </a:p>
          <a:p>
            <a:r>
              <a:rPr lang="en-US" baseline="0" dirty="0" smtClean="0"/>
              <a:t>&lt;ANIMATE&gt;</a:t>
            </a:r>
          </a:p>
          <a:p>
            <a:r>
              <a:rPr lang="en-US" baseline="0" dirty="0" smtClean="0"/>
              <a:t>Which is especially helpful in areas where the direct lighting is entirely shadowed.</a:t>
            </a:r>
          </a:p>
          <a:p>
            <a:endParaRPr lang="en-US" dirty="0" smtClean="0"/>
          </a:p>
          <a:p>
            <a:r>
              <a:rPr lang="en-US" dirty="0" smtClean="0"/>
              <a:t>&lt;ANIMATE&gt;</a:t>
            </a:r>
          </a:p>
          <a:p>
            <a:r>
              <a:rPr lang="en-US" dirty="0" smtClean="0"/>
              <a:t>To generate</a:t>
            </a:r>
            <a:r>
              <a:rPr lang="en-US" baseline="0" dirty="0" smtClean="0"/>
              <a:t> the volume version of Ub, we calculate the one bounce spherical harmonic response at a small set of points in space, similar to a dynamic irradiance volume. </a:t>
            </a:r>
            <a:r>
              <a:rPr lang="en-US" baseline="0" dirty="0" err="1" smtClean="0"/>
              <a:t>U_bvol</a:t>
            </a:r>
            <a:r>
              <a:rPr lang="en-US" baseline="0" dirty="0" smtClean="0"/>
              <a:t> allows us to light objects within the scene with dynamic global illumination from the shapes. The question is how to generate these new bases.</a:t>
            </a:r>
            <a:endParaRPr lang="en-US" dirty="0" smtClean="0"/>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What we want is a direct lighting</a:t>
            </a:r>
            <a:r>
              <a:rPr lang="en-US" baseline="0" dirty="0" smtClean="0"/>
              <a:t> pattern on each shape, that we call the implicit lighting environment.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That, when</a:t>
            </a:r>
            <a:r>
              <a:rPr lang="en-US" baseline="0" dirty="0" smtClean="0"/>
              <a:t> run through the one bounce operator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Generates a new basis.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This</a:t>
            </a:r>
            <a:r>
              <a:rPr lang="en-US" baseline="0" dirty="0" smtClean="0"/>
              <a:t> is quite easily accomplished, with the full derivation shown in the paper. Because all new bases use the same implicit lighting environment, by ray tracing different values or from different positions, we can generate many operators that will convert the </a:t>
            </a:r>
            <a:r>
              <a:rPr lang="en-US" b="1" u="sng" baseline="0" dirty="0" smtClean="0"/>
              <a:t>same</a:t>
            </a:r>
            <a:r>
              <a:rPr lang="en-US" baseline="0" dirty="0" smtClean="0"/>
              <a:t> b-coefficients, into different types of indirect lighting.</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a:t>
            </a:r>
            <a:r>
              <a:rPr lang="en-US" baseline="0" dirty="0" smtClean="0"/>
              <a:t> defined transport within each shape we need to define transport between shapes, which requires three sets of operators.</a:t>
            </a:r>
            <a:endParaRPr lang="en-US" dirty="0" smtClean="0"/>
          </a:p>
          <a:p>
            <a:endParaRPr lang="en-US" dirty="0" smtClean="0"/>
          </a:p>
          <a:p>
            <a:r>
              <a:rPr lang="en-US" dirty="0" smtClean="0"/>
              <a:t>&lt;ANIMATE&gt;</a:t>
            </a:r>
          </a:p>
          <a:p>
            <a:r>
              <a:rPr lang="en-US" dirty="0" smtClean="0"/>
              <a:t>An operator that defines</a:t>
            </a:r>
            <a:r>
              <a:rPr lang="en-US" baseline="0" dirty="0" smtClean="0"/>
              <a:t> how light leaves a shape via it’s missing faces, which we call interfaces.</a:t>
            </a:r>
          </a:p>
          <a:p>
            <a:endParaRPr lang="en-US" baseline="0" dirty="0" smtClean="0"/>
          </a:p>
          <a:p>
            <a:r>
              <a:rPr lang="en-US" baseline="0" dirty="0" smtClean="0"/>
              <a:t>&lt;ANIMATE&gt;</a:t>
            </a:r>
          </a:p>
          <a:p>
            <a:r>
              <a:rPr lang="en-US" baseline="0" dirty="0" smtClean="0"/>
              <a:t>Operators that define how light travels between interfaces,</a:t>
            </a:r>
          </a:p>
          <a:p>
            <a:endParaRPr lang="en-US" baseline="0" dirty="0" smtClean="0"/>
          </a:p>
          <a:p>
            <a:r>
              <a:rPr lang="en-US" baseline="0" dirty="0" smtClean="0"/>
              <a:t>&lt;ANIMATE&gt;</a:t>
            </a:r>
          </a:p>
          <a:p>
            <a:r>
              <a:rPr lang="en-US" baseline="0" dirty="0" smtClean="0"/>
              <a:t>and an operator to define how lighting from an interface is deposited on the faces of a shape.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define how light leaves an interface,</a:t>
            </a:r>
            <a:r>
              <a:rPr lang="en-US" baseline="0" dirty="0" smtClean="0"/>
              <a:t> we need another basis.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MRT is fast due to a few key ideas.</a:t>
            </a:r>
          </a:p>
          <a:p>
            <a:endParaRPr lang="en-US" dirty="0" smtClean="0"/>
          </a:p>
          <a:p>
            <a:r>
              <a:rPr lang="en-US" dirty="0" smtClean="0"/>
              <a:t>&lt;ANIMATE&gt;</a:t>
            </a:r>
          </a:p>
          <a:p>
            <a:r>
              <a:rPr lang="en-US" baseline="0" dirty="0" smtClean="0"/>
              <a:t>Instead of trying to optimize operators under arbitrary incident illumination patterns.</a:t>
            </a:r>
          </a:p>
          <a:p>
            <a:endParaRPr lang="en-US" baseline="0" dirty="0" smtClean="0"/>
          </a:p>
          <a:p>
            <a:r>
              <a:rPr lang="en-US" baseline="0" dirty="0" smtClean="0"/>
              <a:t>&lt;ANIMATE&gt;</a:t>
            </a:r>
          </a:p>
          <a:p>
            <a:r>
              <a:rPr lang="en-US" baseline="0" dirty="0" smtClean="0"/>
              <a:t>We calculate approximate indirect lighting using a subspace of plausible direct lighting conditions, </a:t>
            </a:r>
          </a:p>
          <a:p>
            <a:endParaRPr lang="en-US" baseline="0" dirty="0" smtClean="0"/>
          </a:p>
          <a:p>
            <a:r>
              <a:rPr lang="en-US" baseline="0" dirty="0" smtClean="0"/>
              <a:t>&lt;ANIMATE&gt;</a:t>
            </a:r>
          </a:p>
          <a:p>
            <a:r>
              <a:rPr lang="en-US" baseline="0" dirty="0" smtClean="0"/>
              <a:t>that we call a lighting prior.</a:t>
            </a:r>
          </a:p>
          <a:p>
            <a:endParaRPr lang="en-US" baseline="0" dirty="0" smtClean="0"/>
          </a:p>
          <a:p>
            <a:r>
              <a:rPr lang="en-US" baseline="0" dirty="0" smtClean="0"/>
              <a:t>&lt;ANIMATE&gt;</a:t>
            </a:r>
          </a:p>
          <a:p>
            <a:r>
              <a:rPr lang="en-US" baseline="0" dirty="0" smtClean="0"/>
              <a:t>We show that indirect lighting calculations can be modular, reusing operators to get approximate results.</a:t>
            </a:r>
          </a:p>
          <a:p>
            <a:endParaRPr lang="en-US" baseline="0" dirty="0" smtClean="0"/>
          </a:p>
          <a:p>
            <a:r>
              <a:rPr lang="en-US" baseline="0" dirty="0" smtClean="0"/>
              <a:t>&lt;ANIMATE&gt;</a:t>
            </a:r>
            <a:br>
              <a:rPr lang="en-US" baseline="0" dirty="0" smtClean="0"/>
            </a:br>
            <a:r>
              <a:rPr lang="en-US" baseline="0" dirty="0" smtClean="0"/>
              <a:t>And finally, by reducing the runtime to matrix multiplications, indirect lighting can be done quickly enough to run on limited devices such as tablets and phones.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each interface </a:t>
            </a:r>
          </a:p>
          <a:p>
            <a:endParaRPr lang="en-US" baseline="0" dirty="0" smtClean="0"/>
          </a:p>
          <a:p>
            <a:r>
              <a:rPr lang="en-US" baseline="0" dirty="0" smtClean="0"/>
              <a:t>&lt;ANIMATE&gt;</a:t>
            </a:r>
          </a:p>
          <a:p>
            <a:r>
              <a:rPr lang="en-US" baseline="0" dirty="0" smtClean="0"/>
              <a:t>we create a light field by ray tracing the implicit light at an interface.</a:t>
            </a:r>
          </a:p>
          <a:p>
            <a:endParaRPr lang="en-US" baseline="0" dirty="0" smtClean="0"/>
          </a:p>
          <a:p>
            <a:r>
              <a:rPr lang="en-US" baseline="0" dirty="0" smtClean="0"/>
              <a:t>&lt;ANIMATE&gt;</a:t>
            </a:r>
          </a:p>
          <a:p>
            <a:r>
              <a:rPr lang="en-US" baseline="0" dirty="0" smtClean="0"/>
              <a:t>Storing the resulting light field as a column of a matrix.</a:t>
            </a:r>
          </a:p>
          <a:p>
            <a:endParaRPr lang="en-US" baseline="0" dirty="0" smtClean="0"/>
          </a:p>
          <a:p>
            <a:r>
              <a:rPr lang="en-US" baseline="0" dirty="0" smtClean="0"/>
              <a:t>&lt;ANIMATE&gt;</a:t>
            </a:r>
          </a:p>
          <a:p>
            <a:r>
              <a:rPr lang="en-US" baseline="0" dirty="0" smtClean="0"/>
              <a:t>Every interface in the dictionary is stored as a different column of this matrix</a:t>
            </a:r>
          </a:p>
          <a:p>
            <a:endParaRPr lang="en-US" baseline="0" dirty="0" smtClean="0"/>
          </a:p>
          <a:p>
            <a:r>
              <a:rPr lang="en-US" baseline="0" dirty="0" smtClean="0"/>
              <a:t>&lt;ANIMATE&gt;</a:t>
            </a:r>
            <a:br>
              <a:rPr lang="en-US" baseline="0" dirty="0" smtClean="0"/>
            </a:br>
            <a:r>
              <a:rPr lang="en-US" baseline="0" dirty="0" smtClean="0"/>
              <a:t>Which we call the light field basis, or </a:t>
            </a:r>
            <a:r>
              <a:rPr lang="en-US" baseline="0" dirty="0" err="1" smtClean="0"/>
              <a:t>H_lf</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use an SVD to exploit the correlation in the signal,</a:t>
            </a:r>
          </a:p>
          <a:p>
            <a:endParaRPr lang="en-US" baseline="0" dirty="0" smtClean="0"/>
          </a:p>
          <a:p>
            <a:r>
              <a:rPr lang="en-US" baseline="0" dirty="0" smtClean="0"/>
              <a:t>&lt;ANIMATE&gt;</a:t>
            </a:r>
          </a:p>
          <a:p>
            <a:r>
              <a:rPr lang="en-US" baseline="0" dirty="0" smtClean="0"/>
              <a:t>creating a reduced light field basis for every interface in the entire dictionary, which we call </a:t>
            </a:r>
            <a:r>
              <a:rPr lang="en-US" baseline="0" dirty="0" err="1" smtClean="0"/>
              <a:t>H_rlf</a:t>
            </a:r>
            <a:r>
              <a:rPr lang="en-US" baseline="0" dirty="0" smtClean="0"/>
              <a:t>.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Now that we have a basis we can store light fields in,</a:t>
            </a:r>
          </a:p>
          <a:p>
            <a:endParaRPr lang="en-US" baseline="0" dirty="0" smtClean="0"/>
          </a:p>
          <a:p>
            <a:r>
              <a:rPr lang="en-US" baseline="0" dirty="0" smtClean="0"/>
              <a:t>&lt;ANIMATE&gt;</a:t>
            </a:r>
          </a:p>
          <a:p>
            <a:r>
              <a:rPr lang="en-US" baseline="0" dirty="0" smtClean="0"/>
              <a:t>We light each shape with the </a:t>
            </a:r>
            <a:r>
              <a:rPr lang="en-US" baseline="0" dirty="0" err="1" smtClean="0"/>
              <a:t>U_b</a:t>
            </a:r>
            <a:r>
              <a:rPr lang="en-US" baseline="0" dirty="0" smtClean="0"/>
              <a:t>  basis functions</a:t>
            </a:r>
          </a:p>
          <a:p>
            <a:endParaRPr lang="en-US" baseline="0" dirty="0" smtClean="0"/>
          </a:p>
          <a:p>
            <a:r>
              <a:rPr lang="en-US" baseline="0" dirty="0" smtClean="0"/>
              <a:t>&lt;ANIMATE&gt;</a:t>
            </a:r>
          </a:p>
          <a:p>
            <a:r>
              <a:rPr lang="en-US" baseline="0" dirty="0" smtClean="0"/>
              <a:t>And sample that lighting at each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by projecting that </a:t>
            </a:r>
            <a:r>
              <a:rPr lang="en-US" baseline="0" dirty="0" err="1" smtClean="0"/>
              <a:t>lightfield</a:t>
            </a:r>
            <a:r>
              <a:rPr lang="en-US" baseline="0" dirty="0" smtClean="0"/>
              <a:t> into the reduced light field basis.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create an operator that converts our basis-coefficients into reduced light field coefficients.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 operators telling</a:t>
            </a:r>
            <a:r>
              <a:rPr lang="en-US" baseline="0" dirty="0" smtClean="0"/>
              <a:t> us how light leaves a shape through its interfaces</a:t>
            </a:r>
            <a:r>
              <a:rPr lang="en-US" dirty="0" smtClean="0"/>
              <a:t>, we need to define how light can move </a:t>
            </a:r>
            <a:r>
              <a:rPr lang="en-US" baseline="0" dirty="0" smtClean="0"/>
              <a:t>between interfaces.</a:t>
            </a:r>
          </a:p>
          <a:p>
            <a:endParaRPr lang="en-US" baseline="0" dirty="0" smtClean="0"/>
          </a:p>
          <a:p>
            <a:r>
              <a:rPr lang="en-US" baseline="0" dirty="0" smtClean="0"/>
              <a:t>&lt;ANIMATE&gt;</a:t>
            </a:r>
          </a:p>
          <a:p>
            <a:r>
              <a:rPr lang="en-US" baseline="0" dirty="0" smtClean="0"/>
              <a:t>For our block dictionary, light coming from the red interface can only propagate to three other interfaces. The green one on the left, the blue one straight ahead, and the gold one on the right. These operators are defined by </a:t>
            </a:r>
            <a:r>
              <a:rPr lang="en-US" baseline="0" dirty="0" err="1" smtClean="0"/>
              <a:t>resampling</a:t>
            </a:r>
            <a:r>
              <a:rPr lang="en-US" baseline="0" dirty="0" smtClean="0"/>
              <a:t> the light fields using ray tracing.</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final interface operator tells us how </a:t>
            </a:r>
            <a:r>
              <a:rPr lang="en-US" baseline="0" dirty="0" smtClean="0"/>
              <a:t>an interface will light the surfaces of a dictionary shape. For our block dictionary this only needs to be calculated for one canonical interface falling onto the five faces of a cube, due to symmetry.</a:t>
            </a:r>
          </a:p>
          <a:p>
            <a:endParaRPr lang="en-US" baseline="0" dirty="0" smtClean="0"/>
          </a:p>
          <a:p>
            <a:r>
              <a:rPr lang="en-US" baseline="0" dirty="0" smtClean="0"/>
              <a:t>&lt;ANIMATE&gt;</a:t>
            </a:r>
          </a:p>
          <a:p>
            <a:r>
              <a:rPr lang="en-US" baseline="0" dirty="0" smtClean="0"/>
              <a:t>We calculate the new operator by ray tracing the response to the reduced light fields on the surfaces of the shape.</a:t>
            </a:r>
          </a:p>
          <a:p>
            <a:endParaRPr lang="en-US" baseline="0" dirty="0" smtClean="0"/>
          </a:p>
          <a:p>
            <a:r>
              <a:rPr lang="en-US" baseline="0" dirty="0" smtClean="0"/>
              <a:t>&lt;ANIMATE&gt;</a:t>
            </a:r>
          </a:p>
          <a:p>
            <a:r>
              <a:rPr lang="en-US" baseline="0" dirty="0" smtClean="0"/>
              <a:t>An SVD is used to capitalize on the correlation in this new signal, which results in two operators.</a:t>
            </a:r>
          </a:p>
          <a:p>
            <a:endParaRPr lang="en-US" baseline="0" dirty="0" smtClean="0"/>
          </a:p>
          <a:p>
            <a:r>
              <a:rPr lang="en-US" baseline="0" dirty="0" smtClean="0"/>
              <a:t>&lt;ANIMATE&gt;</a:t>
            </a:r>
          </a:p>
          <a:p>
            <a:r>
              <a:rPr lang="en-US" baseline="0" dirty="0" err="1" smtClean="0"/>
              <a:t>U_r</a:t>
            </a:r>
            <a:r>
              <a:rPr lang="en-US" baseline="0" dirty="0" smtClean="0"/>
              <a:t>, which is a set of response basis functions defining what kind of lighting response we can see on the shape surfaces.</a:t>
            </a:r>
          </a:p>
          <a:p>
            <a:endParaRPr lang="en-US" baseline="0" dirty="0" smtClean="0"/>
          </a:p>
          <a:p>
            <a:r>
              <a:rPr lang="en-US" baseline="0" dirty="0" smtClean="0"/>
              <a:t>&lt;ANIMATE&gt;</a:t>
            </a:r>
            <a:br>
              <a:rPr lang="en-US" baseline="0" dirty="0" smtClean="0"/>
            </a:br>
            <a:r>
              <a:rPr lang="en-US" baseline="0" dirty="0" smtClean="0"/>
              <a:t>And T </a:t>
            </a:r>
            <a:r>
              <a:rPr lang="en-US" baseline="0" dirty="0" err="1" smtClean="0"/>
              <a:t>rlf</a:t>
            </a:r>
            <a:r>
              <a:rPr lang="en-US" baseline="0" dirty="0" smtClean="0"/>
              <a:t>-&gt;r which converts reduced </a:t>
            </a:r>
            <a:r>
              <a:rPr lang="en-US" baseline="0" dirty="0" err="1" smtClean="0"/>
              <a:t>lightfield</a:t>
            </a:r>
            <a:r>
              <a:rPr lang="en-US" baseline="0" dirty="0" smtClean="0"/>
              <a:t> coefficients into response coefficients, which we call r-coefficients. These response-coefficients are later multiplied by </a:t>
            </a:r>
            <a:r>
              <a:rPr lang="en-US" baseline="0" dirty="0" err="1" smtClean="0"/>
              <a:t>U_r</a:t>
            </a:r>
            <a:r>
              <a:rPr lang="en-US" baseline="0" dirty="0" smtClean="0"/>
              <a:t> to generate the indirect lighting.</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to deal with interfaces, we’ve created six operators.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operators are used at level creation time, so they can be fairly large.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But we need to keep the Ur operator small since it will be used during runtime.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baseline="0" dirty="0" smtClean="0"/>
              <a:t>Many have attempted to create real-time indirect illumination.</a:t>
            </a:r>
          </a:p>
          <a:p>
            <a:endParaRPr lang="en-US" baseline="0" dirty="0" smtClean="0"/>
          </a:p>
          <a:p>
            <a:r>
              <a:rPr lang="en-US" baseline="0" dirty="0" smtClean="0"/>
              <a:t>&lt;ANIMATE&gt;</a:t>
            </a:r>
          </a:p>
          <a:p>
            <a:r>
              <a:rPr lang="en-US" baseline="0" dirty="0" smtClean="0"/>
              <a:t>The first, and still widely used method, is light maps. While light maps are very quick at runtime, the geometry and lighting is static, with long bake times creating poor artist workflow.</a:t>
            </a:r>
          </a:p>
          <a:p>
            <a:endParaRPr lang="en-US" baseline="0" dirty="0" smtClean="0"/>
          </a:p>
          <a:p>
            <a:r>
              <a:rPr lang="en-US" baseline="0" dirty="0" smtClean="0"/>
              <a:t>&lt;ANIMATE&gt;</a:t>
            </a:r>
          </a:p>
          <a:p>
            <a:r>
              <a:rPr lang="en-US" baseline="0" dirty="0" smtClean="0"/>
              <a:t>PRT removed the static lighting constraint, but the runtime is slightly slower.</a:t>
            </a:r>
          </a:p>
          <a:p>
            <a:endParaRPr lang="en-US" baseline="0" dirty="0" smtClean="0"/>
          </a:p>
          <a:p>
            <a:r>
              <a:rPr lang="en-US" baseline="0" dirty="0" smtClean="0"/>
              <a:t>&lt;ANIMATE&gt;</a:t>
            </a:r>
          </a:p>
          <a:p>
            <a:r>
              <a:rPr lang="en-US" baseline="0" dirty="0" smtClean="0"/>
              <a:t>PRT led to many papers that give great indirect lighting results, but require static geometry and large amounts of memory.</a:t>
            </a:r>
          </a:p>
          <a:p>
            <a:endParaRPr lang="en-US" baseline="0" dirty="0" smtClean="0"/>
          </a:p>
          <a:p>
            <a:r>
              <a:rPr lang="en-US" baseline="0" dirty="0" smtClean="0"/>
              <a:t>&lt;ANIMATE&gt;</a:t>
            </a:r>
            <a:br>
              <a:rPr lang="en-US" baseline="0" dirty="0" smtClean="0"/>
            </a:br>
            <a:r>
              <a:rPr lang="en-US" baseline="0" dirty="0" smtClean="0"/>
              <a:t>What all these techniques have in common is they require an offline </a:t>
            </a:r>
            <a:r>
              <a:rPr lang="en-US" baseline="0" dirty="0" err="1" smtClean="0"/>
              <a:t>precomputation</a:t>
            </a:r>
            <a:r>
              <a:rPr lang="en-US" baseline="0" dirty="0" smtClean="0"/>
              <a:t> to generate their results.</a:t>
            </a:r>
          </a:p>
          <a:p>
            <a:endParaRPr lang="en-US" baseline="0" dirty="0" smtClean="0"/>
          </a:p>
          <a:p>
            <a:r>
              <a:rPr lang="en-US" baseline="0" dirty="0" smtClean="0"/>
              <a:t>&lt;ANIMATE&gt;</a:t>
            </a:r>
          </a:p>
          <a:p>
            <a:r>
              <a:rPr lang="en-US" baseline="0" dirty="0" smtClean="0"/>
              <a:t>There are also techniques that do no </a:t>
            </a:r>
            <a:r>
              <a:rPr lang="en-US" baseline="0" dirty="0" err="1" smtClean="0"/>
              <a:t>precomputation</a:t>
            </a:r>
            <a:r>
              <a:rPr lang="en-US" baseline="0" dirty="0" smtClean="0"/>
              <a:t>. Beginning with Keller’s Instant </a:t>
            </a:r>
            <a:r>
              <a:rPr lang="en-US" baseline="0" dirty="0" err="1" smtClean="0"/>
              <a:t>Radiosity</a:t>
            </a:r>
            <a:endParaRPr lang="en-US" baseline="0" dirty="0" smtClean="0"/>
          </a:p>
          <a:p>
            <a:endParaRPr lang="en-US" baseline="0" dirty="0" smtClean="0"/>
          </a:p>
          <a:p>
            <a:r>
              <a:rPr lang="en-US" baseline="0" dirty="0" smtClean="0"/>
              <a:t>&lt;ANIMATE&gt;</a:t>
            </a:r>
          </a:p>
          <a:p>
            <a:r>
              <a:rPr lang="en-US" baseline="0" dirty="0" smtClean="0"/>
              <a:t>There are many papers that calculate certain indirect lighting effects, but run into performance concerns on current hardware.</a:t>
            </a:r>
          </a:p>
          <a:p>
            <a:endParaRPr lang="en-US" baseline="0" dirty="0" smtClean="0"/>
          </a:p>
          <a:p>
            <a:r>
              <a:rPr lang="en-US" baseline="0" dirty="0" smtClean="0"/>
              <a:t>&lt;ANIMATE&gt;</a:t>
            </a:r>
          </a:p>
          <a:p>
            <a:r>
              <a:rPr lang="en-US" baseline="0" dirty="0" smtClean="0"/>
              <a:t>Others were more concerned with real-time frame rates, and gave up some accuracy for speed.</a:t>
            </a:r>
          </a:p>
          <a:p>
            <a:endParaRPr lang="en-US" baseline="0" dirty="0" smtClean="0"/>
          </a:p>
          <a:p>
            <a:r>
              <a:rPr lang="en-US" baseline="0" dirty="0" smtClean="0"/>
              <a:t>&lt;ANIMATE&gt;</a:t>
            </a:r>
          </a:p>
          <a:p>
            <a:r>
              <a:rPr lang="en-US" baseline="0" dirty="0" smtClean="0"/>
              <a:t>But, when it comes to whether or not to </a:t>
            </a:r>
            <a:r>
              <a:rPr lang="en-US" baseline="0" dirty="0" err="1" smtClean="0"/>
              <a:t>precompute</a:t>
            </a:r>
            <a:r>
              <a:rPr lang="en-US" baseline="0" dirty="0" smtClean="0"/>
              <a:t>, even recent high-end real-time techniques are divided.</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we’ve completed all level independent </a:t>
            </a:r>
            <a:r>
              <a:rPr lang="en-US" baseline="0" dirty="0" err="1" smtClean="0"/>
              <a:t>precomputation</a:t>
            </a:r>
            <a:r>
              <a:rPr lang="en-US" baseline="0" dirty="0" smtClean="0"/>
              <a:t>, we need to map the dictionary shapes to our level. The shapes are warped to more closely match the scene geometry. Indirect lighting, calculated on the shape faces, is reconstructed on the real geometry using a light map.</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With our shapes connected, we need to calculate how each shape lights all others.</a:t>
            </a:r>
          </a:p>
          <a:p>
            <a:endParaRPr lang="en-US" baseline="0" dirty="0" smtClean="0"/>
          </a:p>
          <a:p>
            <a:r>
              <a:rPr lang="en-US" baseline="0" dirty="0" smtClean="0"/>
              <a:t>&lt;ANIMATE&gt;</a:t>
            </a:r>
          </a:p>
          <a:p>
            <a:r>
              <a:rPr lang="en-US" baseline="0" dirty="0" smtClean="0"/>
              <a:t>Say we have this set of shapes.</a:t>
            </a:r>
          </a:p>
          <a:p>
            <a:endParaRPr lang="en-US" baseline="0" dirty="0" smtClean="0"/>
          </a:p>
          <a:p>
            <a:r>
              <a:rPr lang="en-US" baseline="0" dirty="0" smtClean="0"/>
              <a:t>&lt;ANIMATE&gt;</a:t>
            </a:r>
          </a:p>
          <a:p>
            <a:r>
              <a:rPr lang="en-US" baseline="0" dirty="0" smtClean="0"/>
              <a:t>For this block,</a:t>
            </a:r>
          </a:p>
          <a:p>
            <a:endParaRPr lang="en-US" baseline="0" dirty="0" smtClean="0"/>
          </a:p>
          <a:p>
            <a:r>
              <a:rPr lang="en-US" baseline="0" dirty="0" smtClean="0"/>
              <a:t>&lt;ANIMATE&gt;</a:t>
            </a:r>
          </a:p>
          <a:p>
            <a:r>
              <a:rPr lang="en-US" baseline="0" dirty="0" smtClean="0"/>
              <a:t>We have an interface for light leaving the block</a:t>
            </a:r>
          </a:p>
          <a:p>
            <a:endParaRPr lang="en-US" baseline="0" dirty="0" smtClean="0"/>
          </a:p>
          <a:p>
            <a:r>
              <a:rPr lang="en-US" baseline="0" dirty="0" smtClean="0"/>
              <a:t>&lt;ANIMATE&gt;</a:t>
            </a:r>
          </a:p>
          <a:p>
            <a:r>
              <a:rPr lang="en-US" baseline="0" dirty="0" smtClean="0"/>
              <a:t>And an interface for light entering the block</a:t>
            </a:r>
          </a:p>
          <a:p>
            <a:endParaRPr lang="en-US" baseline="0" dirty="0" smtClean="0"/>
          </a:p>
          <a:p>
            <a:r>
              <a:rPr lang="en-US" baseline="0" dirty="0" smtClean="0"/>
              <a:t>&lt;ANIMATE&gt;</a:t>
            </a:r>
          </a:p>
          <a:p>
            <a:r>
              <a:rPr lang="en-US" baseline="0" dirty="0" smtClean="0"/>
              <a:t>Two interfaces exist at each shape connection, lying in the same position but dealing with light going in different directions.</a:t>
            </a:r>
          </a:p>
          <a:p>
            <a:endParaRPr lang="en-US" baseline="0" dirty="0" smtClean="0"/>
          </a:p>
          <a:p>
            <a:r>
              <a:rPr lang="en-US" baseline="0" dirty="0" smtClean="0"/>
              <a:t>&lt;ANIMATE&gt;</a:t>
            </a:r>
          </a:p>
          <a:p>
            <a:r>
              <a:rPr lang="en-US" baseline="0" dirty="0" smtClean="0"/>
              <a:t>And each path from one block to another is stored as an entry in the </a:t>
            </a:r>
            <a:r>
              <a:rPr lang="en-US" baseline="0" dirty="0" err="1" smtClean="0"/>
              <a:t>T_b</a:t>
            </a:r>
            <a:r>
              <a:rPr lang="en-US" baseline="0" dirty="0" smtClean="0"/>
              <a:t>-&gt;r matrix. This entry is calculated based on how the blocks are connected.</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example, to calculate</a:t>
            </a:r>
          </a:p>
          <a:p>
            <a:endParaRPr lang="en-US" baseline="0" dirty="0" smtClean="0"/>
          </a:p>
          <a:p>
            <a:r>
              <a:rPr lang="en-US" baseline="0" dirty="0" smtClean="0"/>
              <a:t>&lt;ANIMATE&gt;</a:t>
            </a:r>
          </a:p>
          <a:p>
            <a:r>
              <a:rPr lang="en-US" baseline="0" dirty="0" smtClean="0"/>
              <a:t>the response coefficients of  the block containing the purple point</a:t>
            </a:r>
          </a:p>
          <a:p>
            <a:endParaRPr lang="en-US" baseline="0" dirty="0" smtClean="0"/>
          </a:p>
          <a:p>
            <a:r>
              <a:rPr lang="en-US" baseline="0" dirty="0" smtClean="0"/>
              <a:t>&lt;ANIMATE&gt;</a:t>
            </a:r>
          </a:p>
          <a:p>
            <a:r>
              <a:rPr lang="en-US" baseline="0" dirty="0" smtClean="0"/>
              <a:t>from the basis coefficients of the block containing the red point.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convert</a:t>
            </a:r>
            <a:r>
              <a:rPr lang="en-US" baseline="0" dirty="0" smtClean="0"/>
              <a:t> the basis coefficients of the red block into the reduced light field space using the R b-&gt;</a:t>
            </a:r>
            <a:r>
              <a:rPr lang="en-US" baseline="0" dirty="0" err="1" smtClean="0"/>
              <a:t>rlf</a:t>
            </a:r>
            <a:r>
              <a:rPr lang="en-US" baseline="0" dirty="0" smtClean="0"/>
              <a:t> operator we </a:t>
            </a:r>
            <a:r>
              <a:rPr lang="en-US" baseline="0" dirty="0" err="1" smtClean="0"/>
              <a:t>precomputed</a:t>
            </a:r>
            <a:r>
              <a:rPr lang="en-US" baseline="0" dirty="0" smtClean="0"/>
              <a:t> earlier.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3 TIMES&gt;</a:t>
            </a:r>
          </a:p>
          <a:p>
            <a:r>
              <a:rPr lang="en-US" baseline="0" dirty="0" smtClean="0"/>
              <a:t>Transfer the signal from interface to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3 TIMES&gt;</a:t>
            </a:r>
          </a:p>
          <a:p>
            <a:r>
              <a:rPr lang="en-US" baseline="0" dirty="0" smtClean="0"/>
              <a:t>Transfer the signal from interface to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3 TIMES&gt;</a:t>
            </a:r>
          </a:p>
          <a:p>
            <a:r>
              <a:rPr lang="en-US" baseline="0" dirty="0" smtClean="0"/>
              <a:t>Transfer the signal from interface to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convert</a:t>
            </a:r>
            <a:r>
              <a:rPr lang="en-US" baseline="0" dirty="0" smtClean="0"/>
              <a:t> the reduced light field coefficients into response coefficients.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generates an</a:t>
            </a:r>
            <a:r>
              <a:rPr lang="en-US" baseline="0" dirty="0" smtClean="0"/>
              <a:t> entry in the sparse block matrix, Tb-&gt;r. Even </a:t>
            </a:r>
            <a:r>
              <a:rPr lang="en-US" dirty="0" smtClean="0"/>
              <a:t>though each interface operator can be</a:t>
            </a:r>
            <a:r>
              <a:rPr lang="en-US" baseline="0" dirty="0" smtClean="0"/>
              <a:t> fairly large, the final Tb-&gt;r entry is small.</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matrices defining the response from this block onto other interfaces </a:t>
            </a:r>
          </a:p>
          <a:p>
            <a:endParaRPr lang="en-US" baseline="0" dirty="0" smtClean="0"/>
          </a:p>
          <a:p>
            <a:r>
              <a:rPr lang="en-US" baseline="0" dirty="0" smtClean="0"/>
              <a:t>&lt;ANIMATE&gt;</a:t>
            </a:r>
          </a:p>
          <a:p>
            <a:r>
              <a:rPr lang="en-US" baseline="0" dirty="0" smtClean="0"/>
              <a:t>are stored in this column of </a:t>
            </a:r>
            <a:r>
              <a:rPr lang="en-US" baseline="0" dirty="0" err="1" smtClean="0"/>
              <a:t>T_b</a:t>
            </a:r>
            <a:r>
              <a:rPr lang="en-US" baseline="0" dirty="0" smtClean="0"/>
              <a:t>-&gt;r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baseline="0" dirty="0" smtClean="0"/>
              <a:t>MRT is designed to fit in the middle of this space, using some level independent </a:t>
            </a:r>
            <a:r>
              <a:rPr lang="en-US" baseline="0" dirty="0" err="1" smtClean="0"/>
              <a:t>precomputation</a:t>
            </a:r>
            <a:r>
              <a:rPr lang="en-US" baseline="0" dirty="0" smtClean="0"/>
              <a:t> to generate approximate indirect lighting quickly.</a:t>
            </a:r>
          </a:p>
          <a:p>
            <a:endParaRPr lang="en-US" baseline="0" dirty="0" smtClean="0"/>
          </a:p>
          <a:p>
            <a:r>
              <a:rPr lang="en-US" baseline="0" dirty="0" smtClean="0"/>
              <a:t>&lt;ANIMATE&gt;</a:t>
            </a:r>
          </a:p>
          <a:p>
            <a:r>
              <a:rPr lang="en-US" baseline="0" dirty="0" smtClean="0"/>
              <a:t>Quickly enough to run on very limited platforms such as the </a:t>
            </a:r>
            <a:r>
              <a:rPr lang="en-US" baseline="0" dirty="0" err="1" smtClean="0"/>
              <a:t>iPad</a:t>
            </a:r>
            <a:r>
              <a:rPr lang="en-US" baseline="0" dirty="0" smtClean="0"/>
              <a:t> 1 and </a:t>
            </a:r>
            <a:r>
              <a:rPr lang="en-US" baseline="0" dirty="0" err="1" smtClean="0"/>
              <a:t>iPhone</a:t>
            </a:r>
            <a:r>
              <a:rPr lang="en-US" baseline="0" dirty="0" smtClean="0"/>
              <a:t> 3Gs.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With other blocks defining different columns.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&lt;ANIMATE&gt;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Resulting in a sparse block matrix with up to # interfaces x # blocks matrices in it.</a:t>
            </a:r>
          </a:p>
        </p:txBody>
      </p:sp>
      <p:sp>
        <p:nvSpPr>
          <p:cNvPr id="4" name="Slide Number Placeholder 3"/>
          <p:cNvSpPr>
            <a:spLocks noGrp="1"/>
          </p:cNvSpPr>
          <p:nvPr>
            <p:ph type="sldNum" sz="quarter" idx="10"/>
          </p:nvPr>
        </p:nvSpPr>
        <p:spPr/>
        <p:txBody>
          <a:bodyPr/>
          <a:lstStyle/>
          <a:p>
            <a:fld id="{678800F2-CF43-49F7-94C5-D4B42BCE1E6E}"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block,</a:t>
            </a:r>
          </a:p>
          <a:p>
            <a:endParaRPr lang="en-US" baseline="0" dirty="0" smtClean="0"/>
          </a:p>
          <a:p>
            <a:r>
              <a:rPr lang="en-US" baseline="0" dirty="0" smtClean="0"/>
              <a:t>&lt;ANIMATE&gt;</a:t>
            </a:r>
          </a:p>
          <a:p>
            <a:r>
              <a:rPr lang="en-US" baseline="0" dirty="0" smtClean="0"/>
              <a:t>can reach all these interfaces without bouncing. </a:t>
            </a:r>
          </a:p>
          <a:p>
            <a:endParaRPr lang="en-US" baseline="0" dirty="0" smtClean="0"/>
          </a:p>
          <a:p>
            <a:r>
              <a:rPr lang="en-US" baseline="0" dirty="0" smtClean="0"/>
              <a:t>&lt;ANIMATE&gt;</a:t>
            </a:r>
          </a:p>
          <a:p>
            <a:r>
              <a:rPr lang="en-US" baseline="0" dirty="0" smtClean="0"/>
              <a:t>That means we need these entries in T b-&gt;r. Each defined using a combination of </a:t>
            </a:r>
            <a:r>
              <a:rPr lang="en-US" baseline="0" dirty="0" err="1" smtClean="0"/>
              <a:t>R_left</a:t>
            </a:r>
            <a:r>
              <a:rPr lang="en-US" baseline="0" dirty="0" smtClean="0"/>
              <a:t>, </a:t>
            </a:r>
            <a:r>
              <a:rPr lang="en-US" baseline="0" dirty="0" err="1" smtClean="0"/>
              <a:t>R_straight</a:t>
            </a:r>
            <a:r>
              <a:rPr lang="en-US" baseline="0" dirty="0" smtClean="0"/>
              <a:t>, and </a:t>
            </a:r>
            <a:r>
              <a:rPr lang="en-US" baseline="0" dirty="0" err="1" smtClean="0"/>
              <a:t>R_right</a:t>
            </a:r>
            <a:r>
              <a:rPr lang="en-US" baseline="0" dirty="0" smtClean="0"/>
              <a:t> operators from the dictionary.</a:t>
            </a:r>
          </a:p>
          <a:p>
            <a:endParaRPr lang="en-US" baseline="0" dirty="0" smtClean="0"/>
          </a:p>
          <a:p>
            <a:r>
              <a:rPr lang="en-US" baseline="0" dirty="0" smtClean="0"/>
              <a:t>&lt;ANIMATE&gt;</a:t>
            </a:r>
          </a:p>
          <a:p>
            <a:r>
              <a:rPr lang="en-US" baseline="0" dirty="0" smtClean="0"/>
              <a:t>This path is stored </a:t>
            </a:r>
          </a:p>
          <a:p>
            <a:endParaRPr lang="en-US" baseline="0" dirty="0" smtClean="0"/>
          </a:p>
          <a:p>
            <a:r>
              <a:rPr lang="en-US" baseline="0" dirty="0" smtClean="0"/>
              <a:t>&lt;ANIMATE&gt;</a:t>
            </a:r>
          </a:p>
          <a:p>
            <a:r>
              <a:rPr lang="en-US" baseline="0" dirty="0" smtClean="0"/>
              <a:t>here.</a:t>
            </a:r>
          </a:p>
          <a:p>
            <a:endParaRPr lang="en-US" baseline="0" dirty="0" smtClean="0"/>
          </a:p>
          <a:p>
            <a:r>
              <a:rPr lang="en-US" baseline="0" dirty="0" smtClean="0"/>
              <a:t>&lt;ANIMATE&gt;</a:t>
            </a:r>
          </a:p>
          <a:p>
            <a:r>
              <a:rPr lang="en-US" baseline="0" dirty="0" smtClean="0"/>
              <a:t>This path,</a:t>
            </a:r>
          </a:p>
          <a:p>
            <a:endParaRPr lang="en-US" baseline="0" dirty="0" smtClean="0"/>
          </a:p>
          <a:p>
            <a:r>
              <a:rPr lang="en-US" baseline="0" dirty="0" smtClean="0"/>
              <a:t>&lt;ANIMATE&gt;</a:t>
            </a:r>
          </a:p>
          <a:p>
            <a:r>
              <a:rPr lang="en-US" baseline="0" dirty="0" smtClean="0"/>
              <a:t>here.</a:t>
            </a:r>
          </a:p>
          <a:p>
            <a:endParaRPr lang="en-US" baseline="0" dirty="0" smtClean="0"/>
          </a:p>
          <a:p>
            <a:r>
              <a:rPr lang="en-US" baseline="0" dirty="0" smtClean="0"/>
              <a:t>&lt;ANIMATE&gt;</a:t>
            </a:r>
          </a:p>
          <a:p>
            <a:r>
              <a:rPr lang="en-US" baseline="0" dirty="0" smtClean="0"/>
              <a:t>And so on with all the other paths from this block.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Filling each column by starting from another block. Although, since this is a sparse block matrix</a:t>
            </a:r>
          </a:p>
        </p:txBody>
      </p:sp>
      <p:sp>
        <p:nvSpPr>
          <p:cNvPr id="4" name="Slide Number Placeholder 3"/>
          <p:cNvSpPr>
            <a:spLocks noGrp="1"/>
          </p:cNvSpPr>
          <p:nvPr>
            <p:ph type="sldNum" sz="quarter" idx="10"/>
          </p:nvPr>
        </p:nvSpPr>
        <p:spPr/>
        <p:txBody>
          <a:bodyPr/>
          <a:lstStyle/>
          <a:p>
            <a:fld id="{678800F2-CF43-49F7-94C5-D4B42BCE1E6E}"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only need to store entries with data, resulting in less storage. And,</a:t>
            </a:r>
          </a:p>
          <a:p>
            <a:endParaRPr lang="en-US" baseline="0" dirty="0" smtClean="0"/>
          </a:p>
          <a:p>
            <a:r>
              <a:rPr lang="en-US" baseline="0" dirty="0" smtClean="0"/>
              <a:t>&lt;ANIMATE&gt;</a:t>
            </a:r>
          </a:p>
          <a:p>
            <a:r>
              <a:rPr lang="en-US" baseline="0" dirty="0" smtClean="0"/>
              <a:t>if we have multiple paths that are the same set of operators, we only need to store that entry once </a:t>
            </a:r>
          </a:p>
          <a:p>
            <a:endParaRPr lang="en-US" baseline="0" dirty="0" smtClean="0"/>
          </a:p>
          <a:p>
            <a:r>
              <a:rPr lang="en-US" baseline="0" dirty="0" smtClean="0"/>
              <a:t>&lt;ANIMATE&gt;</a:t>
            </a:r>
          </a:p>
          <a:p>
            <a:r>
              <a:rPr lang="en-US" baseline="0" dirty="0" smtClean="0"/>
              <a:t>Resulting in a 50% memory savings on average.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Now that we have completed all the level</a:t>
            </a:r>
            <a:r>
              <a:rPr lang="en-US" baseline="0" dirty="0" smtClean="0"/>
              <a:t> creation steps, we move onto the runtime, which consists of just a few matrix multiplications.</a:t>
            </a:r>
          </a:p>
          <a:p>
            <a:endParaRPr lang="en-US" baseline="0" dirty="0" smtClean="0"/>
          </a:p>
          <a:p>
            <a:r>
              <a:rPr lang="en-US" baseline="0" dirty="0" smtClean="0"/>
              <a:t>&lt;ANIMATE&gt;</a:t>
            </a:r>
          </a:p>
          <a:p>
            <a:r>
              <a:rPr lang="en-US" baseline="0" dirty="0" smtClean="0"/>
              <a:t>We first calculate direct lighting at a reduced resolution on every shape in the level.</a:t>
            </a:r>
          </a:p>
          <a:p>
            <a:endParaRPr lang="en-US" baseline="0" dirty="0" smtClean="0"/>
          </a:p>
          <a:p>
            <a:r>
              <a:rPr lang="en-US" baseline="0" dirty="0" smtClean="0"/>
              <a:t>&lt;ANIMATE&gt;</a:t>
            </a:r>
          </a:p>
          <a:p>
            <a:r>
              <a:rPr lang="en-US" baseline="0" dirty="0" smtClean="0"/>
              <a:t>And use it to compute basis coefficients, using a simple matrix multiplication. We take those b-coefficients</a:t>
            </a:r>
          </a:p>
          <a:p>
            <a:endParaRPr lang="en-US" baseline="0" dirty="0" smtClean="0"/>
          </a:p>
          <a:p>
            <a:r>
              <a:rPr lang="en-US" baseline="0" dirty="0" smtClean="0"/>
              <a:t>&lt;ANIMATE&gt;</a:t>
            </a:r>
          </a:p>
          <a:p>
            <a:r>
              <a:rPr lang="en-US" baseline="0" dirty="0" smtClean="0"/>
              <a:t>Multiply them by </a:t>
            </a:r>
            <a:r>
              <a:rPr lang="en-US" baseline="0" dirty="0" err="1" smtClean="0"/>
              <a:t>U_b</a:t>
            </a:r>
            <a:r>
              <a:rPr lang="en-US" baseline="0" dirty="0" smtClean="0"/>
              <a:t> to compute transfer within each block,</a:t>
            </a:r>
          </a:p>
          <a:p>
            <a:endParaRPr lang="en-US" baseline="0" dirty="0" smtClean="0"/>
          </a:p>
          <a:p>
            <a:r>
              <a:rPr lang="en-US" baseline="0" dirty="0" smtClean="0"/>
              <a:t>&lt;ANIMATE&gt;</a:t>
            </a:r>
          </a:p>
          <a:p>
            <a:r>
              <a:rPr lang="en-US" baseline="0" dirty="0" smtClean="0"/>
              <a:t>and multiply them by </a:t>
            </a:r>
            <a:r>
              <a:rPr lang="en-US" baseline="0" dirty="0" err="1" smtClean="0"/>
              <a:t>U_bvol</a:t>
            </a:r>
            <a:r>
              <a:rPr lang="en-US" baseline="0" dirty="0" smtClean="0"/>
              <a:t> to light objects within the blocks.</a:t>
            </a:r>
          </a:p>
          <a:p>
            <a:endParaRPr lang="en-US" baseline="0" dirty="0" smtClean="0"/>
          </a:p>
          <a:p>
            <a:r>
              <a:rPr lang="en-US" baseline="0" dirty="0" smtClean="0"/>
              <a:t>&lt;ANIMATE&gt;</a:t>
            </a:r>
          </a:p>
          <a:p>
            <a:r>
              <a:rPr lang="en-US" baseline="0" dirty="0" smtClean="0"/>
              <a:t>Now that we have the basis coefficients we can compute response coefficients. By multiplying the r-coefficients</a:t>
            </a:r>
          </a:p>
          <a:p>
            <a:endParaRPr lang="en-US" baseline="0" dirty="0" smtClean="0"/>
          </a:p>
          <a:p>
            <a:r>
              <a:rPr lang="en-US" baseline="0" dirty="0" smtClean="0"/>
              <a:t>&lt;ANIMATE&gt;</a:t>
            </a:r>
          </a:p>
          <a:p>
            <a:r>
              <a:rPr lang="en-US" baseline="0" dirty="0" smtClean="0"/>
              <a:t>by </a:t>
            </a:r>
            <a:r>
              <a:rPr lang="en-US" baseline="0" dirty="0" err="1" smtClean="0"/>
              <a:t>U_r</a:t>
            </a:r>
            <a:r>
              <a:rPr lang="en-US" baseline="0" dirty="0" smtClean="0"/>
              <a:t>, we compute transfer between blocks. </a:t>
            </a:r>
          </a:p>
          <a:p>
            <a:endParaRPr lang="en-US" baseline="0" dirty="0" smtClean="0"/>
          </a:p>
          <a:p>
            <a:r>
              <a:rPr lang="en-US" baseline="0" dirty="0" smtClean="0"/>
              <a:t>&lt;ANIMATE&gt;</a:t>
            </a:r>
          </a:p>
          <a:p>
            <a:r>
              <a:rPr lang="en-US" baseline="0" dirty="0" smtClean="0"/>
              <a:t>and by multiplying r by </a:t>
            </a:r>
            <a:r>
              <a:rPr lang="en-US" baseline="0" dirty="0" err="1" smtClean="0"/>
              <a:t>U_rvol</a:t>
            </a:r>
            <a:r>
              <a:rPr lang="en-US" baseline="0" dirty="0" smtClean="0"/>
              <a:t> we compute object lighting from interfaces. To get our final scene we sum</a:t>
            </a:r>
          </a:p>
          <a:p>
            <a:endParaRPr lang="en-US" baseline="0" dirty="0" smtClean="0"/>
          </a:p>
          <a:p>
            <a:r>
              <a:rPr lang="en-US" baseline="0" dirty="0" smtClean="0"/>
              <a:t>&lt;ANIMATE &gt;</a:t>
            </a:r>
          </a:p>
          <a:p>
            <a:r>
              <a:rPr lang="en-US" baseline="0" dirty="0" smtClean="0"/>
              <a:t>the indirect lighting within the blocks, </a:t>
            </a:r>
          </a:p>
          <a:p>
            <a:endParaRPr lang="en-US" baseline="0" dirty="0" smtClean="0"/>
          </a:p>
          <a:p>
            <a:r>
              <a:rPr lang="en-US" baseline="0" dirty="0" smtClean="0"/>
              <a:t>&lt;ANIMATE&gt;</a:t>
            </a:r>
          </a:p>
          <a:p>
            <a:r>
              <a:rPr lang="en-US" baseline="0" dirty="0" smtClean="0"/>
              <a:t>the indirect lighting between blocks,</a:t>
            </a:r>
          </a:p>
          <a:p>
            <a:endParaRPr lang="en-US" baseline="0" dirty="0" smtClean="0"/>
          </a:p>
          <a:p>
            <a:r>
              <a:rPr lang="en-US" baseline="0" dirty="0" smtClean="0"/>
              <a:t>&lt;ANIMATE&gt;</a:t>
            </a:r>
          </a:p>
          <a:p>
            <a:r>
              <a:rPr lang="en-US" baseline="0" dirty="0" smtClean="0"/>
              <a:t>and the original direct lighting </a:t>
            </a:r>
          </a:p>
          <a:p>
            <a:endParaRPr lang="en-US" baseline="0" dirty="0" smtClean="0"/>
          </a:p>
          <a:p>
            <a:r>
              <a:rPr lang="en-US" baseline="0" dirty="0" smtClean="0"/>
              <a:t>&lt;ANIMATE&gt;</a:t>
            </a:r>
          </a:p>
          <a:p>
            <a:r>
              <a:rPr lang="en-US" baseline="0" dirty="0" smtClean="0"/>
              <a:t>to generate the fully lit scene in just a few milliseconds. For more runtime details, please see our </a:t>
            </a:r>
            <a:r>
              <a:rPr lang="en-US" baseline="0" dirty="0" err="1" smtClean="0"/>
              <a:t>Siggraph</a:t>
            </a:r>
            <a:r>
              <a:rPr lang="en-US" baseline="0" dirty="0" smtClean="0"/>
              <a:t> sketch from earlier this year.</a:t>
            </a:r>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If we use the right dictionary shapes and good mapping, </a:t>
            </a:r>
            <a:r>
              <a:rPr lang="en-US" baseline="0" dirty="0" smtClean="0"/>
              <a:t>the large scale indirect illumination effects are very close to ground truth.</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However, our method is </a:t>
            </a:r>
            <a:r>
              <a:rPr lang="en-US" baseline="0" dirty="0" smtClean="0"/>
              <a:t>quite approximate. As you can see here, when we map a single large shape to this complex temple scene, the lighting matches only at a coarse level.</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In conclusion, MRT is based on </a:t>
            </a:r>
            <a:r>
              <a:rPr lang="en-US" baseline="0" dirty="0" smtClean="0"/>
              <a:t>three key ideas.</a:t>
            </a:r>
            <a:endParaRPr lang="en-US" dirty="0" smtClean="0"/>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First</a:t>
            </a:r>
            <a:r>
              <a:rPr lang="en-US" baseline="0" dirty="0" smtClean="0"/>
              <a:t> is </a:t>
            </a:r>
            <a:r>
              <a:rPr lang="en-US" dirty="0" smtClean="0"/>
              <a:t>the</a:t>
            </a:r>
            <a:r>
              <a:rPr lang="en-US" baseline="0" dirty="0" smtClean="0"/>
              <a:t> lighting prior.</a:t>
            </a:r>
          </a:p>
          <a:p>
            <a:endParaRPr lang="en-US" baseline="0" dirty="0" smtClean="0"/>
          </a:p>
          <a:p>
            <a:r>
              <a:rPr lang="en-US" baseline="0" dirty="0" smtClean="0"/>
              <a:t>&lt;ANIMATE&gt;</a:t>
            </a:r>
          </a:p>
          <a:p>
            <a:r>
              <a:rPr lang="en-US" baseline="0" dirty="0" smtClean="0"/>
              <a:t>Current techniques assume that lighting response is random and chaotic.</a:t>
            </a:r>
          </a:p>
          <a:p>
            <a:endParaRPr lang="en-US" baseline="0" dirty="0" smtClean="0"/>
          </a:p>
          <a:p>
            <a:r>
              <a:rPr lang="en-US" baseline="0" dirty="0" smtClean="0"/>
              <a:t>&lt;ANIMATE&gt;</a:t>
            </a:r>
          </a:p>
          <a:p>
            <a:r>
              <a:rPr lang="en-US" baseline="0" dirty="0" smtClean="0"/>
              <a:t>In many cases, this is not true. </a:t>
            </a:r>
          </a:p>
          <a:p>
            <a:endParaRPr lang="en-US" baseline="0" dirty="0" smtClean="0"/>
          </a:p>
          <a:p>
            <a:r>
              <a:rPr lang="en-US" baseline="0" dirty="0" smtClean="0"/>
              <a:t>&lt;ANIMATE&gt;</a:t>
            </a:r>
          </a:p>
          <a:p>
            <a:r>
              <a:rPr lang="en-US" baseline="0" dirty="0" smtClean="0"/>
              <a:t>We take advantage of this by creating a specialized subspace based on a subset of possible lighting patterns.</a:t>
            </a:r>
            <a:endParaRPr lang="en-US" dirty="0" smtClean="0"/>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Second</a:t>
            </a:r>
            <a:r>
              <a:rPr lang="en-US" baseline="0" dirty="0" smtClean="0"/>
              <a:t> is modularity.</a:t>
            </a:r>
            <a:endParaRPr lang="en-US" dirty="0" smtClean="0"/>
          </a:p>
          <a:p>
            <a:endParaRPr lang="en-US" dirty="0" smtClean="0"/>
          </a:p>
          <a:p>
            <a:r>
              <a:rPr lang="en-US" dirty="0" smtClean="0"/>
              <a:t>&lt;ANIMATE&gt;</a:t>
            </a:r>
          </a:p>
          <a:p>
            <a:r>
              <a:rPr lang="en-US" dirty="0" smtClean="0"/>
              <a:t>By using </a:t>
            </a:r>
            <a:r>
              <a:rPr lang="en-US" baseline="0" dirty="0" smtClean="0"/>
              <a:t>a finite set of level independent shapes we limit the amount of </a:t>
            </a:r>
            <a:r>
              <a:rPr lang="en-US" baseline="0" dirty="0" err="1" smtClean="0"/>
              <a:t>precomputation</a:t>
            </a:r>
            <a:r>
              <a:rPr lang="en-US" baseline="0" dirty="0" smtClean="0"/>
              <a:t> that needs to occur.</a:t>
            </a:r>
          </a:p>
          <a:p>
            <a:endParaRPr lang="en-US" baseline="0" dirty="0" smtClean="0"/>
          </a:p>
          <a:p>
            <a:r>
              <a:rPr lang="en-US" baseline="0" dirty="0" smtClean="0"/>
              <a:t>&lt;ANIMATE&gt;</a:t>
            </a:r>
          </a:p>
          <a:p>
            <a:r>
              <a:rPr lang="en-US" baseline="0" dirty="0" smtClean="0"/>
              <a:t>And, with appropriately chosen shapes used as coupled bounce cards, we can use the same dictionary for many different levels</a:t>
            </a:r>
          </a:p>
          <a:p>
            <a:endParaRPr lang="en-US" baseline="0" dirty="0" smtClean="0"/>
          </a:p>
          <a:p>
            <a:r>
              <a:rPr lang="en-US" baseline="0" dirty="0" smtClean="0"/>
              <a:t>&lt;ANIMATE&gt;</a:t>
            </a:r>
          </a:p>
          <a:p>
            <a:r>
              <a:rPr lang="en-US" baseline="0" dirty="0" smtClean="0"/>
              <a:t>With only a few steps required at authoring time.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Three insights allow us to accomplish this.</a:t>
            </a:r>
          </a:p>
          <a:p>
            <a:endParaRPr lang="en-US" dirty="0" smtClean="0"/>
          </a:p>
          <a:p>
            <a:r>
              <a:rPr lang="en-US" dirty="0" smtClean="0"/>
              <a:t>&lt;ANIMATE&gt;</a:t>
            </a:r>
          </a:p>
          <a:p>
            <a:r>
              <a:rPr lang="en-US" dirty="0" smtClean="0"/>
              <a:t>First, much of the complexity in direct-to-indirect</a:t>
            </a:r>
            <a:r>
              <a:rPr lang="en-US" baseline="0" dirty="0" smtClean="0"/>
              <a:t> transfer operators is due to the complicated geometry of the scene.</a:t>
            </a:r>
          </a:p>
          <a:p>
            <a:endParaRPr lang="en-US" baseline="0" dirty="0" smtClean="0"/>
          </a:p>
          <a:p>
            <a:r>
              <a:rPr lang="en-US" baseline="0" dirty="0" smtClean="0"/>
              <a:t>&lt;ANIMATE&gt;</a:t>
            </a:r>
          </a:p>
          <a:p>
            <a:r>
              <a:rPr lang="en-US" baseline="0" dirty="0" smtClean="0"/>
              <a:t>By generating operators for simple shapes, we speed up the process, at the cost of a more approximate solution.</a:t>
            </a:r>
          </a:p>
          <a:p>
            <a:endParaRPr lang="en-US" baseline="0" dirty="0" smtClean="0"/>
          </a:p>
          <a:p>
            <a:r>
              <a:rPr lang="en-US" baseline="0" dirty="0" smtClean="0"/>
              <a:t>&lt;ANIMATE&gt;</a:t>
            </a:r>
          </a:p>
          <a:p>
            <a:r>
              <a:rPr lang="en-US" baseline="0" dirty="0" smtClean="0"/>
              <a:t>Second, by defining the shapes in so they can be connected, global illumination can be calculated separately for each shape, with indirect lighting between shapes calculated afterwards. This allows modular reuse of the </a:t>
            </a:r>
            <a:r>
              <a:rPr lang="en-US" baseline="0" dirty="0" err="1" smtClean="0"/>
              <a:t>precomputed</a:t>
            </a:r>
            <a:r>
              <a:rPr lang="en-US" baseline="0" dirty="0" smtClean="0"/>
              <a:t> direct-to-indirect transfer operators.</a:t>
            </a:r>
          </a:p>
          <a:p>
            <a:endParaRPr lang="en-US" baseline="0" dirty="0" smtClean="0"/>
          </a:p>
          <a:p>
            <a:r>
              <a:rPr lang="en-US" baseline="0" dirty="0" smtClean="0"/>
              <a:t>&lt;ANIMATE&gt;</a:t>
            </a:r>
          </a:p>
          <a:p>
            <a:r>
              <a:rPr lang="en-US" baseline="0" dirty="0" smtClean="0"/>
              <a:t>And third, although the transfer has been computed on simple shapes, </a:t>
            </a:r>
          </a:p>
          <a:p>
            <a:endParaRPr lang="en-US" baseline="0" dirty="0" smtClean="0"/>
          </a:p>
          <a:p>
            <a:r>
              <a:rPr lang="en-US" baseline="0" dirty="0" smtClean="0"/>
              <a:t>&lt;ANIMATE&gt;</a:t>
            </a:r>
          </a:p>
          <a:p>
            <a:r>
              <a:rPr lang="en-US" baseline="0" dirty="0" smtClean="0"/>
              <a:t>the resulting light map can be applied to more complicated geometry. </a:t>
            </a:r>
          </a:p>
          <a:p>
            <a:endParaRPr lang="en-US" baseline="0" dirty="0" smtClean="0"/>
          </a:p>
          <a:p>
            <a:r>
              <a:rPr lang="en-US" baseline="0" dirty="0" smtClean="0"/>
              <a:t>&lt;ANIMATE&gt;</a:t>
            </a:r>
          </a:p>
          <a:p>
            <a:r>
              <a:rPr lang="en-US" baseline="0" dirty="0" smtClean="0"/>
              <a:t>The high level idea of MRT is to generate a set of </a:t>
            </a:r>
          </a:p>
          <a:p>
            <a:endParaRPr lang="en-US" baseline="0" dirty="0" smtClean="0"/>
          </a:p>
          <a:p>
            <a:r>
              <a:rPr lang="en-US" baseline="0" dirty="0" smtClean="0"/>
              <a:t>&lt;ANIMATE&gt;</a:t>
            </a:r>
          </a:p>
          <a:p>
            <a:r>
              <a:rPr lang="en-US" baseline="0" dirty="0" smtClean="0"/>
              <a:t>coupled bounce cards and map the resulting approximate indirect lighting onto the actual geometry.</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And third, by reducing everything</a:t>
            </a:r>
            <a:r>
              <a:rPr lang="en-US" baseline="0" dirty="0" smtClean="0"/>
              <a:t> to matrix multiplications at </a:t>
            </a:r>
            <a:r>
              <a:rPr lang="en-US" dirty="0" smtClean="0"/>
              <a:t>runtime,</a:t>
            </a:r>
            <a:r>
              <a:rPr lang="en-US" baseline="0" dirty="0" smtClean="0"/>
              <a:t> our method is simple and quick enough to run on limited devices such as tablets and phones, taking between 8 and 14 </a:t>
            </a:r>
            <a:r>
              <a:rPr lang="en-US" baseline="0" dirty="0" err="1" smtClean="0"/>
              <a:t>ms.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 you</a:t>
            </a:r>
            <a:r>
              <a:rPr lang="en-US" baseline="0" dirty="0" smtClean="0"/>
              <a:t> for listening.</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This</a:t>
            </a:r>
            <a:r>
              <a:rPr lang="en-US" baseline="0" dirty="0" smtClean="0"/>
              <a:t> same idea of different bases can also be used to generate indirect shadowing and reflection, as shown here. </a:t>
            </a:r>
          </a:p>
          <a:p>
            <a:endParaRPr lang="en-US" baseline="0" dirty="0" smtClean="0"/>
          </a:p>
          <a:p>
            <a:r>
              <a:rPr lang="en-US" baseline="0" dirty="0" smtClean="0"/>
              <a:t>&lt;ANIMATE&gt;</a:t>
            </a:r>
          </a:p>
          <a:p>
            <a:r>
              <a:rPr lang="en-US" baseline="0" dirty="0" smtClean="0"/>
              <a:t>Which we will present at i3D next year.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73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aseline="0" dirty="0" smtClean="0"/>
              <a:t>We started by using a very simple shape, which allowed us to use an SVD to generate approximate, low frequency, indirect lighting.</a:t>
            </a:r>
          </a:p>
          <a:p>
            <a:endParaRPr lang="en-US" baseline="0" dirty="0" smtClean="0"/>
          </a:p>
          <a:p>
            <a:r>
              <a:rPr lang="en-US" baseline="0" dirty="0" smtClean="0"/>
              <a:t>&lt;ANIMATE&gt;</a:t>
            </a:r>
          </a:p>
          <a:p>
            <a:r>
              <a:rPr lang="en-US" baseline="0" dirty="0" smtClean="0"/>
              <a:t>But when we connected the shapes together, a lot of the light was missing.</a:t>
            </a:r>
          </a:p>
          <a:p>
            <a:endParaRPr lang="en-US" baseline="0" dirty="0" smtClean="0"/>
          </a:p>
          <a:p>
            <a:r>
              <a:rPr lang="en-US" baseline="0" dirty="0" smtClean="0"/>
              <a:t>&lt;ANIMATE&gt;</a:t>
            </a:r>
          </a:p>
          <a:p>
            <a:r>
              <a:rPr lang="en-US" baseline="0" dirty="0" smtClean="0"/>
              <a:t>The problem was we had no way to pass indirect light from one shape to another, the indirect light off this red wall was not being deposited onto it’s neighbor.</a:t>
            </a:r>
          </a:p>
          <a:p>
            <a:endParaRPr lang="en-US" baseline="0" dirty="0" smtClean="0"/>
          </a:p>
          <a:p>
            <a:r>
              <a:rPr lang="en-US" baseline="0" dirty="0" smtClean="0"/>
              <a:t>&lt;ANIMATE&gt;</a:t>
            </a:r>
          </a:p>
          <a:p>
            <a:r>
              <a:rPr lang="en-US" baseline="0" dirty="0" smtClean="0"/>
              <a:t>So we added light fields between shapes.</a:t>
            </a:r>
          </a:p>
          <a:p>
            <a:endParaRPr lang="en-US" baseline="0" dirty="0" smtClean="0"/>
          </a:p>
          <a:p>
            <a:r>
              <a:rPr lang="en-US" baseline="0" dirty="0" smtClean="0"/>
              <a:t>&lt;ANIMATE&gt;</a:t>
            </a:r>
          </a:p>
          <a:p>
            <a:r>
              <a:rPr lang="en-US" baseline="0" dirty="0" smtClean="0"/>
              <a:t>Giving us better results.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But, we still had problems when warping these results to actual, interesting</a:t>
            </a:r>
            <a:r>
              <a:rPr lang="en-US" baseline="0" dirty="0" smtClean="0"/>
              <a:t> geometry.</a:t>
            </a:r>
            <a:endParaRPr lang="en-US" dirty="0"/>
          </a:p>
          <a:p>
            <a:endParaRPr lang="en-US" dirty="0"/>
          </a:p>
          <a:p>
            <a:r>
              <a:rPr lang="en-US" dirty="0" smtClean="0"/>
              <a:t>&lt;ANIMATE&gt;</a:t>
            </a:r>
          </a:p>
          <a:p>
            <a:r>
              <a:rPr lang="en-US" dirty="0" smtClean="0"/>
              <a:t>So we generated</a:t>
            </a:r>
            <a:r>
              <a:rPr lang="en-US" baseline="0" dirty="0" smtClean="0"/>
              <a:t> spherical harmonic values instead of scalar ones, allowing us to re-light the shape based on it’s </a:t>
            </a:r>
            <a:r>
              <a:rPr lang="en-US" baseline="0" dirty="0" err="1" smtClean="0"/>
              <a:t>normals</a:t>
            </a:r>
            <a:r>
              <a:rPr lang="en-US" baseline="0" dirty="0" smtClean="0"/>
              <a:t>, or normal map (as shown here).</a:t>
            </a:r>
            <a:endParaRPr lang="en-US"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721CB4A6-FA0D-422F-AEBE-ACC6FFCDF9AE}" type="datetime1">
              <a:rPr lang="en-US" smtClean="0"/>
              <a:pPr/>
              <a:t>12/15/2011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70C590-D9DA-413D-B0A7-C21ED7FFD0A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EAB39A6-B599-42CA-84DE-92F258B9AED0}" type="datetime1">
              <a:rPr lang="en-US" smtClean="0"/>
              <a:pPr/>
              <a:t>12/15/2011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6C55425-057C-44DE-9DC5-AFDBCD41F83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019BCC9-2B96-44E1-919C-87A7B32D5FC9}" type="datetime1">
              <a:rPr lang="en-US" smtClean="0"/>
              <a:pPr/>
              <a:t>12/15/2011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9E97B8-71F6-4600-8F39-C3B6A00BCEE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624FC7-3552-4B72-990A-C88876B38B60}" type="datetime1">
              <a:rPr lang="en-US" smtClean="0"/>
              <a:pPr/>
              <a:t>12/15/2011</a:t>
            </a:fld>
            <a:endParaRPr lang="en-US"/>
          </a:p>
        </p:txBody>
      </p:sp>
      <p:sp>
        <p:nvSpPr>
          <p:cNvPr id="6" name="Slide Number Placeholder 5"/>
          <p:cNvSpPr>
            <a:spLocks noGrp="1"/>
          </p:cNvSpPr>
          <p:nvPr>
            <p:ph type="sldNum" sz="quarter" idx="12"/>
          </p:nvPr>
        </p:nvSpPr>
        <p:spPr>
          <a:xfrm>
            <a:off x="3505200" y="6356350"/>
            <a:ext cx="2133600" cy="365125"/>
          </a:xfrm>
        </p:spPr>
        <p:txBody>
          <a:bodyPr/>
          <a:lstStyle>
            <a:lvl1pPr algn="ctr">
              <a:defRPr sz="2000"/>
            </a:lvl1pPr>
          </a:lstStyle>
          <a:p>
            <a:fld id="{A65E9C41-0F53-4C1E-8136-7FAB0161C8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62A6556-0D79-4099-82E9-40C203C640E9}" type="datetime1">
              <a:rPr lang="en-US" smtClean="0"/>
              <a:pPr/>
              <a:t>12/15/2011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F5E9FBB-9F12-4DBA-93F1-B4D314CFD065}"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D5BC8E3F-B02E-44D2-9A19-5C8E493E86B7}" type="datetime1">
              <a:rPr lang="en-US" smtClean="0"/>
              <a:pPr/>
              <a:t>12/15/2011</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3AE35263-C03B-4A3D-94C8-48C89DB985E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004655C6-67F9-4704-B9C5-22DD8770E12C}" type="datetime1">
              <a:rPr lang="en-US" smtClean="0"/>
              <a:pPr/>
              <a:t>12/15/2011</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8F2ECFE9-0CA7-42F5-A381-B851BCFFF68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05F07852-EFDE-46D0-BD02-EB7AB4B24BA2}" type="datetime1">
              <a:rPr lang="en-US" smtClean="0"/>
              <a:pPr/>
              <a:t>12/15/2011</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44D6AFDF-E29A-4F79-860B-A4637BDE913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0B981F24-EE6A-4EDF-9493-535D8A4F396D}" type="datetime1">
              <a:rPr lang="en-US" smtClean="0"/>
              <a:pPr/>
              <a:t>12/15/2011</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366DB480-0B8F-4C45-A972-E74D1A02948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F8C9C150-A443-4278-851B-FCB0D57B5B3D}" type="datetime1">
              <a:rPr lang="en-US" smtClean="0"/>
              <a:pPr/>
              <a:t>12/15/2011</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EFD59EA0-7C7F-43FF-8EF4-04661EDB62E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FDE24668-B227-41F3-AC9B-B32704D3168C}" type="datetime1">
              <a:rPr lang="en-US" smtClean="0"/>
              <a:pPr/>
              <a:t>12/15/2011</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BE6FE0D6-7379-4533-8387-F3830B87D52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ECC38CD5-FC79-44A3-A814-922D6F6410A0}" type="datetime1">
              <a:rPr lang="en-US" smtClean="0"/>
              <a:pPr/>
              <a:t>12/15/2011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72B7F935-FF6F-4BE7-8CD5-D588AC0253D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image" Target="../media/image3.jpe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notesSlide" Target="../notesSlides/notesSlide11.xml"/><Relationship Id="rId16"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45.jpe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61.png"/><Relationship Id="rId4" Type="http://schemas.openxmlformats.org/officeDocument/2006/relationships/image" Target="../media/image10.png"/><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3.jpeg"/><Relationship Id="rId7"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jpeg"/><Relationship Id="rId3" Type="http://schemas.openxmlformats.org/officeDocument/2006/relationships/image" Target="../media/image3.jpeg"/><Relationship Id="rId7" Type="http://schemas.openxmlformats.org/officeDocument/2006/relationships/image" Target="../media/image65.png"/><Relationship Id="rId12" Type="http://schemas.openxmlformats.org/officeDocument/2006/relationships/image" Target="../media/image70.jpeg"/><Relationship Id="rId17" Type="http://schemas.openxmlformats.org/officeDocument/2006/relationships/image" Target="../media/image75.jpeg"/><Relationship Id="rId2" Type="http://schemas.openxmlformats.org/officeDocument/2006/relationships/notesSlide" Target="../notesSlides/notesSlide22.xml"/><Relationship Id="rId16" Type="http://schemas.openxmlformats.org/officeDocument/2006/relationships/image" Target="../media/image74.jpeg"/><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5" Type="http://schemas.openxmlformats.org/officeDocument/2006/relationships/image" Target="../media/image73.jpe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3.jpeg"/><Relationship Id="rId7"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ideo" Target="file:///C:\Users\loos\Desktop\MRT\ModeComparison.wmv" TargetMode="External"/><Relationship Id="rId5" Type="http://schemas.openxmlformats.org/officeDocument/2006/relationships/image" Target="../media/image84.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jpeg"/><Relationship Id="rId7"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jpeg"/><Relationship Id="rId7" Type="http://schemas.openxmlformats.org/officeDocument/2006/relationships/image" Target="../media/image8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3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jpeg"/><Relationship Id="rId7" Type="http://schemas.openxmlformats.org/officeDocument/2006/relationships/image" Target="../media/image8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3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jpeg"/><Relationship Id="rId7" Type="http://schemas.openxmlformats.org/officeDocument/2006/relationships/image" Target="../media/image89.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36.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jpeg"/><Relationship Id="rId7" Type="http://schemas.openxmlformats.org/officeDocument/2006/relationships/image" Target="../media/image89.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3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jpeg"/><Relationship Id="rId7" Type="http://schemas.openxmlformats.org/officeDocument/2006/relationships/image" Target="../media/image89.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5.xml"/><Relationship Id="rId16"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jpe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jpeg"/><Relationship Id="rId14" Type="http://schemas.openxmlformats.org/officeDocument/2006/relationships/image" Target="../media/image29.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video" Target="file:///C:\Users\loos\Desktop\MRT\tomcat.wmv" TargetMode="External"/><Relationship Id="rId5" Type="http://schemas.openxmlformats.org/officeDocument/2006/relationships/image" Target="../media/image93.png"/><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2.png"/><Relationship Id="rId18" Type="http://schemas.openxmlformats.org/officeDocument/2006/relationships/image" Target="../media/image16.jpeg"/><Relationship Id="rId3" Type="http://schemas.openxmlformats.org/officeDocument/2006/relationships/image" Target="../media/image3.jpeg"/><Relationship Id="rId7" Type="http://schemas.openxmlformats.org/officeDocument/2006/relationships/image" Target="../media/image29.png"/><Relationship Id="rId12" Type="http://schemas.openxmlformats.org/officeDocument/2006/relationships/image" Target="../media/image21.png"/><Relationship Id="rId17" Type="http://schemas.openxmlformats.org/officeDocument/2006/relationships/image" Target="../media/image32.jpeg"/><Relationship Id="rId2" Type="http://schemas.openxmlformats.org/officeDocument/2006/relationships/notesSlide" Target="../notesSlides/notesSlide6.xml"/><Relationship Id="rId16"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20.jpeg"/><Relationship Id="rId5" Type="http://schemas.openxmlformats.org/officeDocument/2006/relationships/image" Target="../media/image27.png"/><Relationship Id="rId15" Type="http://schemas.openxmlformats.org/officeDocument/2006/relationships/image" Target="../media/image24.jpe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30.png"/><Relationship Id="rId14" Type="http://schemas.openxmlformats.org/officeDocument/2006/relationships/image" Target="../media/image23.png"/></Relationships>
</file>

<file path=ppt/slides/_rels/slide6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3.jpeg"/><Relationship Id="rId7" Type="http://schemas.openxmlformats.org/officeDocument/2006/relationships/image" Target="../media/image97.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 Id="rId9" Type="http://schemas.openxmlformats.org/officeDocument/2006/relationships/image" Target="../media/image99.png"/></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6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07.png"/><Relationship Id="rId18" Type="http://schemas.openxmlformats.org/officeDocument/2006/relationships/image" Target="../media/image112.png"/><Relationship Id="rId3" Type="http://schemas.openxmlformats.org/officeDocument/2006/relationships/image" Target="../media/image3.jpeg"/><Relationship Id="rId7" Type="http://schemas.openxmlformats.org/officeDocument/2006/relationships/image" Target="../media/image13.png"/><Relationship Id="rId12" Type="http://schemas.openxmlformats.org/officeDocument/2006/relationships/image" Target="../media/image106.png"/><Relationship Id="rId17" Type="http://schemas.openxmlformats.org/officeDocument/2006/relationships/image" Target="../media/image111.png"/><Relationship Id="rId2" Type="http://schemas.openxmlformats.org/officeDocument/2006/relationships/notesSlide" Target="../notesSlides/notesSlide69.xml"/><Relationship Id="rId16" Type="http://schemas.openxmlformats.org/officeDocument/2006/relationships/image" Target="../media/image110.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05.png"/><Relationship Id="rId5" Type="http://schemas.openxmlformats.org/officeDocument/2006/relationships/image" Target="../media/image11.png"/><Relationship Id="rId15" Type="http://schemas.openxmlformats.org/officeDocument/2006/relationships/image" Target="../media/image109.png"/><Relationship Id="rId10" Type="http://schemas.openxmlformats.org/officeDocument/2006/relationships/image" Target="../media/image104.jpeg"/><Relationship Id="rId19" Type="http://schemas.openxmlformats.org/officeDocument/2006/relationships/image" Target="../media/image92.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108.jpe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36.png"/><Relationship Id="rId3" Type="http://schemas.openxmlformats.org/officeDocument/2006/relationships/image" Target="../media/image3.jpeg"/><Relationship Id="rId7" Type="http://schemas.openxmlformats.org/officeDocument/2006/relationships/image" Target="../media/image11.png"/><Relationship Id="rId12"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34.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33.png"/><Relationship Id="rId9" Type="http://schemas.openxmlformats.org/officeDocument/2006/relationships/image" Target="../media/image13.png"/><Relationship Id="rId14" Type="http://schemas.openxmlformats.org/officeDocument/2006/relationships/image" Target="../media/image37.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ideo" Target="file:///C:\Users\loos\Desktop\MRT\ios-short-mrt.wmv" TargetMode="External"/><Relationship Id="rId5" Type="http://schemas.openxmlformats.org/officeDocument/2006/relationships/image" Target="../media/image113.png"/><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video" Target="file:///C:\Users\loos\Desktop\MRT\SS.wmv" TargetMode="External"/><Relationship Id="rId5" Type="http://schemas.openxmlformats.org/officeDocument/2006/relationships/image" Target="../media/image114.png"/><Relationship Id="rId4" Type="http://schemas.openxmlformats.org/officeDocument/2006/relationships/image" Target="../media/image3.jpeg"/></Relationships>
</file>

<file path=ppt/slides/_rels/slide7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116.png"/><Relationship Id="rId4" Type="http://schemas.openxmlformats.org/officeDocument/2006/relationships/image" Target="../media/image115.png"/></Relationships>
</file>

<file path=ppt/slides/_rels/slide7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41.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28" name="Picture 27" descr="maze+interfaces+normals.bmp"/>
          <p:cNvPicPr>
            <a:picLocks noChangeAspect="1"/>
          </p:cNvPicPr>
          <p:nvPr/>
        </p:nvPicPr>
        <p:blipFill>
          <a:blip r:embed="rId4" cstate="print"/>
          <a:srcRect t="30004" b="17502"/>
          <a:stretch>
            <a:fillRect/>
          </a:stretch>
        </p:blipFill>
        <p:spPr>
          <a:xfrm>
            <a:off x="1600200" y="4114800"/>
            <a:ext cx="7315200" cy="2160031"/>
          </a:xfrm>
          <a:prstGeom prst="rect">
            <a:avLst/>
          </a:prstGeom>
        </p:spPr>
      </p:pic>
      <p:pic>
        <p:nvPicPr>
          <p:cNvPr id="29" name="Picture 28" descr="maze+interfaces+normals+volumes.bmp"/>
          <p:cNvPicPr>
            <a:picLocks noChangeAspect="1"/>
          </p:cNvPicPr>
          <p:nvPr/>
        </p:nvPicPr>
        <p:blipFill>
          <a:blip r:embed="rId5" cstate="print"/>
          <a:srcRect t="30004" b="17502"/>
          <a:stretch>
            <a:fillRect/>
          </a:stretch>
        </p:blipFill>
        <p:spPr>
          <a:xfrm>
            <a:off x="1600200" y="4114800"/>
            <a:ext cx="7315200" cy="2160031"/>
          </a:xfrm>
          <a:prstGeom prst="rect">
            <a:avLst/>
          </a:prstGeom>
        </p:spPr>
      </p:pic>
      <p:pic>
        <p:nvPicPr>
          <p:cNvPr id="30" name="Picture 29" descr="single-cube.bmp"/>
          <p:cNvPicPr>
            <a:picLocks noChangeAspect="1"/>
          </p:cNvPicPr>
          <p:nvPr/>
        </p:nvPicPr>
        <p:blipFill>
          <a:blip r:embed="rId6" cstate="print"/>
          <a:srcRect l="25938" t="16113" r="29062" b="6850"/>
          <a:stretch>
            <a:fillRect/>
          </a:stretch>
        </p:blipFill>
        <p:spPr>
          <a:xfrm>
            <a:off x="228600" y="914400"/>
            <a:ext cx="1828800" cy="1761067"/>
          </a:xfrm>
          <a:prstGeom prst="rect">
            <a:avLst/>
          </a:prstGeom>
        </p:spPr>
      </p:pic>
      <p:sp>
        <p:nvSpPr>
          <p:cNvPr id="9" name="TextBox 8"/>
          <p:cNvSpPr txBox="1"/>
          <p:nvPr/>
        </p:nvSpPr>
        <p:spPr bwMode="auto">
          <a:xfrm>
            <a:off x="3068868" y="1219200"/>
            <a:ext cx="470353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Images are Indirect Lighting Only</a:t>
            </a:r>
          </a:p>
        </p:txBody>
      </p:sp>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Thought Process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0 0  L 0 -0.33302  E" pathEditMode="relative" ptsTypes="">
                                      <p:cBhvr>
                                        <p:cTn id="6" dur="1000" fill="hold"/>
                                        <p:tgtEl>
                                          <p:spTgt spid="28"/>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4175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MRT Overview</a:t>
            </a:r>
            <a:endParaRPr lang="en-US" sz="3000" b="1" dirty="0" smtClean="0">
              <a:solidFill>
                <a:srgbClr val="FFFF00"/>
              </a:solidFill>
              <a:latin typeface="Verdana" pitchFamily="34" charset="0"/>
              <a:ea typeface="Verdana" pitchFamily="34" charset="0"/>
              <a:cs typeface="Verdana" pitchFamily="34" charset="0"/>
            </a:endParaRPr>
          </a:p>
        </p:txBody>
      </p:sp>
      <p:grpSp>
        <p:nvGrpSpPr>
          <p:cNvPr id="34" name="Group 33"/>
          <p:cNvGrpSpPr/>
          <p:nvPr/>
        </p:nvGrpSpPr>
        <p:grpSpPr>
          <a:xfrm>
            <a:off x="956103" y="1833761"/>
            <a:ext cx="1055097" cy="1138039"/>
            <a:chOff x="956103" y="1833761"/>
            <a:chExt cx="1055097" cy="1138039"/>
          </a:xfrm>
        </p:grpSpPr>
        <p:sp>
          <p:nvSpPr>
            <p:cNvPr id="6" name="TextBox 25"/>
            <p:cNvSpPr txBox="1">
              <a:spLocks noChangeArrowheads="1"/>
            </p:cNvSpPr>
            <p:nvPr/>
          </p:nvSpPr>
          <p:spPr bwMode="auto">
            <a:xfrm>
              <a:off x="956103" y="2571690"/>
              <a:ext cx="1055097" cy="400110"/>
            </a:xfrm>
            <a:prstGeom prst="rect">
              <a:avLst/>
            </a:prstGeom>
            <a:noFill/>
            <a:ln w="9525">
              <a:noFill/>
              <a:miter lim="800000"/>
              <a:headEnd/>
              <a:tailEnd/>
            </a:ln>
          </p:spPr>
          <p:txBody>
            <a:bodyPr wrap="none">
              <a:spAutoFit/>
            </a:bodyPr>
            <a:lstStyle/>
            <a:p>
              <a:r>
                <a:rPr lang="en-US" sz="2000" dirty="0">
                  <a:solidFill>
                    <a:schemeClr val="bg1"/>
                  </a:solidFill>
                  <a:latin typeface="Helvetica" pitchFamily="34" charset="0"/>
                  <a:cs typeface="Helvetica" pitchFamily="34" charset="0"/>
                </a:rPr>
                <a:t>Shapes</a:t>
              </a:r>
            </a:p>
          </p:txBody>
        </p:sp>
        <p:grpSp>
          <p:nvGrpSpPr>
            <p:cNvPr id="7" name="Group 54"/>
            <p:cNvGrpSpPr>
              <a:grpSpLocks/>
            </p:cNvGrpSpPr>
            <p:nvPr/>
          </p:nvGrpSpPr>
          <p:grpSpPr bwMode="auto">
            <a:xfrm>
              <a:off x="977268" y="1833761"/>
              <a:ext cx="1012766" cy="671541"/>
              <a:chOff x="1656617" y="2961132"/>
              <a:chExt cx="1013401" cy="672084"/>
            </a:xfrm>
          </p:grpSpPr>
          <p:pic>
            <p:nvPicPr>
              <p:cNvPr id="8" name="Picture 36" descr="cube-2.png"/>
              <p:cNvPicPr>
                <a:picLocks noChangeAspect="1"/>
              </p:cNvPicPr>
              <p:nvPr/>
            </p:nvPicPr>
            <p:blipFill>
              <a:blip r:embed="rId4" cstate="print"/>
              <a:stretch>
                <a:fillRect/>
              </a:stretch>
            </p:blipFill>
            <p:spPr bwMode="auto">
              <a:xfrm>
                <a:off x="1656617" y="2961132"/>
                <a:ext cx="319981" cy="320040"/>
              </a:xfrm>
              <a:prstGeom prst="rect">
                <a:avLst/>
              </a:prstGeom>
              <a:noFill/>
              <a:ln w="9525">
                <a:noFill/>
                <a:miter lim="800000"/>
                <a:headEnd/>
                <a:tailEnd/>
              </a:ln>
            </p:spPr>
          </p:pic>
          <p:pic>
            <p:nvPicPr>
              <p:cNvPr id="9" name="Picture 39" descr="cube-4b.png"/>
              <p:cNvPicPr>
                <a:picLocks noChangeAspect="1"/>
              </p:cNvPicPr>
              <p:nvPr/>
            </p:nvPicPr>
            <p:blipFill>
              <a:blip r:embed="rId5" cstate="print"/>
              <a:stretch>
                <a:fillRect/>
              </a:stretch>
            </p:blipFill>
            <p:spPr bwMode="auto">
              <a:xfrm>
                <a:off x="1656617" y="3313176"/>
                <a:ext cx="319981" cy="320040"/>
              </a:xfrm>
              <a:prstGeom prst="rect">
                <a:avLst/>
              </a:prstGeom>
              <a:noFill/>
              <a:ln w="9525">
                <a:noFill/>
                <a:miter lim="800000"/>
                <a:headEnd/>
                <a:tailEnd/>
              </a:ln>
            </p:spPr>
          </p:pic>
          <p:pic>
            <p:nvPicPr>
              <p:cNvPr id="10" name="Picture 37" descr="cube-3.png"/>
              <p:cNvPicPr>
                <a:picLocks noChangeAspect="1"/>
              </p:cNvPicPr>
              <p:nvPr/>
            </p:nvPicPr>
            <p:blipFill>
              <a:blip r:embed="rId6" cstate="print"/>
              <a:stretch>
                <a:fillRect/>
              </a:stretch>
            </p:blipFill>
            <p:spPr bwMode="auto">
              <a:xfrm>
                <a:off x="2003327" y="2961132"/>
                <a:ext cx="319981" cy="320040"/>
              </a:xfrm>
              <a:prstGeom prst="rect">
                <a:avLst/>
              </a:prstGeom>
              <a:noFill/>
              <a:ln w="9525">
                <a:noFill/>
                <a:miter lim="800000"/>
                <a:headEnd/>
                <a:tailEnd/>
              </a:ln>
            </p:spPr>
          </p:pic>
          <p:pic>
            <p:nvPicPr>
              <p:cNvPr id="11" name="Picture 40" descr="cube-5.png"/>
              <p:cNvPicPr>
                <a:picLocks noChangeAspect="1"/>
              </p:cNvPicPr>
              <p:nvPr/>
            </p:nvPicPr>
            <p:blipFill>
              <a:blip r:embed="rId7" cstate="print"/>
              <a:stretch>
                <a:fillRect/>
              </a:stretch>
            </p:blipFill>
            <p:spPr bwMode="auto">
              <a:xfrm>
                <a:off x="2003327" y="3313176"/>
                <a:ext cx="319981" cy="320040"/>
              </a:xfrm>
              <a:prstGeom prst="rect">
                <a:avLst/>
              </a:prstGeom>
              <a:noFill/>
              <a:ln w="9525">
                <a:noFill/>
                <a:miter lim="800000"/>
                <a:headEnd/>
                <a:tailEnd/>
              </a:ln>
            </p:spPr>
          </p:pic>
          <p:pic>
            <p:nvPicPr>
              <p:cNvPr id="12" name="Picture 38" descr="cube-4a.png"/>
              <p:cNvPicPr>
                <a:picLocks noChangeAspect="1"/>
              </p:cNvPicPr>
              <p:nvPr/>
            </p:nvPicPr>
            <p:blipFill>
              <a:blip r:embed="rId8" cstate="print"/>
              <a:stretch>
                <a:fillRect/>
              </a:stretch>
            </p:blipFill>
            <p:spPr bwMode="auto">
              <a:xfrm>
                <a:off x="2350037" y="2961132"/>
                <a:ext cx="319981" cy="320040"/>
              </a:xfrm>
              <a:prstGeom prst="rect">
                <a:avLst/>
              </a:prstGeom>
              <a:noFill/>
              <a:ln w="9525">
                <a:noFill/>
                <a:miter lim="800000"/>
                <a:headEnd/>
                <a:tailEnd/>
              </a:ln>
            </p:spPr>
          </p:pic>
          <p:pic>
            <p:nvPicPr>
              <p:cNvPr id="13" name="Picture 41" descr="cube-6.png"/>
              <p:cNvPicPr>
                <a:picLocks noChangeAspect="1"/>
              </p:cNvPicPr>
              <p:nvPr/>
            </p:nvPicPr>
            <p:blipFill>
              <a:blip r:embed="rId9" cstate="print"/>
              <a:stretch>
                <a:fillRect/>
              </a:stretch>
            </p:blipFill>
            <p:spPr bwMode="auto">
              <a:xfrm>
                <a:off x="2350037" y="3313176"/>
                <a:ext cx="319981" cy="320040"/>
              </a:xfrm>
              <a:prstGeom prst="rect">
                <a:avLst/>
              </a:prstGeom>
              <a:noFill/>
              <a:ln w="9525">
                <a:noFill/>
                <a:miter lim="800000"/>
                <a:headEnd/>
                <a:tailEnd/>
              </a:ln>
            </p:spPr>
          </p:pic>
        </p:grpSp>
      </p:grpSp>
      <p:grpSp>
        <p:nvGrpSpPr>
          <p:cNvPr id="35" name="Group 34"/>
          <p:cNvGrpSpPr/>
          <p:nvPr/>
        </p:nvGrpSpPr>
        <p:grpSpPr>
          <a:xfrm>
            <a:off x="2922901" y="1827262"/>
            <a:ext cx="730250" cy="1144538"/>
            <a:chOff x="2922901" y="1827262"/>
            <a:chExt cx="730250" cy="1144538"/>
          </a:xfrm>
        </p:grpSpPr>
        <p:sp>
          <p:nvSpPr>
            <p:cNvPr id="15" name="TextBox 26"/>
            <p:cNvSpPr txBox="1">
              <a:spLocks noChangeArrowheads="1"/>
            </p:cNvSpPr>
            <p:nvPr/>
          </p:nvSpPr>
          <p:spPr bwMode="auto">
            <a:xfrm>
              <a:off x="2924786" y="2571690"/>
              <a:ext cx="726481" cy="400110"/>
            </a:xfrm>
            <a:prstGeom prst="rect">
              <a:avLst/>
            </a:prstGeom>
            <a:noFill/>
            <a:ln w="9525">
              <a:noFill/>
              <a:miter lim="800000"/>
              <a:headEnd/>
              <a:tailEnd/>
            </a:ln>
          </p:spPr>
          <p:txBody>
            <a:bodyPr wrap="none">
              <a:spAutoFit/>
            </a:bodyPr>
            <a:lstStyle/>
            <a:p>
              <a:r>
                <a:rPr lang="en-US" sz="2000" dirty="0">
                  <a:solidFill>
                    <a:schemeClr val="bg1"/>
                  </a:solidFill>
                  <a:latin typeface="Helvetica" pitchFamily="34" charset="0"/>
                  <a:cs typeface="Helvetica" pitchFamily="34" charset="0"/>
                </a:rPr>
                <a:t>Prior</a:t>
              </a:r>
            </a:p>
          </p:txBody>
        </p:sp>
        <p:pic>
          <p:nvPicPr>
            <p:cNvPr id="16" name="Picture 38" descr="cube-scambled.png"/>
            <p:cNvPicPr>
              <a:picLocks noChangeAspect="1"/>
            </p:cNvPicPr>
            <p:nvPr/>
          </p:nvPicPr>
          <p:blipFill>
            <a:blip r:embed="rId10" cstate="print"/>
            <a:stretch>
              <a:fillRect/>
            </a:stretch>
          </p:blipFill>
          <p:spPr bwMode="auto">
            <a:xfrm>
              <a:off x="2922901" y="1827262"/>
              <a:ext cx="730250" cy="730250"/>
            </a:xfrm>
            <a:prstGeom prst="rect">
              <a:avLst/>
            </a:prstGeom>
            <a:noFill/>
            <a:ln w="9525">
              <a:noFill/>
              <a:miter lim="800000"/>
              <a:headEnd/>
              <a:tailEnd/>
            </a:ln>
          </p:spPr>
        </p:pic>
      </p:grpSp>
      <p:grpSp>
        <p:nvGrpSpPr>
          <p:cNvPr id="36" name="Group 35"/>
          <p:cNvGrpSpPr/>
          <p:nvPr/>
        </p:nvGrpSpPr>
        <p:grpSpPr>
          <a:xfrm>
            <a:off x="4461565" y="1849757"/>
            <a:ext cx="1405193" cy="1122043"/>
            <a:chOff x="4461565" y="1849757"/>
            <a:chExt cx="1405193" cy="1122043"/>
          </a:xfrm>
        </p:grpSpPr>
        <p:sp>
          <p:nvSpPr>
            <p:cNvPr id="18" name="TextBox 34"/>
            <p:cNvSpPr txBox="1">
              <a:spLocks noChangeArrowheads="1"/>
            </p:cNvSpPr>
            <p:nvPr/>
          </p:nvSpPr>
          <p:spPr bwMode="auto">
            <a:xfrm>
              <a:off x="4461565" y="2571690"/>
              <a:ext cx="1405193" cy="400110"/>
            </a:xfrm>
            <a:prstGeom prst="rect">
              <a:avLst/>
            </a:prstGeom>
            <a:noFill/>
            <a:ln w="9525">
              <a:noFill/>
              <a:miter lim="800000"/>
              <a:headEnd/>
              <a:tailEnd/>
            </a:ln>
          </p:spPr>
          <p:txBody>
            <a:bodyPr wrap="none">
              <a:spAutoFit/>
            </a:bodyPr>
            <a:lstStyle/>
            <a:p>
              <a:r>
                <a:rPr lang="en-US" sz="2000" dirty="0">
                  <a:solidFill>
                    <a:schemeClr val="bg1"/>
                  </a:solidFill>
                  <a:latin typeface="Helvetica" pitchFamily="34" charset="0"/>
                  <a:cs typeface="Helvetica" pitchFamily="34" charset="0"/>
                </a:rPr>
                <a:t>U Textures</a:t>
              </a:r>
            </a:p>
          </p:txBody>
        </p:sp>
        <p:grpSp>
          <p:nvGrpSpPr>
            <p:cNvPr id="19" name="Group 162"/>
            <p:cNvGrpSpPr>
              <a:grpSpLocks/>
            </p:cNvGrpSpPr>
            <p:nvPr/>
          </p:nvGrpSpPr>
          <p:grpSpPr bwMode="auto">
            <a:xfrm>
              <a:off x="4658944" y="1849757"/>
              <a:ext cx="1010448" cy="658284"/>
              <a:chOff x="300051" y="2993581"/>
              <a:chExt cx="1010449" cy="658368"/>
            </a:xfrm>
          </p:grpSpPr>
          <p:pic>
            <p:nvPicPr>
              <p:cNvPr id="20" name="Picture 36" descr="mode-0.png"/>
              <p:cNvPicPr>
                <a:picLocks noChangeAspect="1"/>
              </p:cNvPicPr>
              <p:nvPr/>
            </p:nvPicPr>
            <p:blipFill>
              <a:blip r:embed="rId11" cstate="print"/>
              <a:stretch>
                <a:fillRect/>
              </a:stretch>
            </p:blipFill>
            <p:spPr bwMode="auto">
              <a:xfrm>
                <a:off x="300051" y="2993581"/>
                <a:ext cx="319999" cy="320040"/>
              </a:xfrm>
              <a:prstGeom prst="rect">
                <a:avLst/>
              </a:prstGeom>
              <a:noFill/>
              <a:ln w="9525">
                <a:noFill/>
                <a:miter lim="800000"/>
                <a:headEnd/>
                <a:tailEnd/>
              </a:ln>
            </p:spPr>
          </p:pic>
          <p:pic>
            <p:nvPicPr>
              <p:cNvPr id="21" name="Picture 37" descr="mode-1.png"/>
              <p:cNvPicPr>
                <a:picLocks noChangeAspect="1"/>
              </p:cNvPicPr>
              <p:nvPr/>
            </p:nvPicPr>
            <p:blipFill>
              <a:blip r:embed="rId12" cstate="print"/>
              <a:stretch>
                <a:fillRect/>
              </a:stretch>
            </p:blipFill>
            <p:spPr bwMode="auto">
              <a:xfrm>
                <a:off x="646181" y="2994030"/>
                <a:ext cx="319101" cy="319142"/>
              </a:xfrm>
              <a:prstGeom prst="rect">
                <a:avLst/>
              </a:prstGeom>
              <a:noFill/>
              <a:ln w="9525">
                <a:noFill/>
                <a:miter lim="800000"/>
                <a:headEnd/>
                <a:tailEnd/>
              </a:ln>
            </p:spPr>
          </p:pic>
          <p:pic>
            <p:nvPicPr>
              <p:cNvPr id="22" name="Picture 38" descr="mode-2.png"/>
              <p:cNvPicPr>
                <a:picLocks noChangeAspect="1"/>
              </p:cNvPicPr>
              <p:nvPr/>
            </p:nvPicPr>
            <p:blipFill>
              <a:blip r:embed="rId13" cstate="print"/>
              <a:stretch>
                <a:fillRect/>
              </a:stretch>
            </p:blipFill>
            <p:spPr bwMode="auto">
              <a:xfrm>
                <a:off x="991399" y="2994030"/>
                <a:ext cx="319101" cy="319142"/>
              </a:xfrm>
              <a:prstGeom prst="rect">
                <a:avLst/>
              </a:prstGeom>
              <a:noFill/>
              <a:ln w="9525">
                <a:noFill/>
                <a:miter lim="800000"/>
                <a:headEnd/>
                <a:tailEnd/>
              </a:ln>
            </p:spPr>
          </p:pic>
          <p:pic>
            <p:nvPicPr>
              <p:cNvPr id="23" name="Picture 39" descr="mode-3.png"/>
              <p:cNvPicPr>
                <a:picLocks noChangeAspect="1"/>
              </p:cNvPicPr>
              <p:nvPr/>
            </p:nvPicPr>
            <p:blipFill>
              <a:blip r:embed="rId14" cstate="print"/>
              <a:stretch>
                <a:fillRect/>
              </a:stretch>
            </p:blipFill>
            <p:spPr bwMode="auto">
              <a:xfrm>
                <a:off x="300051" y="3331909"/>
                <a:ext cx="319999" cy="320040"/>
              </a:xfrm>
              <a:prstGeom prst="rect">
                <a:avLst/>
              </a:prstGeom>
              <a:noFill/>
              <a:ln w="9525">
                <a:noFill/>
                <a:miter lim="800000"/>
                <a:headEnd/>
                <a:tailEnd/>
              </a:ln>
            </p:spPr>
          </p:pic>
          <p:pic>
            <p:nvPicPr>
              <p:cNvPr id="24" name="Picture 40" descr="mode-4.png"/>
              <p:cNvPicPr>
                <a:picLocks noChangeAspect="1"/>
              </p:cNvPicPr>
              <p:nvPr/>
            </p:nvPicPr>
            <p:blipFill>
              <a:blip r:embed="rId15" cstate="print"/>
              <a:stretch>
                <a:fillRect/>
              </a:stretch>
            </p:blipFill>
            <p:spPr bwMode="auto">
              <a:xfrm>
                <a:off x="645732" y="3331909"/>
                <a:ext cx="319999" cy="320040"/>
              </a:xfrm>
              <a:prstGeom prst="rect">
                <a:avLst/>
              </a:prstGeom>
              <a:noFill/>
              <a:ln w="9525">
                <a:noFill/>
                <a:miter lim="800000"/>
                <a:headEnd/>
                <a:tailEnd/>
              </a:ln>
            </p:spPr>
          </p:pic>
          <p:pic>
            <p:nvPicPr>
              <p:cNvPr id="25" name="Picture 41" descr="mode-5.png"/>
              <p:cNvPicPr>
                <a:picLocks noChangeAspect="1"/>
              </p:cNvPicPr>
              <p:nvPr/>
            </p:nvPicPr>
            <p:blipFill>
              <a:blip r:embed="rId16" cstate="print"/>
              <a:stretch>
                <a:fillRect/>
              </a:stretch>
            </p:blipFill>
            <p:spPr bwMode="auto">
              <a:xfrm>
                <a:off x="991400" y="3332358"/>
                <a:ext cx="319100" cy="319141"/>
              </a:xfrm>
              <a:prstGeom prst="rect">
                <a:avLst/>
              </a:prstGeom>
              <a:noFill/>
              <a:ln w="9525">
                <a:noFill/>
                <a:miter lim="800000"/>
                <a:headEnd/>
                <a:tailEnd/>
              </a:ln>
            </p:spPr>
          </p:pic>
        </p:grpSp>
      </p:grpSp>
      <p:pic>
        <p:nvPicPr>
          <p:cNvPr id="48" name="Picture 47" descr="ss-view.bmp"/>
          <p:cNvPicPr>
            <a:picLocks noChangeAspect="1"/>
          </p:cNvPicPr>
          <p:nvPr/>
        </p:nvPicPr>
        <p:blipFill>
          <a:blip r:embed="rId17" cstate="print"/>
          <a:stretch>
            <a:fillRect/>
          </a:stretch>
        </p:blipFill>
        <p:spPr>
          <a:xfrm>
            <a:off x="6629400" y="4038600"/>
            <a:ext cx="1828800" cy="1828800"/>
          </a:xfrm>
          <a:prstGeom prst="rect">
            <a:avLst/>
          </a:prstGeom>
        </p:spPr>
      </p:pic>
      <p:sp>
        <p:nvSpPr>
          <p:cNvPr id="29" name="TextBox 28"/>
          <p:cNvSpPr txBox="1"/>
          <p:nvPr/>
        </p:nvSpPr>
        <p:spPr bwMode="auto">
          <a:xfrm>
            <a:off x="533400" y="1219200"/>
            <a:ext cx="497206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Dictionary (</a:t>
            </a:r>
            <a:r>
              <a:rPr lang="en-US" sz="2400" i="1" dirty="0" smtClean="0">
                <a:solidFill>
                  <a:schemeClr val="bg1"/>
                </a:solidFill>
                <a:latin typeface="Helvetica" pitchFamily="34" charset="0"/>
                <a:cs typeface="Helvetica" pitchFamily="34" charset="0"/>
              </a:rPr>
              <a:t>Offline </a:t>
            </a:r>
            <a:r>
              <a:rPr lang="en-US" sz="2400" i="1" dirty="0" err="1" smtClean="0">
                <a:solidFill>
                  <a:schemeClr val="bg1"/>
                </a:solidFill>
                <a:latin typeface="Helvetica" pitchFamily="34" charset="0"/>
                <a:cs typeface="Helvetica" pitchFamily="34" charset="0"/>
              </a:rPr>
              <a:t>Precomputation</a:t>
            </a:r>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31" name="TextBox 30"/>
          <p:cNvSpPr txBox="1"/>
          <p:nvPr/>
        </p:nvSpPr>
        <p:spPr bwMode="auto">
          <a:xfrm>
            <a:off x="533400" y="3352800"/>
            <a:ext cx="217239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Level Creation</a:t>
            </a:r>
            <a:endParaRPr lang="en-US" sz="2400" dirty="0">
              <a:solidFill>
                <a:schemeClr val="bg1"/>
              </a:solidFill>
              <a:latin typeface="Helvetica" pitchFamily="34" charset="0"/>
              <a:cs typeface="Helvetica" pitchFamily="34" charset="0"/>
            </a:endParaRPr>
          </a:p>
        </p:txBody>
      </p:sp>
      <p:sp>
        <p:nvSpPr>
          <p:cNvPr id="32" name="TextBox 31"/>
          <p:cNvSpPr txBox="1"/>
          <p:nvPr/>
        </p:nvSpPr>
        <p:spPr bwMode="auto">
          <a:xfrm>
            <a:off x="6172200" y="3352800"/>
            <a:ext cx="14350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Run-time</a:t>
            </a:r>
            <a:endParaRPr lang="en-US" sz="2400" dirty="0">
              <a:solidFill>
                <a:schemeClr val="bg1"/>
              </a:solidFill>
              <a:latin typeface="Helvetica" pitchFamily="34" charset="0"/>
              <a:cs typeface="Helvetica" pitchFamily="34" charset="0"/>
            </a:endParaRPr>
          </a:p>
        </p:txBody>
      </p:sp>
      <p:pic>
        <p:nvPicPr>
          <p:cNvPr id="33" name="Picture 32" descr="ca-overlay.png"/>
          <p:cNvPicPr>
            <a:picLocks noChangeAspect="1"/>
          </p:cNvPicPr>
          <p:nvPr/>
        </p:nvPicPr>
        <p:blipFill>
          <a:blip r:embed="rId18" cstate="print"/>
          <a:stretch>
            <a:fillRect/>
          </a:stretch>
        </p:blipFill>
        <p:spPr>
          <a:xfrm>
            <a:off x="838200" y="4038600"/>
            <a:ext cx="1828800" cy="1828800"/>
          </a:xfrm>
          <a:prstGeom prst="rect">
            <a:avLst/>
          </a:prstGeom>
        </p:spPr>
      </p:pic>
      <p:grpSp>
        <p:nvGrpSpPr>
          <p:cNvPr id="64" name="Group 63"/>
          <p:cNvGrpSpPr/>
          <p:nvPr/>
        </p:nvGrpSpPr>
        <p:grpSpPr>
          <a:xfrm>
            <a:off x="6814566" y="1828800"/>
            <a:ext cx="1351805" cy="1143000"/>
            <a:chOff x="6814566" y="1828800"/>
            <a:chExt cx="1351805" cy="1143000"/>
          </a:xfrm>
        </p:grpSpPr>
        <p:sp>
          <p:nvSpPr>
            <p:cNvPr id="27" name="TextBox 34"/>
            <p:cNvSpPr txBox="1">
              <a:spLocks noChangeArrowheads="1"/>
            </p:cNvSpPr>
            <p:nvPr/>
          </p:nvSpPr>
          <p:spPr bwMode="auto">
            <a:xfrm>
              <a:off x="6858000" y="2571690"/>
              <a:ext cx="1308371" cy="400110"/>
            </a:xfrm>
            <a:prstGeom prst="rect">
              <a:avLst/>
            </a:prstGeom>
            <a:noFill/>
            <a:ln w="9525">
              <a:noFill/>
              <a:miter lim="800000"/>
              <a:headEnd/>
              <a:tailEnd/>
            </a:ln>
          </p:spPr>
          <p:txBody>
            <a:bodyPr wrap="none">
              <a:spAutoFit/>
            </a:bodyPr>
            <a:lstStyle/>
            <a:p>
              <a:r>
                <a:rPr lang="en-US" sz="2000" dirty="0">
                  <a:solidFill>
                    <a:schemeClr val="bg1"/>
                  </a:solidFill>
                  <a:latin typeface="Helvetica" pitchFamily="34" charset="0"/>
                  <a:cs typeface="Helvetica" pitchFamily="34" charset="0"/>
                </a:rPr>
                <a:t>Interfaces</a:t>
              </a:r>
            </a:p>
          </p:txBody>
        </p:sp>
        <p:grpSp>
          <p:nvGrpSpPr>
            <p:cNvPr id="62" name="Group 61"/>
            <p:cNvGrpSpPr/>
            <p:nvPr/>
          </p:nvGrpSpPr>
          <p:grpSpPr>
            <a:xfrm>
              <a:off x="6814566" y="1828800"/>
              <a:ext cx="1338834" cy="835025"/>
              <a:chOff x="6858000" y="1603375"/>
              <a:chExt cx="1338834" cy="835025"/>
            </a:xfrm>
          </p:grpSpPr>
          <p:sp>
            <p:nvSpPr>
              <p:cNvPr id="42" name="Rectangle 41"/>
              <p:cNvSpPr/>
              <p:nvPr/>
            </p:nvSpPr>
            <p:spPr>
              <a:xfrm>
                <a:off x="7162800" y="207645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42"/>
              <p:cNvSpPr/>
              <p:nvPr/>
            </p:nvSpPr>
            <p:spPr>
              <a:xfrm>
                <a:off x="7410450" y="207645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p:cNvSpPr/>
              <p:nvPr/>
            </p:nvSpPr>
            <p:spPr>
              <a:xfrm>
                <a:off x="7658100" y="207645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7410450" y="182880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6" name="Straight Connector 45"/>
              <p:cNvCxnSpPr/>
              <p:nvPr/>
            </p:nvCxnSpPr>
            <p:spPr>
              <a:xfrm flipV="1">
                <a:off x="7410450" y="2076450"/>
                <a:ext cx="0" cy="247650"/>
              </a:xfrm>
              <a:prstGeom prst="line">
                <a:avLst/>
              </a:prstGeom>
              <a:ln w="12700">
                <a:solidFill>
                  <a:srgbClr val="00B05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410450" y="2076450"/>
                <a:ext cx="247650" cy="0"/>
              </a:xfrm>
              <a:prstGeom prst="line">
                <a:avLst/>
              </a:prstGeom>
              <a:ln w="12700">
                <a:solidFill>
                  <a:srgbClr val="0000F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7658100" y="2076450"/>
                <a:ext cx="0" cy="247650"/>
              </a:xfrm>
              <a:prstGeom prst="line">
                <a:avLst/>
              </a:prstGeom>
              <a:ln w="127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rot="10800000">
                <a:off x="7213600" y="2187576"/>
                <a:ext cx="273050" cy="193675"/>
              </a:xfrm>
              <a:prstGeom prst="bentConnector3">
                <a:avLst>
                  <a:gd name="adj1" fmla="val 0"/>
                </a:avLst>
              </a:prstGeom>
              <a:ln w="12700">
                <a:solidFill>
                  <a:srgbClr val="00B05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7540196" y="1882775"/>
                <a:ext cx="0" cy="498475"/>
              </a:xfrm>
              <a:prstGeom prst="straightConnector1">
                <a:avLst/>
              </a:prstGeom>
              <a:ln w="12700">
                <a:solidFill>
                  <a:srgbClr val="0000FF"/>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2" name="Elbow Connector 51"/>
              <p:cNvCxnSpPr>
                <a:endCxn id="55" idx="1"/>
              </p:cNvCxnSpPr>
              <p:nvPr/>
            </p:nvCxnSpPr>
            <p:spPr>
              <a:xfrm flipV="1">
                <a:off x="7600950" y="2196386"/>
                <a:ext cx="241300" cy="184864"/>
              </a:xfrm>
              <a:prstGeom prst="bentConnector3">
                <a:avLst>
                  <a:gd name="adj1" fmla="val 0"/>
                </a:avLst>
              </a:prstGeom>
              <a:ln w="12700">
                <a:solidFill>
                  <a:srgbClr val="FFC000"/>
                </a:solidFill>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858000" y="2073275"/>
                <a:ext cx="354584" cy="246221"/>
              </a:xfrm>
              <a:prstGeom prst="rect">
                <a:avLst/>
              </a:prstGeom>
            </p:spPr>
            <p:txBody>
              <a:bodyPr wrap="none">
                <a:spAutoFit/>
              </a:bodyPr>
              <a:lstStyle/>
              <a:p>
                <a:r>
                  <a:rPr lang="en-US" sz="1000" b="1" dirty="0" smtClean="0">
                    <a:solidFill>
                      <a:srgbClr val="00B050"/>
                    </a:solidFill>
                    <a:latin typeface="Helvetica" pitchFamily="34" charset="0"/>
                    <a:ea typeface="Verdana" pitchFamily="34" charset="0"/>
                    <a:cs typeface="Helvetica" pitchFamily="34" charset="0"/>
                  </a:rPr>
                  <a:t>R</a:t>
                </a:r>
                <a:r>
                  <a:rPr lang="en-US" sz="1000" b="1" baseline="-25000" dirty="0" smtClean="0">
                    <a:solidFill>
                      <a:srgbClr val="00B050"/>
                    </a:solidFill>
                    <a:latin typeface="Helvetica" pitchFamily="34" charset="0"/>
                    <a:cs typeface="Helvetica" pitchFamily="34" charset="0"/>
                    <a:sym typeface="Wingdings 3"/>
                  </a:rPr>
                  <a:t></a:t>
                </a:r>
                <a:endParaRPr lang="en-US" sz="1000" dirty="0">
                  <a:solidFill>
                    <a:srgbClr val="00B050"/>
                  </a:solidFill>
                </a:endParaRPr>
              </a:p>
            </p:txBody>
          </p:sp>
          <p:sp>
            <p:nvSpPr>
              <p:cNvPr id="54" name="Rectangle 53"/>
              <p:cNvSpPr/>
              <p:nvPr/>
            </p:nvSpPr>
            <p:spPr>
              <a:xfrm>
                <a:off x="7381618" y="1603375"/>
                <a:ext cx="320922" cy="246221"/>
              </a:xfrm>
              <a:prstGeom prst="rect">
                <a:avLst/>
              </a:prstGeom>
            </p:spPr>
            <p:txBody>
              <a:bodyPr wrap="none">
                <a:spAutoFit/>
              </a:bodyPr>
              <a:lstStyle/>
              <a:p>
                <a:r>
                  <a:rPr lang="en-US" sz="1000" b="1" dirty="0" smtClean="0">
                    <a:solidFill>
                      <a:srgbClr val="0000FF"/>
                    </a:solidFill>
                    <a:latin typeface="Helvetica" pitchFamily="34" charset="0"/>
                    <a:cs typeface="Helvetica" pitchFamily="34" charset="0"/>
                    <a:sym typeface="Wingdings 3"/>
                  </a:rPr>
                  <a:t>R</a:t>
                </a:r>
                <a:r>
                  <a:rPr lang="en-US" sz="1000" b="1" baseline="-25000" dirty="0" smtClean="0">
                    <a:solidFill>
                      <a:srgbClr val="0000FF"/>
                    </a:solidFill>
                    <a:latin typeface="Helvetica" pitchFamily="34" charset="0"/>
                    <a:cs typeface="Helvetica" pitchFamily="34" charset="0"/>
                    <a:sym typeface="Wingdings 3"/>
                  </a:rPr>
                  <a:t>↑</a:t>
                </a:r>
                <a:endParaRPr lang="en-US" sz="1000" dirty="0">
                  <a:solidFill>
                    <a:srgbClr val="0000FF"/>
                  </a:solidFill>
                </a:endParaRPr>
              </a:p>
            </p:txBody>
          </p:sp>
          <p:sp>
            <p:nvSpPr>
              <p:cNvPr id="55" name="Rectangle 54"/>
              <p:cNvSpPr/>
              <p:nvPr/>
            </p:nvSpPr>
            <p:spPr>
              <a:xfrm>
                <a:off x="7842250" y="2073275"/>
                <a:ext cx="354584" cy="246221"/>
              </a:xfrm>
              <a:prstGeom prst="rect">
                <a:avLst/>
              </a:prstGeom>
            </p:spPr>
            <p:txBody>
              <a:bodyPr wrap="none">
                <a:spAutoFit/>
              </a:bodyPr>
              <a:lstStyle/>
              <a:p>
                <a:r>
                  <a:rPr lang="en-US" sz="1000" b="1" dirty="0" smtClean="0">
                    <a:solidFill>
                      <a:srgbClr val="FFC000"/>
                    </a:solidFill>
                    <a:latin typeface="Helvetica" pitchFamily="34" charset="0"/>
                    <a:cs typeface="Helvetica" pitchFamily="34" charset="0"/>
                    <a:sym typeface="Wingdings 3"/>
                  </a:rPr>
                  <a:t>R</a:t>
                </a:r>
                <a:r>
                  <a:rPr lang="en-US" sz="1000" b="1" baseline="-25000" dirty="0" smtClean="0">
                    <a:solidFill>
                      <a:srgbClr val="FFC000"/>
                    </a:solidFill>
                    <a:latin typeface="Helvetica" pitchFamily="34" charset="0"/>
                    <a:cs typeface="Helvetica" pitchFamily="34" charset="0"/>
                    <a:sym typeface="Wingdings 3"/>
                  </a:rPr>
                  <a:t></a:t>
                </a:r>
                <a:endParaRPr lang="en-US" sz="1000" dirty="0">
                  <a:solidFill>
                    <a:srgbClr val="FFC000"/>
                  </a:solidFill>
                </a:endParaRPr>
              </a:p>
            </p:txBody>
          </p:sp>
          <p:cxnSp>
            <p:nvCxnSpPr>
              <p:cNvPr id="56" name="Straight Connector 55"/>
              <p:cNvCxnSpPr/>
              <p:nvPr/>
            </p:nvCxnSpPr>
            <p:spPr>
              <a:xfrm>
                <a:off x="7410450" y="2324100"/>
                <a:ext cx="247650" cy="0"/>
              </a:xfrm>
              <a:prstGeom prst="line">
                <a:avLst/>
              </a:prstGeom>
              <a:ln w="127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408028" y="2324100"/>
                <a:ext cx="0" cy="11430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55679" y="2324100"/>
                <a:ext cx="0" cy="11430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79" name="Group 78"/>
          <p:cNvGrpSpPr/>
          <p:nvPr/>
        </p:nvGrpSpPr>
        <p:grpSpPr>
          <a:xfrm>
            <a:off x="2819400" y="4038600"/>
            <a:ext cx="1828800" cy="1828800"/>
            <a:chOff x="2819400" y="4038600"/>
            <a:chExt cx="1828800" cy="1828800"/>
          </a:xfrm>
        </p:grpSpPr>
        <p:pic>
          <p:nvPicPr>
            <p:cNvPr id="30" name="Picture 29" descr="maze-top.bmp"/>
            <p:cNvPicPr>
              <a:picLocks noChangeAspect="1"/>
            </p:cNvPicPr>
            <p:nvPr/>
          </p:nvPicPr>
          <p:blipFill>
            <a:blip r:embed="rId19" cstate="print"/>
            <a:stretch>
              <a:fillRect/>
            </a:stretch>
          </p:blipFill>
          <p:spPr>
            <a:xfrm>
              <a:off x="2819400" y="4038600"/>
              <a:ext cx="1828800" cy="1828800"/>
            </a:xfrm>
            <a:prstGeom prst="rect">
              <a:avLst/>
            </a:prstGeom>
            <a:effectLst>
              <a:outerShdw blurRad="50800" dist="38100" dir="2700000" algn="tl" rotWithShape="0">
                <a:prstClr val="black">
                  <a:alpha val="40000"/>
                </a:prstClr>
              </a:outerShdw>
            </a:effectLst>
          </p:spPr>
        </p:pic>
        <p:cxnSp>
          <p:nvCxnSpPr>
            <p:cNvPr id="66" name="Straight Connector 65"/>
            <p:cNvCxnSpPr>
              <a:cxnSpLocks noChangeAspect="1"/>
            </p:cNvCxnSpPr>
            <p:nvPr/>
          </p:nvCxnSpPr>
          <p:spPr>
            <a:xfrm flipV="1">
              <a:off x="3886200" y="4557711"/>
              <a:ext cx="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cxnSpLocks noChangeAspect="1"/>
            </p:cNvCxnSpPr>
            <p:nvPr/>
          </p:nvCxnSpPr>
          <p:spPr>
            <a:xfrm>
              <a:off x="3910015" y="4524370"/>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cxnSpLocks noChangeAspect="1"/>
            </p:cNvCxnSpPr>
            <p:nvPr/>
          </p:nvCxnSpPr>
          <p:spPr>
            <a:xfrm>
              <a:off x="4191000" y="4524370"/>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cxnSpLocks noChangeAspect="1"/>
            </p:cNvCxnSpPr>
            <p:nvPr/>
          </p:nvCxnSpPr>
          <p:spPr>
            <a:xfrm>
              <a:off x="4191000" y="5381630"/>
              <a:ext cx="226314" cy="0"/>
            </a:xfrm>
            <a:prstGeom prst="line">
              <a:avLst/>
            </a:prstGeom>
            <a:ln w="254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cxnSpLocks noChangeAspect="1"/>
            </p:cNvCxnSpPr>
            <p:nvPr/>
          </p:nvCxnSpPr>
          <p:spPr>
            <a:xfrm flipV="1">
              <a:off x="4152904" y="5410200"/>
              <a:ext cx="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cxnSpLocks noChangeAspect="1"/>
            </p:cNvCxnSpPr>
            <p:nvPr/>
          </p:nvCxnSpPr>
          <p:spPr>
            <a:xfrm>
              <a:off x="4324348" y="5100633"/>
              <a:ext cx="0" cy="271463"/>
            </a:xfrm>
            <a:prstGeom prst="straightConnector1">
              <a:avLst/>
            </a:prstGeom>
            <a:ln w="2540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72" name="Oval 71"/>
            <p:cNvSpPr>
              <a:spLocks noChangeAspect="1"/>
            </p:cNvSpPr>
            <p:nvPr/>
          </p:nvSpPr>
          <p:spPr>
            <a:xfrm>
              <a:off x="3986215" y="4638674"/>
              <a:ext cx="57150" cy="57150"/>
            </a:xfrm>
            <a:prstGeom prst="ellipse">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Oval 72"/>
            <p:cNvSpPr>
              <a:spLocks noChangeAspect="1"/>
            </p:cNvSpPr>
            <p:nvPr/>
          </p:nvSpPr>
          <p:spPr>
            <a:xfrm>
              <a:off x="4286248" y="5492116"/>
              <a:ext cx="57150" cy="57150"/>
            </a:xfrm>
            <a:prstGeom prst="ellipse">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4" name="Straight Connector 73"/>
            <p:cNvCxnSpPr>
              <a:cxnSpLocks noChangeAspect="1"/>
            </p:cNvCxnSpPr>
            <p:nvPr/>
          </p:nvCxnSpPr>
          <p:spPr>
            <a:xfrm>
              <a:off x="4191000" y="5100632"/>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cxnSpLocks noChangeAspect="1"/>
            </p:cNvCxnSpPr>
            <p:nvPr/>
          </p:nvCxnSpPr>
          <p:spPr>
            <a:xfrm>
              <a:off x="4327523" y="4800600"/>
              <a:ext cx="0" cy="285750"/>
            </a:xfrm>
            <a:prstGeom prst="straightConnector1">
              <a:avLst/>
            </a:prstGeom>
            <a:ln w="2540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cxnSpLocks noChangeAspect="1"/>
            </p:cNvCxnSpPr>
            <p:nvPr/>
          </p:nvCxnSpPr>
          <p:spPr>
            <a:xfrm>
              <a:off x="4191000" y="4805045"/>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Elbow Connector 76"/>
            <p:cNvCxnSpPr>
              <a:cxnSpLocks noChangeAspect="1"/>
            </p:cNvCxnSpPr>
            <p:nvPr/>
          </p:nvCxnSpPr>
          <p:spPr>
            <a:xfrm>
              <a:off x="4176710" y="4655344"/>
              <a:ext cx="147638" cy="145256"/>
            </a:xfrm>
            <a:prstGeom prst="bentConnector3">
              <a:avLst>
                <a:gd name="adj1" fmla="val 100000"/>
              </a:avLst>
            </a:prstGeom>
            <a:ln w="254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cxnSpLocks noChangeAspect="1"/>
            </p:cNvCxnSpPr>
            <p:nvPr/>
          </p:nvCxnSpPr>
          <p:spPr>
            <a:xfrm flipV="1">
              <a:off x="4145280" y="4557711"/>
              <a:ext cx="0" cy="228600"/>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Shapes</a:t>
            </a:r>
          </a:p>
        </p:txBody>
      </p:sp>
      <p:pic>
        <p:nvPicPr>
          <p:cNvPr id="21" name="Picture 20" descr="maze-example.bmp"/>
          <p:cNvPicPr>
            <a:picLocks noChangeAspect="1"/>
          </p:cNvPicPr>
          <p:nvPr/>
        </p:nvPicPr>
        <p:blipFill>
          <a:blip r:embed="rId4" cstate="print"/>
          <a:stretch>
            <a:fillRect/>
          </a:stretch>
        </p:blipFill>
        <p:spPr>
          <a:xfrm>
            <a:off x="4800600" y="1676400"/>
            <a:ext cx="4114800" cy="4114800"/>
          </a:xfrm>
          <a:prstGeom prst="rect">
            <a:avLst/>
          </a:prstGeom>
        </p:spPr>
      </p:pic>
      <p:pic>
        <p:nvPicPr>
          <p:cNvPr id="2050" name="Picture 2"/>
          <p:cNvPicPr>
            <a:picLocks noChangeAspect="1" noChangeArrowheads="1"/>
          </p:cNvPicPr>
          <p:nvPr/>
        </p:nvPicPr>
        <p:blipFill>
          <a:blip r:embed="rId5" cstate="print"/>
          <a:srcRect/>
          <a:stretch>
            <a:fillRect/>
          </a:stretch>
        </p:blipFill>
        <p:spPr bwMode="auto">
          <a:xfrm>
            <a:off x="228600" y="2294220"/>
            <a:ext cx="4114800" cy="28791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Shapes</a:t>
            </a:r>
          </a:p>
        </p:txBody>
      </p:sp>
      <p:grpSp>
        <p:nvGrpSpPr>
          <p:cNvPr id="46" name="Group 45"/>
          <p:cNvGrpSpPr/>
          <p:nvPr/>
        </p:nvGrpSpPr>
        <p:grpSpPr>
          <a:xfrm>
            <a:off x="685800" y="1398657"/>
            <a:ext cx="1188720" cy="1496943"/>
            <a:chOff x="685800" y="1398657"/>
            <a:chExt cx="1188720" cy="1496943"/>
          </a:xfrm>
        </p:grpSpPr>
        <p:pic>
          <p:nvPicPr>
            <p:cNvPr id="4" name="Picture 36" descr="cube-2.png"/>
            <p:cNvPicPr>
              <a:picLocks noChangeAspect="1"/>
            </p:cNvPicPr>
            <p:nvPr/>
          </p:nvPicPr>
          <p:blipFill>
            <a:blip r:embed="rId4" cstate="print"/>
            <a:stretch>
              <a:fillRect/>
            </a:stretch>
          </p:blipFill>
          <p:spPr bwMode="auto">
            <a:xfrm>
              <a:off x="685800" y="1398657"/>
              <a:ext cx="1188720" cy="1188720"/>
            </a:xfrm>
            <a:prstGeom prst="rect">
              <a:avLst/>
            </a:prstGeom>
            <a:noFill/>
            <a:ln w="9525">
              <a:noFill/>
              <a:miter lim="800000"/>
              <a:headEnd/>
              <a:tailEnd/>
            </a:ln>
          </p:spPr>
        </p:pic>
        <p:sp>
          <p:nvSpPr>
            <p:cNvPr id="5" name="TextBox 42"/>
            <p:cNvSpPr txBox="1">
              <a:spLocks noChangeArrowheads="1"/>
            </p:cNvSpPr>
            <p:nvPr/>
          </p:nvSpPr>
          <p:spPr bwMode="auto">
            <a:xfrm>
              <a:off x="823144" y="2541657"/>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2 Sides</a:t>
              </a:r>
            </a:p>
          </p:txBody>
        </p:sp>
      </p:grpSp>
      <p:grpSp>
        <p:nvGrpSpPr>
          <p:cNvPr id="69" name="Group 68"/>
          <p:cNvGrpSpPr/>
          <p:nvPr/>
        </p:nvGrpSpPr>
        <p:grpSpPr>
          <a:xfrm>
            <a:off x="2362200" y="1398657"/>
            <a:ext cx="1188720" cy="1496943"/>
            <a:chOff x="2362200" y="1398657"/>
            <a:chExt cx="1188720" cy="1496943"/>
          </a:xfrm>
        </p:grpSpPr>
        <p:pic>
          <p:nvPicPr>
            <p:cNvPr id="10" name="Picture 37" descr="cube-3.png"/>
            <p:cNvPicPr>
              <a:picLocks noChangeAspect="1"/>
            </p:cNvPicPr>
            <p:nvPr/>
          </p:nvPicPr>
          <p:blipFill>
            <a:blip r:embed="rId5" cstate="print"/>
            <a:stretch>
              <a:fillRect/>
            </a:stretch>
          </p:blipFill>
          <p:spPr bwMode="auto">
            <a:xfrm>
              <a:off x="2362200" y="1398657"/>
              <a:ext cx="1188720" cy="1188720"/>
            </a:xfrm>
            <a:prstGeom prst="rect">
              <a:avLst/>
            </a:prstGeom>
            <a:noFill/>
            <a:ln w="9525">
              <a:noFill/>
              <a:miter lim="800000"/>
              <a:headEnd/>
              <a:tailEnd/>
            </a:ln>
          </p:spPr>
        </p:pic>
        <p:sp>
          <p:nvSpPr>
            <p:cNvPr id="11" name="TextBox 44"/>
            <p:cNvSpPr txBox="1">
              <a:spLocks noChangeArrowheads="1"/>
            </p:cNvSpPr>
            <p:nvPr/>
          </p:nvSpPr>
          <p:spPr bwMode="auto">
            <a:xfrm>
              <a:off x="2499544" y="2541657"/>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3 Sides</a:t>
              </a:r>
            </a:p>
          </p:txBody>
        </p:sp>
      </p:grpSp>
      <p:grpSp>
        <p:nvGrpSpPr>
          <p:cNvPr id="72" name="Group 71"/>
          <p:cNvGrpSpPr/>
          <p:nvPr/>
        </p:nvGrpSpPr>
        <p:grpSpPr>
          <a:xfrm>
            <a:off x="685800" y="4648200"/>
            <a:ext cx="1188720" cy="1496943"/>
            <a:chOff x="685800" y="4648200"/>
            <a:chExt cx="1188720" cy="1496943"/>
          </a:xfrm>
        </p:grpSpPr>
        <p:pic>
          <p:nvPicPr>
            <p:cNvPr id="13" name="Picture 40" descr="cube-5.png"/>
            <p:cNvPicPr>
              <a:picLocks noChangeAspect="1"/>
            </p:cNvPicPr>
            <p:nvPr/>
          </p:nvPicPr>
          <p:blipFill>
            <a:blip r:embed="rId6" cstate="print"/>
            <a:stretch>
              <a:fillRect/>
            </a:stretch>
          </p:blipFill>
          <p:spPr bwMode="auto">
            <a:xfrm>
              <a:off x="685800" y="4648200"/>
              <a:ext cx="1188720" cy="1188720"/>
            </a:xfrm>
            <a:prstGeom prst="rect">
              <a:avLst/>
            </a:prstGeom>
            <a:noFill/>
            <a:ln w="9525">
              <a:noFill/>
              <a:miter lim="800000"/>
              <a:headEnd/>
              <a:tailEnd/>
            </a:ln>
          </p:spPr>
        </p:pic>
        <p:sp>
          <p:nvSpPr>
            <p:cNvPr id="14" name="TextBox 45"/>
            <p:cNvSpPr txBox="1">
              <a:spLocks noChangeArrowheads="1"/>
            </p:cNvSpPr>
            <p:nvPr/>
          </p:nvSpPr>
          <p:spPr bwMode="auto">
            <a:xfrm>
              <a:off x="823144" y="57912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5 Sides</a:t>
              </a:r>
            </a:p>
          </p:txBody>
        </p:sp>
      </p:grpSp>
      <p:grpSp>
        <p:nvGrpSpPr>
          <p:cNvPr id="71" name="Group 70"/>
          <p:cNvGrpSpPr/>
          <p:nvPr/>
        </p:nvGrpSpPr>
        <p:grpSpPr>
          <a:xfrm>
            <a:off x="685800" y="3048000"/>
            <a:ext cx="1188720" cy="1496943"/>
            <a:chOff x="685800" y="3048000"/>
            <a:chExt cx="1188720" cy="1496943"/>
          </a:xfrm>
        </p:grpSpPr>
        <p:sp>
          <p:nvSpPr>
            <p:cNvPr id="8" name="TextBox 43"/>
            <p:cNvSpPr txBox="1">
              <a:spLocks noChangeArrowheads="1"/>
            </p:cNvSpPr>
            <p:nvPr/>
          </p:nvSpPr>
          <p:spPr bwMode="auto">
            <a:xfrm>
              <a:off x="823144" y="41910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4 Sides</a:t>
              </a:r>
            </a:p>
          </p:txBody>
        </p:sp>
        <p:pic>
          <p:nvPicPr>
            <p:cNvPr id="16" name="Picture 38" descr="cube-4a.png"/>
            <p:cNvPicPr>
              <a:picLocks noChangeAspect="1"/>
            </p:cNvPicPr>
            <p:nvPr/>
          </p:nvPicPr>
          <p:blipFill>
            <a:blip r:embed="rId7" cstate="print"/>
            <a:stretch>
              <a:fillRect/>
            </a:stretch>
          </p:blipFill>
          <p:spPr bwMode="auto">
            <a:xfrm>
              <a:off x="685800" y="3048000"/>
              <a:ext cx="1188720" cy="1188720"/>
            </a:xfrm>
            <a:prstGeom prst="rect">
              <a:avLst/>
            </a:prstGeom>
            <a:noFill/>
            <a:ln w="9525">
              <a:noFill/>
              <a:miter lim="800000"/>
              <a:headEnd/>
              <a:tailEnd/>
            </a:ln>
          </p:spPr>
        </p:pic>
      </p:grpSp>
      <p:grpSp>
        <p:nvGrpSpPr>
          <p:cNvPr id="70" name="Group 69"/>
          <p:cNvGrpSpPr/>
          <p:nvPr/>
        </p:nvGrpSpPr>
        <p:grpSpPr>
          <a:xfrm>
            <a:off x="2362200" y="3048000"/>
            <a:ext cx="1188720" cy="1496943"/>
            <a:chOff x="2362200" y="3048000"/>
            <a:chExt cx="1188720" cy="1496943"/>
          </a:xfrm>
        </p:grpSpPr>
        <p:pic>
          <p:nvPicPr>
            <p:cNvPr id="7" name="Picture 39" descr="cube-4b.png"/>
            <p:cNvPicPr>
              <a:picLocks noChangeAspect="1"/>
            </p:cNvPicPr>
            <p:nvPr/>
          </p:nvPicPr>
          <p:blipFill>
            <a:blip r:embed="rId8" cstate="print"/>
            <a:stretch>
              <a:fillRect/>
            </a:stretch>
          </p:blipFill>
          <p:spPr bwMode="auto">
            <a:xfrm>
              <a:off x="2362200" y="3048000"/>
              <a:ext cx="1188720" cy="1188720"/>
            </a:xfrm>
            <a:prstGeom prst="rect">
              <a:avLst/>
            </a:prstGeom>
            <a:noFill/>
            <a:ln w="9525">
              <a:noFill/>
              <a:miter lim="800000"/>
              <a:headEnd/>
              <a:tailEnd/>
            </a:ln>
          </p:spPr>
        </p:pic>
        <p:sp>
          <p:nvSpPr>
            <p:cNvPr id="17" name="TextBox 46"/>
            <p:cNvSpPr txBox="1">
              <a:spLocks noChangeArrowheads="1"/>
            </p:cNvSpPr>
            <p:nvPr/>
          </p:nvSpPr>
          <p:spPr bwMode="auto">
            <a:xfrm>
              <a:off x="2499544" y="41910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4 Sides</a:t>
              </a:r>
            </a:p>
          </p:txBody>
        </p:sp>
      </p:grpSp>
      <p:grpSp>
        <p:nvGrpSpPr>
          <p:cNvPr id="51" name="Group 50"/>
          <p:cNvGrpSpPr/>
          <p:nvPr/>
        </p:nvGrpSpPr>
        <p:grpSpPr>
          <a:xfrm>
            <a:off x="2362200" y="4648200"/>
            <a:ext cx="1188720" cy="1496943"/>
            <a:chOff x="2362200" y="4648200"/>
            <a:chExt cx="1188720" cy="1496943"/>
          </a:xfrm>
        </p:grpSpPr>
        <p:pic>
          <p:nvPicPr>
            <p:cNvPr id="19" name="Picture 41" descr="cube-6.png"/>
            <p:cNvPicPr>
              <a:picLocks noChangeAspect="1"/>
            </p:cNvPicPr>
            <p:nvPr/>
          </p:nvPicPr>
          <p:blipFill>
            <a:blip r:embed="rId9" cstate="print"/>
            <a:stretch>
              <a:fillRect/>
            </a:stretch>
          </p:blipFill>
          <p:spPr bwMode="auto">
            <a:xfrm>
              <a:off x="2362200" y="4648200"/>
              <a:ext cx="1188720" cy="1188720"/>
            </a:xfrm>
            <a:prstGeom prst="rect">
              <a:avLst/>
            </a:prstGeom>
            <a:noFill/>
            <a:ln w="9525">
              <a:noFill/>
              <a:miter lim="800000"/>
              <a:headEnd/>
              <a:tailEnd/>
            </a:ln>
          </p:spPr>
        </p:pic>
        <p:sp>
          <p:nvSpPr>
            <p:cNvPr id="20" name="TextBox 47"/>
            <p:cNvSpPr txBox="1">
              <a:spLocks noChangeArrowheads="1"/>
            </p:cNvSpPr>
            <p:nvPr/>
          </p:nvSpPr>
          <p:spPr bwMode="auto">
            <a:xfrm>
              <a:off x="2499544" y="57912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6 Sides</a:t>
              </a:r>
            </a:p>
          </p:txBody>
        </p:sp>
      </p:grpSp>
      <p:pic>
        <p:nvPicPr>
          <p:cNvPr id="21" name="Picture 20" descr="maze-example.bmp"/>
          <p:cNvPicPr>
            <a:picLocks noChangeAspect="1"/>
          </p:cNvPicPr>
          <p:nvPr/>
        </p:nvPicPr>
        <p:blipFill>
          <a:blip r:embed="rId10" cstate="print"/>
          <a:stretch>
            <a:fillRect/>
          </a:stretch>
        </p:blipFill>
        <p:spPr>
          <a:xfrm>
            <a:off x="4114800" y="1371600"/>
            <a:ext cx="4572000" cy="4572000"/>
          </a:xfrm>
          <a:prstGeom prst="rect">
            <a:avLst/>
          </a:prstGeom>
        </p:spPr>
      </p:pic>
      <p:sp>
        <p:nvSpPr>
          <p:cNvPr id="25" name="TextBox 24"/>
          <p:cNvSpPr txBox="1"/>
          <p:nvPr/>
        </p:nvSpPr>
        <p:spPr bwMode="auto">
          <a:xfrm>
            <a:off x="4720686" y="1952625"/>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5</a:t>
            </a:r>
            <a:endParaRPr lang="en-US" sz="2400" dirty="0">
              <a:solidFill>
                <a:schemeClr val="bg1"/>
              </a:solidFill>
              <a:latin typeface="Helvetica" pitchFamily="34" charset="0"/>
              <a:cs typeface="Helvetica" pitchFamily="34" charset="0"/>
            </a:endParaRPr>
          </a:p>
        </p:txBody>
      </p:sp>
      <p:grpSp>
        <p:nvGrpSpPr>
          <p:cNvPr id="73" name="Group 72"/>
          <p:cNvGrpSpPr/>
          <p:nvPr/>
        </p:nvGrpSpPr>
        <p:grpSpPr>
          <a:xfrm>
            <a:off x="5482000" y="1952625"/>
            <a:ext cx="2538050" cy="3423940"/>
            <a:chOff x="5482000" y="1952625"/>
            <a:chExt cx="2538050" cy="3423940"/>
          </a:xfrm>
        </p:grpSpPr>
        <p:sp>
          <p:nvSpPr>
            <p:cNvPr id="42" name="TextBox 41"/>
            <p:cNvSpPr txBox="1"/>
            <p:nvPr/>
          </p:nvSpPr>
          <p:spPr bwMode="auto">
            <a:xfrm>
              <a:off x="6229350" y="1952625"/>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28" name="TextBox 27"/>
            <p:cNvSpPr txBox="1"/>
            <p:nvPr/>
          </p:nvSpPr>
          <p:spPr bwMode="auto">
            <a:xfrm>
              <a:off x="6991350" y="1952625"/>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30" name="TextBox 29"/>
            <p:cNvSpPr txBox="1"/>
            <p:nvPr/>
          </p:nvSpPr>
          <p:spPr bwMode="auto">
            <a:xfrm>
              <a:off x="7639050" y="2667000"/>
              <a:ext cx="3810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31" name="TextBox 30"/>
            <p:cNvSpPr txBox="1"/>
            <p:nvPr/>
          </p:nvSpPr>
          <p:spPr bwMode="auto">
            <a:xfrm>
              <a:off x="6991350" y="2667000"/>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32" name="TextBox 31"/>
            <p:cNvSpPr txBox="1"/>
            <p:nvPr/>
          </p:nvSpPr>
          <p:spPr bwMode="auto">
            <a:xfrm>
              <a:off x="6229350" y="2667000"/>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33" name="TextBox 32"/>
            <p:cNvSpPr txBox="1"/>
            <p:nvPr/>
          </p:nvSpPr>
          <p:spPr bwMode="auto">
            <a:xfrm>
              <a:off x="5482000" y="4914900"/>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45" name="TextBox 44"/>
            <p:cNvSpPr txBox="1"/>
            <p:nvPr/>
          </p:nvSpPr>
          <p:spPr bwMode="auto">
            <a:xfrm>
              <a:off x="5482000" y="4191000"/>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grpSp>
      <p:grpSp>
        <p:nvGrpSpPr>
          <p:cNvPr id="74" name="Group 73"/>
          <p:cNvGrpSpPr/>
          <p:nvPr/>
        </p:nvGrpSpPr>
        <p:grpSpPr>
          <a:xfrm>
            <a:off x="5348650" y="1952625"/>
            <a:ext cx="2766650" cy="3423940"/>
            <a:chOff x="5348650" y="1952625"/>
            <a:chExt cx="2766650" cy="3423940"/>
          </a:xfrm>
        </p:grpSpPr>
        <p:sp>
          <p:nvSpPr>
            <p:cNvPr id="43" name="TextBox 42"/>
            <p:cNvSpPr txBox="1"/>
            <p:nvPr/>
          </p:nvSpPr>
          <p:spPr bwMode="auto">
            <a:xfrm>
              <a:off x="5348650" y="1952625"/>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H</a:t>
              </a:r>
              <a:endParaRPr lang="en-US" sz="2400" baseline="-25000" dirty="0">
                <a:solidFill>
                  <a:schemeClr val="bg1"/>
                </a:solidFill>
                <a:latin typeface="Helvetica" pitchFamily="34" charset="0"/>
                <a:cs typeface="Helvetica" pitchFamily="34" charset="0"/>
              </a:endParaRPr>
            </a:p>
          </p:txBody>
        </p:sp>
        <p:sp>
          <p:nvSpPr>
            <p:cNvPr id="56" name="TextBox 55"/>
            <p:cNvSpPr txBox="1"/>
            <p:nvPr/>
          </p:nvSpPr>
          <p:spPr bwMode="auto">
            <a:xfrm>
              <a:off x="7543800" y="34290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H</a:t>
              </a:r>
              <a:endParaRPr lang="en-US" sz="2400" baseline="-25000" dirty="0">
                <a:solidFill>
                  <a:schemeClr val="bg1"/>
                </a:solidFill>
                <a:latin typeface="Helvetica" pitchFamily="34" charset="0"/>
                <a:cs typeface="Helvetica" pitchFamily="34" charset="0"/>
              </a:endParaRPr>
            </a:p>
          </p:txBody>
        </p:sp>
        <p:sp>
          <p:nvSpPr>
            <p:cNvPr id="57" name="TextBox 56"/>
            <p:cNvSpPr txBox="1"/>
            <p:nvPr/>
          </p:nvSpPr>
          <p:spPr bwMode="auto">
            <a:xfrm>
              <a:off x="7543800" y="41910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H</a:t>
              </a:r>
              <a:endParaRPr lang="en-US" sz="2400" baseline="-25000" dirty="0">
                <a:solidFill>
                  <a:schemeClr val="bg1"/>
                </a:solidFill>
                <a:latin typeface="Helvetica" pitchFamily="34" charset="0"/>
                <a:cs typeface="Helvetica" pitchFamily="34" charset="0"/>
              </a:endParaRPr>
            </a:p>
          </p:txBody>
        </p:sp>
        <p:sp>
          <p:nvSpPr>
            <p:cNvPr id="58" name="TextBox 57"/>
            <p:cNvSpPr txBox="1"/>
            <p:nvPr/>
          </p:nvSpPr>
          <p:spPr bwMode="auto">
            <a:xfrm>
              <a:off x="6858000" y="49149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H</a:t>
              </a:r>
              <a:endParaRPr lang="en-US" sz="2400" baseline="-25000" dirty="0">
                <a:solidFill>
                  <a:schemeClr val="bg1"/>
                </a:solidFill>
                <a:latin typeface="Helvetica" pitchFamily="34" charset="0"/>
                <a:cs typeface="Helvetica" pitchFamily="34" charset="0"/>
              </a:endParaRPr>
            </a:p>
          </p:txBody>
        </p:sp>
        <p:sp>
          <p:nvSpPr>
            <p:cNvPr id="59" name="TextBox 58"/>
            <p:cNvSpPr txBox="1"/>
            <p:nvPr/>
          </p:nvSpPr>
          <p:spPr bwMode="auto">
            <a:xfrm>
              <a:off x="6096000" y="49149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H</a:t>
              </a:r>
              <a:endParaRPr lang="en-US" sz="2400" baseline="-25000" dirty="0">
                <a:solidFill>
                  <a:schemeClr val="bg1"/>
                </a:solidFill>
                <a:latin typeface="Helvetica" pitchFamily="34" charset="0"/>
                <a:cs typeface="Helvetica" pitchFamily="34" charset="0"/>
              </a:endParaRPr>
            </a:p>
          </p:txBody>
        </p:sp>
      </p:grpSp>
      <p:grpSp>
        <p:nvGrpSpPr>
          <p:cNvPr id="75" name="Group 74"/>
          <p:cNvGrpSpPr/>
          <p:nvPr/>
        </p:nvGrpSpPr>
        <p:grpSpPr>
          <a:xfrm>
            <a:off x="4613030" y="1952625"/>
            <a:ext cx="3502270" cy="3423940"/>
            <a:chOff x="4613030" y="1952625"/>
            <a:chExt cx="3502270" cy="3423940"/>
          </a:xfrm>
        </p:grpSpPr>
        <p:sp>
          <p:nvSpPr>
            <p:cNvPr id="27" name="TextBox 26"/>
            <p:cNvSpPr txBox="1"/>
            <p:nvPr/>
          </p:nvSpPr>
          <p:spPr bwMode="auto">
            <a:xfrm>
              <a:off x="5363304" y="3429000"/>
              <a:ext cx="542192"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sp>
          <p:nvSpPr>
            <p:cNvPr id="60" name="TextBox 59"/>
            <p:cNvSpPr txBox="1"/>
            <p:nvPr/>
          </p:nvSpPr>
          <p:spPr bwMode="auto">
            <a:xfrm>
              <a:off x="6096000" y="34290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sp>
          <p:nvSpPr>
            <p:cNvPr id="61" name="TextBox 60"/>
            <p:cNvSpPr txBox="1"/>
            <p:nvPr/>
          </p:nvSpPr>
          <p:spPr bwMode="auto">
            <a:xfrm>
              <a:off x="7543800" y="1952625"/>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sp>
          <p:nvSpPr>
            <p:cNvPr id="62" name="TextBox 61"/>
            <p:cNvSpPr txBox="1"/>
            <p:nvPr/>
          </p:nvSpPr>
          <p:spPr bwMode="auto">
            <a:xfrm>
              <a:off x="4613030" y="41910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sp>
          <p:nvSpPr>
            <p:cNvPr id="63" name="TextBox 62"/>
            <p:cNvSpPr txBox="1"/>
            <p:nvPr/>
          </p:nvSpPr>
          <p:spPr bwMode="auto">
            <a:xfrm>
              <a:off x="4613030" y="49149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sp>
          <p:nvSpPr>
            <p:cNvPr id="64" name="TextBox 63"/>
            <p:cNvSpPr txBox="1"/>
            <p:nvPr/>
          </p:nvSpPr>
          <p:spPr bwMode="auto">
            <a:xfrm>
              <a:off x="7543800" y="4914900"/>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grpSp>
      <p:sp>
        <p:nvSpPr>
          <p:cNvPr id="65" name="TextBox 64"/>
          <p:cNvSpPr txBox="1"/>
          <p:nvPr/>
        </p:nvSpPr>
        <p:spPr bwMode="auto">
          <a:xfrm>
            <a:off x="2670810" y="3411528"/>
            <a:ext cx="571500"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H</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1009064" y="3411528"/>
            <a:ext cx="542192"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4</a:t>
            </a:r>
            <a:r>
              <a:rPr lang="en-US" sz="2400" baseline="-25000" dirty="0" smtClean="0">
                <a:solidFill>
                  <a:schemeClr val="bg1"/>
                </a:solidFill>
                <a:latin typeface="Helvetica" pitchFamily="34" charset="0"/>
                <a:cs typeface="Helvetica" pitchFamily="34" charset="0"/>
              </a:rPr>
              <a:t>C</a:t>
            </a:r>
            <a:endParaRPr lang="en-US" sz="2400" baseline="-25000" dirty="0">
              <a:solidFill>
                <a:schemeClr val="bg1"/>
              </a:solidFill>
              <a:latin typeface="Helvetica" pitchFamily="34" charset="0"/>
              <a:cs typeface="Helvetica" pitchFamily="34" charset="0"/>
            </a:endParaRPr>
          </a:p>
        </p:txBody>
      </p:sp>
      <p:sp>
        <p:nvSpPr>
          <p:cNvPr id="67" name="TextBox 66"/>
          <p:cNvSpPr txBox="1"/>
          <p:nvPr/>
        </p:nvSpPr>
        <p:spPr bwMode="auto">
          <a:xfrm>
            <a:off x="2804160" y="1762185"/>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68" name="TextBox 67"/>
          <p:cNvSpPr txBox="1"/>
          <p:nvPr/>
        </p:nvSpPr>
        <p:spPr bwMode="auto">
          <a:xfrm>
            <a:off x="1102066" y="5011728"/>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5</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9"/>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71"/>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70"/>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72"/>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7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6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6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7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68"/>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Direct to Indirect Transfer</a:t>
            </a:r>
          </a:p>
        </p:txBody>
      </p:sp>
      <p:sp>
        <p:nvSpPr>
          <p:cNvPr id="25" name="TextBox 24"/>
          <p:cNvSpPr txBox="1"/>
          <p:nvPr/>
        </p:nvSpPr>
        <p:spPr bwMode="auto">
          <a:xfrm>
            <a:off x="3906593" y="5634335"/>
            <a:ext cx="133081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19" name="Group 18"/>
          <p:cNvGrpSpPr/>
          <p:nvPr/>
        </p:nvGrpSpPr>
        <p:grpSpPr>
          <a:xfrm>
            <a:off x="3040063" y="1752600"/>
            <a:ext cx="3505200" cy="3433465"/>
            <a:chOff x="3040063" y="1714500"/>
            <a:chExt cx="3505200" cy="3433465"/>
          </a:xfrm>
        </p:grpSpPr>
        <p:grpSp>
          <p:nvGrpSpPr>
            <p:cNvPr id="14" name="Group 13"/>
            <p:cNvGrpSpPr/>
            <p:nvPr/>
          </p:nvGrpSpPr>
          <p:grpSpPr>
            <a:xfrm>
              <a:off x="3040063" y="1714500"/>
              <a:ext cx="3505200" cy="3429000"/>
              <a:chOff x="1752600" y="1600200"/>
              <a:chExt cx="3505200" cy="3429000"/>
            </a:xfrm>
          </p:grpSpPr>
          <p:sp>
            <p:nvSpPr>
              <p:cNvPr id="8" name="Left Bracket 7"/>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7" name="TextBox 26"/>
            <p:cNvSpPr txBox="1"/>
            <p:nvPr/>
          </p:nvSpPr>
          <p:spPr bwMode="auto">
            <a:xfrm>
              <a:off x="4580782" y="4686300"/>
              <a:ext cx="37221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F</a:t>
              </a:r>
              <a:endParaRPr lang="en-US" sz="2400" dirty="0">
                <a:solidFill>
                  <a:schemeClr val="bg1"/>
                </a:solidFill>
                <a:latin typeface="Helvetica" pitchFamily="34" charset="0"/>
                <a:cs typeface="Helvetica" pitchFamily="34" charset="0"/>
              </a:endParaRPr>
            </a:p>
          </p:txBody>
        </p:sp>
      </p:grpSp>
      <p:grpSp>
        <p:nvGrpSpPr>
          <p:cNvPr id="105" name="Group 104"/>
          <p:cNvGrpSpPr/>
          <p:nvPr/>
        </p:nvGrpSpPr>
        <p:grpSpPr>
          <a:xfrm>
            <a:off x="6850063" y="1752600"/>
            <a:ext cx="473075" cy="3429000"/>
            <a:chOff x="6850063" y="1752600"/>
            <a:chExt cx="473075" cy="3429000"/>
          </a:xfrm>
        </p:grpSpPr>
        <p:grpSp>
          <p:nvGrpSpPr>
            <p:cNvPr id="18" name="Group 17"/>
            <p:cNvGrpSpPr/>
            <p:nvPr/>
          </p:nvGrpSpPr>
          <p:grpSpPr>
            <a:xfrm>
              <a:off x="6850063" y="1752600"/>
              <a:ext cx="473075" cy="3429000"/>
              <a:chOff x="6850063" y="1714500"/>
              <a:chExt cx="473075" cy="3429000"/>
            </a:xfrm>
          </p:grpSpPr>
          <p:grpSp>
            <p:nvGrpSpPr>
              <p:cNvPr id="12" name="Group 11"/>
              <p:cNvGrpSpPr/>
              <p:nvPr/>
            </p:nvGrpSpPr>
            <p:grpSpPr>
              <a:xfrm>
                <a:off x="6850063" y="1714500"/>
                <a:ext cx="473075" cy="3429000"/>
                <a:chOff x="5440044" y="1676400"/>
                <a:chExt cx="473075" cy="3429000"/>
              </a:xfrm>
            </p:grpSpPr>
            <p:sp>
              <p:nvSpPr>
                <p:cNvPr id="10" name="Left Bracket 9"/>
                <p:cNvSpPr/>
                <p:nvPr/>
              </p:nvSpPr>
              <p:spPr>
                <a:xfrm>
                  <a:off x="5440044" y="1676400"/>
                  <a:ext cx="45719"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5867400" y="1676400"/>
                  <a:ext cx="45719"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8" name="TextBox 27"/>
              <p:cNvSpPr txBox="1"/>
              <p:nvPr/>
            </p:nvSpPr>
            <p:spPr bwMode="auto">
              <a:xfrm>
                <a:off x="6934200" y="460563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sp>
          <p:nvSpPr>
            <p:cNvPr id="66" name="TextBox 65"/>
            <p:cNvSpPr txBox="1"/>
            <p:nvPr/>
          </p:nvSpPr>
          <p:spPr bwMode="auto">
            <a:xfrm>
              <a:off x="6909178" y="1782527"/>
              <a:ext cx="341760" cy="2631490"/>
            </a:xfrm>
            <a:prstGeom prst="rect">
              <a:avLst/>
            </a:prstGeom>
            <a:noFill/>
            <a:ln w="9525">
              <a:noFill/>
              <a:miter lim="800000"/>
              <a:headEnd/>
              <a:tailEnd/>
            </a:ln>
          </p:spPr>
          <p:txBody>
            <a:bodyPr wrap="none" rtlCol="0">
              <a:spAutoFit/>
            </a:bodyPr>
            <a:lstStyle/>
            <a:p>
              <a:pPr algn="ctr"/>
              <a:r>
                <a:rPr lang="en-US" sz="1100" dirty="0" smtClean="0">
                  <a:solidFill>
                    <a:schemeClr val="tx1">
                      <a:lumMod val="50000"/>
                      <a:lumOff val="50000"/>
                    </a:schemeClr>
                  </a:solidFill>
                  <a:latin typeface="Helvetica" pitchFamily="34" charset="0"/>
                  <a:cs typeface="Helvetica" pitchFamily="34" charset="0"/>
                </a:rPr>
                <a:t>1</a:t>
              </a:r>
            </a:p>
            <a:p>
              <a:pPr algn="ctr"/>
              <a:r>
                <a:rPr lang="en-US" sz="1100" dirty="0" smtClean="0">
                  <a:solidFill>
                    <a:schemeClr val="tx1">
                      <a:lumMod val="50000"/>
                      <a:lumOff val="50000"/>
                    </a:schemeClr>
                  </a:solidFill>
                  <a:latin typeface="Helvetica" pitchFamily="34" charset="0"/>
                  <a:cs typeface="Helvetica" pitchFamily="34" charset="0"/>
                </a:rPr>
                <a:t>2</a:t>
              </a:r>
            </a:p>
            <a:p>
              <a:pPr algn="ctr"/>
              <a:r>
                <a:rPr lang="en-US" sz="1100" dirty="0" smtClean="0">
                  <a:solidFill>
                    <a:schemeClr val="tx1">
                      <a:lumMod val="50000"/>
                      <a:lumOff val="50000"/>
                    </a:schemeClr>
                  </a:solidFill>
                  <a:latin typeface="Helvetica" pitchFamily="34" charset="0"/>
                  <a:cs typeface="Helvetica" pitchFamily="34" charset="0"/>
                </a:rPr>
                <a:t>3</a:t>
              </a:r>
            </a:p>
            <a:p>
              <a:pPr algn="ctr"/>
              <a:r>
                <a:rPr lang="en-US" sz="1100" dirty="0" smtClean="0">
                  <a:solidFill>
                    <a:schemeClr val="tx1">
                      <a:lumMod val="50000"/>
                      <a:lumOff val="50000"/>
                    </a:schemeClr>
                  </a:solidFill>
                  <a:latin typeface="Helvetica" pitchFamily="34" charset="0"/>
                  <a:cs typeface="Helvetica" pitchFamily="34" charset="0"/>
                </a:rPr>
                <a:t>4</a:t>
              </a:r>
            </a:p>
            <a:p>
              <a:pPr algn="ctr"/>
              <a:r>
                <a:rPr lang="en-US" sz="1100" dirty="0" smtClean="0">
                  <a:solidFill>
                    <a:schemeClr val="tx1">
                      <a:lumMod val="50000"/>
                      <a:lumOff val="50000"/>
                    </a:schemeClr>
                  </a:solidFill>
                  <a:latin typeface="Helvetica" pitchFamily="34" charset="0"/>
                  <a:cs typeface="Helvetica" pitchFamily="34" charset="0"/>
                </a:rPr>
                <a:t>5</a:t>
              </a:r>
            </a:p>
            <a:p>
              <a:pPr algn="ctr"/>
              <a:r>
                <a:rPr lang="en-US" sz="1100" dirty="0" smtClean="0">
                  <a:solidFill>
                    <a:schemeClr val="tx1">
                      <a:lumMod val="50000"/>
                      <a:lumOff val="50000"/>
                    </a:schemeClr>
                  </a:solidFill>
                  <a:latin typeface="Helvetica" pitchFamily="34" charset="0"/>
                  <a:cs typeface="Helvetica" pitchFamily="34" charset="0"/>
                </a:rPr>
                <a:t>6</a:t>
              </a:r>
            </a:p>
            <a:p>
              <a:pPr algn="ctr"/>
              <a:r>
                <a:rPr lang="en-US" sz="1100" dirty="0" smtClean="0">
                  <a:solidFill>
                    <a:schemeClr val="tx1">
                      <a:lumMod val="50000"/>
                      <a:lumOff val="50000"/>
                    </a:schemeClr>
                  </a:solidFill>
                  <a:latin typeface="Helvetica" pitchFamily="34" charset="0"/>
                  <a:cs typeface="Helvetica" pitchFamily="34" charset="0"/>
                </a:rPr>
                <a:t>7</a:t>
              </a:r>
            </a:p>
            <a:p>
              <a:pPr algn="ctr"/>
              <a:r>
                <a:rPr lang="en-US" sz="1100" dirty="0" smtClean="0">
                  <a:solidFill>
                    <a:schemeClr val="tx1">
                      <a:lumMod val="50000"/>
                      <a:lumOff val="50000"/>
                    </a:schemeClr>
                  </a:solidFill>
                  <a:latin typeface="Helvetica" pitchFamily="34" charset="0"/>
                  <a:cs typeface="Helvetica" pitchFamily="34" charset="0"/>
                </a:rPr>
                <a:t>8</a:t>
              </a:r>
            </a:p>
            <a:p>
              <a:pPr algn="ctr"/>
              <a:r>
                <a:rPr lang="en-US" sz="1100" dirty="0" smtClean="0">
                  <a:solidFill>
                    <a:schemeClr val="tx1">
                      <a:lumMod val="50000"/>
                      <a:lumOff val="50000"/>
                    </a:schemeClr>
                  </a:solidFill>
                  <a:latin typeface="Helvetica" pitchFamily="34" charset="0"/>
                  <a:cs typeface="Helvetica" pitchFamily="34" charset="0"/>
                </a:rPr>
                <a:t>9</a:t>
              </a:r>
            </a:p>
            <a:p>
              <a:pPr algn="ctr"/>
              <a:r>
                <a:rPr lang="en-US" sz="1100" dirty="0" smtClean="0">
                  <a:solidFill>
                    <a:schemeClr val="tx1">
                      <a:lumMod val="50000"/>
                      <a:lumOff val="50000"/>
                    </a:schemeClr>
                  </a:solidFill>
                  <a:latin typeface="Helvetica" pitchFamily="34" charset="0"/>
                  <a:cs typeface="Helvetica" pitchFamily="34" charset="0"/>
                </a:rPr>
                <a:t>10</a:t>
              </a:r>
            </a:p>
            <a:p>
              <a:pPr algn="ctr"/>
              <a:r>
                <a:rPr lang="en-US" sz="1100" dirty="0" smtClean="0">
                  <a:solidFill>
                    <a:schemeClr val="tx1">
                      <a:lumMod val="50000"/>
                      <a:lumOff val="50000"/>
                    </a:schemeClr>
                  </a:solidFill>
                  <a:latin typeface="Helvetica" pitchFamily="34" charset="0"/>
                  <a:cs typeface="Helvetica" pitchFamily="34" charset="0"/>
                </a:rPr>
                <a:t>11</a:t>
              </a:r>
            </a:p>
            <a:p>
              <a:pPr algn="ctr"/>
              <a:r>
                <a:rPr lang="en-US" sz="1100" dirty="0" smtClean="0">
                  <a:solidFill>
                    <a:schemeClr val="tx1">
                      <a:lumMod val="50000"/>
                      <a:lumOff val="50000"/>
                    </a:schemeClr>
                  </a:solidFill>
                  <a:latin typeface="Helvetica" pitchFamily="34" charset="0"/>
                  <a:cs typeface="Helvetica" pitchFamily="34" charset="0"/>
                </a:rPr>
                <a:t>12</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p:txBody>
        </p:sp>
      </p:grpSp>
      <p:grpSp>
        <p:nvGrpSpPr>
          <p:cNvPr id="65" name="Group 64"/>
          <p:cNvGrpSpPr/>
          <p:nvPr/>
        </p:nvGrpSpPr>
        <p:grpSpPr>
          <a:xfrm>
            <a:off x="7470980" y="2614863"/>
            <a:ext cx="1494320" cy="2338137"/>
            <a:chOff x="7512900" y="2802506"/>
            <a:chExt cx="1494320" cy="2338137"/>
          </a:xfrm>
        </p:grpSpPr>
        <p:grpSp>
          <p:nvGrpSpPr>
            <p:cNvPr id="63" name="Group 62"/>
            <p:cNvGrpSpPr/>
            <p:nvPr/>
          </p:nvGrpSpPr>
          <p:grpSpPr>
            <a:xfrm>
              <a:off x="7543800" y="2802506"/>
              <a:ext cx="1432520" cy="1388494"/>
              <a:chOff x="7576264" y="2802506"/>
              <a:chExt cx="1432520" cy="1388494"/>
            </a:xfrm>
          </p:grpSpPr>
          <p:grpSp>
            <p:nvGrpSpPr>
              <p:cNvPr id="21" name="Group 20"/>
              <p:cNvGrpSpPr/>
              <p:nvPr/>
            </p:nvGrpSpPr>
            <p:grpSpPr>
              <a:xfrm>
                <a:off x="7620000" y="2802506"/>
                <a:ext cx="1378744" cy="1388494"/>
                <a:chOff x="609600" y="1371600"/>
                <a:chExt cx="1683544" cy="1695450"/>
              </a:xfrm>
            </p:grpSpPr>
            <p:grpSp>
              <p:nvGrpSpPr>
                <p:cNvPr id="32" name="Group 20"/>
                <p:cNvGrpSpPr/>
                <p:nvPr/>
              </p:nvGrpSpPr>
              <p:grpSpPr>
                <a:xfrm>
                  <a:off x="609600" y="1371600"/>
                  <a:ext cx="1683544" cy="1695450"/>
                  <a:chOff x="1066800" y="2419350"/>
                  <a:chExt cx="1683544" cy="1695450"/>
                </a:xfrm>
              </p:grpSpPr>
              <p:cxnSp>
                <p:nvCxnSpPr>
                  <p:cNvPr id="34" name="Straight Connector 33"/>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p:nvPr/>
            </p:nvCxnSpPr>
            <p:spPr>
              <a:xfrm flipV="1">
                <a:off x="8128888" y="3810000"/>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804208" y="3978304"/>
                <a:ext cx="101892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flipH="1" flipV="1">
                <a:off x="7451740" y="3577382"/>
                <a:ext cx="777817"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8140806" y="3493282"/>
                <a:ext cx="66659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7623976" y="3364728"/>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0800000">
                <a:off x="7989072" y="3392560"/>
                <a:ext cx="1019712"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bwMode="auto">
              <a:xfrm>
                <a:off x="7872456"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a:t>
                </a:r>
              </a:p>
            </p:txBody>
          </p:sp>
          <p:sp>
            <p:nvSpPr>
              <p:cNvPr id="52" name="TextBox 51"/>
              <p:cNvSpPr txBox="1"/>
              <p:nvPr/>
            </p:nvSpPr>
            <p:spPr bwMode="auto">
              <a:xfrm>
                <a:off x="8370072"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2</a:t>
                </a:r>
              </a:p>
            </p:txBody>
          </p:sp>
          <p:sp>
            <p:nvSpPr>
              <p:cNvPr id="53" name="TextBox 52"/>
              <p:cNvSpPr txBox="1"/>
              <p:nvPr/>
            </p:nvSpPr>
            <p:spPr bwMode="auto">
              <a:xfrm>
                <a:off x="8514520"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3</a:t>
                </a:r>
              </a:p>
            </p:txBody>
          </p:sp>
          <p:sp>
            <p:nvSpPr>
              <p:cNvPr id="54" name="TextBox 53"/>
              <p:cNvSpPr txBox="1"/>
              <p:nvPr/>
            </p:nvSpPr>
            <p:spPr bwMode="auto">
              <a:xfrm>
                <a:off x="7993048"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4</a:t>
                </a:r>
              </a:p>
            </p:txBody>
          </p:sp>
          <p:sp>
            <p:nvSpPr>
              <p:cNvPr id="55" name="TextBox 54"/>
              <p:cNvSpPr txBox="1"/>
              <p:nvPr/>
            </p:nvSpPr>
            <p:spPr bwMode="auto">
              <a:xfrm>
                <a:off x="80931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5</a:t>
                </a:r>
              </a:p>
            </p:txBody>
          </p:sp>
          <p:sp>
            <p:nvSpPr>
              <p:cNvPr id="56" name="TextBox 55"/>
              <p:cNvSpPr txBox="1"/>
              <p:nvPr/>
            </p:nvSpPr>
            <p:spPr bwMode="auto">
              <a:xfrm>
                <a:off x="86265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6</a:t>
                </a:r>
              </a:p>
            </p:txBody>
          </p:sp>
          <p:sp>
            <p:nvSpPr>
              <p:cNvPr id="57" name="TextBox 56"/>
              <p:cNvSpPr txBox="1"/>
              <p:nvPr/>
            </p:nvSpPr>
            <p:spPr bwMode="auto">
              <a:xfrm>
                <a:off x="86225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7</a:t>
                </a:r>
              </a:p>
            </p:txBody>
          </p:sp>
          <p:sp>
            <p:nvSpPr>
              <p:cNvPr id="58" name="TextBox 57"/>
              <p:cNvSpPr txBox="1"/>
              <p:nvPr/>
            </p:nvSpPr>
            <p:spPr bwMode="auto">
              <a:xfrm>
                <a:off x="80891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8</a:t>
                </a:r>
              </a:p>
            </p:txBody>
          </p:sp>
          <p:sp>
            <p:nvSpPr>
              <p:cNvPr id="59" name="TextBox 58"/>
              <p:cNvSpPr txBox="1"/>
              <p:nvPr/>
            </p:nvSpPr>
            <p:spPr bwMode="auto">
              <a:xfrm>
                <a:off x="7620000" y="37013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9</a:t>
                </a:r>
              </a:p>
            </p:txBody>
          </p:sp>
          <p:sp>
            <p:nvSpPr>
              <p:cNvPr id="60" name="TextBox 59"/>
              <p:cNvSpPr txBox="1"/>
              <p:nvPr/>
            </p:nvSpPr>
            <p:spPr bwMode="auto">
              <a:xfrm>
                <a:off x="7748544" y="357676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10</a:t>
                </a:r>
              </a:p>
            </p:txBody>
          </p:sp>
          <p:sp>
            <p:nvSpPr>
              <p:cNvPr id="61" name="TextBox 60"/>
              <p:cNvSpPr txBox="1"/>
              <p:nvPr/>
            </p:nvSpPr>
            <p:spPr bwMode="auto">
              <a:xfrm>
                <a:off x="7756496" y="3200400"/>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11</a:t>
                </a:r>
              </a:p>
            </p:txBody>
          </p:sp>
          <p:sp>
            <p:nvSpPr>
              <p:cNvPr id="62" name="TextBox 61"/>
              <p:cNvSpPr txBox="1"/>
              <p:nvPr/>
            </p:nvSpPr>
            <p:spPr bwMode="auto">
              <a:xfrm>
                <a:off x="7576264" y="328852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12</a:t>
                </a:r>
              </a:p>
            </p:txBody>
          </p:sp>
        </p:grpSp>
        <p:sp>
          <p:nvSpPr>
            <p:cNvPr id="64" name="TextBox 63"/>
            <p:cNvSpPr txBox="1"/>
            <p:nvPr/>
          </p:nvSpPr>
          <p:spPr bwMode="auto">
            <a:xfrm>
              <a:off x="7512900" y="4309646"/>
              <a:ext cx="1494320" cy="830997"/>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Direct Lighting</a:t>
              </a:r>
            </a:p>
            <a:p>
              <a:pPr algn="ctr"/>
              <a:r>
                <a:rPr lang="en-US" sz="1600" dirty="0" smtClean="0">
                  <a:solidFill>
                    <a:schemeClr val="bg1"/>
                  </a:solidFill>
                  <a:latin typeface="Helvetica" pitchFamily="34" charset="0"/>
                  <a:cs typeface="Helvetica" pitchFamily="34" charset="0"/>
                </a:rPr>
                <a:t>on</a:t>
              </a:r>
            </a:p>
            <a:p>
              <a:pPr algn="ctr"/>
              <a:r>
                <a:rPr lang="en-US" sz="1600" dirty="0" smtClean="0">
                  <a:solidFill>
                    <a:schemeClr val="bg1"/>
                  </a:solidFill>
                  <a:latin typeface="Helvetica" pitchFamily="34" charset="0"/>
                  <a:cs typeface="Helvetica" pitchFamily="34" charset="0"/>
                </a:rPr>
                <a:t>Block Shape</a:t>
              </a:r>
            </a:p>
          </p:txBody>
        </p:sp>
      </p:grpSp>
      <p:grpSp>
        <p:nvGrpSpPr>
          <p:cNvPr id="104" name="Group 103"/>
          <p:cNvGrpSpPr/>
          <p:nvPr/>
        </p:nvGrpSpPr>
        <p:grpSpPr>
          <a:xfrm>
            <a:off x="1812174" y="1752600"/>
            <a:ext cx="999289" cy="3429000"/>
            <a:chOff x="1812174" y="1752600"/>
            <a:chExt cx="999289" cy="3429000"/>
          </a:xfrm>
        </p:grpSpPr>
        <p:grpSp>
          <p:nvGrpSpPr>
            <p:cNvPr id="20" name="Group 19"/>
            <p:cNvGrpSpPr/>
            <p:nvPr/>
          </p:nvGrpSpPr>
          <p:grpSpPr>
            <a:xfrm>
              <a:off x="1812174" y="1752600"/>
              <a:ext cx="999289" cy="3429000"/>
              <a:chOff x="1812174" y="1714500"/>
              <a:chExt cx="999289" cy="3429000"/>
            </a:xfrm>
          </p:grpSpPr>
          <p:grpSp>
            <p:nvGrpSpPr>
              <p:cNvPr id="13" name="Group 12"/>
              <p:cNvGrpSpPr/>
              <p:nvPr/>
            </p:nvGrpSpPr>
            <p:grpSpPr>
              <a:xfrm>
                <a:off x="1820863" y="1714500"/>
                <a:ext cx="473075" cy="3429000"/>
                <a:chOff x="669924" y="1600200"/>
                <a:chExt cx="473075" cy="3429000"/>
              </a:xfrm>
            </p:grpSpPr>
            <p:sp>
              <p:nvSpPr>
                <p:cNvPr id="4" name="Left Bracket 3"/>
                <p:cNvSpPr/>
                <p:nvPr/>
              </p:nvSpPr>
              <p:spPr>
                <a:xfrm>
                  <a:off x="669924" y="1600200"/>
                  <a:ext cx="45719"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1097280" y="1600200"/>
                  <a:ext cx="45719"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5" name="TextBox 14"/>
              <p:cNvSpPr txBox="1"/>
              <p:nvPr/>
            </p:nvSpPr>
            <p:spPr bwMode="auto">
              <a:xfrm>
                <a:off x="2447261" y="3236268"/>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1812174" y="468183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grpSp>
        <p:sp>
          <p:nvSpPr>
            <p:cNvPr id="69" name="TextBox 68"/>
            <p:cNvSpPr txBox="1"/>
            <p:nvPr/>
          </p:nvSpPr>
          <p:spPr bwMode="auto">
            <a:xfrm>
              <a:off x="1884904" y="1762648"/>
              <a:ext cx="341760" cy="2631490"/>
            </a:xfrm>
            <a:prstGeom prst="rect">
              <a:avLst/>
            </a:prstGeom>
            <a:noFill/>
            <a:ln w="9525">
              <a:noFill/>
              <a:miter lim="800000"/>
              <a:headEnd/>
              <a:tailEnd/>
            </a:ln>
          </p:spPr>
          <p:txBody>
            <a:bodyPr wrap="none" rtlCol="0">
              <a:spAutoFit/>
            </a:bodyPr>
            <a:lstStyle/>
            <a:p>
              <a:pPr algn="ctr"/>
              <a:r>
                <a:rPr lang="en-US" sz="1100" dirty="0" smtClean="0">
                  <a:solidFill>
                    <a:schemeClr val="tx1">
                      <a:lumMod val="50000"/>
                      <a:lumOff val="50000"/>
                    </a:schemeClr>
                  </a:solidFill>
                  <a:latin typeface="Helvetica" pitchFamily="34" charset="0"/>
                  <a:cs typeface="Helvetica" pitchFamily="34" charset="0"/>
                </a:rPr>
                <a:t>1</a:t>
              </a:r>
            </a:p>
            <a:p>
              <a:pPr algn="ctr"/>
              <a:r>
                <a:rPr lang="en-US" sz="1100" dirty="0" smtClean="0">
                  <a:solidFill>
                    <a:schemeClr val="tx1">
                      <a:lumMod val="50000"/>
                      <a:lumOff val="50000"/>
                    </a:schemeClr>
                  </a:solidFill>
                  <a:latin typeface="Helvetica" pitchFamily="34" charset="0"/>
                  <a:cs typeface="Helvetica" pitchFamily="34" charset="0"/>
                </a:rPr>
                <a:t>2</a:t>
              </a:r>
            </a:p>
            <a:p>
              <a:pPr algn="ctr"/>
              <a:r>
                <a:rPr lang="en-US" sz="1100" dirty="0" smtClean="0">
                  <a:solidFill>
                    <a:schemeClr val="tx1">
                      <a:lumMod val="50000"/>
                      <a:lumOff val="50000"/>
                    </a:schemeClr>
                  </a:solidFill>
                  <a:latin typeface="Helvetica" pitchFamily="34" charset="0"/>
                  <a:cs typeface="Helvetica" pitchFamily="34" charset="0"/>
                </a:rPr>
                <a:t>3</a:t>
              </a:r>
            </a:p>
            <a:p>
              <a:pPr algn="ctr"/>
              <a:r>
                <a:rPr lang="en-US" sz="1100" dirty="0" smtClean="0">
                  <a:solidFill>
                    <a:schemeClr val="tx1">
                      <a:lumMod val="50000"/>
                      <a:lumOff val="50000"/>
                    </a:schemeClr>
                  </a:solidFill>
                  <a:latin typeface="Helvetica" pitchFamily="34" charset="0"/>
                  <a:cs typeface="Helvetica" pitchFamily="34" charset="0"/>
                </a:rPr>
                <a:t>4</a:t>
              </a:r>
            </a:p>
            <a:p>
              <a:pPr algn="ctr"/>
              <a:r>
                <a:rPr lang="en-US" sz="1100" dirty="0" smtClean="0">
                  <a:solidFill>
                    <a:schemeClr val="tx1">
                      <a:lumMod val="50000"/>
                      <a:lumOff val="50000"/>
                    </a:schemeClr>
                  </a:solidFill>
                  <a:latin typeface="Helvetica" pitchFamily="34" charset="0"/>
                  <a:cs typeface="Helvetica" pitchFamily="34" charset="0"/>
                </a:rPr>
                <a:t>5</a:t>
              </a:r>
            </a:p>
            <a:p>
              <a:pPr algn="ctr"/>
              <a:r>
                <a:rPr lang="en-US" sz="1100" dirty="0" smtClean="0">
                  <a:solidFill>
                    <a:schemeClr val="tx1">
                      <a:lumMod val="50000"/>
                      <a:lumOff val="50000"/>
                    </a:schemeClr>
                  </a:solidFill>
                  <a:latin typeface="Helvetica" pitchFamily="34" charset="0"/>
                  <a:cs typeface="Helvetica" pitchFamily="34" charset="0"/>
                </a:rPr>
                <a:t>6</a:t>
              </a:r>
            </a:p>
            <a:p>
              <a:pPr algn="ctr"/>
              <a:r>
                <a:rPr lang="en-US" sz="1100" dirty="0" smtClean="0">
                  <a:solidFill>
                    <a:schemeClr val="tx1">
                      <a:lumMod val="50000"/>
                      <a:lumOff val="50000"/>
                    </a:schemeClr>
                  </a:solidFill>
                  <a:latin typeface="Helvetica" pitchFamily="34" charset="0"/>
                  <a:cs typeface="Helvetica" pitchFamily="34" charset="0"/>
                </a:rPr>
                <a:t>7</a:t>
              </a:r>
            </a:p>
            <a:p>
              <a:pPr algn="ctr"/>
              <a:r>
                <a:rPr lang="en-US" sz="1100" dirty="0" smtClean="0">
                  <a:solidFill>
                    <a:schemeClr val="tx1">
                      <a:lumMod val="50000"/>
                      <a:lumOff val="50000"/>
                    </a:schemeClr>
                  </a:solidFill>
                  <a:latin typeface="Helvetica" pitchFamily="34" charset="0"/>
                  <a:cs typeface="Helvetica" pitchFamily="34" charset="0"/>
                </a:rPr>
                <a:t>8</a:t>
              </a:r>
            </a:p>
            <a:p>
              <a:pPr algn="ctr"/>
              <a:r>
                <a:rPr lang="en-US" sz="1100" dirty="0" smtClean="0">
                  <a:solidFill>
                    <a:schemeClr val="tx1">
                      <a:lumMod val="50000"/>
                      <a:lumOff val="50000"/>
                    </a:schemeClr>
                  </a:solidFill>
                  <a:latin typeface="Helvetica" pitchFamily="34" charset="0"/>
                  <a:cs typeface="Helvetica" pitchFamily="34" charset="0"/>
                </a:rPr>
                <a:t>9</a:t>
              </a:r>
            </a:p>
            <a:p>
              <a:pPr algn="ctr"/>
              <a:r>
                <a:rPr lang="en-US" sz="1100" dirty="0" smtClean="0">
                  <a:solidFill>
                    <a:schemeClr val="tx1">
                      <a:lumMod val="50000"/>
                      <a:lumOff val="50000"/>
                    </a:schemeClr>
                  </a:solidFill>
                  <a:latin typeface="Helvetica" pitchFamily="34" charset="0"/>
                  <a:cs typeface="Helvetica" pitchFamily="34" charset="0"/>
                </a:rPr>
                <a:t>10</a:t>
              </a:r>
            </a:p>
            <a:p>
              <a:pPr algn="ctr"/>
              <a:r>
                <a:rPr lang="en-US" sz="1100" dirty="0" smtClean="0">
                  <a:solidFill>
                    <a:schemeClr val="tx1">
                      <a:lumMod val="50000"/>
                      <a:lumOff val="50000"/>
                    </a:schemeClr>
                  </a:solidFill>
                  <a:latin typeface="Helvetica" pitchFamily="34" charset="0"/>
                  <a:cs typeface="Helvetica" pitchFamily="34" charset="0"/>
                </a:rPr>
                <a:t>11</a:t>
              </a:r>
            </a:p>
            <a:p>
              <a:pPr algn="ctr"/>
              <a:r>
                <a:rPr lang="en-US" sz="1100" dirty="0" smtClean="0">
                  <a:solidFill>
                    <a:schemeClr val="tx1">
                      <a:lumMod val="50000"/>
                      <a:lumOff val="50000"/>
                    </a:schemeClr>
                  </a:solidFill>
                  <a:latin typeface="Helvetica" pitchFamily="34" charset="0"/>
                  <a:cs typeface="Helvetica" pitchFamily="34" charset="0"/>
                </a:rPr>
                <a:t>12</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p:txBody>
        </p:sp>
      </p:grpSp>
      <p:grpSp>
        <p:nvGrpSpPr>
          <p:cNvPr id="70" name="Group 69"/>
          <p:cNvGrpSpPr/>
          <p:nvPr/>
        </p:nvGrpSpPr>
        <p:grpSpPr>
          <a:xfrm>
            <a:off x="83472" y="2614863"/>
            <a:ext cx="1632178" cy="2338137"/>
            <a:chOff x="7443972" y="2802506"/>
            <a:chExt cx="1632178" cy="2338137"/>
          </a:xfrm>
        </p:grpSpPr>
        <p:grpSp>
          <p:nvGrpSpPr>
            <p:cNvPr id="71" name="Group 62"/>
            <p:cNvGrpSpPr/>
            <p:nvPr/>
          </p:nvGrpSpPr>
          <p:grpSpPr>
            <a:xfrm>
              <a:off x="7543800" y="2802506"/>
              <a:ext cx="1432520" cy="1388494"/>
              <a:chOff x="7576264" y="2802506"/>
              <a:chExt cx="1432520" cy="1388494"/>
            </a:xfrm>
          </p:grpSpPr>
          <p:grpSp>
            <p:nvGrpSpPr>
              <p:cNvPr id="73" name="Group 20"/>
              <p:cNvGrpSpPr/>
              <p:nvPr/>
            </p:nvGrpSpPr>
            <p:grpSpPr>
              <a:xfrm>
                <a:off x="7620000" y="2802506"/>
                <a:ext cx="1378744" cy="1388494"/>
                <a:chOff x="609600" y="1371600"/>
                <a:chExt cx="1683544" cy="1695450"/>
              </a:xfrm>
            </p:grpSpPr>
            <p:grpSp>
              <p:nvGrpSpPr>
                <p:cNvPr id="92" name="Group 20"/>
                <p:cNvGrpSpPr/>
                <p:nvPr/>
              </p:nvGrpSpPr>
              <p:grpSpPr>
                <a:xfrm>
                  <a:off x="609600" y="1371600"/>
                  <a:ext cx="1683544" cy="1695450"/>
                  <a:chOff x="1066800" y="2419350"/>
                  <a:chExt cx="1683544" cy="1695450"/>
                </a:xfrm>
              </p:grpSpPr>
              <p:cxnSp>
                <p:nvCxnSpPr>
                  <p:cNvPr id="98" name="Straight Connector 97"/>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2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4" name="Straight Connector 73"/>
              <p:cNvCxnSpPr/>
              <p:nvPr/>
            </p:nvCxnSpPr>
            <p:spPr>
              <a:xfrm flipV="1">
                <a:off x="8128888" y="3810000"/>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7804208" y="3978304"/>
                <a:ext cx="101892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flipH="1" flipV="1">
                <a:off x="7451740" y="3577382"/>
                <a:ext cx="777817"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flipH="1" flipV="1">
                <a:off x="8140806" y="3493282"/>
                <a:ext cx="66659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7623976" y="3364728"/>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0800000">
                <a:off x="7989072" y="3392560"/>
                <a:ext cx="1019712"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bwMode="auto">
              <a:xfrm>
                <a:off x="7872456"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a:t>
                </a:r>
              </a:p>
            </p:txBody>
          </p:sp>
          <p:sp>
            <p:nvSpPr>
              <p:cNvPr id="81" name="TextBox 80"/>
              <p:cNvSpPr txBox="1"/>
              <p:nvPr/>
            </p:nvSpPr>
            <p:spPr bwMode="auto">
              <a:xfrm>
                <a:off x="8370072"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2</a:t>
                </a:r>
              </a:p>
            </p:txBody>
          </p:sp>
          <p:sp>
            <p:nvSpPr>
              <p:cNvPr id="82" name="TextBox 81"/>
              <p:cNvSpPr txBox="1"/>
              <p:nvPr/>
            </p:nvSpPr>
            <p:spPr bwMode="auto">
              <a:xfrm>
                <a:off x="8514520"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3</a:t>
                </a:r>
              </a:p>
            </p:txBody>
          </p:sp>
          <p:sp>
            <p:nvSpPr>
              <p:cNvPr id="83" name="TextBox 82"/>
              <p:cNvSpPr txBox="1"/>
              <p:nvPr/>
            </p:nvSpPr>
            <p:spPr bwMode="auto">
              <a:xfrm>
                <a:off x="7993048"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4</a:t>
                </a:r>
              </a:p>
            </p:txBody>
          </p:sp>
          <p:sp>
            <p:nvSpPr>
              <p:cNvPr id="84" name="TextBox 83"/>
              <p:cNvSpPr txBox="1"/>
              <p:nvPr/>
            </p:nvSpPr>
            <p:spPr bwMode="auto">
              <a:xfrm>
                <a:off x="80931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5</a:t>
                </a:r>
              </a:p>
            </p:txBody>
          </p:sp>
          <p:sp>
            <p:nvSpPr>
              <p:cNvPr id="85" name="TextBox 84"/>
              <p:cNvSpPr txBox="1"/>
              <p:nvPr/>
            </p:nvSpPr>
            <p:spPr bwMode="auto">
              <a:xfrm>
                <a:off x="86265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6</a:t>
                </a:r>
              </a:p>
            </p:txBody>
          </p:sp>
          <p:sp>
            <p:nvSpPr>
              <p:cNvPr id="86" name="TextBox 85"/>
              <p:cNvSpPr txBox="1"/>
              <p:nvPr/>
            </p:nvSpPr>
            <p:spPr bwMode="auto">
              <a:xfrm>
                <a:off x="86225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7</a:t>
                </a:r>
              </a:p>
            </p:txBody>
          </p:sp>
          <p:sp>
            <p:nvSpPr>
              <p:cNvPr id="87" name="TextBox 86"/>
              <p:cNvSpPr txBox="1"/>
              <p:nvPr/>
            </p:nvSpPr>
            <p:spPr bwMode="auto">
              <a:xfrm>
                <a:off x="80891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8</a:t>
                </a:r>
              </a:p>
            </p:txBody>
          </p:sp>
          <p:sp>
            <p:nvSpPr>
              <p:cNvPr id="88" name="TextBox 87"/>
              <p:cNvSpPr txBox="1"/>
              <p:nvPr/>
            </p:nvSpPr>
            <p:spPr bwMode="auto">
              <a:xfrm>
                <a:off x="7620000" y="37013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9</a:t>
                </a:r>
              </a:p>
            </p:txBody>
          </p:sp>
          <p:sp>
            <p:nvSpPr>
              <p:cNvPr id="89" name="TextBox 88"/>
              <p:cNvSpPr txBox="1"/>
              <p:nvPr/>
            </p:nvSpPr>
            <p:spPr bwMode="auto">
              <a:xfrm>
                <a:off x="7748544" y="357676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10</a:t>
                </a:r>
              </a:p>
            </p:txBody>
          </p:sp>
          <p:sp>
            <p:nvSpPr>
              <p:cNvPr id="90" name="TextBox 89"/>
              <p:cNvSpPr txBox="1"/>
              <p:nvPr/>
            </p:nvSpPr>
            <p:spPr bwMode="auto">
              <a:xfrm>
                <a:off x="7756496" y="3200400"/>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11</a:t>
                </a:r>
              </a:p>
            </p:txBody>
          </p:sp>
          <p:sp>
            <p:nvSpPr>
              <p:cNvPr id="91" name="TextBox 90"/>
              <p:cNvSpPr txBox="1"/>
              <p:nvPr/>
            </p:nvSpPr>
            <p:spPr bwMode="auto">
              <a:xfrm>
                <a:off x="7576264" y="328852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12</a:t>
                </a:r>
              </a:p>
            </p:txBody>
          </p:sp>
        </p:grpSp>
        <p:sp>
          <p:nvSpPr>
            <p:cNvPr id="72" name="TextBox 71"/>
            <p:cNvSpPr txBox="1"/>
            <p:nvPr/>
          </p:nvSpPr>
          <p:spPr bwMode="auto">
            <a:xfrm>
              <a:off x="7443972" y="4309646"/>
              <a:ext cx="1632178" cy="830997"/>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Indirect Lighting</a:t>
              </a:r>
            </a:p>
            <a:p>
              <a:pPr algn="ctr"/>
              <a:r>
                <a:rPr lang="en-US" sz="1600" dirty="0" smtClean="0">
                  <a:solidFill>
                    <a:schemeClr val="bg1"/>
                  </a:solidFill>
                  <a:latin typeface="Helvetica" pitchFamily="34" charset="0"/>
                  <a:cs typeface="Helvetica" pitchFamily="34" charset="0"/>
                </a:rPr>
                <a:t>on</a:t>
              </a:r>
            </a:p>
            <a:p>
              <a:pPr algn="ctr"/>
              <a:r>
                <a:rPr lang="en-US" sz="1600" dirty="0" smtClean="0">
                  <a:solidFill>
                    <a:schemeClr val="bg1"/>
                  </a:solidFill>
                  <a:latin typeface="Helvetica" pitchFamily="34" charset="0"/>
                  <a:cs typeface="Helvetica" pitchFamily="34" charset="0"/>
                </a:rPr>
                <a:t>Block Shape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Direct to Indirect Lighting (SVD)</a:t>
            </a:r>
          </a:p>
        </p:txBody>
      </p:sp>
      <p:grpSp>
        <p:nvGrpSpPr>
          <p:cNvPr id="6" name="Group 13"/>
          <p:cNvGrpSpPr/>
          <p:nvPr/>
        </p:nvGrpSpPr>
        <p:grpSpPr>
          <a:xfrm>
            <a:off x="1600200" y="2362200"/>
            <a:ext cx="2057400" cy="2012674"/>
            <a:chOff x="1752600" y="1600200"/>
            <a:chExt cx="3505200" cy="3429000"/>
          </a:xfrm>
        </p:grpSpPr>
        <p:sp>
          <p:nvSpPr>
            <p:cNvPr id="8" name="Left Bracket 7"/>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Left Bracket 3"/>
          <p:cNvSpPr/>
          <p:nvPr/>
        </p:nvSpPr>
        <p:spPr>
          <a:xfrm>
            <a:off x="542089"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969445"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533400" y="313770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sp>
        <p:nvSpPr>
          <p:cNvPr id="10" name="Left Bracket 9"/>
          <p:cNvSpPr/>
          <p:nvPr/>
        </p:nvSpPr>
        <p:spPr>
          <a:xfrm>
            <a:off x="8366125"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8793481"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42" name="Group 13"/>
          <p:cNvGrpSpPr/>
          <p:nvPr/>
        </p:nvGrpSpPr>
        <p:grpSpPr>
          <a:xfrm>
            <a:off x="3886200" y="2362200"/>
            <a:ext cx="2057400" cy="2012674"/>
            <a:chOff x="1752600" y="1600200"/>
            <a:chExt cx="3505200" cy="3429000"/>
          </a:xfrm>
        </p:grpSpPr>
        <p:sp>
          <p:nvSpPr>
            <p:cNvPr id="43" name="Left Bracket 42"/>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ket 43"/>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5" name="Group 13"/>
          <p:cNvGrpSpPr/>
          <p:nvPr/>
        </p:nvGrpSpPr>
        <p:grpSpPr>
          <a:xfrm>
            <a:off x="6156325" y="2362200"/>
            <a:ext cx="2057400" cy="2012674"/>
            <a:chOff x="1752600" y="1600200"/>
            <a:chExt cx="3505200" cy="3429000"/>
          </a:xfrm>
        </p:grpSpPr>
        <p:sp>
          <p:nvSpPr>
            <p:cNvPr id="46" name="Left Bracket 45"/>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Left Bracket 46"/>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8" name="TextBox 47"/>
          <p:cNvSpPr txBox="1"/>
          <p:nvPr/>
        </p:nvSpPr>
        <p:spPr bwMode="auto">
          <a:xfrm>
            <a:off x="2411916" y="3137705"/>
            <a:ext cx="40748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endParaRPr lang="en-US" sz="2400" dirty="0">
              <a:solidFill>
                <a:schemeClr val="bg1"/>
              </a:solidFill>
              <a:latin typeface="Helvetica" pitchFamily="34" charset="0"/>
              <a:cs typeface="Helvetica" pitchFamily="34" charset="0"/>
            </a:endParaRPr>
          </a:p>
        </p:txBody>
      </p:sp>
      <p:sp>
        <p:nvSpPr>
          <p:cNvPr id="49" name="TextBox 48"/>
          <p:cNvSpPr txBox="1"/>
          <p:nvPr/>
        </p:nvSpPr>
        <p:spPr bwMode="auto">
          <a:xfrm>
            <a:off x="4806176" y="3137705"/>
            <a:ext cx="375424"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Σ</a:t>
            </a:r>
            <a:endParaRPr lang="en-US" sz="2400" dirty="0">
              <a:solidFill>
                <a:schemeClr val="bg1"/>
              </a:solidFill>
              <a:latin typeface="Helvetica" pitchFamily="34" charset="0"/>
              <a:cs typeface="Helvetica" pitchFamily="34" charset="0"/>
            </a:endParaRPr>
          </a:p>
        </p:txBody>
      </p:sp>
      <p:sp>
        <p:nvSpPr>
          <p:cNvPr id="50" name="TextBox 49"/>
          <p:cNvSpPr txBox="1"/>
          <p:nvPr/>
        </p:nvSpPr>
        <p:spPr bwMode="auto">
          <a:xfrm>
            <a:off x="6952715" y="3137705"/>
            <a:ext cx="51488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V</a:t>
            </a:r>
            <a:r>
              <a:rPr lang="en-US" sz="2400" baseline="30000" dirty="0" smtClean="0">
                <a:solidFill>
                  <a:schemeClr val="bg1"/>
                </a:solidFill>
                <a:latin typeface="Helvetica" pitchFamily="34" charset="0"/>
                <a:cs typeface="Helvetica" pitchFamily="34" charset="0"/>
              </a:rPr>
              <a:t>T</a:t>
            </a:r>
            <a:endParaRPr lang="en-US" sz="2400" baseline="30000" dirty="0">
              <a:solidFill>
                <a:schemeClr val="bg1"/>
              </a:solidFill>
              <a:latin typeface="Helvetica" pitchFamily="34" charset="0"/>
              <a:cs typeface="Helvetica" pitchFamily="34" charset="0"/>
            </a:endParaRPr>
          </a:p>
        </p:txBody>
      </p:sp>
      <p:sp>
        <p:nvSpPr>
          <p:cNvPr id="24" name="TextBox 23"/>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Direct to Indirect Lighting (SVD)</a:t>
            </a:r>
          </a:p>
        </p:txBody>
      </p:sp>
      <p:grpSp>
        <p:nvGrpSpPr>
          <p:cNvPr id="2" name="Group 13"/>
          <p:cNvGrpSpPr/>
          <p:nvPr/>
        </p:nvGrpSpPr>
        <p:grpSpPr>
          <a:xfrm>
            <a:off x="1600200" y="2362200"/>
            <a:ext cx="2057400" cy="2012674"/>
            <a:chOff x="1752600" y="1600200"/>
            <a:chExt cx="3505200" cy="3429000"/>
          </a:xfrm>
        </p:grpSpPr>
        <p:sp>
          <p:nvSpPr>
            <p:cNvPr id="8" name="Left Bracket 7"/>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Left Bracket 3"/>
          <p:cNvSpPr/>
          <p:nvPr/>
        </p:nvSpPr>
        <p:spPr>
          <a:xfrm>
            <a:off x="542089"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969445"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533400" y="313770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sp>
        <p:nvSpPr>
          <p:cNvPr id="10" name="Left Bracket 9"/>
          <p:cNvSpPr/>
          <p:nvPr/>
        </p:nvSpPr>
        <p:spPr>
          <a:xfrm>
            <a:off x="8366125"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8793481"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3" name="Group 13"/>
          <p:cNvGrpSpPr/>
          <p:nvPr/>
        </p:nvGrpSpPr>
        <p:grpSpPr>
          <a:xfrm>
            <a:off x="3886200" y="2362200"/>
            <a:ext cx="2057400" cy="2012674"/>
            <a:chOff x="1752600" y="1600200"/>
            <a:chExt cx="3505200" cy="3429000"/>
          </a:xfrm>
        </p:grpSpPr>
        <p:sp>
          <p:nvSpPr>
            <p:cNvPr id="43" name="Left Bracket 42"/>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ket 43"/>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 name="Group 13"/>
          <p:cNvGrpSpPr/>
          <p:nvPr/>
        </p:nvGrpSpPr>
        <p:grpSpPr>
          <a:xfrm>
            <a:off x="6156325" y="2362200"/>
            <a:ext cx="2057400" cy="2012674"/>
            <a:chOff x="1752600" y="1600200"/>
            <a:chExt cx="3505200" cy="3429000"/>
          </a:xfrm>
        </p:grpSpPr>
        <p:sp>
          <p:nvSpPr>
            <p:cNvPr id="46" name="Left Bracket 45"/>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Left Bracket 46"/>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3" name="Rectangle 2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2864659" y="2471652"/>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3134360" y="2471652"/>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Rectangle 31"/>
          <p:cNvSpPr/>
          <p:nvPr/>
        </p:nvSpPr>
        <p:spPr>
          <a:xfrm>
            <a:off x="3404061" y="2471652"/>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624442"/>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6248400" y="3920190"/>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6248400" y="4215939"/>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Rectangle 50"/>
          <p:cNvSpPr/>
          <p:nvPr/>
        </p:nvSpPr>
        <p:spPr>
          <a:xfrm>
            <a:off x="5156200" y="363275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5435600" y="3928503"/>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Rectangle 52"/>
          <p:cNvSpPr/>
          <p:nvPr/>
        </p:nvSpPr>
        <p:spPr>
          <a:xfrm>
            <a:off x="5715000" y="4224252"/>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0" name="Rounded Rectangle 49"/>
          <p:cNvSpPr/>
          <p:nvPr/>
        </p:nvSpPr>
        <p:spPr>
          <a:xfrm>
            <a:off x="1711125" y="2362200"/>
            <a:ext cx="221847" cy="2057400"/>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Rounded Rectangle 54"/>
          <p:cNvSpPr/>
          <p:nvPr/>
        </p:nvSpPr>
        <p:spPr>
          <a:xfrm>
            <a:off x="3973976" y="2367025"/>
            <a:ext cx="204486" cy="225704"/>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Rounded Rectangle 55"/>
          <p:cNvSpPr/>
          <p:nvPr/>
        </p:nvSpPr>
        <p:spPr>
          <a:xfrm>
            <a:off x="6213674" y="2362199"/>
            <a:ext cx="1911753" cy="230529"/>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5" grpId="0" animBg="1"/>
      <p:bldP spid="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Direct to Indirect Lighting (SVD)</a:t>
            </a:r>
          </a:p>
        </p:txBody>
      </p:sp>
      <p:grpSp>
        <p:nvGrpSpPr>
          <p:cNvPr id="2" name="Group 13"/>
          <p:cNvGrpSpPr/>
          <p:nvPr/>
        </p:nvGrpSpPr>
        <p:grpSpPr>
          <a:xfrm>
            <a:off x="1600200" y="2362200"/>
            <a:ext cx="2057400" cy="2012674"/>
            <a:chOff x="1752600" y="1600200"/>
            <a:chExt cx="3505200" cy="3429000"/>
          </a:xfrm>
        </p:grpSpPr>
        <p:sp>
          <p:nvSpPr>
            <p:cNvPr id="8" name="Left Bracket 7"/>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Left Bracket 3"/>
          <p:cNvSpPr/>
          <p:nvPr/>
        </p:nvSpPr>
        <p:spPr>
          <a:xfrm>
            <a:off x="542089"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969445"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533400" y="313770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sp>
        <p:nvSpPr>
          <p:cNvPr id="10" name="Left Bracket 9"/>
          <p:cNvSpPr/>
          <p:nvPr/>
        </p:nvSpPr>
        <p:spPr>
          <a:xfrm>
            <a:off x="8366125"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8793481"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3" name="Group 13"/>
          <p:cNvGrpSpPr/>
          <p:nvPr/>
        </p:nvGrpSpPr>
        <p:grpSpPr>
          <a:xfrm>
            <a:off x="3886200" y="2362200"/>
            <a:ext cx="2057400" cy="2012674"/>
            <a:chOff x="1752600" y="1600200"/>
            <a:chExt cx="3505200" cy="3429000"/>
          </a:xfrm>
        </p:grpSpPr>
        <p:sp>
          <p:nvSpPr>
            <p:cNvPr id="43" name="Left Bracket 42"/>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ket 43"/>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 name="Group 13"/>
          <p:cNvGrpSpPr/>
          <p:nvPr/>
        </p:nvGrpSpPr>
        <p:grpSpPr>
          <a:xfrm>
            <a:off x="6156325" y="2362200"/>
            <a:ext cx="2057400" cy="2012674"/>
            <a:chOff x="1752600" y="1600200"/>
            <a:chExt cx="3505200" cy="3429000"/>
          </a:xfrm>
        </p:grpSpPr>
        <p:sp>
          <p:nvSpPr>
            <p:cNvPr id="46" name="Left Bracket 45"/>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Left Bracket 46"/>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3" name="Rectangle 2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2864659"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3134360"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Rectangle 31"/>
          <p:cNvSpPr/>
          <p:nvPr/>
        </p:nvSpPr>
        <p:spPr>
          <a:xfrm>
            <a:off x="3404061"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624442"/>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6248400" y="3920190"/>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6248400" y="4215939"/>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Rectangle 50"/>
          <p:cNvSpPr/>
          <p:nvPr/>
        </p:nvSpPr>
        <p:spPr>
          <a:xfrm>
            <a:off x="5156200" y="363275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5435600" y="39285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Rectangle 52"/>
          <p:cNvSpPr/>
          <p:nvPr/>
        </p:nvSpPr>
        <p:spPr>
          <a:xfrm>
            <a:off x="5715000" y="42242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TextBox 57"/>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74" name="Group 73"/>
          <p:cNvGrpSpPr/>
          <p:nvPr/>
        </p:nvGrpSpPr>
        <p:grpSpPr>
          <a:xfrm>
            <a:off x="1711125" y="2362199"/>
            <a:ext cx="6414302" cy="2057401"/>
            <a:chOff x="1711125" y="2362199"/>
            <a:chExt cx="6414302" cy="2057401"/>
          </a:xfrm>
        </p:grpSpPr>
        <p:sp>
          <p:nvSpPr>
            <p:cNvPr id="64" name="Rounded Rectangle 63"/>
            <p:cNvSpPr/>
            <p:nvPr/>
          </p:nvSpPr>
          <p:spPr>
            <a:xfrm>
              <a:off x="1711125" y="2362200"/>
              <a:ext cx="221847" cy="2057400"/>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ounded Rectangle 67"/>
            <p:cNvSpPr/>
            <p:nvPr/>
          </p:nvSpPr>
          <p:spPr>
            <a:xfrm>
              <a:off x="3973976" y="2367025"/>
              <a:ext cx="204486" cy="225704"/>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Rounded Rectangle 70"/>
            <p:cNvSpPr/>
            <p:nvPr/>
          </p:nvSpPr>
          <p:spPr>
            <a:xfrm>
              <a:off x="6213674" y="2362199"/>
              <a:ext cx="1911753" cy="230529"/>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5" name="Group 74"/>
          <p:cNvGrpSpPr/>
          <p:nvPr/>
        </p:nvGrpSpPr>
        <p:grpSpPr>
          <a:xfrm>
            <a:off x="1981200" y="2362200"/>
            <a:ext cx="6144228" cy="2057400"/>
            <a:chOff x="1981200" y="2362200"/>
            <a:chExt cx="6144228" cy="2057400"/>
          </a:xfrm>
        </p:grpSpPr>
        <p:sp>
          <p:nvSpPr>
            <p:cNvPr id="66" name="Rounded Rectangle 65"/>
            <p:cNvSpPr/>
            <p:nvPr/>
          </p:nvSpPr>
          <p:spPr>
            <a:xfrm>
              <a:off x="1981200" y="2362200"/>
              <a:ext cx="221847" cy="2057400"/>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ounded Rectangle 68"/>
            <p:cNvSpPr/>
            <p:nvPr/>
          </p:nvSpPr>
          <p:spPr>
            <a:xfrm>
              <a:off x="4255625" y="2667000"/>
              <a:ext cx="204486" cy="225704"/>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Rounded Rectangle 71"/>
            <p:cNvSpPr/>
            <p:nvPr/>
          </p:nvSpPr>
          <p:spPr>
            <a:xfrm>
              <a:off x="6213675" y="2667000"/>
              <a:ext cx="1911753" cy="230529"/>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2" name="Group 61"/>
          <p:cNvGrpSpPr/>
          <p:nvPr/>
        </p:nvGrpSpPr>
        <p:grpSpPr>
          <a:xfrm>
            <a:off x="2244525" y="2362200"/>
            <a:ext cx="5880903" cy="2057400"/>
            <a:chOff x="2244525" y="2362200"/>
            <a:chExt cx="5880903" cy="2057400"/>
          </a:xfrm>
        </p:grpSpPr>
        <p:sp>
          <p:nvSpPr>
            <p:cNvPr id="67" name="Rounded Rectangle 66"/>
            <p:cNvSpPr/>
            <p:nvPr/>
          </p:nvSpPr>
          <p:spPr>
            <a:xfrm>
              <a:off x="2244525" y="2362200"/>
              <a:ext cx="221847" cy="2057400"/>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Rounded Rectangle 69"/>
            <p:cNvSpPr/>
            <p:nvPr/>
          </p:nvSpPr>
          <p:spPr>
            <a:xfrm>
              <a:off x="4537275" y="2960225"/>
              <a:ext cx="204486" cy="225704"/>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Rounded Rectangle 72"/>
            <p:cNvSpPr/>
            <p:nvPr/>
          </p:nvSpPr>
          <p:spPr>
            <a:xfrm>
              <a:off x="6213675" y="2948650"/>
              <a:ext cx="1911753" cy="230529"/>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7" name="Right Brace 76"/>
          <p:cNvSpPr/>
          <p:nvPr/>
        </p:nvSpPr>
        <p:spPr>
          <a:xfrm rot="19066222">
            <a:off x="4527091" y="2050752"/>
            <a:ext cx="312422" cy="1232493"/>
          </a:xfrm>
          <a:prstGeom prst="rightBrac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TextBox 77"/>
          <p:cNvSpPr txBox="1"/>
          <p:nvPr/>
        </p:nvSpPr>
        <p:spPr bwMode="auto">
          <a:xfrm>
            <a:off x="4800600" y="2209800"/>
            <a:ext cx="3048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k</a:t>
            </a:r>
            <a:endParaRPr lang="en-US" sz="2400" dirty="0">
              <a:solidFill>
                <a:schemeClr val="bg1"/>
              </a:solidFill>
              <a:latin typeface="Helvetica" pitchFamily="34" charset="0"/>
              <a:cs typeface="Helvetica" pitchFamily="34" charset="0"/>
            </a:endParaRPr>
          </a:p>
        </p:txBody>
      </p:sp>
      <p:grpSp>
        <p:nvGrpSpPr>
          <p:cNvPr id="63" name="Group 62"/>
          <p:cNvGrpSpPr/>
          <p:nvPr/>
        </p:nvGrpSpPr>
        <p:grpSpPr>
          <a:xfrm>
            <a:off x="2521353" y="2362200"/>
            <a:ext cx="5599389" cy="2057400"/>
            <a:chOff x="2521353" y="2362200"/>
            <a:chExt cx="5599389" cy="2057400"/>
          </a:xfrm>
        </p:grpSpPr>
        <p:sp>
          <p:nvSpPr>
            <p:cNvPr id="56" name="Rounded Rectangle 55"/>
            <p:cNvSpPr/>
            <p:nvPr/>
          </p:nvSpPr>
          <p:spPr>
            <a:xfrm>
              <a:off x="2521353" y="2362200"/>
              <a:ext cx="221847" cy="2057400"/>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Rounded Rectangle 58"/>
            <p:cNvSpPr/>
            <p:nvPr/>
          </p:nvSpPr>
          <p:spPr>
            <a:xfrm>
              <a:off x="6208989" y="3252899"/>
              <a:ext cx="1911753" cy="230529"/>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Rounded Rectangle 60"/>
            <p:cNvSpPr/>
            <p:nvPr/>
          </p:nvSpPr>
          <p:spPr>
            <a:xfrm>
              <a:off x="4811486" y="3268610"/>
              <a:ext cx="204486" cy="225704"/>
            </a:xfrm>
            <a:prstGeom prst="roundRect">
              <a:avLst/>
            </a:prstGeom>
            <a:noFill/>
            <a:ln w="254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7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7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62"/>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Direct to Indirect Lighting (SVD)</a:t>
            </a:r>
          </a:p>
        </p:txBody>
      </p:sp>
      <p:grpSp>
        <p:nvGrpSpPr>
          <p:cNvPr id="45" name="Group 44"/>
          <p:cNvGrpSpPr/>
          <p:nvPr/>
        </p:nvGrpSpPr>
        <p:grpSpPr>
          <a:xfrm>
            <a:off x="1600200" y="2362200"/>
            <a:ext cx="1197430" cy="2012674"/>
            <a:chOff x="1600200" y="2362200"/>
            <a:chExt cx="1197430" cy="2012674"/>
          </a:xfrm>
        </p:grpSpPr>
        <p:sp>
          <p:nvSpPr>
            <p:cNvPr id="8" name="Left Bracket 7"/>
            <p:cNvSpPr/>
            <p:nvPr/>
          </p:nvSpPr>
          <p:spPr>
            <a:xfrm>
              <a:off x="1600200" y="2362200"/>
              <a:ext cx="44726" cy="2012674"/>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2752904" y="2362200"/>
              <a:ext cx="44726" cy="2012674"/>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Left Bracket 3"/>
          <p:cNvSpPr/>
          <p:nvPr/>
        </p:nvSpPr>
        <p:spPr>
          <a:xfrm>
            <a:off x="542089"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969445" y="2358887"/>
            <a:ext cx="45719" cy="20193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533400" y="313770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sp>
        <p:nvSpPr>
          <p:cNvPr id="10" name="Left Bracket 9"/>
          <p:cNvSpPr/>
          <p:nvPr/>
        </p:nvSpPr>
        <p:spPr>
          <a:xfrm>
            <a:off x="8366125"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8793481" y="2377937"/>
            <a:ext cx="45719" cy="1981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48" name="Group 47"/>
          <p:cNvGrpSpPr/>
          <p:nvPr/>
        </p:nvGrpSpPr>
        <p:grpSpPr>
          <a:xfrm>
            <a:off x="3886200" y="2362200"/>
            <a:ext cx="1208314" cy="1143000"/>
            <a:chOff x="3886200" y="2362200"/>
            <a:chExt cx="1208314" cy="1143000"/>
          </a:xfrm>
        </p:grpSpPr>
        <p:sp>
          <p:nvSpPr>
            <p:cNvPr id="43" name="Left Bracket 42"/>
            <p:cNvSpPr/>
            <p:nvPr/>
          </p:nvSpPr>
          <p:spPr>
            <a:xfrm>
              <a:off x="3886200" y="2362200"/>
              <a:ext cx="77382" cy="1143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ket 43"/>
            <p:cNvSpPr/>
            <p:nvPr/>
          </p:nvSpPr>
          <p:spPr>
            <a:xfrm flipH="1">
              <a:off x="5017132" y="2362200"/>
              <a:ext cx="77382" cy="1143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9" name="Group 48"/>
          <p:cNvGrpSpPr/>
          <p:nvPr/>
        </p:nvGrpSpPr>
        <p:grpSpPr>
          <a:xfrm>
            <a:off x="6156325" y="2362200"/>
            <a:ext cx="2046512" cy="1143000"/>
            <a:chOff x="6156325" y="2362200"/>
            <a:chExt cx="2046512" cy="1143000"/>
          </a:xfrm>
        </p:grpSpPr>
        <p:sp>
          <p:nvSpPr>
            <p:cNvPr id="46" name="Left Bracket 45"/>
            <p:cNvSpPr/>
            <p:nvPr/>
          </p:nvSpPr>
          <p:spPr>
            <a:xfrm>
              <a:off x="6156325" y="2362200"/>
              <a:ext cx="77382" cy="1143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Left Bracket 46"/>
            <p:cNvSpPr/>
            <p:nvPr/>
          </p:nvSpPr>
          <p:spPr>
            <a:xfrm flipH="1">
              <a:off x="8125455" y="2362200"/>
              <a:ext cx="77382" cy="1143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3" name="Rectangle 2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 name="Group 56"/>
          <p:cNvGrpSpPr/>
          <p:nvPr/>
        </p:nvGrpSpPr>
        <p:grpSpPr>
          <a:xfrm>
            <a:off x="2976898" y="5430088"/>
            <a:ext cx="3190204" cy="677487"/>
            <a:chOff x="2976898" y="5418513"/>
            <a:chExt cx="3190204" cy="677487"/>
          </a:xfrm>
        </p:grpSpPr>
        <p:sp>
          <p:nvSpPr>
            <p:cNvPr id="58" name="TextBox 57"/>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a:t>
              </a:r>
              <a:r>
                <a:rPr lang="en-US" sz="2400" dirty="0" smtClean="0">
                  <a:solidFill>
                    <a:schemeClr val="bg1"/>
                  </a:solidFill>
                  <a:latin typeface="Helvetica" pitchFamily="34" charset="0"/>
                  <a:cs typeface="Helvetica" pitchFamily="34" charset="0"/>
                </a:rPr>
                <a:t>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1" name="TextBox 60"/>
            <p:cNvSpPr txBox="1"/>
            <p:nvPr/>
          </p:nvSpPr>
          <p:spPr bwMode="auto">
            <a:xfrm>
              <a:off x="4643165"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62" name="TextBox 61"/>
            <p:cNvSpPr txBox="1"/>
            <p:nvPr/>
          </p:nvSpPr>
          <p:spPr bwMode="auto">
            <a:xfrm>
              <a:off x="4923026"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63" name="TextBox 62"/>
            <p:cNvSpPr txBox="1"/>
            <p:nvPr/>
          </p:nvSpPr>
          <p:spPr bwMode="auto">
            <a:xfrm>
              <a:off x="5219513"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36" name="Rectangle 35"/>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Direct to Indirect Lighting (SVD)</a:t>
            </a:r>
          </a:p>
        </p:txBody>
      </p:sp>
      <p:graphicFrame>
        <p:nvGraphicFramePr>
          <p:cNvPr id="10" name="Table 9"/>
          <p:cNvGraphicFramePr>
            <a:graphicFrameLocks noGrp="1"/>
          </p:cNvGraphicFramePr>
          <p:nvPr/>
        </p:nvGraphicFramePr>
        <p:xfrm>
          <a:off x="1257301" y="2687320"/>
          <a:ext cx="6629399" cy="741680"/>
        </p:xfrm>
        <a:graphic>
          <a:graphicData uri="http://schemas.openxmlformats.org/drawingml/2006/table">
            <a:tbl>
              <a:tblPr firstRow="1" bandRow="1">
                <a:tableStyleId>{073A0DAA-6AF3-43AB-8588-CEC1D06C72B9}</a:tableStyleId>
              </a:tblPr>
              <a:tblGrid>
                <a:gridCol w="3893735"/>
                <a:gridCol w="911888"/>
                <a:gridCol w="911888"/>
                <a:gridCol w="911888"/>
              </a:tblGrid>
              <a:tr h="370840">
                <a:tc>
                  <a:txBody>
                    <a:bodyPr/>
                    <a:lstStyle/>
                    <a:p>
                      <a:r>
                        <a:rPr lang="en-US" dirty="0" smtClean="0">
                          <a:solidFill>
                            <a:srgbClr val="FFFF00"/>
                          </a:solidFill>
                        </a:rPr>
                        <a:t>Matrix</a:t>
                      </a:r>
                      <a:endParaRPr lang="en-US" dirty="0">
                        <a:solidFill>
                          <a:srgbClr val="FFFF00"/>
                        </a:solidFill>
                      </a:endParaRPr>
                    </a:p>
                  </a:txBody>
                  <a:tcPr anchor="ctr"/>
                </a:tc>
                <a:tc>
                  <a:txBody>
                    <a:bodyPr/>
                    <a:lstStyle/>
                    <a:p>
                      <a:pPr algn="ctr"/>
                      <a:r>
                        <a:rPr lang="en-US" dirty="0" smtClean="0">
                          <a:solidFill>
                            <a:srgbClr val="FFFF00"/>
                          </a:solidFill>
                        </a:rPr>
                        <a:t>80%</a:t>
                      </a:r>
                      <a:endParaRPr lang="en-US" dirty="0">
                        <a:solidFill>
                          <a:srgbClr val="FFFF00"/>
                        </a:solidFill>
                      </a:endParaRPr>
                    </a:p>
                  </a:txBody>
                  <a:tcPr anchor="ctr"/>
                </a:tc>
                <a:tc>
                  <a:txBody>
                    <a:bodyPr/>
                    <a:lstStyle/>
                    <a:p>
                      <a:pPr algn="ctr"/>
                      <a:r>
                        <a:rPr lang="en-US" dirty="0" smtClean="0">
                          <a:solidFill>
                            <a:srgbClr val="FFFF00"/>
                          </a:solidFill>
                        </a:rPr>
                        <a:t>90%</a:t>
                      </a:r>
                      <a:endParaRPr lang="en-US" dirty="0">
                        <a:solidFill>
                          <a:srgbClr val="FFFF00"/>
                        </a:solidFill>
                      </a:endParaRPr>
                    </a:p>
                  </a:txBody>
                  <a:tcPr anchor="ctr"/>
                </a:tc>
                <a:tc>
                  <a:txBody>
                    <a:bodyPr/>
                    <a:lstStyle/>
                    <a:p>
                      <a:pPr algn="ctr"/>
                      <a:r>
                        <a:rPr lang="en-US" dirty="0" smtClean="0">
                          <a:solidFill>
                            <a:srgbClr val="FFFF00"/>
                          </a:solidFill>
                        </a:rPr>
                        <a:t>95%</a:t>
                      </a:r>
                      <a:endParaRPr lang="en-US" dirty="0">
                        <a:solidFill>
                          <a:srgbClr val="FFFF00"/>
                        </a:solidFill>
                      </a:endParaRPr>
                    </a:p>
                  </a:txBody>
                  <a:tcPr anchor="ctr"/>
                </a:tc>
              </a:tr>
              <a:tr h="370840">
                <a:tc>
                  <a:txBody>
                    <a:bodyPr/>
                    <a:lstStyle/>
                    <a:p>
                      <a:r>
                        <a:rPr lang="en-US" dirty="0" smtClean="0"/>
                        <a:t>Direct</a:t>
                      </a:r>
                      <a:r>
                        <a:rPr lang="en-US" baseline="0" dirty="0" smtClean="0"/>
                        <a:t> to Indirect Transfer:</a:t>
                      </a:r>
                      <a:r>
                        <a:rPr lang="en-US" dirty="0" smtClean="0"/>
                        <a:t> SVD(F)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bl>
          </a:graphicData>
        </a:graphic>
      </p:graphicFrame>
      <p:grpSp>
        <p:nvGrpSpPr>
          <p:cNvPr id="22" name="Group 56"/>
          <p:cNvGrpSpPr/>
          <p:nvPr/>
        </p:nvGrpSpPr>
        <p:grpSpPr>
          <a:xfrm>
            <a:off x="2976898" y="5430088"/>
            <a:ext cx="3190204" cy="677487"/>
            <a:chOff x="2976898" y="5418513"/>
            <a:chExt cx="3190204" cy="677487"/>
          </a:xfrm>
        </p:grpSpPr>
        <p:sp>
          <p:nvSpPr>
            <p:cNvPr id="23" name="TextBox 22"/>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a:t>
              </a:r>
              <a:r>
                <a:rPr lang="en-US" sz="2400" dirty="0" smtClean="0">
                  <a:solidFill>
                    <a:schemeClr val="bg1"/>
                  </a:solidFill>
                  <a:latin typeface="Helvetica" pitchFamily="34" charset="0"/>
                  <a:cs typeface="Helvetica" pitchFamily="34" charset="0"/>
                </a:rPr>
                <a:t>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24" name="TextBox 23"/>
            <p:cNvSpPr txBox="1"/>
            <p:nvPr/>
          </p:nvSpPr>
          <p:spPr bwMode="auto">
            <a:xfrm>
              <a:off x="4643165"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5" name="TextBox 24"/>
            <p:cNvSpPr txBox="1"/>
            <p:nvPr/>
          </p:nvSpPr>
          <p:spPr bwMode="auto">
            <a:xfrm>
              <a:off x="4923026"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5219513"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Title 1"/>
          <p:cNvSpPr>
            <a:spLocks noGrp="1"/>
          </p:cNvSpPr>
          <p:nvPr>
            <p:ph type="ctrTitle"/>
          </p:nvPr>
        </p:nvSpPr>
        <p:spPr>
          <a:xfrm>
            <a:off x="1787770" y="3636963"/>
            <a:ext cx="7162800" cy="706437"/>
          </a:xfrm>
        </p:spPr>
        <p:txBody>
          <a:bodyPr/>
          <a:lstStyle/>
          <a:p>
            <a:pPr eaLnBrk="1" hangingPunct="1"/>
            <a:r>
              <a:rPr lang="en-US" sz="3800" b="1" dirty="0" smtClean="0">
                <a:solidFill>
                  <a:srgbClr val="FFFFFF"/>
                </a:solidFill>
                <a:latin typeface="Helvetica" pitchFamily="34" charset="0"/>
                <a:ea typeface="Verdana" pitchFamily="34" charset="0"/>
                <a:cs typeface="Verdana" pitchFamily="34" charset="0"/>
              </a:rPr>
              <a:t>Modular Radiance Transfer</a:t>
            </a:r>
          </a:p>
        </p:txBody>
      </p:sp>
      <p:sp>
        <p:nvSpPr>
          <p:cNvPr id="2051" name="Subtitle 2"/>
          <p:cNvSpPr>
            <a:spLocks noGrp="1"/>
          </p:cNvSpPr>
          <p:nvPr>
            <p:ph type="subTitle" idx="1"/>
          </p:nvPr>
        </p:nvSpPr>
        <p:spPr>
          <a:xfrm>
            <a:off x="2057400" y="4343400"/>
            <a:ext cx="3200400" cy="990600"/>
          </a:xfrm>
        </p:spPr>
        <p:txBody>
          <a:bodyPr/>
          <a:lstStyle/>
          <a:p>
            <a:pPr algn="r" eaLnBrk="1" hangingPunct="1"/>
            <a:r>
              <a:rPr lang="en-US" sz="2000" dirty="0" smtClean="0">
                <a:solidFill>
                  <a:srgbClr val="FFFFFF"/>
                </a:solidFill>
                <a:latin typeface="Helvetica" pitchFamily="34" charset="0"/>
                <a:ea typeface="Verdana" pitchFamily="34" charset="0"/>
                <a:cs typeface="Verdana" pitchFamily="34" charset="0"/>
              </a:rPr>
              <a:t>Bradford J. </a:t>
            </a:r>
            <a:r>
              <a:rPr lang="en-US" sz="2000" dirty="0" err="1" smtClean="0">
                <a:solidFill>
                  <a:srgbClr val="FFFFFF"/>
                </a:solidFill>
                <a:latin typeface="Helvetica" pitchFamily="34" charset="0"/>
                <a:ea typeface="Verdana" pitchFamily="34" charset="0"/>
                <a:cs typeface="Verdana" pitchFamily="34" charset="0"/>
              </a:rPr>
              <a:t>Loos</a:t>
            </a:r>
            <a:r>
              <a:rPr lang="en-US" sz="2000" dirty="0" smtClean="0">
                <a:solidFill>
                  <a:srgbClr val="FFFFFF"/>
                </a:solidFill>
                <a:latin typeface="Helvetica" pitchFamily="34" charset="0"/>
                <a:ea typeface="Verdana" pitchFamily="34" charset="0"/>
                <a:cs typeface="Verdana" pitchFamily="34" charset="0"/>
              </a:rPr>
              <a:t> </a:t>
            </a:r>
            <a:r>
              <a:rPr lang="en-US" sz="2000" baseline="30000" dirty="0" smtClean="0">
                <a:solidFill>
                  <a:srgbClr val="FFFFFF"/>
                </a:solidFill>
                <a:latin typeface="Helvetica" pitchFamily="34" charset="0"/>
                <a:ea typeface="Verdana" pitchFamily="34" charset="0"/>
                <a:cs typeface="Verdana" pitchFamily="34" charset="0"/>
              </a:rPr>
              <a:t>1,2</a:t>
            </a:r>
          </a:p>
          <a:p>
            <a:pPr algn="r" eaLnBrk="1" hangingPunct="1"/>
            <a:r>
              <a:rPr lang="en-US" sz="2000" dirty="0" smtClean="0">
                <a:solidFill>
                  <a:srgbClr val="FFFFFF"/>
                </a:solidFill>
                <a:latin typeface="Helvetica" pitchFamily="34" charset="0"/>
                <a:ea typeface="Verdana" pitchFamily="34" charset="0"/>
                <a:cs typeface="Verdana" pitchFamily="34" charset="0"/>
              </a:rPr>
              <a:t>Kenny Mitchell </a:t>
            </a:r>
            <a:r>
              <a:rPr lang="en-US" sz="2000" baseline="30000" dirty="0" smtClean="0">
                <a:solidFill>
                  <a:srgbClr val="FFFFFF"/>
                </a:solidFill>
                <a:latin typeface="Helvetica" pitchFamily="34" charset="0"/>
                <a:ea typeface="Verdana" pitchFamily="34" charset="0"/>
                <a:cs typeface="Verdana" pitchFamily="34" charset="0"/>
              </a:rPr>
              <a:t>1</a:t>
            </a:r>
          </a:p>
          <a:p>
            <a:pPr algn="r" eaLnBrk="1" hangingPunct="1"/>
            <a:r>
              <a:rPr lang="en-US" sz="2000" dirty="0" err="1" smtClean="0">
                <a:solidFill>
                  <a:srgbClr val="FFFFFF"/>
                </a:solidFill>
                <a:latin typeface="Helvetica" pitchFamily="34" charset="0"/>
                <a:ea typeface="Verdana" pitchFamily="34" charset="0"/>
                <a:cs typeface="Verdana" pitchFamily="34" charset="0"/>
              </a:rPr>
              <a:t>Wojciech</a:t>
            </a:r>
            <a:r>
              <a:rPr lang="en-US" sz="2000" dirty="0" smtClean="0">
                <a:solidFill>
                  <a:srgbClr val="FFFFFF"/>
                </a:solidFill>
                <a:latin typeface="Helvetica" pitchFamily="34" charset="0"/>
                <a:ea typeface="Verdana" pitchFamily="34" charset="0"/>
                <a:cs typeface="Verdana" pitchFamily="34" charset="0"/>
              </a:rPr>
              <a:t> </a:t>
            </a:r>
            <a:r>
              <a:rPr lang="en-US" sz="2000" dirty="0" err="1" smtClean="0">
                <a:solidFill>
                  <a:srgbClr val="FFFFFF"/>
                </a:solidFill>
                <a:latin typeface="Helvetica" pitchFamily="34" charset="0"/>
                <a:ea typeface="Verdana" pitchFamily="34" charset="0"/>
                <a:cs typeface="Verdana" pitchFamily="34" charset="0"/>
              </a:rPr>
              <a:t>Jarosz</a:t>
            </a:r>
            <a:r>
              <a:rPr lang="en-US" sz="2000" dirty="0" smtClean="0">
                <a:solidFill>
                  <a:srgbClr val="FFFFFF"/>
                </a:solidFill>
                <a:latin typeface="Helvetica" pitchFamily="34" charset="0"/>
                <a:ea typeface="Verdana" pitchFamily="34" charset="0"/>
                <a:cs typeface="Verdana" pitchFamily="34" charset="0"/>
              </a:rPr>
              <a:t> </a:t>
            </a:r>
            <a:r>
              <a:rPr lang="en-US" sz="2000" baseline="30000" dirty="0" smtClean="0">
                <a:solidFill>
                  <a:srgbClr val="FFFFFF"/>
                </a:solidFill>
                <a:latin typeface="Helvetica" pitchFamily="34" charset="0"/>
                <a:ea typeface="Verdana" pitchFamily="34" charset="0"/>
                <a:cs typeface="Verdana" pitchFamily="34" charset="0"/>
              </a:rPr>
              <a:t>4</a:t>
            </a:r>
          </a:p>
        </p:txBody>
      </p:sp>
      <p:sp>
        <p:nvSpPr>
          <p:cNvPr id="4" name="Subtitle 2"/>
          <p:cNvSpPr txBox="1">
            <a:spLocks/>
          </p:cNvSpPr>
          <p:nvPr/>
        </p:nvSpPr>
        <p:spPr bwMode="auto">
          <a:xfrm>
            <a:off x="5410200" y="4343400"/>
            <a:ext cx="3200400"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lang="en-US" sz="2000" dirty="0" err="1" smtClean="0">
                <a:solidFill>
                  <a:srgbClr val="FFFFFF"/>
                </a:solidFill>
                <a:latin typeface="Helvetica" pitchFamily="34" charset="0"/>
                <a:ea typeface="Verdana" pitchFamily="34" charset="0"/>
                <a:cs typeface="Verdana" pitchFamily="34" charset="0"/>
              </a:rPr>
              <a:t>Lakulish</a:t>
            </a:r>
            <a:r>
              <a:rPr lang="en-US" sz="2000" dirty="0" smtClean="0">
                <a:solidFill>
                  <a:srgbClr val="FFFFFF"/>
                </a:solidFill>
                <a:latin typeface="Helvetica" pitchFamily="34" charset="0"/>
                <a:ea typeface="Verdana" pitchFamily="34" charset="0"/>
                <a:cs typeface="Verdana" pitchFamily="34" charset="0"/>
              </a:rPr>
              <a:t> </a:t>
            </a:r>
            <a:r>
              <a:rPr lang="en-US" sz="2000" dirty="0" err="1" smtClean="0">
                <a:solidFill>
                  <a:srgbClr val="FFFFFF"/>
                </a:solidFill>
                <a:latin typeface="Helvetica" pitchFamily="34" charset="0"/>
                <a:ea typeface="Verdana" pitchFamily="34" charset="0"/>
                <a:cs typeface="Verdana" pitchFamily="34" charset="0"/>
              </a:rPr>
              <a:t>Antani</a:t>
            </a:r>
            <a:r>
              <a:rPr lang="en-US" sz="2000" dirty="0" smtClean="0">
                <a:solidFill>
                  <a:srgbClr val="FFFFFF"/>
                </a:solidFill>
                <a:latin typeface="Helvetica" pitchFamily="34" charset="0"/>
                <a:ea typeface="Verdana" pitchFamily="34" charset="0"/>
                <a:cs typeface="Verdana" pitchFamily="34" charset="0"/>
              </a:rPr>
              <a:t> </a:t>
            </a:r>
            <a:r>
              <a:rPr lang="en-US" sz="2000" baseline="30000" dirty="0" smtClean="0">
                <a:solidFill>
                  <a:srgbClr val="FFFFFF"/>
                </a:solidFill>
                <a:latin typeface="Helvetica" pitchFamily="34" charset="0"/>
                <a:ea typeface="Verdana" pitchFamily="34" charset="0"/>
                <a:cs typeface="Verdana" pitchFamily="34" charset="0"/>
              </a:rPr>
              <a:t>1,3</a:t>
            </a:r>
            <a:endParaRPr kumimoji="0" lang="en-US" sz="20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endParaRPr>
          </a:p>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Derek </a:t>
            </a:r>
            <a:r>
              <a:rPr kumimoji="0" lang="en-US" sz="2000" b="0" i="0" u="none" strike="noStrike" kern="1200" cap="none" spc="0" normalizeH="0" baseline="0" noProof="0" dirty="0" err="1" smtClean="0">
                <a:ln>
                  <a:noFill/>
                </a:ln>
                <a:solidFill>
                  <a:srgbClr val="FFFFFF"/>
                </a:solidFill>
                <a:effectLst/>
                <a:uLnTx/>
                <a:uFillTx/>
                <a:latin typeface="Helvetica" pitchFamily="34" charset="0"/>
                <a:ea typeface="Verdana" pitchFamily="34" charset="0"/>
                <a:cs typeface="Verdana" pitchFamily="34" charset="0"/>
              </a:rPr>
              <a:t>Nowrouzezahrai</a:t>
            </a:r>
            <a:r>
              <a:rPr kumimoji="0" lang="en-US" sz="20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 </a:t>
            </a:r>
            <a:r>
              <a:rPr kumimoji="0" lang="en-US" sz="20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4</a:t>
            </a:r>
          </a:p>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Peter-Pike Sloan </a:t>
            </a:r>
            <a:r>
              <a:rPr kumimoji="0" lang="en-US" sz="20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1</a:t>
            </a:r>
          </a:p>
        </p:txBody>
      </p:sp>
      <p:sp>
        <p:nvSpPr>
          <p:cNvPr id="5" name="TextBox 4"/>
          <p:cNvSpPr txBox="1"/>
          <p:nvPr/>
        </p:nvSpPr>
        <p:spPr>
          <a:xfrm>
            <a:off x="2590800" y="6019800"/>
            <a:ext cx="184731" cy="369332"/>
          </a:xfrm>
          <a:prstGeom prst="rect">
            <a:avLst/>
          </a:prstGeom>
          <a:noFill/>
        </p:spPr>
        <p:txBody>
          <a:bodyPr wrap="none" rtlCol="0">
            <a:spAutoFit/>
          </a:bodyPr>
          <a:lstStyle/>
          <a:p>
            <a:endParaRPr lang="en-US" dirty="0"/>
          </a:p>
        </p:txBody>
      </p:sp>
      <p:sp>
        <p:nvSpPr>
          <p:cNvPr id="6" name="Subtitle 2"/>
          <p:cNvSpPr txBox="1">
            <a:spLocks/>
          </p:cNvSpPr>
          <p:nvPr/>
        </p:nvSpPr>
        <p:spPr bwMode="auto">
          <a:xfrm>
            <a:off x="2667000" y="5638800"/>
            <a:ext cx="5410200" cy="60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1</a:t>
            </a:r>
            <a:r>
              <a:rPr kumimoji="0" lang="en-US" sz="14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Disney Interactive</a:t>
            </a: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 Studios </a:t>
            </a:r>
            <a:r>
              <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2</a:t>
            </a: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University of Utah </a:t>
            </a:r>
          </a:p>
          <a:p>
            <a:pPr marL="0" marR="0" lvl="0" indent="0" algn="ctr" defTabSz="9144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3</a:t>
            </a: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UNC Chapel Hill </a:t>
            </a:r>
            <a:r>
              <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4</a:t>
            </a: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Disney Research Zurich</a:t>
            </a:r>
            <a:endParaRPr kumimoji="0" lang="en-US" sz="14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pic>
        <p:nvPicPr>
          <p:cNvPr id="3" name="Picture 38" descr="cube-scambled.png"/>
          <p:cNvPicPr>
            <a:picLocks noChangeAspect="1"/>
          </p:cNvPicPr>
          <p:nvPr/>
        </p:nvPicPr>
        <p:blipFill>
          <a:blip r:embed="rId4" cstate="print"/>
          <a:stretch>
            <a:fillRect/>
          </a:stretch>
        </p:blipFill>
        <p:spPr bwMode="auto">
          <a:xfrm>
            <a:off x="228600" y="1600200"/>
            <a:ext cx="4114800" cy="4114800"/>
          </a:xfrm>
          <a:prstGeom prst="rect">
            <a:avLst/>
          </a:prstGeom>
          <a:noFill/>
          <a:ln w="9525">
            <a:noFill/>
            <a:miter lim="800000"/>
            <a:headEnd/>
            <a:tailEnd/>
          </a:ln>
        </p:spPr>
      </p:pic>
      <p:pic>
        <p:nvPicPr>
          <p:cNvPr id="4" name="Picture 37" descr="cube-nearest.png"/>
          <p:cNvPicPr>
            <a:picLocks noChangeAspect="1"/>
          </p:cNvPicPr>
          <p:nvPr/>
        </p:nvPicPr>
        <p:blipFill>
          <a:blip r:embed="rId5" cstate="print"/>
          <a:stretch>
            <a:fillRect/>
          </a:stretch>
        </p:blipFill>
        <p:spPr bwMode="auto">
          <a:xfrm>
            <a:off x="4724400" y="1600200"/>
            <a:ext cx="4114800" cy="411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pic>
        <p:nvPicPr>
          <p:cNvPr id="3" name="Picture 38" descr="prior-bottom-left.bmp"/>
          <p:cNvPicPr>
            <a:picLocks noChangeAspect="1"/>
          </p:cNvPicPr>
          <p:nvPr/>
        </p:nvPicPr>
        <p:blipFill>
          <a:blip r:embed="rId4" cstate="print"/>
          <a:srcRect/>
          <a:stretch>
            <a:fillRect/>
          </a:stretch>
        </p:blipFill>
        <p:spPr bwMode="auto">
          <a:xfrm>
            <a:off x="4572000" y="1447800"/>
            <a:ext cx="1371600" cy="1371600"/>
          </a:xfrm>
          <a:prstGeom prst="rect">
            <a:avLst/>
          </a:prstGeom>
          <a:noFill/>
          <a:ln w="9525">
            <a:noFill/>
            <a:miter lim="800000"/>
            <a:headEnd/>
            <a:tailEnd/>
          </a:ln>
        </p:spPr>
      </p:pic>
      <p:pic>
        <p:nvPicPr>
          <p:cNvPr id="4" name="Picture 39" descr="prior-bottom-right.bmp"/>
          <p:cNvPicPr>
            <a:picLocks noChangeAspect="1"/>
          </p:cNvPicPr>
          <p:nvPr/>
        </p:nvPicPr>
        <p:blipFill>
          <a:blip r:embed="rId5" cstate="print"/>
          <a:srcRect/>
          <a:stretch>
            <a:fillRect/>
          </a:stretch>
        </p:blipFill>
        <p:spPr bwMode="auto">
          <a:xfrm>
            <a:off x="6172200" y="1447800"/>
            <a:ext cx="1371600" cy="1371600"/>
          </a:xfrm>
          <a:prstGeom prst="rect">
            <a:avLst/>
          </a:prstGeom>
          <a:noFill/>
          <a:ln w="9525">
            <a:noFill/>
            <a:miter lim="800000"/>
            <a:headEnd/>
            <a:tailEnd/>
          </a:ln>
        </p:spPr>
      </p:pic>
      <p:pic>
        <p:nvPicPr>
          <p:cNvPr id="5" name="Picture 40" descr="prior-front-bottom-left.bmp"/>
          <p:cNvPicPr>
            <a:picLocks noChangeAspect="1"/>
          </p:cNvPicPr>
          <p:nvPr/>
        </p:nvPicPr>
        <p:blipFill>
          <a:blip r:embed="rId6" cstate="print"/>
          <a:srcRect/>
          <a:stretch>
            <a:fillRect/>
          </a:stretch>
        </p:blipFill>
        <p:spPr bwMode="auto">
          <a:xfrm>
            <a:off x="4572000" y="2971800"/>
            <a:ext cx="1371600" cy="1371600"/>
          </a:xfrm>
          <a:prstGeom prst="rect">
            <a:avLst/>
          </a:prstGeom>
          <a:noFill/>
          <a:ln w="9525">
            <a:noFill/>
            <a:miter lim="800000"/>
            <a:headEnd/>
            <a:tailEnd/>
          </a:ln>
        </p:spPr>
      </p:pic>
      <p:pic>
        <p:nvPicPr>
          <p:cNvPr id="6" name="Picture 41" descr="prior-front-bottom-right.bmp"/>
          <p:cNvPicPr>
            <a:picLocks noChangeAspect="1"/>
          </p:cNvPicPr>
          <p:nvPr/>
        </p:nvPicPr>
        <p:blipFill>
          <a:blip r:embed="rId7" cstate="print"/>
          <a:srcRect/>
          <a:stretch>
            <a:fillRect/>
          </a:stretch>
        </p:blipFill>
        <p:spPr bwMode="auto">
          <a:xfrm>
            <a:off x="6172200" y="2971800"/>
            <a:ext cx="1371600" cy="1371600"/>
          </a:xfrm>
          <a:prstGeom prst="rect">
            <a:avLst/>
          </a:prstGeom>
          <a:noFill/>
          <a:ln w="9525">
            <a:noFill/>
            <a:miter lim="800000"/>
            <a:headEnd/>
            <a:tailEnd/>
          </a:ln>
        </p:spPr>
      </p:pic>
      <p:pic>
        <p:nvPicPr>
          <p:cNvPr id="7" name="Picture 42" descr="prior-front-top-left.bmp"/>
          <p:cNvPicPr>
            <a:picLocks noChangeAspect="1"/>
          </p:cNvPicPr>
          <p:nvPr/>
        </p:nvPicPr>
        <p:blipFill>
          <a:blip r:embed="rId8" cstate="print"/>
          <a:srcRect/>
          <a:stretch>
            <a:fillRect/>
          </a:stretch>
        </p:blipFill>
        <p:spPr bwMode="auto">
          <a:xfrm>
            <a:off x="1371600" y="2971800"/>
            <a:ext cx="1371600" cy="1371600"/>
          </a:xfrm>
          <a:prstGeom prst="rect">
            <a:avLst/>
          </a:prstGeom>
          <a:noFill/>
          <a:ln w="9525">
            <a:noFill/>
            <a:miter lim="800000"/>
            <a:headEnd/>
            <a:tailEnd/>
          </a:ln>
        </p:spPr>
      </p:pic>
      <p:pic>
        <p:nvPicPr>
          <p:cNvPr id="8" name="Picture 43" descr="prior-front-top-right.bmp"/>
          <p:cNvPicPr>
            <a:picLocks noChangeAspect="1"/>
          </p:cNvPicPr>
          <p:nvPr/>
        </p:nvPicPr>
        <p:blipFill>
          <a:blip r:embed="rId9" cstate="print"/>
          <a:srcRect/>
          <a:stretch>
            <a:fillRect/>
          </a:stretch>
        </p:blipFill>
        <p:spPr bwMode="auto">
          <a:xfrm>
            <a:off x="2971800" y="2971800"/>
            <a:ext cx="1371600" cy="1371600"/>
          </a:xfrm>
          <a:prstGeom prst="rect">
            <a:avLst/>
          </a:prstGeom>
          <a:noFill/>
          <a:ln w="9525">
            <a:noFill/>
            <a:miter lim="800000"/>
            <a:headEnd/>
            <a:tailEnd/>
          </a:ln>
        </p:spPr>
      </p:pic>
      <p:pic>
        <p:nvPicPr>
          <p:cNvPr id="9" name="Picture 44" descr="prior-top-left.bmp"/>
          <p:cNvPicPr>
            <a:picLocks noChangeAspect="1"/>
          </p:cNvPicPr>
          <p:nvPr/>
        </p:nvPicPr>
        <p:blipFill>
          <a:blip r:embed="rId10" cstate="print"/>
          <a:srcRect/>
          <a:stretch>
            <a:fillRect/>
          </a:stretch>
        </p:blipFill>
        <p:spPr bwMode="auto">
          <a:xfrm>
            <a:off x="1371600" y="1447800"/>
            <a:ext cx="1371600" cy="1371600"/>
          </a:xfrm>
          <a:prstGeom prst="rect">
            <a:avLst/>
          </a:prstGeom>
          <a:noFill/>
          <a:ln w="9525">
            <a:noFill/>
            <a:miter lim="800000"/>
            <a:headEnd/>
            <a:tailEnd/>
          </a:ln>
        </p:spPr>
      </p:pic>
      <p:pic>
        <p:nvPicPr>
          <p:cNvPr id="10" name="Picture 45" descr="prior-top-right.bmp"/>
          <p:cNvPicPr>
            <a:picLocks noChangeAspect="1"/>
          </p:cNvPicPr>
          <p:nvPr/>
        </p:nvPicPr>
        <p:blipFill>
          <a:blip r:embed="rId11" cstate="print"/>
          <a:srcRect/>
          <a:stretch>
            <a:fillRect/>
          </a:stretch>
        </p:blipFill>
        <p:spPr bwMode="auto">
          <a:xfrm>
            <a:off x="2971800" y="1447800"/>
            <a:ext cx="1371600" cy="1371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8"/>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pic>
        <p:nvPicPr>
          <p:cNvPr id="3" name="Picture 38" descr="prior-bottom-left.bmp"/>
          <p:cNvPicPr>
            <a:picLocks noChangeAspect="1"/>
          </p:cNvPicPr>
          <p:nvPr/>
        </p:nvPicPr>
        <p:blipFill>
          <a:blip r:embed="rId4" cstate="print"/>
          <a:srcRect/>
          <a:stretch>
            <a:fillRect/>
          </a:stretch>
        </p:blipFill>
        <p:spPr bwMode="auto">
          <a:xfrm>
            <a:off x="4572000" y="1447800"/>
            <a:ext cx="1371600" cy="1371600"/>
          </a:xfrm>
          <a:prstGeom prst="rect">
            <a:avLst/>
          </a:prstGeom>
          <a:noFill/>
          <a:ln w="9525">
            <a:noFill/>
            <a:miter lim="800000"/>
            <a:headEnd/>
            <a:tailEnd/>
          </a:ln>
        </p:spPr>
      </p:pic>
      <p:pic>
        <p:nvPicPr>
          <p:cNvPr id="4" name="Picture 39" descr="prior-bottom-right.bmp"/>
          <p:cNvPicPr>
            <a:picLocks noChangeAspect="1"/>
          </p:cNvPicPr>
          <p:nvPr/>
        </p:nvPicPr>
        <p:blipFill>
          <a:blip r:embed="rId5" cstate="print"/>
          <a:srcRect/>
          <a:stretch>
            <a:fillRect/>
          </a:stretch>
        </p:blipFill>
        <p:spPr bwMode="auto">
          <a:xfrm>
            <a:off x="6172200" y="1447800"/>
            <a:ext cx="1371600" cy="1371600"/>
          </a:xfrm>
          <a:prstGeom prst="rect">
            <a:avLst/>
          </a:prstGeom>
          <a:noFill/>
          <a:ln w="9525">
            <a:noFill/>
            <a:miter lim="800000"/>
            <a:headEnd/>
            <a:tailEnd/>
          </a:ln>
        </p:spPr>
      </p:pic>
      <p:pic>
        <p:nvPicPr>
          <p:cNvPr id="5" name="Picture 40" descr="prior-front-bottom-left.bmp"/>
          <p:cNvPicPr>
            <a:picLocks noChangeAspect="1"/>
          </p:cNvPicPr>
          <p:nvPr/>
        </p:nvPicPr>
        <p:blipFill>
          <a:blip r:embed="rId6" cstate="print"/>
          <a:srcRect/>
          <a:stretch>
            <a:fillRect/>
          </a:stretch>
        </p:blipFill>
        <p:spPr bwMode="auto">
          <a:xfrm>
            <a:off x="4572000" y="2971800"/>
            <a:ext cx="1371600" cy="1371600"/>
          </a:xfrm>
          <a:prstGeom prst="rect">
            <a:avLst/>
          </a:prstGeom>
          <a:noFill/>
          <a:ln w="9525">
            <a:noFill/>
            <a:miter lim="800000"/>
            <a:headEnd/>
            <a:tailEnd/>
          </a:ln>
        </p:spPr>
      </p:pic>
      <p:pic>
        <p:nvPicPr>
          <p:cNvPr id="6" name="Picture 41" descr="prior-front-bottom-right.bmp"/>
          <p:cNvPicPr>
            <a:picLocks noChangeAspect="1"/>
          </p:cNvPicPr>
          <p:nvPr/>
        </p:nvPicPr>
        <p:blipFill>
          <a:blip r:embed="rId7" cstate="print"/>
          <a:srcRect/>
          <a:stretch>
            <a:fillRect/>
          </a:stretch>
        </p:blipFill>
        <p:spPr bwMode="auto">
          <a:xfrm>
            <a:off x="6172200" y="2971800"/>
            <a:ext cx="1371600" cy="1371600"/>
          </a:xfrm>
          <a:prstGeom prst="rect">
            <a:avLst/>
          </a:prstGeom>
          <a:noFill/>
          <a:ln w="9525">
            <a:noFill/>
            <a:miter lim="800000"/>
            <a:headEnd/>
            <a:tailEnd/>
          </a:ln>
        </p:spPr>
      </p:pic>
      <p:pic>
        <p:nvPicPr>
          <p:cNvPr id="7" name="Picture 42" descr="prior-front-top-left.bmp"/>
          <p:cNvPicPr>
            <a:picLocks noChangeAspect="1"/>
          </p:cNvPicPr>
          <p:nvPr/>
        </p:nvPicPr>
        <p:blipFill>
          <a:blip r:embed="rId8" cstate="print"/>
          <a:srcRect/>
          <a:stretch>
            <a:fillRect/>
          </a:stretch>
        </p:blipFill>
        <p:spPr bwMode="auto">
          <a:xfrm>
            <a:off x="1371600" y="2971800"/>
            <a:ext cx="1371600" cy="1371600"/>
          </a:xfrm>
          <a:prstGeom prst="rect">
            <a:avLst/>
          </a:prstGeom>
          <a:noFill/>
          <a:ln w="9525">
            <a:noFill/>
            <a:miter lim="800000"/>
            <a:headEnd/>
            <a:tailEnd/>
          </a:ln>
        </p:spPr>
      </p:pic>
      <p:pic>
        <p:nvPicPr>
          <p:cNvPr id="8" name="Picture 43" descr="prior-front-top-right.bmp"/>
          <p:cNvPicPr>
            <a:picLocks noChangeAspect="1"/>
          </p:cNvPicPr>
          <p:nvPr/>
        </p:nvPicPr>
        <p:blipFill>
          <a:blip r:embed="rId9" cstate="print"/>
          <a:srcRect/>
          <a:stretch>
            <a:fillRect/>
          </a:stretch>
        </p:blipFill>
        <p:spPr bwMode="auto">
          <a:xfrm>
            <a:off x="2971800" y="2971800"/>
            <a:ext cx="1371600" cy="1371600"/>
          </a:xfrm>
          <a:prstGeom prst="rect">
            <a:avLst/>
          </a:prstGeom>
          <a:noFill/>
          <a:ln w="9525">
            <a:noFill/>
            <a:miter lim="800000"/>
            <a:headEnd/>
            <a:tailEnd/>
          </a:ln>
        </p:spPr>
      </p:pic>
      <p:pic>
        <p:nvPicPr>
          <p:cNvPr id="9" name="Picture 44" descr="prior-top-left.bmp"/>
          <p:cNvPicPr>
            <a:picLocks noChangeAspect="1"/>
          </p:cNvPicPr>
          <p:nvPr/>
        </p:nvPicPr>
        <p:blipFill>
          <a:blip r:embed="rId10" cstate="print"/>
          <a:srcRect/>
          <a:stretch>
            <a:fillRect/>
          </a:stretch>
        </p:blipFill>
        <p:spPr bwMode="auto">
          <a:xfrm>
            <a:off x="1371600" y="1447800"/>
            <a:ext cx="1371600" cy="1371600"/>
          </a:xfrm>
          <a:prstGeom prst="rect">
            <a:avLst/>
          </a:prstGeom>
          <a:noFill/>
          <a:ln w="9525">
            <a:noFill/>
            <a:miter lim="800000"/>
            <a:headEnd/>
            <a:tailEnd/>
          </a:ln>
        </p:spPr>
      </p:pic>
      <p:pic>
        <p:nvPicPr>
          <p:cNvPr id="10" name="Picture 45" descr="prior-top-right.bmp"/>
          <p:cNvPicPr>
            <a:picLocks noChangeAspect="1"/>
          </p:cNvPicPr>
          <p:nvPr/>
        </p:nvPicPr>
        <p:blipFill>
          <a:blip r:embed="rId11" cstate="print"/>
          <a:srcRect/>
          <a:stretch>
            <a:fillRect/>
          </a:stretch>
        </p:blipFill>
        <p:spPr bwMode="auto">
          <a:xfrm>
            <a:off x="2971800" y="1447800"/>
            <a:ext cx="1371600" cy="1371600"/>
          </a:xfrm>
          <a:prstGeom prst="rect">
            <a:avLst/>
          </a:prstGeom>
          <a:noFill/>
          <a:ln w="9525">
            <a:noFill/>
            <a:miter lim="800000"/>
            <a:headEnd/>
            <a:tailEnd/>
          </a:ln>
        </p:spPr>
      </p:pic>
      <p:pic>
        <p:nvPicPr>
          <p:cNvPr id="11" name="Picture 38" descr="prior-bottom-left.bmp"/>
          <p:cNvPicPr>
            <a:picLocks noChangeAspect="1"/>
          </p:cNvPicPr>
          <p:nvPr/>
        </p:nvPicPr>
        <p:blipFill>
          <a:blip r:embed="rId4" cstate="print"/>
          <a:srcRect/>
          <a:stretch>
            <a:fillRect/>
          </a:stretch>
        </p:blipFill>
        <p:spPr bwMode="auto">
          <a:xfrm>
            <a:off x="4572000" y="1447800"/>
            <a:ext cx="1371600" cy="1371600"/>
          </a:xfrm>
          <a:prstGeom prst="rect">
            <a:avLst/>
          </a:prstGeom>
          <a:noFill/>
          <a:ln w="9525">
            <a:noFill/>
            <a:miter lim="800000"/>
            <a:headEnd/>
            <a:tailEnd/>
          </a:ln>
        </p:spPr>
      </p:pic>
      <p:pic>
        <p:nvPicPr>
          <p:cNvPr id="12" name="Picture 39" descr="prior-bottom-right.bmp"/>
          <p:cNvPicPr>
            <a:picLocks noChangeAspect="1"/>
          </p:cNvPicPr>
          <p:nvPr/>
        </p:nvPicPr>
        <p:blipFill>
          <a:blip r:embed="rId12" cstate="print"/>
          <a:srcRect/>
          <a:stretch>
            <a:fillRect/>
          </a:stretch>
        </p:blipFill>
        <p:spPr bwMode="auto">
          <a:xfrm>
            <a:off x="6172200" y="1447800"/>
            <a:ext cx="1371600" cy="1371600"/>
          </a:xfrm>
          <a:prstGeom prst="rect">
            <a:avLst/>
          </a:prstGeom>
          <a:noFill/>
          <a:ln w="9525">
            <a:noFill/>
            <a:miter lim="800000"/>
            <a:headEnd/>
            <a:tailEnd/>
          </a:ln>
        </p:spPr>
      </p:pic>
      <p:pic>
        <p:nvPicPr>
          <p:cNvPr id="13" name="Picture 40" descr="prior-front-bottom-left.bmp"/>
          <p:cNvPicPr>
            <a:picLocks noChangeAspect="1"/>
          </p:cNvPicPr>
          <p:nvPr/>
        </p:nvPicPr>
        <p:blipFill>
          <a:blip r:embed="rId13" cstate="print"/>
          <a:srcRect/>
          <a:stretch>
            <a:fillRect/>
          </a:stretch>
        </p:blipFill>
        <p:spPr bwMode="auto">
          <a:xfrm>
            <a:off x="4572000" y="2971800"/>
            <a:ext cx="1371600" cy="1371600"/>
          </a:xfrm>
          <a:prstGeom prst="rect">
            <a:avLst/>
          </a:prstGeom>
          <a:noFill/>
          <a:ln w="9525">
            <a:noFill/>
            <a:miter lim="800000"/>
            <a:headEnd/>
            <a:tailEnd/>
          </a:ln>
        </p:spPr>
      </p:pic>
      <p:pic>
        <p:nvPicPr>
          <p:cNvPr id="14" name="Picture 41" descr="prior-front-bottom-right.bmp"/>
          <p:cNvPicPr>
            <a:picLocks noChangeAspect="1"/>
          </p:cNvPicPr>
          <p:nvPr/>
        </p:nvPicPr>
        <p:blipFill>
          <a:blip r:embed="rId14" cstate="print"/>
          <a:srcRect/>
          <a:stretch>
            <a:fillRect/>
          </a:stretch>
        </p:blipFill>
        <p:spPr bwMode="auto">
          <a:xfrm>
            <a:off x="6172200" y="2971800"/>
            <a:ext cx="1371600" cy="1371600"/>
          </a:xfrm>
          <a:prstGeom prst="rect">
            <a:avLst/>
          </a:prstGeom>
          <a:noFill/>
          <a:ln w="9525">
            <a:noFill/>
            <a:miter lim="800000"/>
            <a:headEnd/>
            <a:tailEnd/>
          </a:ln>
        </p:spPr>
      </p:pic>
      <p:pic>
        <p:nvPicPr>
          <p:cNvPr id="15" name="Picture 42" descr="prior-front-top-left.bmp"/>
          <p:cNvPicPr>
            <a:picLocks noChangeAspect="1"/>
          </p:cNvPicPr>
          <p:nvPr/>
        </p:nvPicPr>
        <p:blipFill>
          <a:blip r:embed="rId15" cstate="print"/>
          <a:srcRect/>
          <a:stretch>
            <a:fillRect/>
          </a:stretch>
        </p:blipFill>
        <p:spPr bwMode="auto">
          <a:xfrm>
            <a:off x="1371600" y="2971800"/>
            <a:ext cx="1371600" cy="1371600"/>
          </a:xfrm>
          <a:prstGeom prst="rect">
            <a:avLst/>
          </a:prstGeom>
          <a:noFill/>
          <a:ln w="9525">
            <a:noFill/>
            <a:miter lim="800000"/>
            <a:headEnd/>
            <a:tailEnd/>
          </a:ln>
        </p:spPr>
      </p:pic>
      <p:pic>
        <p:nvPicPr>
          <p:cNvPr id="16" name="Picture 43" descr="prior-front-top-right.bmp"/>
          <p:cNvPicPr>
            <a:picLocks noChangeAspect="1"/>
          </p:cNvPicPr>
          <p:nvPr/>
        </p:nvPicPr>
        <p:blipFill>
          <a:blip r:embed="rId16" cstate="print"/>
          <a:srcRect/>
          <a:stretch>
            <a:fillRect/>
          </a:stretch>
        </p:blipFill>
        <p:spPr bwMode="auto">
          <a:xfrm>
            <a:off x="2971800" y="2971800"/>
            <a:ext cx="1371600" cy="1371600"/>
          </a:xfrm>
          <a:prstGeom prst="rect">
            <a:avLst/>
          </a:prstGeom>
          <a:noFill/>
          <a:ln w="9525">
            <a:noFill/>
            <a:miter lim="800000"/>
            <a:headEnd/>
            <a:tailEnd/>
          </a:ln>
        </p:spPr>
      </p:pic>
      <p:pic>
        <p:nvPicPr>
          <p:cNvPr id="17" name="Picture 44" descr="prior-top-left.bmp"/>
          <p:cNvPicPr>
            <a:picLocks noChangeAspect="1"/>
          </p:cNvPicPr>
          <p:nvPr/>
        </p:nvPicPr>
        <p:blipFill>
          <a:blip r:embed="rId17" cstate="print"/>
          <a:srcRect/>
          <a:stretch>
            <a:fillRect/>
          </a:stretch>
        </p:blipFill>
        <p:spPr bwMode="auto">
          <a:xfrm>
            <a:off x="1371600" y="1447800"/>
            <a:ext cx="1371600" cy="1371600"/>
          </a:xfrm>
          <a:prstGeom prst="rect">
            <a:avLst/>
          </a:prstGeom>
          <a:noFill/>
          <a:ln w="9525">
            <a:noFill/>
            <a:miter lim="800000"/>
            <a:headEnd/>
            <a:tailEnd/>
          </a:ln>
        </p:spPr>
      </p:pic>
      <p:pic>
        <p:nvPicPr>
          <p:cNvPr id="18" name="Picture 45" descr="prior-top-right.bmp"/>
          <p:cNvPicPr>
            <a:picLocks noChangeAspect="1"/>
          </p:cNvPicPr>
          <p:nvPr/>
        </p:nvPicPr>
        <p:blipFill>
          <a:blip r:embed="rId11" cstate="print"/>
          <a:srcRect/>
          <a:stretch>
            <a:fillRect/>
          </a:stretch>
        </p:blipFill>
        <p:spPr bwMode="auto">
          <a:xfrm>
            <a:off x="2971800" y="1447800"/>
            <a:ext cx="1371600" cy="1371600"/>
          </a:xfrm>
          <a:prstGeom prst="rect">
            <a:avLst/>
          </a:prstGeom>
          <a:noFill/>
          <a:ln w="9525">
            <a:noFill/>
            <a:miter lim="800000"/>
            <a:headEnd/>
            <a:tailEnd/>
          </a:ln>
        </p:spPr>
      </p:pic>
      <p:sp>
        <p:nvSpPr>
          <p:cNvPr id="19" name="Left Bracket 18"/>
          <p:cNvSpPr/>
          <p:nvPr/>
        </p:nvSpPr>
        <p:spPr>
          <a:xfrm>
            <a:off x="3962400" y="4648200"/>
            <a:ext cx="76200" cy="13716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Left Bracket 20"/>
          <p:cNvSpPr/>
          <p:nvPr/>
        </p:nvSpPr>
        <p:spPr>
          <a:xfrm flipH="1">
            <a:off x="5275809" y="4648200"/>
            <a:ext cx="76200" cy="13716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bwMode="auto">
          <a:xfrm>
            <a:off x="5562600" y="4953000"/>
            <a:ext cx="1103187" cy="707886"/>
          </a:xfrm>
          <a:prstGeom prst="rect">
            <a:avLst/>
          </a:prstGeom>
          <a:noFill/>
          <a:ln w="9525">
            <a:noFill/>
            <a:miter lim="800000"/>
            <a:headEnd/>
            <a:tailEnd/>
          </a:ln>
        </p:spPr>
        <p:txBody>
          <a:bodyPr wrap="none" rtlCol="0">
            <a:spAutoFit/>
          </a:bodyPr>
          <a:lstStyle/>
          <a:p>
            <a:r>
              <a:rPr lang="en-US" sz="4000" dirty="0" smtClean="0">
                <a:solidFill>
                  <a:schemeClr val="bg1"/>
                </a:solidFill>
                <a:latin typeface="Helvetica" pitchFamily="34" charset="0"/>
                <a:cs typeface="Helvetica" pitchFamily="34" charset="0"/>
              </a:rPr>
              <a:t>= L</a:t>
            </a:r>
            <a:r>
              <a:rPr lang="en-US" sz="4000" baseline="-25000" dirty="0" smtClean="0">
                <a:solidFill>
                  <a:schemeClr val="bg1"/>
                </a:solidFill>
                <a:latin typeface="Helvetica" pitchFamily="34" charset="0"/>
                <a:cs typeface="Helvetica" pitchFamily="34" charset="0"/>
              </a:rPr>
              <a:t>d</a:t>
            </a:r>
            <a:endParaRPr lang="en-US" sz="40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7"/>
                                        </p:tgtEl>
                                      </p:cBhvr>
                                      <p:by x="5000" y="100000"/>
                                    </p:animScale>
                                  </p:childTnLst>
                                </p:cTn>
                              </p:par>
                              <p:par>
                                <p:cTn id="9" presetID="49" presetClass="path" presetSubtype="0" accel="50000" decel="50000" fill="hold" nodeType="withEffect">
                                  <p:stCondLst>
                                    <p:cond delay="0"/>
                                  </p:stCondLst>
                                  <p:childTnLst>
                                    <p:animMotion origin="layout" path="M -3.33333E-6 -1.11111E-6 L 0.225 0.46667 " pathEditMode="relative" rAng="0" ptsTypes="AA">
                                      <p:cBhvr>
                                        <p:cTn id="10" dur="500" fill="hold"/>
                                        <p:tgtEl>
                                          <p:spTgt spid="17"/>
                                        </p:tgtEl>
                                        <p:attrNameLst>
                                          <p:attrName>ppt_x</p:attrName>
                                          <p:attrName>ppt_y</p:attrName>
                                        </p:attrNameLst>
                                      </p:cBhvr>
                                      <p:rCtr x="112" y="233"/>
                                    </p:animMotion>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nodeType="afterEffect">
                                  <p:stCondLst>
                                    <p:cond delay="0"/>
                                  </p:stCondLst>
                                  <p:childTnLst>
                                    <p:animScale>
                                      <p:cBhvr>
                                        <p:cTn id="15" dur="250" fill="hold"/>
                                        <p:tgtEl>
                                          <p:spTgt spid="18"/>
                                        </p:tgtEl>
                                      </p:cBhvr>
                                      <p:by x="5000" y="100000"/>
                                    </p:animScale>
                                  </p:childTnLst>
                                </p:cTn>
                              </p:par>
                              <p:par>
                                <p:cTn id="16" presetID="49" presetClass="path" presetSubtype="0" accel="50000" decel="50000" fill="hold" nodeType="withEffect">
                                  <p:stCondLst>
                                    <p:cond delay="0"/>
                                  </p:stCondLst>
                                  <p:childTnLst>
                                    <p:animMotion origin="layout" path="M -3.33333E-6 -1.11111E-6 L 0.06667 0.46667 " pathEditMode="relative" rAng="0" ptsTypes="AA">
                                      <p:cBhvr>
                                        <p:cTn id="17" dur="500" fill="hold"/>
                                        <p:tgtEl>
                                          <p:spTgt spid="18"/>
                                        </p:tgtEl>
                                        <p:attrNameLst>
                                          <p:attrName>ppt_x</p:attrName>
                                          <p:attrName>ppt_y</p:attrName>
                                        </p:attrNameLst>
                                      </p:cBhvr>
                                      <p:rCtr x="33" y="233"/>
                                    </p:animMotion>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par>
                          <p:cTn id="20" fill="hold">
                            <p:stCondLst>
                              <p:cond delay="1000"/>
                            </p:stCondLst>
                            <p:childTnLst>
                              <p:par>
                                <p:cTn id="21" presetID="6" presetClass="emph" presetSubtype="0" fill="hold" nodeType="afterEffect">
                                  <p:stCondLst>
                                    <p:cond delay="0"/>
                                  </p:stCondLst>
                                  <p:childTnLst>
                                    <p:animScale>
                                      <p:cBhvr>
                                        <p:cTn id="22" dur="250" fill="hold"/>
                                        <p:tgtEl>
                                          <p:spTgt spid="11"/>
                                        </p:tgtEl>
                                      </p:cBhvr>
                                      <p:by x="5000" y="100000"/>
                                    </p:animScale>
                                  </p:childTnLst>
                                </p:cTn>
                              </p:par>
                              <p:par>
                                <p:cTn id="23" presetID="49" presetClass="path" presetSubtype="0" accel="50000" decel="50000" fill="hold" nodeType="withEffect">
                                  <p:stCondLst>
                                    <p:cond delay="0"/>
                                  </p:stCondLst>
                                  <p:childTnLst>
                                    <p:animMotion origin="layout" path="M -3.33333E-6 -1.11111E-6 L -0.09166 0.46667 " pathEditMode="relative" rAng="0" ptsTypes="AA">
                                      <p:cBhvr>
                                        <p:cTn id="24" dur="500" fill="hold"/>
                                        <p:tgtEl>
                                          <p:spTgt spid="11"/>
                                        </p:tgtEl>
                                        <p:attrNameLst>
                                          <p:attrName>ppt_x</p:attrName>
                                          <p:attrName>ppt_y</p:attrName>
                                        </p:attrNameLst>
                                      </p:cBhvr>
                                      <p:rCtr x="-46" y="233"/>
                                    </p:animMotion>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par>
                          <p:cTn id="27" fill="hold">
                            <p:stCondLst>
                              <p:cond delay="1500"/>
                            </p:stCondLst>
                            <p:childTnLst>
                              <p:par>
                                <p:cTn id="28" presetID="6" presetClass="emph" presetSubtype="0" fill="hold" nodeType="afterEffect">
                                  <p:stCondLst>
                                    <p:cond delay="0"/>
                                  </p:stCondLst>
                                  <p:childTnLst>
                                    <p:animScale>
                                      <p:cBhvr>
                                        <p:cTn id="29" dur="250" fill="hold"/>
                                        <p:tgtEl>
                                          <p:spTgt spid="12"/>
                                        </p:tgtEl>
                                      </p:cBhvr>
                                      <p:by x="5000" y="100000"/>
                                    </p:animScale>
                                  </p:childTnLst>
                                </p:cTn>
                              </p:par>
                              <p:par>
                                <p:cTn id="30" presetID="49" presetClass="path" presetSubtype="0" accel="50000" decel="50000" fill="hold" nodeType="withEffect">
                                  <p:stCondLst>
                                    <p:cond delay="0"/>
                                  </p:stCondLst>
                                  <p:childTnLst>
                                    <p:animMotion origin="layout" path="M -3.33333E-6 -1.11111E-6 L -0.25 0.46667 " pathEditMode="relative" rAng="0" ptsTypes="AA">
                                      <p:cBhvr>
                                        <p:cTn id="31" dur="500" fill="hold"/>
                                        <p:tgtEl>
                                          <p:spTgt spid="12"/>
                                        </p:tgtEl>
                                        <p:attrNameLst>
                                          <p:attrName>ppt_x</p:attrName>
                                          <p:attrName>ppt_y</p:attrName>
                                        </p:attrNameLst>
                                      </p:cBhvr>
                                      <p:rCtr x="-125" y="233"/>
                                    </p:animMotion>
                                  </p:childTnLst>
                                </p:cTn>
                              </p:par>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par>
                          <p:cTn id="34" fill="hold">
                            <p:stCondLst>
                              <p:cond delay="2000"/>
                            </p:stCondLst>
                            <p:childTnLst>
                              <p:par>
                                <p:cTn id="35" presetID="6" presetClass="emph" presetSubtype="0" fill="hold" nodeType="afterEffect">
                                  <p:stCondLst>
                                    <p:cond delay="0"/>
                                  </p:stCondLst>
                                  <p:childTnLst>
                                    <p:animScale>
                                      <p:cBhvr>
                                        <p:cTn id="36" dur="250" fill="hold"/>
                                        <p:tgtEl>
                                          <p:spTgt spid="15"/>
                                        </p:tgtEl>
                                      </p:cBhvr>
                                      <p:by x="5000" y="100000"/>
                                    </p:animScale>
                                  </p:childTnLst>
                                </p:cTn>
                              </p:par>
                              <p:par>
                                <p:cTn id="37" presetID="49" presetClass="path" presetSubtype="0" accel="50000" decel="50000" fill="hold" nodeType="withEffect">
                                  <p:stCondLst>
                                    <p:cond delay="0"/>
                                  </p:stCondLst>
                                  <p:childTnLst>
                                    <p:animMotion origin="layout" path="M -3.33333E-6 -3.33333E-6 L 0.29167 0.24445 " pathEditMode="relative" rAng="0" ptsTypes="AA">
                                      <p:cBhvr>
                                        <p:cTn id="38" dur="500" fill="hold"/>
                                        <p:tgtEl>
                                          <p:spTgt spid="15"/>
                                        </p:tgtEl>
                                        <p:attrNameLst>
                                          <p:attrName>ppt_x</p:attrName>
                                          <p:attrName>ppt_y</p:attrName>
                                        </p:attrNameLst>
                                      </p:cBhvr>
                                      <p:rCtr x="146" y="122"/>
                                    </p:animMotion>
                                  </p:childTnLst>
                                </p:cTn>
                              </p:par>
                              <p:par>
                                <p:cTn id="39" presetID="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p:stCondLst>
                              <p:cond delay="2500"/>
                            </p:stCondLst>
                            <p:childTnLst>
                              <p:par>
                                <p:cTn id="42" presetID="6" presetClass="emph" presetSubtype="0" fill="hold" nodeType="afterEffect">
                                  <p:stCondLst>
                                    <p:cond delay="0"/>
                                  </p:stCondLst>
                                  <p:childTnLst>
                                    <p:animScale>
                                      <p:cBhvr>
                                        <p:cTn id="43" dur="250" fill="hold"/>
                                        <p:tgtEl>
                                          <p:spTgt spid="16"/>
                                        </p:tgtEl>
                                      </p:cBhvr>
                                      <p:by x="5000" y="100000"/>
                                    </p:animScale>
                                  </p:childTnLst>
                                </p:cTn>
                              </p:par>
                              <p:par>
                                <p:cTn id="44" presetID="49" presetClass="path" presetSubtype="0" accel="50000" decel="50000" fill="hold" nodeType="withEffect">
                                  <p:stCondLst>
                                    <p:cond delay="0"/>
                                  </p:stCondLst>
                                  <p:childTnLst>
                                    <p:animMotion origin="layout" path="M -3.33333E-6 -3.33333E-6 L 0.13334 0.24445 " pathEditMode="relative" rAng="0" ptsTypes="AA">
                                      <p:cBhvr>
                                        <p:cTn id="45" dur="500" fill="hold"/>
                                        <p:tgtEl>
                                          <p:spTgt spid="16"/>
                                        </p:tgtEl>
                                        <p:attrNameLst>
                                          <p:attrName>ppt_x</p:attrName>
                                          <p:attrName>ppt_y</p:attrName>
                                        </p:attrNameLst>
                                      </p:cBhvr>
                                      <p:rCtr x="67" y="122"/>
                                    </p:animMotion>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childTnLst>
                          </p:cTn>
                        </p:par>
                        <p:par>
                          <p:cTn id="48" fill="hold">
                            <p:stCondLst>
                              <p:cond delay="3000"/>
                            </p:stCondLst>
                            <p:childTnLst>
                              <p:par>
                                <p:cTn id="49" presetID="6" presetClass="emph" presetSubtype="0" fill="hold" nodeType="afterEffect">
                                  <p:stCondLst>
                                    <p:cond delay="0"/>
                                  </p:stCondLst>
                                  <p:childTnLst>
                                    <p:animScale>
                                      <p:cBhvr>
                                        <p:cTn id="50" dur="250" fill="hold"/>
                                        <p:tgtEl>
                                          <p:spTgt spid="13"/>
                                        </p:tgtEl>
                                      </p:cBhvr>
                                      <p:by x="5000" y="100000"/>
                                    </p:animScale>
                                  </p:childTnLst>
                                </p:cTn>
                              </p:par>
                              <p:par>
                                <p:cTn id="51" presetID="49" presetClass="path" presetSubtype="0" accel="50000" decel="50000" fill="hold" nodeType="withEffect">
                                  <p:stCondLst>
                                    <p:cond delay="0"/>
                                  </p:stCondLst>
                                  <p:childTnLst>
                                    <p:animMotion origin="layout" path="M -3.33333E-6 -3.33333E-6 L -0.025 0.24445 " pathEditMode="relative" rAng="0" ptsTypes="AA">
                                      <p:cBhvr>
                                        <p:cTn id="52" dur="500" fill="hold"/>
                                        <p:tgtEl>
                                          <p:spTgt spid="13"/>
                                        </p:tgtEl>
                                        <p:attrNameLst>
                                          <p:attrName>ppt_x</p:attrName>
                                          <p:attrName>ppt_y</p:attrName>
                                        </p:attrNameLst>
                                      </p:cBhvr>
                                      <p:rCtr x="-13" y="122"/>
                                    </p:animMotion>
                                  </p:childTnLst>
                                </p:cTn>
                              </p:par>
                              <p:par>
                                <p:cTn id="53" presetID="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par>
                          <p:cTn id="55" fill="hold">
                            <p:stCondLst>
                              <p:cond delay="3500"/>
                            </p:stCondLst>
                            <p:childTnLst>
                              <p:par>
                                <p:cTn id="56" presetID="6" presetClass="emph" presetSubtype="0" fill="hold" nodeType="afterEffect">
                                  <p:stCondLst>
                                    <p:cond delay="0"/>
                                  </p:stCondLst>
                                  <p:childTnLst>
                                    <p:animScale>
                                      <p:cBhvr>
                                        <p:cTn id="57" dur="250" fill="hold"/>
                                        <p:tgtEl>
                                          <p:spTgt spid="14"/>
                                        </p:tgtEl>
                                      </p:cBhvr>
                                      <p:by x="5000" y="100000"/>
                                    </p:animScale>
                                  </p:childTnLst>
                                </p:cTn>
                              </p:par>
                              <p:par>
                                <p:cTn id="58" presetID="49" presetClass="path" presetSubtype="0" accel="50000" decel="50000" fill="hold" nodeType="withEffect">
                                  <p:stCondLst>
                                    <p:cond delay="0"/>
                                  </p:stCondLst>
                                  <p:childTnLst>
                                    <p:animMotion origin="layout" path="M -3.33333E-6 -3.33333E-6 L -0.18333 0.24445 " pathEditMode="relative" rAng="0" ptsTypes="AA">
                                      <p:cBhvr>
                                        <p:cTn id="59" dur="500" fill="hold"/>
                                        <p:tgtEl>
                                          <p:spTgt spid="14"/>
                                        </p:tgtEl>
                                        <p:attrNameLst>
                                          <p:attrName>ppt_x</p:attrName>
                                          <p:attrName>ppt_y</p:attrName>
                                        </p:attrNameLst>
                                      </p:cBhvr>
                                      <p:rCtr x="-92" y="122"/>
                                    </p:animMotion>
                                  </p:childTnLst>
                                </p:cTn>
                              </p:par>
                            </p:childTnLst>
                          </p:cTn>
                        </p:par>
                        <p:par>
                          <p:cTn id="60" fill="hold">
                            <p:stCondLst>
                              <p:cond delay="4000"/>
                            </p:stCondLst>
                            <p:childTnLst>
                              <p:par>
                                <p:cTn id="61" presetID="1" presetClass="entr" presetSubtype="0" fill="hold" grpId="0" nodeType="afterEffect">
                                  <p:stCondLst>
                                    <p:cond delay="30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sp>
        <p:nvSpPr>
          <p:cNvPr id="17" name="TextBox 16"/>
          <p:cNvSpPr txBox="1"/>
          <p:nvPr/>
        </p:nvSpPr>
        <p:spPr bwMode="auto">
          <a:xfrm>
            <a:off x="1628740" y="1824335"/>
            <a:ext cx="5886521"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SVD(L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54" name="Group 53"/>
          <p:cNvGrpSpPr/>
          <p:nvPr/>
        </p:nvGrpSpPr>
        <p:grpSpPr>
          <a:xfrm>
            <a:off x="579438" y="3092726"/>
            <a:ext cx="7985125" cy="2012674"/>
            <a:chOff x="228600" y="2362200"/>
            <a:chExt cx="7985125" cy="2012674"/>
          </a:xfrm>
        </p:grpSpPr>
        <p:grpSp>
          <p:nvGrpSpPr>
            <p:cNvPr id="23" name="Group 13"/>
            <p:cNvGrpSpPr/>
            <p:nvPr/>
          </p:nvGrpSpPr>
          <p:grpSpPr>
            <a:xfrm>
              <a:off x="1600200" y="2362200"/>
              <a:ext cx="2057400" cy="2012674"/>
              <a:chOff x="1752600" y="1600200"/>
              <a:chExt cx="3505200" cy="3429000"/>
            </a:xfrm>
          </p:grpSpPr>
          <p:sp>
            <p:nvSpPr>
              <p:cNvPr id="24" name="Left Bracket 23"/>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Left Bracket 24"/>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6" name="Group 13"/>
            <p:cNvGrpSpPr/>
            <p:nvPr/>
          </p:nvGrpSpPr>
          <p:grpSpPr>
            <a:xfrm>
              <a:off x="3886200" y="2362200"/>
              <a:ext cx="2057400" cy="2012674"/>
              <a:chOff x="1752600" y="1600200"/>
              <a:chExt cx="3505200" cy="3429000"/>
            </a:xfrm>
          </p:grpSpPr>
          <p:sp>
            <p:nvSpPr>
              <p:cNvPr id="27" name="Left Bracket 2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Left Bracket 27"/>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9" name="Group 13"/>
            <p:cNvGrpSpPr/>
            <p:nvPr/>
          </p:nvGrpSpPr>
          <p:grpSpPr>
            <a:xfrm>
              <a:off x="6156325" y="2362200"/>
              <a:ext cx="2057400" cy="2012674"/>
              <a:chOff x="1752600" y="1600200"/>
              <a:chExt cx="3505200" cy="3429000"/>
            </a:xfrm>
          </p:grpSpPr>
          <p:sp>
            <p:nvSpPr>
              <p:cNvPr id="30" name="Left Bracket 29"/>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Left Bracket 30"/>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2" name="Rectangle 31"/>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2864659" y="2471652"/>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3134360" y="2471652"/>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3404061" y="2471652"/>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42"/>
            <p:cNvSpPr/>
            <p:nvPr/>
          </p:nvSpPr>
          <p:spPr>
            <a:xfrm>
              <a:off x="6248400" y="3624442"/>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p:cNvSpPr/>
            <p:nvPr/>
          </p:nvSpPr>
          <p:spPr>
            <a:xfrm>
              <a:off x="6248400" y="3920190"/>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6248400" y="4215939"/>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Rectangle 45"/>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ectangle 46"/>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ectangle 47"/>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ectangle 4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Rectangle 49"/>
            <p:cNvSpPr/>
            <p:nvPr/>
          </p:nvSpPr>
          <p:spPr>
            <a:xfrm>
              <a:off x="5156200" y="363275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Rectangle 50"/>
            <p:cNvSpPr/>
            <p:nvPr/>
          </p:nvSpPr>
          <p:spPr>
            <a:xfrm>
              <a:off x="5435600" y="3928503"/>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5715000" y="4224252"/>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TextBox 52"/>
            <p:cNvSpPr txBox="1"/>
            <p:nvPr/>
          </p:nvSpPr>
          <p:spPr bwMode="auto">
            <a:xfrm>
              <a:off x="228600" y="2971800"/>
              <a:ext cx="1245854" cy="707886"/>
            </a:xfrm>
            <a:prstGeom prst="rect">
              <a:avLst/>
            </a:prstGeom>
            <a:noFill/>
            <a:ln w="9525">
              <a:noFill/>
              <a:miter lim="800000"/>
              <a:headEnd/>
              <a:tailEnd/>
            </a:ln>
          </p:spPr>
          <p:txBody>
            <a:bodyPr wrap="none" rtlCol="0">
              <a:spAutoFit/>
            </a:bodyPr>
            <a:lstStyle/>
            <a:p>
              <a:r>
                <a:rPr lang="en-US" sz="4000" dirty="0" smtClean="0">
                  <a:solidFill>
                    <a:schemeClr val="bg1"/>
                  </a:solidFill>
                  <a:latin typeface="Helvetica" pitchFamily="34" charset="0"/>
                  <a:cs typeface="Helvetica" pitchFamily="34" charset="0"/>
                </a:rPr>
                <a:t>L</a:t>
              </a:r>
              <a:r>
                <a:rPr lang="en-US" sz="4000" baseline="-25000" dirty="0" smtClean="0">
                  <a:solidFill>
                    <a:schemeClr val="bg1"/>
                  </a:solidFill>
                  <a:latin typeface="Helvetica" pitchFamily="34" charset="0"/>
                  <a:cs typeface="Helvetica" pitchFamily="34" charset="0"/>
                </a:rPr>
                <a:t>d</a:t>
              </a:r>
              <a:r>
                <a:rPr lang="en-US" sz="4000" dirty="0" smtClean="0">
                  <a:solidFill>
                    <a:schemeClr val="bg1"/>
                  </a:solidFill>
                  <a:latin typeface="Helvetica" pitchFamily="34" charset="0"/>
                  <a:cs typeface="Helvetica" pitchFamily="34" charset="0"/>
                </a:rPr>
                <a:t> = </a:t>
              </a:r>
              <a:endParaRPr lang="en-US" sz="4000" dirty="0">
                <a:solidFill>
                  <a:schemeClr val="bg1"/>
                </a:solidFill>
                <a:latin typeface="Helvetica" pitchFamily="34" charset="0"/>
                <a:cs typeface="Helvetica" pitchFamily="34" charset="0"/>
              </a:endParaRPr>
            </a:p>
          </p:txBody>
        </p:sp>
      </p:grpSp>
      <p:sp>
        <p:nvSpPr>
          <p:cNvPr id="55" name="TextBox 54"/>
          <p:cNvSpPr txBox="1"/>
          <p:nvPr/>
        </p:nvSpPr>
        <p:spPr bwMode="auto">
          <a:xfrm>
            <a:off x="2878974" y="5255568"/>
            <a:ext cx="52129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6" name="TextBox 55"/>
          <p:cNvSpPr txBox="1"/>
          <p:nvPr/>
        </p:nvSpPr>
        <p:spPr bwMode="auto">
          <a:xfrm>
            <a:off x="4997164" y="5255568"/>
            <a:ext cx="489236"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7" name="TextBox 56"/>
          <p:cNvSpPr txBox="1"/>
          <p:nvPr/>
        </p:nvSpPr>
        <p:spPr bwMode="auto">
          <a:xfrm>
            <a:off x="7239000" y="5255568"/>
            <a:ext cx="62869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grpSp>
        <p:nvGrpSpPr>
          <p:cNvPr id="3" name="Group 21"/>
          <p:cNvGrpSpPr/>
          <p:nvPr/>
        </p:nvGrpSpPr>
        <p:grpSpPr>
          <a:xfrm>
            <a:off x="1628740" y="1607896"/>
            <a:ext cx="5886521" cy="678104"/>
            <a:chOff x="1504879" y="1383761"/>
            <a:chExt cx="5886521" cy="678104"/>
          </a:xfrm>
        </p:grpSpPr>
        <p:sp>
          <p:nvSpPr>
            <p:cNvPr id="17" name="TextBox 16"/>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SVD(L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 </a:t>
              </a:r>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18" name="TextBox 17"/>
            <p:cNvSpPr txBox="1"/>
            <p:nvPr/>
          </p:nvSpPr>
          <p:spPr bwMode="auto">
            <a:xfrm>
              <a:off x="5251876"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9" name="TextBox 18"/>
            <p:cNvSpPr txBox="1"/>
            <p:nvPr/>
          </p:nvSpPr>
          <p:spPr bwMode="auto">
            <a:xfrm>
              <a:off x="5650713"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0" name="TextBox 19"/>
            <p:cNvSpPr txBox="1"/>
            <p:nvPr/>
          </p:nvSpPr>
          <p:spPr bwMode="auto">
            <a:xfrm>
              <a:off x="6040198"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16" name="Group 15"/>
          <p:cNvGrpSpPr/>
          <p:nvPr/>
        </p:nvGrpSpPr>
        <p:grpSpPr>
          <a:xfrm>
            <a:off x="549275" y="3092726"/>
            <a:ext cx="7985125" cy="2012674"/>
            <a:chOff x="228600" y="2362200"/>
            <a:chExt cx="7985125" cy="2012674"/>
          </a:xfrm>
        </p:grpSpPr>
        <p:grpSp>
          <p:nvGrpSpPr>
            <p:cNvPr id="22" name="Group 13"/>
            <p:cNvGrpSpPr/>
            <p:nvPr/>
          </p:nvGrpSpPr>
          <p:grpSpPr>
            <a:xfrm>
              <a:off x="1600200" y="2362200"/>
              <a:ext cx="2057400" cy="2012674"/>
              <a:chOff x="1752600" y="1600200"/>
              <a:chExt cx="3505200" cy="3429000"/>
            </a:xfrm>
          </p:grpSpPr>
          <p:sp>
            <p:nvSpPr>
              <p:cNvPr id="51" name="Left Bracket 50"/>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Left Bracket 51"/>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 name="Group 13"/>
            <p:cNvGrpSpPr/>
            <p:nvPr/>
          </p:nvGrpSpPr>
          <p:grpSpPr>
            <a:xfrm>
              <a:off x="3886200" y="2362200"/>
              <a:ext cx="2057400" cy="2012674"/>
              <a:chOff x="1752600" y="1600200"/>
              <a:chExt cx="3505200" cy="3429000"/>
            </a:xfrm>
          </p:grpSpPr>
          <p:sp>
            <p:nvSpPr>
              <p:cNvPr id="49" name="Left Bracket 48"/>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Left Bracket 49"/>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 name="Group 13"/>
            <p:cNvGrpSpPr/>
            <p:nvPr/>
          </p:nvGrpSpPr>
          <p:grpSpPr>
            <a:xfrm>
              <a:off x="6156325" y="2362200"/>
              <a:ext cx="2057400" cy="2012674"/>
              <a:chOff x="1752600" y="1600200"/>
              <a:chExt cx="3505200" cy="3429000"/>
            </a:xfrm>
          </p:grpSpPr>
          <p:sp>
            <p:nvSpPr>
              <p:cNvPr id="47" name="Left Bracket 4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Left Bracket 47"/>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5" name="Rectangle 24"/>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Rectangle 27"/>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2864659"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3134360"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3404061"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Rectangle 31"/>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6248400" y="3624442"/>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920190"/>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6248400" y="4215939"/>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42"/>
            <p:cNvSpPr/>
            <p:nvPr/>
          </p:nvSpPr>
          <p:spPr>
            <a:xfrm>
              <a:off x="5156200" y="363275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p:cNvSpPr/>
            <p:nvPr/>
          </p:nvSpPr>
          <p:spPr>
            <a:xfrm>
              <a:off x="5435600" y="39285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5715000" y="42242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TextBox 45"/>
            <p:cNvSpPr txBox="1"/>
            <p:nvPr/>
          </p:nvSpPr>
          <p:spPr bwMode="auto">
            <a:xfrm>
              <a:off x="228600" y="2971800"/>
              <a:ext cx="1228221" cy="707886"/>
            </a:xfrm>
            <a:prstGeom prst="rect">
              <a:avLst/>
            </a:prstGeom>
            <a:noFill/>
            <a:ln w="9525">
              <a:noFill/>
              <a:miter lim="800000"/>
              <a:headEnd/>
              <a:tailEnd/>
            </a:ln>
          </p:spPr>
          <p:txBody>
            <a:bodyPr wrap="none" rtlCol="0">
              <a:spAutoFit/>
            </a:bodyPr>
            <a:lstStyle/>
            <a:p>
              <a:r>
                <a:rPr lang="en-US" sz="4000" dirty="0" smtClean="0">
                  <a:solidFill>
                    <a:schemeClr val="bg1"/>
                  </a:solidFill>
                  <a:latin typeface="Helvetica" pitchFamily="34" charset="0"/>
                  <a:cs typeface="Helvetica" pitchFamily="34" charset="0"/>
                </a:rPr>
                <a:t>L</a:t>
              </a:r>
              <a:r>
                <a:rPr lang="en-US" sz="4000" baseline="-25000" dirty="0" smtClean="0">
                  <a:solidFill>
                    <a:schemeClr val="bg1"/>
                  </a:solidFill>
                  <a:latin typeface="Helvetica" pitchFamily="34" charset="0"/>
                  <a:cs typeface="Helvetica" pitchFamily="34" charset="0"/>
                </a:rPr>
                <a:t>d</a:t>
              </a:r>
              <a:r>
                <a:rPr lang="en-US" sz="4000" dirty="0" smtClean="0">
                  <a:solidFill>
                    <a:schemeClr val="bg1"/>
                  </a:solidFill>
                  <a:latin typeface="Helvetica" pitchFamily="34" charset="0"/>
                  <a:cs typeface="Helvetica" pitchFamily="34" charset="0"/>
                </a:rPr>
                <a:t> </a:t>
              </a:r>
              <a:r>
                <a:rPr lang="en-US" sz="4000" dirty="0" smtClean="0">
                  <a:solidFill>
                    <a:schemeClr val="bg1"/>
                  </a:solidFill>
                  <a:latin typeface="Times New Roman"/>
                  <a:cs typeface="Times New Roman"/>
                </a:rPr>
                <a:t>≈</a:t>
              </a:r>
              <a:r>
                <a:rPr lang="en-US" sz="4000" dirty="0" smtClean="0">
                  <a:solidFill>
                    <a:schemeClr val="bg1"/>
                  </a:solidFill>
                  <a:latin typeface="Helvetica" pitchFamily="34" charset="0"/>
                  <a:cs typeface="Helvetica" pitchFamily="34" charset="0"/>
                </a:rPr>
                <a:t> </a:t>
              </a:r>
              <a:endParaRPr lang="en-US" sz="4000" dirty="0">
                <a:solidFill>
                  <a:schemeClr val="bg1"/>
                </a:solidFill>
                <a:latin typeface="Helvetica" pitchFamily="34" charset="0"/>
                <a:cs typeface="Helvetica" pitchFamily="34" charset="0"/>
              </a:endParaRPr>
            </a:p>
          </p:txBody>
        </p:sp>
      </p:grpSp>
      <p:sp>
        <p:nvSpPr>
          <p:cNvPr id="53" name="TextBox 52"/>
          <p:cNvSpPr txBox="1"/>
          <p:nvPr/>
        </p:nvSpPr>
        <p:spPr bwMode="auto">
          <a:xfrm>
            <a:off x="2878974" y="5255568"/>
            <a:ext cx="52129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4" name="TextBox 53"/>
          <p:cNvSpPr txBox="1"/>
          <p:nvPr/>
        </p:nvSpPr>
        <p:spPr bwMode="auto">
          <a:xfrm>
            <a:off x="4997164" y="5255568"/>
            <a:ext cx="489236"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5" name="TextBox 54"/>
          <p:cNvSpPr txBox="1"/>
          <p:nvPr/>
        </p:nvSpPr>
        <p:spPr bwMode="auto">
          <a:xfrm>
            <a:off x="7239000" y="5255568"/>
            <a:ext cx="62869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91" name="TextBox 90"/>
          <p:cNvSpPr txBox="1"/>
          <p:nvPr/>
        </p:nvSpPr>
        <p:spPr bwMode="auto">
          <a:xfrm>
            <a:off x="2895600" y="5029200"/>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92" name="TextBox 91"/>
          <p:cNvSpPr txBox="1"/>
          <p:nvPr/>
        </p:nvSpPr>
        <p:spPr bwMode="auto">
          <a:xfrm>
            <a:off x="5003050" y="5029200"/>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93" name="TextBox 92"/>
          <p:cNvSpPr txBox="1"/>
          <p:nvPr/>
        </p:nvSpPr>
        <p:spPr bwMode="auto">
          <a:xfrm>
            <a:off x="7239000" y="5029200"/>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56" name="Right Brace 55"/>
          <p:cNvSpPr/>
          <p:nvPr/>
        </p:nvSpPr>
        <p:spPr>
          <a:xfrm rot="18919967">
            <a:off x="4962355" y="2821400"/>
            <a:ext cx="146494" cy="1255484"/>
          </a:xfrm>
          <a:prstGeom prst="rightBrac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TextBox 56"/>
          <p:cNvSpPr txBox="1"/>
          <p:nvPr/>
        </p:nvSpPr>
        <p:spPr bwMode="auto">
          <a:xfrm>
            <a:off x="5105400" y="2954592"/>
            <a:ext cx="3385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k</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sp>
        <p:nvSpPr>
          <p:cNvPr id="53" name="TextBox 52"/>
          <p:cNvSpPr txBox="1"/>
          <p:nvPr/>
        </p:nvSpPr>
        <p:spPr bwMode="auto">
          <a:xfrm>
            <a:off x="2878974" y="5255568"/>
            <a:ext cx="38985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P</a:t>
            </a:r>
            <a:endParaRPr lang="en-US" sz="2400" baseline="-25000" dirty="0">
              <a:solidFill>
                <a:schemeClr val="bg1"/>
              </a:solidFill>
              <a:latin typeface="Helvetica" pitchFamily="34" charset="0"/>
              <a:cs typeface="Helvetica" pitchFamily="34" charset="0"/>
            </a:endParaRPr>
          </a:p>
        </p:txBody>
      </p:sp>
      <p:sp>
        <p:nvSpPr>
          <p:cNvPr id="54" name="TextBox 53"/>
          <p:cNvSpPr txBox="1"/>
          <p:nvPr/>
        </p:nvSpPr>
        <p:spPr bwMode="auto">
          <a:xfrm>
            <a:off x="4997164" y="5255568"/>
            <a:ext cx="38985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S</a:t>
            </a:r>
            <a:endParaRPr lang="en-US" sz="2400" baseline="-25000" dirty="0">
              <a:solidFill>
                <a:schemeClr val="bg1"/>
              </a:solidFill>
              <a:latin typeface="Helvetica" pitchFamily="34" charset="0"/>
              <a:cs typeface="Helvetica" pitchFamily="34" charset="0"/>
            </a:endParaRPr>
          </a:p>
        </p:txBody>
      </p:sp>
      <p:sp>
        <p:nvSpPr>
          <p:cNvPr id="55" name="TextBox 54"/>
          <p:cNvSpPr txBox="1"/>
          <p:nvPr/>
        </p:nvSpPr>
        <p:spPr bwMode="auto">
          <a:xfrm>
            <a:off x="7239000" y="5255568"/>
            <a:ext cx="62869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8" name="TextBox 57"/>
          <p:cNvSpPr txBox="1"/>
          <p:nvPr/>
        </p:nvSpPr>
        <p:spPr bwMode="auto">
          <a:xfrm>
            <a:off x="7239000" y="5029200"/>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59" name="TextBox 58"/>
          <p:cNvSpPr txBox="1"/>
          <p:nvPr/>
        </p:nvSpPr>
        <p:spPr bwMode="auto">
          <a:xfrm>
            <a:off x="2878974" y="5255568"/>
            <a:ext cx="52129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0" name="TextBox 59"/>
          <p:cNvSpPr txBox="1"/>
          <p:nvPr/>
        </p:nvSpPr>
        <p:spPr bwMode="auto">
          <a:xfrm>
            <a:off x="4997164" y="5255568"/>
            <a:ext cx="489236"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1" name="TextBox 60"/>
          <p:cNvSpPr txBox="1"/>
          <p:nvPr/>
        </p:nvSpPr>
        <p:spPr bwMode="auto">
          <a:xfrm>
            <a:off x="2895600" y="5029200"/>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62" name="TextBox 61"/>
          <p:cNvSpPr txBox="1"/>
          <p:nvPr/>
        </p:nvSpPr>
        <p:spPr bwMode="auto">
          <a:xfrm>
            <a:off x="5003050" y="5029200"/>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nvGrpSpPr>
          <p:cNvPr id="68" name="Group 21"/>
          <p:cNvGrpSpPr/>
          <p:nvPr/>
        </p:nvGrpSpPr>
        <p:grpSpPr>
          <a:xfrm>
            <a:off x="1628740" y="1604048"/>
            <a:ext cx="5886521" cy="681952"/>
            <a:chOff x="1504879" y="1379913"/>
            <a:chExt cx="5886521" cy="681952"/>
          </a:xfrm>
        </p:grpSpPr>
        <p:sp>
          <p:nvSpPr>
            <p:cNvPr id="69" name="TextBox 68"/>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SVD(L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 </a:t>
              </a:r>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P S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70" name="TextBox 69"/>
            <p:cNvSpPr txBox="1"/>
            <p:nvPr/>
          </p:nvSpPr>
          <p:spPr bwMode="auto">
            <a:xfrm>
              <a:off x="4587587"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71" name="TextBox 70"/>
            <p:cNvSpPr txBox="1"/>
            <p:nvPr/>
          </p:nvSpPr>
          <p:spPr bwMode="auto">
            <a:xfrm>
              <a:off x="4986424"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72" name="TextBox 71"/>
            <p:cNvSpPr txBox="1"/>
            <p:nvPr/>
          </p:nvSpPr>
          <p:spPr bwMode="auto">
            <a:xfrm>
              <a:off x="5375909"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73" name="TextBox 72"/>
            <p:cNvSpPr txBox="1"/>
            <p:nvPr/>
          </p:nvSpPr>
          <p:spPr bwMode="auto">
            <a:xfrm>
              <a:off x="6729328" y="13799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63" name="Group 62"/>
          <p:cNvGrpSpPr/>
          <p:nvPr/>
        </p:nvGrpSpPr>
        <p:grpSpPr>
          <a:xfrm>
            <a:off x="549275" y="3090672"/>
            <a:ext cx="7985125" cy="2012674"/>
            <a:chOff x="228600" y="2362200"/>
            <a:chExt cx="7985125" cy="2012674"/>
          </a:xfrm>
        </p:grpSpPr>
        <p:grpSp>
          <p:nvGrpSpPr>
            <p:cNvPr id="64" name="Group 13"/>
            <p:cNvGrpSpPr/>
            <p:nvPr/>
          </p:nvGrpSpPr>
          <p:grpSpPr>
            <a:xfrm>
              <a:off x="1600200" y="2362200"/>
              <a:ext cx="2057400" cy="2012674"/>
              <a:chOff x="1752600" y="1600200"/>
              <a:chExt cx="3505200" cy="3429000"/>
            </a:xfrm>
          </p:grpSpPr>
          <p:sp>
            <p:nvSpPr>
              <p:cNvPr id="100" name="Left Bracket 99"/>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Left Bracket 100"/>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6" name="Group 13"/>
            <p:cNvGrpSpPr/>
            <p:nvPr/>
          </p:nvGrpSpPr>
          <p:grpSpPr>
            <a:xfrm>
              <a:off x="3886200" y="2362200"/>
              <a:ext cx="2057400" cy="2012674"/>
              <a:chOff x="1752600" y="1600200"/>
              <a:chExt cx="3505200" cy="3429000"/>
            </a:xfrm>
          </p:grpSpPr>
          <p:sp>
            <p:nvSpPr>
              <p:cNvPr id="98" name="Left Bracket 97"/>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Left Bracket 9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7" name="Group 13"/>
            <p:cNvGrpSpPr/>
            <p:nvPr/>
          </p:nvGrpSpPr>
          <p:grpSpPr>
            <a:xfrm>
              <a:off x="6156325" y="2362200"/>
              <a:ext cx="2057400" cy="2012674"/>
              <a:chOff x="1752600" y="1600200"/>
              <a:chExt cx="3505200" cy="3429000"/>
            </a:xfrm>
          </p:grpSpPr>
          <p:sp>
            <p:nvSpPr>
              <p:cNvPr id="96" name="Left Bracket 95"/>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7" name="Left Bracket 96"/>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4" name="Rectangle 73"/>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Rectangle 74"/>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Rectangle 75"/>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Rectangle 76"/>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Rectangle 77"/>
            <p:cNvSpPr/>
            <p:nvPr/>
          </p:nvSpPr>
          <p:spPr>
            <a:xfrm>
              <a:off x="2864659"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3134360"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Rectangle 79"/>
            <p:cNvSpPr/>
            <p:nvPr/>
          </p:nvSpPr>
          <p:spPr>
            <a:xfrm>
              <a:off x="3404061" y="2471652"/>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ectangle 80"/>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Rectangle 81"/>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Rectangle 82"/>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Rectangle 83"/>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Rectangle 84"/>
            <p:cNvSpPr/>
            <p:nvPr/>
          </p:nvSpPr>
          <p:spPr>
            <a:xfrm>
              <a:off x="6248400" y="3624442"/>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Rectangle 85"/>
            <p:cNvSpPr/>
            <p:nvPr/>
          </p:nvSpPr>
          <p:spPr>
            <a:xfrm>
              <a:off x="6248400" y="3920190"/>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7" name="Rectangle 86"/>
            <p:cNvSpPr/>
            <p:nvPr/>
          </p:nvSpPr>
          <p:spPr>
            <a:xfrm>
              <a:off x="6248400" y="4215939"/>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Rectangle 87"/>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Rectangle 89"/>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1" name="Rectangle 90"/>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Rectangle 91"/>
            <p:cNvSpPr/>
            <p:nvPr/>
          </p:nvSpPr>
          <p:spPr>
            <a:xfrm>
              <a:off x="5156200" y="363275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3" name="Rectangle 92"/>
            <p:cNvSpPr/>
            <p:nvPr/>
          </p:nvSpPr>
          <p:spPr>
            <a:xfrm>
              <a:off x="5435600" y="39285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4" name="Rectangle 93"/>
            <p:cNvSpPr/>
            <p:nvPr/>
          </p:nvSpPr>
          <p:spPr>
            <a:xfrm>
              <a:off x="5715000" y="42242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5" name="TextBox 94"/>
            <p:cNvSpPr txBox="1"/>
            <p:nvPr/>
          </p:nvSpPr>
          <p:spPr bwMode="auto">
            <a:xfrm>
              <a:off x="228600" y="2971800"/>
              <a:ext cx="1228221" cy="707886"/>
            </a:xfrm>
            <a:prstGeom prst="rect">
              <a:avLst/>
            </a:prstGeom>
            <a:noFill/>
            <a:ln w="9525">
              <a:noFill/>
              <a:miter lim="800000"/>
              <a:headEnd/>
              <a:tailEnd/>
            </a:ln>
          </p:spPr>
          <p:txBody>
            <a:bodyPr wrap="none" rtlCol="0">
              <a:spAutoFit/>
            </a:bodyPr>
            <a:lstStyle/>
            <a:p>
              <a:r>
                <a:rPr lang="en-US" sz="4000" dirty="0" smtClean="0">
                  <a:solidFill>
                    <a:schemeClr val="bg1"/>
                  </a:solidFill>
                  <a:latin typeface="Helvetica" pitchFamily="34" charset="0"/>
                  <a:cs typeface="Helvetica" pitchFamily="34" charset="0"/>
                </a:rPr>
                <a:t>L</a:t>
              </a:r>
              <a:r>
                <a:rPr lang="en-US" sz="4000" baseline="-25000" dirty="0" smtClean="0">
                  <a:solidFill>
                    <a:schemeClr val="bg1"/>
                  </a:solidFill>
                  <a:latin typeface="Helvetica" pitchFamily="34" charset="0"/>
                  <a:cs typeface="Helvetica" pitchFamily="34" charset="0"/>
                </a:rPr>
                <a:t>d</a:t>
              </a:r>
              <a:r>
                <a:rPr lang="en-US" sz="4000" dirty="0" smtClean="0">
                  <a:solidFill>
                    <a:schemeClr val="bg1"/>
                  </a:solidFill>
                  <a:latin typeface="Helvetica" pitchFamily="34" charset="0"/>
                  <a:cs typeface="Helvetica" pitchFamily="34" charset="0"/>
                </a:rPr>
                <a:t> </a:t>
              </a:r>
              <a:r>
                <a:rPr lang="en-US" sz="4000" dirty="0" smtClean="0">
                  <a:solidFill>
                    <a:schemeClr val="bg1"/>
                  </a:solidFill>
                  <a:latin typeface="Times New Roman"/>
                  <a:cs typeface="Times New Roman"/>
                </a:rPr>
                <a:t>≈</a:t>
              </a:r>
              <a:r>
                <a:rPr lang="en-US" sz="4000" dirty="0" smtClean="0">
                  <a:solidFill>
                    <a:schemeClr val="bg1"/>
                  </a:solidFill>
                  <a:latin typeface="Helvetica" pitchFamily="34" charset="0"/>
                  <a:cs typeface="Helvetica" pitchFamily="34" charset="0"/>
                </a:rPr>
                <a:t> </a:t>
              </a:r>
              <a:endParaRPr lang="en-US" sz="4000" dirty="0">
                <a:solidFill>
                  <a:schemeClr val="bg1"/>
                </a:solidFill>
                <a:latin typeface="Helvetica" pitchFamily="34" charset="0"/>
                <a:cs typeface="Helvetica" pitchFamily="34" charset="0"/>
              </a:endParaRPr>
            </a:p>
          </p:txBody>
        </p:sp>
      </p:grpSp>
      <p:sp>
        <p:nvSpPr>
          <p:cNvPr id="102" name="Right Brace 101"/>
          <p:cNvSpPr/>
          <p:nvPr/>
        </p:nvSpPr>
        <p:spPr>
          <a:xfrm rot="18919967">
            <a:off x="4965192" y="2825496"/>
            <a:ext cx="146494" cy="1255484"/>
          </a:xfrm>
          <a:prstGeom prst="rightBrac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3" name="TextBox 102"/>
          <p:cNvSpPr txBox="1"/>
          <p:nvPr/>
        </p:nvSpPr>
        <p:spPr bwMode="auto">
          <a:xfrm>
            <a:off x="5105400" y="2953512"/>
            <a:ext cx="3385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k</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9" grpId="0"/>
      <p:bldP spid="60"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Lighting Prior (L</a:t>
            </a:r>
            <a:r>
              <a:rPr lang="en-US" sz="1600" b="1" baseline="-25000" dirty="0" smtClean="0">
                <a:solidFill>
                  <a:srgbClr val="FFFF00"/>
                </a:solidFill>
                <a:latin typeface="Verdana" pitchFamily="34" charset="0"/>
                <a:ea typeface="Verdana" pitchFamily="34" charset="0"/>
                <a:cs typeface="Verdana" pitchFamily="34" charset="0"/>
              </a:rPr>
              <a:t>d</a:t>
            </a:r>
            <a:r>
              <a:rPr lang="en-US" sz="1600" b="1" dirty="0" smtClean="0">
                <a:solidFill>
                  <a:srgbClr val="FFFF00"/>
                </a:solidFill>
                <a:latin typeface="Verdana" pitchFamily="34" charset="0"/>
                <a:ea typeface="Verdana" pitchFamily="34" charset="0"/>
                <a:cs typeface="Verdana" pitchFamily="34" charset="0"/>
              </a:rPr>
              <a:t>)</a:t>
            </a:r>
          </a:p>
        </p:txBody>
      </p:sp>
      <p:sp>
        <p:nvSpPr>
          <p:cNvPr id="15" name="TextBox 14"/>
          <p:cNvSpPr txBox="1"/>
          <p:nvPr/>
        </p:nvSpPr>
        <p:spPr bwMode="auto">
          <a:xfrm>
            <a:off x="3219546" y="5715000"/>
            <a:ext cx="202683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P 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3" name="Group 21"/>
          <p:cNvGrpSpPr/>
          <p:nvPr/>
        </p:nvGrpSpPr>
        <p:grpSpPr>
          <a:xfrm>
            <a:off x="1628740" y="1604048"/>
            <a:ext cx="5886521" cy="681952"/>
            <a:chOff x="1504879" y="1379913"/>
            <a:chExt cx="5886521" cy="681952"/>
          </a:xfrm>
        </p:grpSpPr>
        <p:sp>
          <p:nvSpPr>
            <p:cNvPr id="17" name="TextBox 16"/>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SVD(L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 </a:t>
              </a:r>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P S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18" name="TextBox 17"/>
            <p:cNvSpPr txBox="1"/>
            <p:nvPr/>
          </p:nvSpPr>
          <p:spPr bwMode="auto">
            <a:xfrm>
              <a:off x="4587587"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9" name="TextBox 18"/>
            <p:cNvSpPr txBox="1"/>
            <p:nvPr/>
          </p:nvSpPr>
          <p:spPr bwMode="auto">
            <a:xfrm>
              <a:off x="4986424"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0" name="TextBox 19"/>
            <p:cNvSpPr txBox="1"/>
            <p:nvPr/>
          </p:nvSpPr>
          <p:spPr bwMode="auto">
            <a:xfrm>
              <a:off x="5375909" y="1383761"/>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1" name="TextBox 20"/>
            <p:cNvSpPr txBox="1"/>
            <p:nvPr/>
          </p:nvSpPr>
          <p:spPr bwMode="auto">
            <a:xfrm>
              <a:off x="6729328" y="13799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aphicFrame>
        <p:nvGraphicFramePr>
          <p:cNvPr id="16" name="Table 15"/>
          <p:cNvGraphicFramePr>
            <a:graphicFrameLocks noGrp="1"/>
          </p:cNvGraphicFramePr>
          <p:nvPr/>
        </p:nvGraphicFramePr>
        <p:xfrm>
          <a:off x="1257301" y="2687320"/>
          <a:ext cx="6629399" cy="1112520"/>
        </p:xfrm>
        <a:graphic>
          <a:graphicData uri="http://schemas.openxmlformats.org/drawingml/2006/table">
            <a:tbl>
              <a:tblPr firstRow="1" bandRow="1">
                <a:tableStyleId>{073A0DAA-6AF3-43AB-8588-CEC1D06C72B9}</a:tableStyleId>
              </a:tblPr>
              <a:tblGrid>
                <a:gridCol w="3893735"/>
                <a:gridCol w="911888"/>
                <a:gridCol w="911888"/>
                <a:gridCol w="911888"/>
              </a:tblGrid>
              <a:tr h="370840">
                <a:tc>
                  <a:txBody>
                    <a:bodyPr/>
                    <a:lstStyle/>
                    <a:p>
                      <a:r>
                        <a:rPr lang="en-US" dirty="0" smtClean="0">
                          <a:solidFill>
                            <a:srgbClr val="FFFF00"/>
                          </a:solidFill>
                        </a:rPr>
                        <a:t>Matrix</a:t>
                      </a:r>
                      <a:endParaRPr lang="en-US" dirty="0">
                        <a:solidFill>
                          <a:srgbClr val="FFFF00"/>
                        </a:solidFill>
                      </a:endParaRPr>
                    </a:p>
                  </a:txBody>
                  <a:tcPr anchor="ctr"/>
                </a:tc>
                <a:tc>
                  <a:txBody>
                    <a:bodyPr/>
                    <a:lstStyle/>
                    <a:p>
                      <a:pPr algn="ctr"/>
                      <a:r>
                        <a:rPr lang="en-US" dirty="0" smtClean="0">
                          <a:solidFill>
                            <a:srgbClr val="FFFF00"/>
                          </a:solidFill>
                        </a:rPr>
                        <a:t>80%</a:t>
                      </a:r>
                      <a:endParaRPr lang="en-US" dirty="0">
                        <a:solidFill>
                          <a:srgbClr val="FFFF00"/>
                        </a:solidFill>
                      </a:endParaRPr>
                    </a:p>
                  </a:txBody>
                  <a:tcPr anchor="ctr"/>
                </a:tc>
                <a:tc>
                  <a:txBody>
                    <a:bodyPr/>
                    <a:lstStyle/>
                    <a:p>
                      <a:pPr algn="ctr"/>
                      <a:r>
                        <a:rPr lang="en-US" dirty="0" smtClean="0">
                          <a:solidFill>
                            <a:srgbClr val="FFFF00"/>
                          </a:solidFill>
                        </a:rPr>
                        <a:t>90%</a:t>
                      </a:r>
                      <a:endParaRPr lang="en-US" dirty="0">
                        <a:solidFill>
                          <a:srgbClr val="FFFF00"/>
                        </a:solidFill>
                      </a:endParaRPr>
                    </a:p>
                  </a:txBody>
                  <a:tcPr anchor="ctr"/>
                </a:tc>
                <a:tc>
                  <a:txBody>
                    <a:bodyPr/>
                    <a:lstStyle/>
                    <a:p>
                      <a:pPr algn="ctr"/>
                      <a:r>
                        <a:rPr lang="en-US" dirty="0" smtClean="0">
                          <a:solidFill>
                            <a:srgbClr val="FFFF00"/>
                          </a:solidFill>
                        </a:rPr>
                        <a:t>95%</a:t>
                      </a:r>
                      <a:endParaRPr lang="en-US" dirty="0">
                        <a:solidFill>
                          <a:srgbClr val="FFFF00"/>
                        </a:solidFill>
                      </a:endParaRPr>
                    </a:p>
                  </a:txBody>
                  <a:tcPr anchor="ctr"/>
                </a:tc>
              </a:tr>
              <a:tr h="370840">
                <a:tc>
                  <a:txBody>
                    <a:bodyPr/>
                    <a:lstStyle/>
                    <a:p>
                      <a:r>
                        <a:rPr lang="en-US" dirty="0" smtClean="0"/>
                        <a:t>Direct</a:t>
                      </a:r>
                      <a:r>
                        <a:rPr lang="en-US" baseline="0" dirty="0" smtClean="0"/>
                        <a:t> to Indirect Transfer:</a:t>
                      </a:r>
                      <a:r>
                        <a:rPr lang="en-US" dirty="0" smtClean="0"/>
                        <a:t> SVD(F)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r h="370840">
                <a:tc>
                  <a:txBody>
                    <a:bodyPr/>
                    <a:lstStyle/>
                    <a:p>
                      <a:r>
                        <a:rPr lang="en-US" dirty="0" smtClean="0"/>
                        <a:t>Lighting Prior: SVD(L</a:t>
                      </a:r>
                      <a:r>
                        <a:rPr lang="en-US" baseline="-25000" dirty="0" smtClean="0"/>
                        <a:t>d</a:t>
                      </a:r>
                      <a:r>
                        <a:rPr lang="en-US" dirty="0" smtClean="0"/>
                        <a:t>)</a:t>
                      </a:r>
                      <a:endParaRPr lang="en-US" baseline="-25000" dirty="0"/>
                    </a:p>
                  </a:txBody>
                  <a:tcPr anchor="ctr"/>
                </a:tc>
                <a:tc>
                  <a:txBody>
                    <a:bodyPr/>
                    <a:lstStyle/>
                    <a:p>
                      <a:pPr algn="ctr"/>
                      <a:r>
                        <a:rPr lang="en-US" dirty="0" smtClean="0"/>
                        <a:t>22</a:t>
                      </a:r>
                      <a:endParaRPr lang="en-US" dirty="0"/>
                    </a:p>
                  </a:txBody>
                  <a:tcPr anchor="ctr"/>
                </a:tc>
                <a:tc>
                  <a:txBody>
                    <a:bodyPr/>
                    <a:lstStyle/>
                    <a:p>
                      <a:pPr algn="ctr"/>
                      <a:r>
                        <a:rPr lang="en-US" dirty="0" smtClean="0"/>
                        <a:t>41</a:t>
                      </a:r>
                      <a:endParaRPr lang="en-US" dirty="0"/>
                    </a:p>
                  </a:txBody>
                  <a:tcPr anchor="ctr"/>
                </a:tc>
                <a:tc>
                  <a:txBody>
                    <a:bodyPr/>
                    <a:lstStyle/>
                    <a:p>
                      <a:pPr algn="ctr"/>
                      <a:r>
                        <a:rPr lang="en-US" dirty="0" smtClean="0"/>
                        <a:t>62</a:t>
                      </a:r>
                      <a:endParaRPr lang="en-US" dirty="0"/>
                    </a:p>
                  </a:txBody>
                  <a:tcPr anchor="ctr"/>
                </a:tc>
              </a:tr>
            </a:tbl>
          </a:graphicData>
        </a:graphic>
      </p:graphicFrame>
      <p:grpSp>
        <p:nvGrpSpPr>
          <p:cNvPr id="32" name="Group 56"/>
          <p:cNvGrpSpPr/>
          <p:nvPr/>
        </p:nvGrpSpPr>
        <p:grpSpPr>
          <a:xfrm>
            <a:off x="2976898" y="4800600"/>
            <a:ext cx="3190204" cy="677487"/>
            <a:chOff x="2976898" y="5418513"/>
            <a:chExt cx="3190204" cy="677487"/>
          </a:xfrm>
        </p:grpSpPr>
        <p:sp>
          <p:nvSpPr>
            <p:cNvPr id="33" name="TextBox 32"/>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a:t>
              </a:r>
              <a:r>
                <a:rPr lang="en-US" sz="2400" dirty="0" smtClean="0">
                  <a:solidFill>
                    <a:schemeClr val="bg1"/>
                  </a:solidFill>
                  <a:latin typeface="Helvetica" pitchFamily="34" charset="0"/>
                  <a:cs typeface="Helvetica" pitchFamily="34" charset="0"/>
                </a:rPr>
                <a:t>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34" name="TextBox 33"/>
            <p:cNvSpPr txBox="1"/>
            <p:nvPr/>
          </p:nvSpPr>
          <p:spPr bwMode="auto">
            <a:xfrm>
              <a:off x="4643165"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35" name="TextBox 34"/>
            <p:cNvSpPr txBox="1"/>
            <p:nvPr/>
          </p:nvSpPr>
          <p:spPr bwMode="auto">
            <a:xfrm>
              <a:off x="4923026"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36" name="TextBox 35"/>
            <p:cNvSpPr txBox="1"/>
            <p:nvPr/>
          </p:nvSpPr>
          <p:spPr bwMode="auto">
            <a:xfrm>
              <a:off x="5219513" y="541851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37" name="Rectangle 36"/>
          <p:cNvSpPr/>
          <p:nvPr/>
        </p:nvSpPr>
        <p:spPr>
          <a:xfrm>
            <a:off x="4191000" y="5779625"/>
            <a:ext cx="685800" cy="381000"/>
          </a:xfrm>
          <a:prstGeom prst="rect">
            <a:avLst/>
          </a:prstGeom>
          <a:noFill/>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Indirect Lighting Correlations (M)</a:t>
            </a:r>
          </a:p>
        </p:txBody>
      </p:sp>
      <p:sp>
        <p:nvSpPr>
          <p:cNvPr id="4" name="TextBox 3"/>
          <p:cNvSpPr txBox="1"/>
          <p:nvPr/>
        </p:nvSpPr>
        <p:spPr bwMode="auto">
          <a:xfrm>
            <a:off x="3558582" y="1295400"/>
            <a:ext cx="202683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P 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Indirect Lighting Correlations (M)</a:t>
            </a:r>
          </a:p>
        </p:txBody>
      </p:sp>
      <p:sp>
        <p:nvSpPr>
          <p:cNvPr id="4" name="TextBox 3"/>
          <p:cNvSpPr txBox="1"/>
          <p:nvPr/>
        </p:nvSpPr>
        <p:spPr bwMode="auto">
          <a:xfrm>
            <a:off x="3219546" y="1295400"/>
            <a:ext cx="27049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P S </a:t>
            </a:r>
            <a:r>
              <a:rPr lang="en-US" sz="2400" dirty="0" err="1" smtClean="0">
                <a:solidFill>
                  <a:schemeClr val="bg1"/>
                </a:solidFill>
                <a:latin typeface="Helvetica" pitchFamily="34" charset="0"/>
                <a:cs typeface="Helvetica" pitchFamily="34" charset="0"/>
              </a:rPr>
              <a:t>S</a:t>
            </a:r>
            <a:r>
              <a:rPr lang="en-US" sz="2400" baseline="30000" dirty="0" smtClean="0">
                <a:solidFill>
                  <a:schemeClr val="bg1"/>
                </a:solidFill>
                <a:latin typeface="Helvetica" pitchFamily="34" charset="0"/>
                <a:cs typeface="Helvetica" pitchFamily="34" charset="0"/>
              </a:rPr>
              <a:t>-1</a:t>
            </a:r>
            <a:r>
              <a:rPr lang="en-US" sz="2400" dirty="0" smtClean="0">
                <a:solidFill>
                  <a:schemeClr val="bg1"/>
                </a:solidFill>
                <a:latin typeface="Helvetica" pitchFamily="34" charset="0"/>
                <a:cs typeface="Helvetica" pitchFamily="34" charset="0"/>
              </a:rPr>
              <a:t>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5" name="TextBox 4"/>
          <p:cNvSpPr txBox="1"/>
          <p:nvPr/>
        </p:nvSpPr>
        <p:spPr bwMode="auto">
          <a:xfrm>
            <a:off x="3472436" y="1828800"/>
            <a:ext cx="219912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M S</a:t>
            </a:r>
            <a:r>
              <a:rPr lang="en-US" sz="2400" baseline="30000" dirty="0" smtClean="0">
                <a:solidFill>
                  <a:schemeClr val="bg1"/>
                </a:solidFill>
                <a:latin typeface="Helvetica" pitchFamily="34" charset="0"/>
                <a:cs typeface="Helvetica" pitchFamily="34" charset="0"/>
              </a:rPr>
              <a:t>-1</a:t>
            </a:r>
            <a:r>
              <a:rPr lang="en-US" sz="2400" dirty="0" smtClean="0">
                <a:solidFill>
                  <a:schemeClr val="bg1"/>
                </a:solidFill>
                <a:latin typeface="Helvetica" pitchFamily="34" charset="0"/>
                <a:cs typeface="Helvetica" pitchFamily="34" charset="0"/>
              </a:rPr>
              <a:t>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2" name="Group 44"/>
          <p:cNvGrpSpPr/>
          <p:nvPr/>
        </p:nvGrpSpPr>
        <p:grpSpPr>
          <a:xfrm>
            <a:off x="304800" y="2743200"/>
            <a:ext cx="4343400" cy="1524000"/>
            <a:chOff x="3200400" y="3048000"/>
            <a:chExt cx="4343400" cy="1524000"/>
          </a:xfrm>
        </p:grpSpPr>
        <p:grpSp>
          <p:nvGrpSpPr>
            <p:cNvPr id="3" name="Group 41"/>
            <p:cNvGrpSpPr/>
            <p:nvPr/>
          </p:nvGrpSpPr>
          <p:grpSpPr>
            <a:xfrm>
              <a:off x="4114800" y="3048000"/>
              <a:ext cx="1039707" cy="1017104"/>
              <a:chOff x="1951038" y="3092726"/>
              <a:chExt cx="2057400" cy="2012674"/>
            </a:xfrm>
          </p:grpSpPr>
          <p:grpSp>
            <p:nvGrpSpPr>
              <p:cNvPr id="6" name="Group 13"/>
              <p:cNvGrpSpPr/>
              <p:nvPr/>
            </p:nvGrpSpPr>
            <p:grpSpPr>
              <a:xfrm>
                <a:off x="1951038" y="3092726"/>
                <a:ext cx="2057400" cy="2012674"/>
                <a:chOff x="1752600" y="1600200"/>
                <a:chExt cx="3505200" cy="3429000"/>
              </a:xfrm>
            </p:grpSpPr>
            <p:sp>
              <p:nvSpPr>
                <p:cNvPr id="37" name="Left Bracket 3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Left Bracket 37"/>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 name="Rectangle 10"/>
              <p:cNvSpPr/>
              <p:nvPr/>
            </p:nvSpPr>
            <p:spPr>
              <a:xfrm>
                <a:off x="2136690" y="3202178"/>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p:cNvSpPr/>
              <p:nvPr/>
            </p:nvSpPr>
            <p:spPr>
              <a:xfrm>
                <a:off x="2406392" y="3202178"/>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a:off x="2676094" y="3202178"/>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2945796" y="3202178"/>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p:cNvSpPr/>
              <p:nvPr/>
            </p:nvSpPr>
            <p:spPr>
              <a:xfrm>
                <a:off x="3215497" y="3202178"/>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p:cNvSpPr/>
              <p:nvPr/>
            </p:nvSpPr>
            <p:spPr>
              <a:xfrm>
                <a:off x="3485198" y="3202178"/>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ectangle 16"/>
              <p:cNvSpPr/>
              <p:nvPr/>
            </p:nvSpPr>
            <p:spPr>
              <a:xfrm>
                <a:off x="3754899" y="3202178"/>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 name="Group 43"/>
            <p:cNvGrpSpPr/>
            <p:nvPr/>
          </p:nvGrpSpPr>
          <p:grpSpPr>
            <a:xfrm>
              <a:off x="6507163" y="3049502"/>
              <a:ext cx="1036637" cy="1014101"/>
              <a:chOff x="6507163" y="3092726"/>
              <a:chExt cx="2057400" cy="2012674"/>
            </a:xfrm>
          </p:grpSpPr>
          <p:grpSp>
            <p:nvGrpSpPr>
              <p:cNvPr id="8" name="Group 13"/>
              <p:cNvGrpSpPr/>
              <p:nvPr/>
            </p:nvGrpSpPr>
            <p:grpSpPr>
              <a:xfrm>
                <a:off x="6507163" y="3092726"/>
                <a:ext cx="2057400" cy="2012674"/>
                <a:chOff x="1752600" y="1600200"/>
                <a:chExt cx="3505200" cy="3429000"/>
              </a:xfrm>
            </p:grpSpPr>
            <p:sp>
              <p:nvSpPr>
                <p:cNvPr id="33" name="Left Bracket 32"/>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Left Bracket 33"/>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8" name="Rectangle 17"/>
              <p:cNvSpPr/>
              <p:nvPr/>
            </p:nvSpPr>
            <p:spPr>
              <a:xfrm>
                <a:off x="6599238" y="3171974"/>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p:cNvSpPr/>
              <p:nvPr/>
            </p:nvSpPr>
            <p:spPr>
              <a:xfrm>
                <a:off x="6599238" y="3467723"/>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6599238" y="3763472"/>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ectangle 20"/>
              <p:cNvSpPr/>
              <p:nvPr/>
            </p:nvSpPr>
            <p:spPr>
              <a:xfrm>
                <a:off x="6599238" y="4059220"/>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Rectangle 21"/>
              <p:cNvSpPr/>
              <p:nvPr/>
            </p:nvSpPr>
            <p:spPr>
              <a:xfrm>
                <a:off x="6599238" y="4354968"/>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Rectangle 22"/>
              <p:cNvSpPr/>
              <p:nvPr/>
            </p:nvSpPr>
            <p:spPr>
              <a:xfrm>
                <a:off x="6599238" y="4650716"/>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6599238" y="4946465"/>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 name="Group 42"/>
            <p:cNvGrpSpPr/>
            <p:nvPr/>
          </p:nvGrpSpPr>
          <p:grpSpPr>
            <a:xfrm>
              <a:off x="5334000" y="3057266"/>
              <a:ext cx="1020762" cy="998572"/>
              <a:chOff x="4237038" y="3092726"/>
              <a:chExt cx="2057400" cy="2012674"/>
            </a:xfrm>
          </p:grpSpPr>
          <p:grpSp>
            <p:nvGrpSpPr>
              <p:cNvPr id="10" name="Group 13"/>
              <p:cNvGrpSpPr/>
              <p:nvPr/>
            </p:nvGrpSpPr>
            <p:grpSpPr>
              <a:xfrm>
                <a:off x="4237038" y="3092726"/>
                <a:ext cx="2057400" cy="2012674"/>
                <a:chOff x="1752600" y="1600200"/>
                <a:chExt cx="3505200" cy="3429000"/>
              </a:xfrm>
            </p:grpSpPr>
            <p:sp>
              <p:nvSpPr>
                <p:cNvPr id="35" name="Left Bracket 34"/>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Left Bracket 35"/>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5" name="Rectangle 24"/>
              <p:cNvSpPr/>
              <p:nvPr/>
            </p:nvSpPr>
            <p:spPr>
              <a:xfrm>
                <a:off x="4389438" y="3180286"/>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668838" y="347603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948238" y="3771784"/>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Rectangle 27"/>
              <p:cNvSpPr/>
              <p:nvPr/>
            </p:nvSpPr>
            <p:spPr>
              <a:xfrm>
                <a:off x="5227638" y="4067532"/>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5507038" y="4363280"/>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5786438" y="4659029"/>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6065838" y="4954778"/>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2" name="TextBox 31"/>
            <p:cNvSpPr txBox="1"/>
            <p:nvPr/>
          </p:nvSpPr>
          <p:spPr bwMode="auto">
            <a:xfrm>
              <a:off x="3200400" y="3352800"/>
              <a:ext cx="70564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 =</a:t>
              </a:r>
              <a:endParaRPr lang="en-US" sz="2400" dirty="0">
                <a:solidFill>
                  <a:schemeClr val="bg1"/>
                </a:solidFill>
                <a:latin typeface="Helvetica" pitchFamily="34" charset="0"/>
                <a:cs typeface="Helvetica" pitchFamily="34" charset="0"/>
              </a:endParaRPr>
            </a:p>
          </p:txBody>
        </p:sp>
        <p:sp>
          <p:nvSpPr>
            <p:cNvPr id="39" name="TextBox 38"/>
            <p:cNvSpPr txBox="1"/>
            <p:nvPr/>
          </p:nvSpPr>
          <p:spPr bwMode="auto">
            <a:xfrm>
              <a:off x="4343400" y="4110335"/>
              <a:ext cx="57900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sp>
          <p:nvSpPr>
            <p:cNvPr id="40" name="TextBox 39"/>
            <p:cNvSpPr txBox="1"/>
            <p:nvPr/>
          </p:nvSpPr>
          <p:spPr bwMode="auto">
            <a:xfrm>
              <a:off x="5638800" y="4110335"/>
              <a:ext cx="546945"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sp>
          <p:nvSpPr>
            <p:cNvPr id="41" name="TextBox 40"/>
            <p:cNvSpPr txBox="1"/>
            <p:nvPr/>
          </p:nvSpPr>
          <p:spPr bwMode="auto">
            <a:xfrm>
              <a:off x="6705600" y="4110335"/>
              <a:ext cx="6864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grpSp>
      <p:grpSp>
        <p:nvGrpSpPr>
          <p:cNvPr id="42" name="Group 86"/>
          <p:cNvGrpSpPr/>
          <p:nvPr/>
        </p:nvGrpSpPr>
        <p:grpSpPr>
          <a:xfrm>
            <a:off x="4724400" y="2743200"/>
            <a:ext cx="4114800" cy="1524000"/>
            <a:chOff x="2628900" y="4343400"/>
            <a:chExt cx="4114800" cy="1524000"/>
          </a:xfrm>
        </p:grpSpPr>
        <p:grpSp>
          <p:nvGrpSpPr>
            <p:cNvPr id="43" name="Group 41"/>
            <p:cNvGrpSpPr/>
            <p:nvPr/>
          </p:nvGrpSpPr>
          <p:grpSpPr>
            <a:xfrm>
              <a:off x="3314700" y="4343400"/>
              <a:ext cx="1039707" cy="1017104"/>
              <a:chOff x="1951038" y="3092726"/>
              <a:chExt cx="2057400" cy="2012674"/>
            </a:xfrm>
          </p:grpSpPr>
          <p:grpSp>
            <p:nvGrpSpPr>
              <p:cNvPr id="44" name="Group 13"/>
              <p:cNvGrpSpPr/>
              <p:nvPr/>
            </p:nvGrpSpPr>
            <p:grpSpPr>
              <a:xfrm>
                <a:off x="1951038" y="3092726"/>
                <a:ext cx="2057400" cy="2012674"/>
                <a:chOff x="1752600" y="1600200"/>
                <a:chExt cx="3505200" cy="3429000"/>
              </a:xfrm>
            </p:grpSpPr>
            <p:sp>
              <p:nvSpPr>
                <p:cNvPr id="82" name="Left Bracket 3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Left Bracket 82"/>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5" name="Rectangle 74"/>
              <p:cNvSpPr/>
              <p:nvPr/>
            </p:nvSpPr>
            <p:spPr>
              <a:xfrm>
                <a:off x="2136690" y="3202178"/>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Rectangle 75"/>
              <p:cNvSpPr/>
              <p:nvPr/>
            </p:nvSpPr>
            <p:spPr>
              <a:xfrm>
                <a:off x="2406392" y="3202178"/>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Rectangle 76"/>
              <p:cNvSpPr/>
              <p:nvPr/>
            </p:nvSpPr>
            <p:spPr>
              <a:xfrm>
                <a:off x="2676094" y="3202178"/>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Rectangle 77"/>
              <p:cNvSpPr/>
              <p:nvPr/>
            </p:nvSpPr>
            <p:spPr>
              <a:xfrm>
                <a:off x="2945796" y="3202178"/>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3215497" y="3202178"/>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Rectangle 79"/>
              <p:cNvSpPr/>
              <p:nvPr/>
            </p:nvSpPr>
            <p:spPr>
              <a:xfrm>
                <a:off x="3485198" y="3202178"/>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ectangle 80"/>
              <p:cNvSpPr/>
              <p:nvPr/>
            </p:nvSpPr>
            <p:spPr>
              <a:xfrm>
                <a:off x="3754899" y="3202178"/>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5" name="Group 43"/>
            <p:cNvGrpSpPr/>
            <p:nvPr/>
          </p:nvGrpSpPr>
          <p:grpSpPr>
            <a:xfrm>
              <a:off x="5707063" y="4344902"/>
              <a:ext cx="1036637" cy="1014101"/>
              <a:chOff x="6507163" y="3092726"/>
              <a:chExt cx="2057400" cy="2012674"/>
            </a:xfrm>
          </p:grpSpPr>
          <p:grpSp>
            <p:nvGrpSpPr>
              <p:cNvPr id="46" name="Group 13"/>
              <p:cNvGrpSpPr/>
              <p:nvPr/>
            </p:nvGrpSpPr>
            <p:grpSpPr>
              <a:xfrm>
                <a:off x="6507163" y="3092726"/>
                <a:ext cx="2057400" cy="2012674"/>
                <a:chOff x="1752600" y="1600200"/>
                <a:chExt cx="3505200" cy="3429000"/>
              </a:xfrm>
            </p:grpSpPr>
            <p:sp>
              <p:nvSpPr>
                <p:cNvPr id="72" name="Left Bracket 71"/>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Left Bracket 72"/>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65" name="Rectangle 64"/>
              <p:cNvSpPr/>
              <p:nvPr/>
            </p:nvSpPr>
            <p:spPr>
              <a:xfrm>
                <a:off x="6599238" y="3171974"/>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Rectangle 65"/>
              <p:cNvSpPr/>
              <p:nvPr/>
            </p:nvSpPr>
            <p:spPr>
              <a:xfrm>
                <a:off x="6599238" y="3467723"/>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ectangle 19"/>
              <p:cNvSpPr/>
              <p:nvPr/>
            </p:nvSpPr>
            <p:spPr>
              <a:xfrm>
                <a:off x="6599238" y="3763472"/>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6599238" y="4059220"/>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ectangle 68"/>
              <p:cNvSpPr/>
              <p:nvPr/>
            </p:nvSpPr>
            <p:spPr>
              <a:xfrm>
                <a:off x="6599238" y="4354968"/>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Rectangle 69"/>
              <p:cNvSpPr/>
              <p:nvPr/>
            </p:nvSpPr>
            <p:spPr>
              <a:xfrm>
                <a:off x="6599238" y="4650716"/>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Rectangle 70"/>
              <p:cNvSpPr/>
              <p:nvPr/>
            </p:nvSpPr>
            <p:spPr>
              <a:xfrm>
                <a:off x="6599238" y="4946465"/>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2"/>
            <p:cNvGrpSpPr/>
            <p:nvPr/>
          </p:nvGrpSpPr>
          <p:grpSpPr>
            <a:xfrm>
              <a:off x="4533900" y="4352666"/>
              <a:ext cx="1020762" cy="998572"/>
              <a:chOff x="4237038" y="3092726"/>
              <a:chExt cx="2057400" cy="2012674"/>
            </a:xfrm>
          </p:grpSpPr>
          <p:grpSp>
            <p:nvGrpSpPr>
              <p:cNvPr id="48" name="Group 13"/>
              <p:cNvGrpSpPr/>
              <p:nvPr/>
            </p:nvGrpSpPr>
            <p:grpSpPr>
              <a:xfrm>
                <a:off x="4237038" y="3092726"/>
                <a:ext cx="2057400" cy="2012674"/>
                <a:chOff x="1752600" y="1600200"/>
                <a:chExt cx="3505200" cy="3429000"/>
              </a:xfrm>
            </p:grpSpPr>
            <p:sp>
              <p:nvSpPr>
                <p:cNvPr id="62" name="Left Bracket 61"/>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Left Bracket 62"/>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5" name="Rectangle 54"/>
              <p:cNvSpPr/>
              <p:nvPr/>
            </p:nvSpPr>
            <p:spPr>
              <a:xfrm>
                <a:off x="4389438" y="3180286"/>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Rectangle 55"/>
              <p:cNvSpPr/>
              <p:nvPr/>
            </p:nvSpPr>
            <p:spPr>
              <a:xfrm>
                <a:off x="4668838" y="347603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Rectangle 56"/>
              <p:cNvSpPr/>
              <p:nvPr/>
            </p:nvSpPr>
            <p:spPr>
              <a:xfrm>
                <a:off x="4948238" y="3771784"/>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Rectangle 57"/>
              <p:cNvSpPr/>
              <p:nvPr/>
            </p:nvSpPr>
            <p:spPr>
              <a:xfrm>
                <a:off x="5227638" y="4067532"/>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Rectangle 58"/>
              <p:cNvSpPr/>
              <p:nvPr/>
            </p:nvSpPr>
            <p:spPr>
              <a:xfrm>
                <a:off x="5507038" y="436328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Rectangle 59"/>
              <p:cNvSpPr/>
              <p:nvPr/>
            </p:nvSpPr>
            <p:spPr>
              <a:xfrm>
                <a:off x="5786438" y="4659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Rectangle 60"/>
              <p:cNvSpPr/>
              <p:nvPr/>
            </p:nvSpPr>
            <p:spPr>
              <a:xfrm>
                <a:off x="6065838" y="495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0" name="TextBox 49"/>
            <p:cNvSpPr txBox="1"/>
            <p:nvPr/>
          </p:nvSpPr>
          <p:spPr bwMode="auto">
            <a:xfrm>
              <a:off x="2628900" y="4648200"/>
              <a:ext cx="43794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 </a:t>
              </a:r>
              <a:r>
                <a:rPr lang="en-US" sz="2400" dirty="0" smtClean="0">
                  <a:solidFill>
                    <a:schemeClr val="bg1"/>
                  </a:solidFill>
                  <a:latin typeface="Times New Roman"/>
                  <a:cs typeface="Times New Roman"/>
                </a:rPr>
                <a:t>≈</a:t>
              </a:r>
              <a:endParaRPr lang="en-US" sz="2400" dirty="0">
                <a:solidFill>
                  <a:schemeClr val="bg1"/>
                </a:solidFill>
                <a:latin typeface="Helvetica" pitchFamily="34" charset="0"/>
                <a:cs typeface="Helvetica" pitchFamily="34" charset="0"/>
              </a:endParaRPr>
            </a:p>
          </p:txBody>
        </p:sp>
        <p:sp>
          <p:nvSpPr>
            <p:cNvPr id="51" name="TextBox 50"/>
            <p:cNvSpPr txBox="1"/>
            <p:nvPr/>
          </p:nvSpPr>
          <p:spPr bwMode="auto">
            <a:xfrm>
              <a:off x="3543300" y="5405735"/>
              <a:ext cx="57900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sp>
          <p:nvSpPr>
            <p:cNvPr id="52" name="TextBox 51"/>
            <p:cNvSpPr txBox="1"/>
            <p:nvPr/>
          </p:nvSpPr>
          <p:spPr bwMode="auto">
            <a:xfrm>
              <a:off x="4838700" y="5405735"/>
              <a:ext cx="546945"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sp>
          <p:nvSpPr>
            <p:cNvPr id="53" name="TextBox 52"/>
            <p:cNvSpPr txBox="1"/>
            <p:nvPr/>
          </p:nvSpPr>
          <p:spPr bwMode="auto">
            <a:xfrm>
              <a:off x="5905500" y="5405735"/>
              <a:ext cx="6864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sp>
          <p:nvSpPr>
            <p:cNvPr id="84" name="TextBox 83"/>
            <p:cNvSpPr txBox="1"/>
            <p:nvPr/>
          </p:nvSpPr>
          <p:spPr bwMode="auto">
            <a:xfrm>
              <a:off x="3556461" y="521400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85" name="TextBox 84"/>
            <p:cNvSpPr txBox="1"/>
            <p:nvPr/>
          </p:nvSpPr>
          <p:spPr bwMode="auto">
            <a:xfrm>
              <a:off x="4843548" y="521400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86" name="TextBox 85"/>
            <p:cNvSpPr txBox="1"/>
            <p:nvPr/>
          </p:nvSpPr>
          <p:spPr bwMode="auto">
            <a:xfrm>
              <a:off x="5910348" y="5214003"/>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49" name="Group 98"/>
          <p:cNvGrpSpPr/>
          <p:nvPr/>
        </p:nvGrpSpPr>
        <p:grpSpPr>
          <a:xfrm>
            <a:off x="2855280" y="4419600"/>
            <a:ext cx="3433440" cy="668099"/>
            <a:chOff x="2855280" y="4517966"/>
            <a:chExt cx="3433440" cy="668099"/>
          </a:xfrm>
        </p:grpSpPr>
        <p:sp>
          <p:nvSpPr>
            <p:cNvPr id="89" name="TextBox 88"/>
            <p:cNvSpPr txBox="1"/>
            <p:nvPr/>
          </p:nvSpPr>
          <p:spPr bwMode="auto">
            <a:xfrm>
              <a:off x="2855280" y="4724400"/>
              <a:ext cx="343344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S</a:t>
              </a:r>
              <a:r>
                <a:rPr lang="en-US" sz="2400" baseline="30000" dirty="0" smtClean="0">
                  <a:solidFill>
                    <a:schemeClr val="bg1"/>
                  </a:solidFill>
                  <a:latin typeface="Helvetica" pitchFamily="34" charset="0"/>
                  <a:cs typeface="Helvetica" pitchFamily="34" charset="0"/>
                </a:rPr>
                <a:t>-1</a:t>
              </a:r>
              <a:r>
                <a:rPr lang="en-US" sz="2400" dirty="0" smtClean="0">
                  <a:solidFill>
                    <a:schemeClr val="bg1"/>
                  </a:solidFill>
                  <a:latin typeface="Helvetica" pitchFamily="34" charset="0"/>
                  <a:cs typeface="Helvetica" pitchFamily="34" charset="0"/>
                </a:rPr>
                <a:t>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91" name="TextBox 90"/>
            <p:cNvSpPr txBox="1"/>
            <p:nvPr/>
          </p:nvSpPr>
          <p:spPr bwMode="auto">
            <a:xfrm>
              <a:off x="3546937" y="4517966"/>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92" name="TextBox 91"/>
            <p:cNvSpPr txBox="1"/>
            <p:nvPr/>
          </p:nvSpPr>
          <p:spPr bwMode="auto">
            <a:xfrm>
              <a:off x="4013833" y="4517966"/>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93" name="TextBox 92"/>
            <p:cNvSpPr txBox="1"/>
            <p:nvPr/>
          </p:nvSpPr>
          <p:spPr bwMode="auto">
            <a:xfrm>
              <a:off x="4444711" y="4517966"/>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54" name="Group 96"/>
          <p:cNvGrpSpPr/>
          <p:nvPr/>
        </p:nvGrpSpPr>
        <p:grpSpPr>
          <a:xfrm>
            <a:off x="3243335" y="5029200"/>
            <a:ext cx="2657331" cy="655630"/>
            <a:chOff x="2855280" y="4987635"/>
            <a:chExt cx="2657331" cy="655630"/>
          </a:xfrm>
        </p:grpSpPr>
        <p:sp>
          <p:nvSpPr>
            <p:cNvPr id="90" name="TextBox 89"/>
            <p:cNvSpPr txBox="1"/>
            <p:nvPr/>
          </p:nvSpPr>
          <p:spPr bwMode="auto">
            <a:xfrm>
              <a:off x="2855280" y="5181600"/>
              <a:ext cx="265733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T</a:t>
              </a:r>
              <a:r>
                <a:rPr lang="en-US" sz="2400" baseline="-25000" dirty="0" smtClean="0">
                  <a:solidFill>
                    <a:schemeClr val="bg1"/>
                  </a:solidFill>
                  <a:latin typeface="Helvetica" pitchFamily="34" charset="0"/>
                  <a:cs typeface="Helvetica" pitchFamily="34" charset="0"/>
                </a:rPr>
                <a:t>d</a:t>
              </a:r>
              <a:r>
                <a:rPr lang="en-US" sz="2400" baseline="-25000" dirty="0" smtClean="0">
                  <a:solidFill>
                    <a:schemeClr val="bg1"/>
                  </a:solidFill>
                  <a:latin typeface="Times New Roman"/>
                  <a:cs typeface="Times New Roman"/>
                </a:rPr>
                <a:t>→</a:t>
              </a:r>
              <a:r>
                <a:rPr lang="en-US" sz="2400" baseline="-25000" dirty="0" smtClean="0">
                  <a:solidFill>
                    <a:schemeClr val="bg1"/>
                  </a:solidFill>
                  <a:latin typeface="Helvetica" pitchFamily="34" charset="0"/>
                  <a:cs typeface="Helvetica" pitchFamily="34" charset="0"/>
                </a:rPr>
                <a:t>b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94" name="TextBox 93"/>
            <p:cNvSpPr txBox="1"/>
            <p:nvPr/>
          </p:nvSpPr>
          <p:spPr bwMode="auto">
            <a:xfrm>
              <a:off x="3548148" y="498763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95" name="TextBox 94"/>
            <p:cNvSpPr txBox="1"/>
            <p:nvPr/>
          </p:nvSpPr>
          <p:spPr bwMode="auto">
            <a:xfrm>
              <a:off x="4015044" y="498763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98" name="TextBox 97"/>
          <p:cNvSpPr txBox="1"/>
          <p:nvPr/>
        </p:nvSpPr>
        <p:spPr bwMode="auto">
          <a:xfrm>
            <a:off x="3466954" y="57867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96" name="Rectangle 95"/>
          <p:cNvSpPr/>
          <p:nvPr/>
        </p:nvSpPr>
        <p:spPr>
          <a:xfrm>
            <a:off x="4175760" y="1874520"/>
            <a:ext cx="381000" cy="36576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0" name="Rectangle 99"/>
          <p:cNvSpPr/>
          <p:nvPr/>
        </p:nvSpPr>
        <p:spPr>
          <a:xfrm>
            <a:off x="3581400" y="4572000"/>
            <a:ext cx="152400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Rectangle 100"/>
          <p:cNvSpPr/>
          <p:nvPr/>
        </p:nvSpPr>
        <p:spPr>
          <a:xfrm>
            <a:off x="4495800" y="4572000"/>
            <a:ext cx="137160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 name="Rectangle 101"/>
          <p:cNvSpPr/>
          <p:nvPr/>
        </p:nvSpPr>
        <p:spPr>
          <a:xfrm>
            <a:off x="3962400" y="5181600"/>
            <a:ext cx="93726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4" name="Group 103"/>
          <p:cNvGrpSpPr/>
          <p:nvPr/>
        </p:nvGrpSpPr>
        <p:grpSpPr>
          <a:xfrm>
            <a:off x="5791200" y="5029200"/>
            <a:ext cx="1547218" cy="655630"/>
            <a:chOff x="2855280" y="4987635"/>
            <a:chExt cx="1547218" cy="655630"/>
          </a:xfrm>
        </p:grpSpPr>
        <p:sp>
          <p:nvSpPr>
            <p:cNvPr id="105" name="TextBox 104"/>
            <p:cNvSpPr txBox="1"/>
            <p:nvPr/>
          </p:nvSpPr>
          <p:spPr bwMode="auto">
            <a:xfrm>
              <a:off x="2855280" y="5181600"/>
              <a:ext cx="154721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 U</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M</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106" name="TextBox 105"/>
            <p:cNvSpPr txBox="1"/>
            <p:nvPr/>
          </p:nvSpPr>
          <p:spPr bwMode="auto">
            <a:xfrm>
              <a:off x="3121980" y="498763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07" name="TextBox 106"/>
            <p:cNvSpPr txBox="1"/>
            <p:nvPr/>
          </p:nvSpPr>
          <p:spPr bwMode="auto">
            <a:xfrm>
              <a:off x="3588876" y="498763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108" name="Rectangle 107"/>
          <p:cNvSpPr/>
          <p:nvPr/>
        </p:nvSpPr>
        <p:spPr>
          <a:xfrm>
            <a:off x="4899660" y="5181600"/>
            <a:ext cx="673237"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 name="Rectangle 108"/>
          <p:cNvSpPr/>
          <p:nvPr/>
        </p:nvSpPr>
        <p:spPr>
          <a:xfrm>
            <a:off x="7010400" y="5181600"/>
            <a:ext cx="25908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 name="Rectangle 109"/>
          <p:cNvSpPr/>
          <p:nvPr/>
        </p:nvSpPr>
        <p:spPr>
          <a:xfrm>
            <a:off x="4909957" y="5179197"/>
            <a:ext cx="922432"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 name="Rectangle 110"/>
          <p:cNvSpPr/>
          <p:nvPr/>
        </p:nvSpPr>
        <p:spPr>
          <a:xfrm>
            <a:off x="4203700" y="5861050"/>
            <a:ext cx="419100" cy="3810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1"/>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96"/>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0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08"/>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0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2"/>
                                        </p:tgtEl>
                                        <p:attrNameLst>
                                          <p:attrName>style.visibility</p:attrName>
                                        </p:attrNameLst>
                                      </p:cBhvr>
                                      <p:to>
                                        <p:strVal val="visible"/>
                                      </p:to>
                                    </p:set>
                                  </p:childTnLst>
                                </p:cTn>
                              </p:par>
                              <p:par>
                                <p:cTn id="55" presetID="1" presetClass="exit" presetSubtype="0" fill="hold" grpId="1" nodeType="withEffect">
                                  <p:stCondLst>
                                    <p:cond delay="0"/>
                                  </p:stCondLst>
                                  <p:childTnLst>
                                    <p:set>
                                      <p:cBhvr>
                                        <p:cTn id="56" dur="1" fill="hold">
                                          <p:stCondLst>
                                            <p:cond delay="0"/>
                                          </p:stCondLst>
                                        </p:cTn>
                                        <p:tgtEl>
                                          <p:spTgt spid="110"/>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0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8" grpId="0"/>
      <p:bldP spid="96" grpId="0" animBg="1"/>
      <p:bldP spid="96" grpId="1" animBg="1"/>
      <p:bldP spid="100" grpId="0" animBg="1"/>
      <p:bldP spid="100" grpId="1" animBg="1"/>
      <p:bldP spid="101" grpId="0" animBg="1"/>
      <p:bldP spid="101" grpId="1" animBg="1"/>
      <p:bldP spid="102" grpId="0" animBg="1"/>
      <p:bldP spid="108" grpId="0" animBg="1"/>
      <p:bldP spid="108" grpId="1" animBg="1"/>
      <p:bldP spid="109" grpId="0" animBg="1"/>
      <p:bldP spid="109" grpId="1" animBg="1"/>
      <p:bldP spid="110" grpId="0" animBg="1"/>
      <p:bldP spid="110" grpId="1" animBg="1"/>
      <p:bldP spid="1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Indirect Lighting Correlations (M)</a:t>
            </a:r>
          </a:p>
        </p:txBody>
      </p:sp>
      <p:graphicFrame>
        <p:nvGraphicFramePr>
          <p:cNvPr id="6" name="Table 5"/>
          <p:cNvGraphicFramePr>
            <a:graphicFrameLocks noGrp="1"/>
          </p:cNvGraphicFramePr>
          <p:nvPr/>
        </p:nvGraphicFramePr>
        <p:xfrm>
          <a:off x="1257301" y="2687320"/>
          <a:ext cx="6629399" cy="1483360"/>
        </p:xfrm>
        <a:graphic>
          <a:graphicData uri="http://schemas.openxmlformats.org/drawingml/2006/table">
            <a:tbl>
              <a:tblPr firstRow="1" bandRow="1">
                <a:tableStyleId>{073A0DAA-6AF3-43AB-8588-CEC1D06C72B9}</a:tableStyleId>
              </a:tblPr>
              <a:tblGrid>
                <a:gridCol w="3893735"/>
                <a:gridCol w="911888"/>
                <a:gridCol w="911888"/>
                <a:gridCol w="911888"/>
              </a:tblGrid>
              <a:tr h="370840">
                <a:tc>
                  <a:txBody>
                    <a:bodyPr/>
                    <a:lstStyle/>
                    <a:p>
                      <a:r>
                        <a:rPr lang="en-US" dirty="0" smtClean="0">
                          <a:solidFill>
                            <a:srgbClr val="FFFF00"/>
                          </a:solidFill>
                        </a:rPr>
                        <a:t>Matrix</a:t>
                      </a:r>
                      <a:endParaRPr lang="en-US" dirty="0">
                        <a:solidFill>
                          <a:srgbClr val="FFFF00"/>
                        </a:solidFill>
                      </a:endParaRPr>
                    </a:p>
                  </a:txBody>
                  <a:tcPr anchor="ctr"/>
                </a:tc>
                <a:tc>
                  <a:txBody>
                    <a:bodyPr/>
                    <a:lstStyle/>
                    <a:p>
                      <a:pPr algn="ctr"/>
                      <a:r>
                        <a:rPr lang="en-US" dirty="0" smtClean="0">
                          <a:solidFill>
                            <a:srgbClr val="FFFF00"/>
                          </a:solidFill>
                        </a:rPr>
                        <a:t>80%</a:t>
                      </a:r>
                      <a:endParaRPr lang="en-US" dirty="0">
                        <a:solidFill>
                          <a:srgbClr val="FFFF00"/>
                        </a:solidFill>
                      </a:endParaRPr>
                    </a:p>
                  </a:txBody>
                  <a:tcPr anchor="ctr"/>
                </a:tc>
                <a:tc>
                  <a:txBody>
                    <a:bodyPr/>
                    <a:lstStyle/>
                    <a:p>
                      <a:pPr algn="ctr"/>
                      <a:r>
                        <a:rPr lang="en-US" dirty="0" smtClean="0">
                          <a:solidFill>
                            <a:srgbClr val="FFFF00"/>
                          </a:solidFill>
                        </a:rPr>
                        <a:t>90%</a:t>
                      </a:r>
                      <a:endParaRPr lang="en-US" dirty="0">
                        <a:solidFill>
                          <a:srgbClr val="FFFF00"/>
                        </a:solidFill>
                      </a:endParaRPr>
                    </a:p>
                  </a:txBody>
                  <a:tcPr anchor="ctr"/>
                </a:tc>
                <a:tc>
                  <a:txBody>
                    <a:bodyPr/>
                    <a:lstStyle/>
                    <a:p>
                      <a:pPr algn="ctr"/>
                      <a:r>
                        <a:rPr lang="en-US" dirty="0" smtClean="0">
                          <a:solidFill>
                            <a:srgbClr val="FFFF00"/>
                          </a:solidFill>
                        </a:rPr>
                        <a:t>95%</a:t>
                      </a:r>
                      <a:endParaRPr lang="en-US" dirty="0">
                        <a:solidFill>
                          <a:srgbClr val="FFFF00"/>
                        </a:solidFill>
                      </a:endParaRPr>
                    </a:p>
                  </a:txBody>
                  <a:tcPr anchor="ctr"/>
                </a:tc>
              </a:tr>
              <a:tr h="370840">
                <a:tc>
                  <a:txBody>
                    <a:bodyPr/>
                    <a:lstStyle/>
                    <a:p>
                      <a:r>
                        <a:rPr lang="en-US" dirty="0" smtClean="0"/>
                        <a:t>Direct</a:t>
                      </a:r>
                      <a:r>
                        <a:rPr lang="en-US" baseline="0" dirty="0" smtClean="0"/>
                        <a:t> to Indirect Transfer:</a:t>
                      </a:r>
                      <a:r>
                        <a:rPr lang="en-US" dirty="0" smtClean="0"/>
                        <a:t> SVD(F)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r h="370840">
                <a:tc>
                  <a:txBody>
                    <a:bodyPr/>
                    <a:lstStyle/>
                    <a:p>
                      <a:r>
                        <a:rPr lang="en-US" dirty="0" smtClean="0"/>
                        <a:t>Lighting Prior: SVD(L</a:t>
                      </a:r>
                      <a:r>
                        <a:rPr lang="en-US" baseline="-25000" dirty="0" smtClean="0"/>
                        <a:t>d</a:t>
                      </a:r>
                      <a:r>
                        <a:rPr lang="en-US" dirty="0" smtClean="0"/>
                        <a:t>)</a:t>
                      </a:r>
                      <a:endParaRPr lang="en-US" baseline="-25000" dirty="0"/>
                    </a:p>
                  </a:txBody>
                  <a:tcPr anchor="ctr"/>
                </a:tc>
                <a:tc>
                  <a:txBody>
                    <a:bodyPr/>
                    <a:lstStyle/>
                    <a:p>
                      <a:pPr algn="ctr"/>
                      <a:r>
                        <a:rPr lang="en-US" dirty="0" smtClean="0"/>
                        <a:t>22</a:t>
                      </a:r>
                      <a:endParaRPr lang="en-US" dirty="0"/>
                    </a:p>
                  </a:txBody>
                  <a:tcPr anchor="ctr"/>
                </a:tc>
                <a:tc>
                  <a:txBody>
                    <a:bodyPr/>
                    <a:lstStyle/>
                    <a:p>
                      <a:pPr algn="ctr"/>
                      <a:r>
                        <a:rPr lang="en-US" dirty="0" smtClean="0"/>
                        <a:t>41</a:t>
                      </a:r>
                      <a:endParaRPr lang="en-US" dirty="0"/>
                    </a:p>
                  </a:txBody>
                  <a:tcPr anchor="ctr"/>
                </a:tc>
                <a:tc>
                  <a:txBody>
                    <a:bodyPr/>
                    <a:lstStyle/>
                    <a:p>
                      <a:pPr algn="ctr"/>
                      <a:r>
                        <a:rPr lang="en-US" dirty="0" smtClean="0"/>
                        <a:t>62</a:t>
                      </a:r>
                      <a:endParaRPr lang="en-US" dirty="0"/>
                    </a:p>
                  </a:txBody>
                  <a:tcPr anchor="ctr"/>
                </a:tc>
              </a:tr>
              <a:tr h="370840">
                <a:tc>
                  <a:txBody>
                    <a:bodyPr/>
                    <a:lstStyle/>
                    <a:p>
                      <a:r>
                        <a:rPr lang="en-US" dirty="0" smtClean="0"/>
                        <a:t>Indirect Correlations: SVD(M)</a:t>
                      </a:r>
                      <a:endParaRPr lang="en-US" dirty="0"/>
                    </a:p>
                  </a:txBody>
                  <a:tcPr anchor="ctr"/>
                </a:tc>
                <a:tc>
                  <a:txBody>
                    <a:bodyPr/>
                    <a:lstStyle/>
                    <a:p>
                      <a:pPr algn="ctr"/>
                      <a:r>
                        <a:rPr lang="en-US" dirty="0" smtClean="0"/>
                        <a:t>1</a:t>
                      </a:r>
                      <a:endParaRPr lang="en-US" dirty="0"/>
                    </a:p>
                  </a:txBody>
                  <a:tcPr anchor="ctr"/>
                </a:tc>
                <a:tc>
                  <a:txBody>
                    <a:bodyPr/>
                    <a:lstStyle/>
                    <a:p>
                      <a:pPr algn="ctr"/>
                      <a:r>
                        <a:rPr lang="en-US" dirty="0" smtClean="0"/>
                        <a:t>5</a:t>
                      </a:r>
                      <a:endParaRPr lang="en-US" dirty="0"/>
                    </a:p>
                  </a:txBody>
                  <a:tcPr anchor="ctr"/>
                </a:tc>
                <a:tc>
                  <a:txBody>
                    <a:bodyPr/>
                    <a:lstStyle/>
                    <a:p>
                      <a:pPr algn="ctr"/>
                      <a:r>
                        <a:rPr lang="en-US" dirty="0" smtClean="0"/>
                        <a:t>8</a:t>
                      </a:r>
                      <a:endParaRPr lang="en-US" dirty="0"/>
                    </a:p>
                  </a:txBody>
                  <a:tcPr anchor="ctr"/>
                </a:tc>
              </a:tr>
            </a:tbl>
          </a:graphicData>
        </a:graphic>
      </p:graphicFrame>
      <p:grpSp>
        <p:nvGrpSpPr>
          <p:cNvPr id="4" name="Group 15"/>
          <p:cNvGrpSpPr/>
          <p:nvPr/>
        </p:nvGrpSpPr>
        <p:grpSpPr>
          <a:xfrm>
            <a:off x="3126749" y="4343400"/>
            <a:ext cx="2890502" cy="677487"/>
            <a:chOff x="2976898" y="4889578"/>
            <a:chExt cx="2890502" cy="677487"/>
          </a:xfrm>
        </p:grpSpPr>
        <p:sp>
          <p:nvSpPr>
            <p:cNvPr id="5" name="TextBox 4"/>
            <p:cNvSpPr txBox="1"/>
            <p:nvPr/>
          </p:nvSpPr>
          <p:spPr bwMode="auto">
            <a:xfrm>
              <a:off x="2976898" y="5105400"/>
              <a:ext cx="2890502" cy="461665"/>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r>
                <a:rPr lang="en-US" sz="2400" dirty="0" smtClean="0">
                  <a:solidFill>
                    <a:schemeClr val="bg1"/>
                  </a:solidFill>
                  <a:latin typeface="Helvetica" pitchFamily="34" charset="0"/>
                  <a:cs typeface="Helvetica" pitchFamily="34" charset="0"/>
                </a:rPr>
                <a:t> = U </a:t>
              </a:r>
              <a:r>
                <a:rPr lang="el-GR" sz="2400" dirty="0" smtClean="0">
                  <a:solidFill>
                    <a:schemeClr val="bg1"/>
                  </a:solidFill>
                  <a:latin typeface="Helvetica" pitchFamily="34" charset="0"/>
                  <a:cs typeface="Helvetica" pitchFamily="34" charset="0"/>
                </a:rPr>
                <a:t>Σ</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7" name="TextBox 6"/>
            <p:cNvSpPr txBox="1"/>
            <p:nvPr/>
          </p:nvSpPr>
          <p:spPr bwMode="auto">
            <a:xfrm>
              <a:off x="4504113" y="4889578"/>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8" name="TextBox 7"/>
            <p:cNvSpPr txBox="1"/>
            <p:nvPr/>
          </p:nvSpPr>
          <p:spPr bwMode="auto">
            <a:xfrm>
              <a:off x="4783974" y="4889578"/>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9" name="TextBox 8"/>
            <p:cNvSpPr txBox="1"/>
            <p:nvPr/>
          </p:nvSpPr>
          <p:spPr bwMode="auto">
            <a:xfrm>
              <a:off x="5080461" y="4889578"/>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10" name="TextBox 9"/>
          <p:cNvSpPr txBox="1"/>
          <p:nvPr/>
        </p:nvSpPr>
        <p:spPr bwMode="auto">
          <a:xfrm>
            <a:off x="3219546" y="5168822"/>
            <a:ext cx="27049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P S S</a:t>
            </a:r>
            <a:r>
              <a:rPr lang="en-US" sz="2400" baseline="30000" dirty="0" smtClean="0">
                <a:solidFill>
                  <a:schemeClr val="bg1"/>
                </a:solidFill>
                <a:latin typeface="Helvetica" pitchFamily="34" charset="0"/>
                <a:cs typeface="Helvetica" pitchFamily="34" charset="0"/>
              </a:rPr>
              <a:t>-1</a:t>
            </a:r>
            <a:r>
              <a:rPr lang="en-US" sz="2400" dirty="0" smtClean="0">
                <a:solidFill>
                  <a:schemeClr val="bg1"/>
                </a:solidFill>
                <a:latin typeface="Helvetica" pitchFamily="34" charset="0"/>
                <a:cs typeface="Helvetica" pitchFamily="34" charset="0"/>
              </a:rPr>
              <a:t>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11" name="TextBox 10"/>
          <p:cNvSpPr txBox="1"/>
          <p:nvPr/>
        </p:nvSpPr>
        <p:spPr bwMode="auto">
          <a:xfrm>
            <a:off x="3009297" y="5786735"/>
            <a:ext cx="312540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b</a:t>
            </a:r>
            <a:r>
              <a:rPr lang="en-US" sz="2400" baseline="-25000" dirty="0" smtClean="0">
                <a:solidFill>
                  <a:schemeClr val="bg1"/>
                </a:solidFill>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 </a:t>
            </a:r>
            <a:r>
              <a:rPr lang="en-US" sz="2400" dirty="0" smtClean="0">
                <a:solidFill>
                  <a:schemeClr val="bg1"/>
                </a:solidFill>
                <a:latin typeface="Helvetica" pitchFamily="34" charset="0"/>
                <a:cs typeface="Helvetica" pitchFamily="34" charset="0"/>
              </a:rPr>
              <a:t>=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What is the problem?</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sp>
        <p:nvSpPr>
          <p:cNvPr id="17" name="TextBox 16"/>
          <p:cNvSpPr txBox="1"/>
          <p:nvPr/>
        </p:nvSpPr>
        <p:spPr bwMode="auto">
          <a:xfrm>
            <a:off x="228333" y="1729770"/>
            <a:ext cx="1371979" cy="954107"/>
          </a:xfrm>
          <a:prstGeom prst="rect">
            <a:avLst/>
          </a:prstGeom>
          <a:noFill/>
          <a:ln w="9525">
            <a:noFill/>
            <a:miter lim="800000"/>
            <a:headEnd/>
            <a:tailEnd/>
          </a:ln>
        </p:spPr>
        <p:txBody>
          <a:bodyPr wrap="none" rtlCol="0">
            <a:spAutoFit/>
          </a:bodyPr>
          <a:lstStyle/>
          <a:p>
            <a:pPr algn="ctr"/>
            <a:r>
              <a:rPr lang="en-US" sz="2800" dirty="0" smtClean="0">
                <a:solidFill>
                  <a:schemeClr val="bg1"/>
                </a:solidFill>
                <a:latin typeface="Helvetica" pitchFamily="34" charset="0"/>
                <a:cs typeface="Helvetica" pitchFamily="34" charset="0"/>
              </a:rPr>
              <a:t>Ray</a:t>
            </a:r>
          </a:p>
          <a:p>
            <a:pPr algn="ctr"/>
            <a:r>
              <a:rPr lang="en-US" sz="2800" dirty="0" smtClean="0">
                <a:solidFill>
                  <a:schemeClr val="bg1"/>
                </a:solidFill>
                <a:latin typeface="Helvetica" pitchFamily="34" charset="0"/>
                <a:cs typeface="Helvetica" pitchFamily="34" charset="0"/>
              </a:rPr>
              <a:t>Tracing</a:t>
            </a:r>
            <a:endParaRPr lang="en-US" sz="2800" dirty="0">
              <a:solidFill>
                <a:schemeClr val="bg1"/>
              </a:solidFill>
              <a:latin typeface="Helvetica" pitchFamily="34" charset="0"/>
              <a:cs typeface="Helvetica" pitchFamily="34" charset="0"/>
            </a:endParaRPr>
          </a:p>
        </p:txBody>
      </p:sp>
      <p:sp>
        <p:nvSpPr>
          <p:cNvPr id="18" name="TextBox 17"/>
          <p:cNvSpPr txBox="1"/>
          <p:nvPr/>
        </p:nvSpPr>
        <p:spPr bwMode="auto">
          <a:xfrm>
            <a:off x="38022" y="4429036"/>
            <a:ext cx="1752600" cy="1200329"/>
          </a:xfrm>
          <a:prstGeom prst="rect">
            <a:avLst/>
          </a:prstGeom>
          <a:noFill/>
          <a:ln w="9525">
            <a:noFill/>
            <a:miter lim="800000"/>
            <a:headEnd/>
            <a:tailEnd/>
          </a:ln>
        </p:spPr>
        <p:txBody>
          <a:bodyPr wrap="square" rtlCol="0">
            <a:spAutoFit/>
          </a:bodyPr>
          <a:lstStyle/>
          <a:p>
            <a:pPr algn="ctr"/>
            <a:r>
              <a:rPr lang="en-US" sz="2400" dirty="0" smtClean="0">
                <a:solidFill>
                  <a:schemeClr val="bg1"/>
                </a:solidFill>
                <a:latin typeface="Helvetica" pitchFamily="34" charset="0"/>
                <a:cs typeface="Helvetica" pitchFamily="34" charset="0"/>
              </a:rPr>
              <a:t>Modular </a:t>
            </a:r>
          </a:p>
          <a:p>
            <a:pPr algn="ctr"/>
            <a:r>
              <a:rPr lang="en-US" sz="2400" dirty="0" smtClean="0">
                <a:solidFill>
                  <a:schemeClr val="bg1"/>
                </a:solidFill>
                <a:latin typeface="Helvetica" pitchFamily="34" charset="0"/>
                <a:cs typeface="Helvetica" pitchFamily="34" charset="0"/>
              </a:rPr>
              <a:t>Radiance </a:t>
            </a:r>
          </a:p>
          <a:p>
            <a:pPr algn="ctr"/>
            <a:r>
              <a:rPr lang="en-US" sz="2400" dirty="0" smtClean="0">
                <a:solidFill>
                  <a:schemeClr val="bg1"/>
                </a:solidFill>
                <a:latin typeface="Helvetica" pitchFamily="34" charset="0"/>
                <a:cs typeface="Helvetica" pitchFamily="34" charset="0"/>
              </a:rPr>
              <a:t>Transfer</a:t>
            </a:r>
            <a:endParaRPr lang="en-US" sz="2400" dirty="0">
              <a:solidFill>
                <a:schemeClr val="bg1"/>
              </a:solidFill>
              <a:latin typeface="Helvetica" pitchFamily="34" charset="0"/>
              <a:cs typeface="Helvetica" pitchFamily="34" charset="0"/>
            </a:endParaRPr>
          </a:p>
        </p:txBody>
      </p:sp>
      <p:grpSp>
        <p:nvGrpSpPr>
          <p:cNvPr id="31" name="Group 30"/>
          <p:cNvGrpSpPr/>
          <p:nvPr/>
        </p:nvGrpSpPr>
        <p:grpSpPr>
          <a:xfrm>
            <a:off x="1828800" y="1063823"/>
            <a:ext cx="2286000" cy="2288977"/>
            <a:chOff x="1828800" y="1063823"/>
            <a:chExt cx="2286000" cy="2288977"/>
          </a:xfrm>
        </p:grpSpPr>
        <p:pic>
          <p:nvPicPr>
            <p:cNvPr id="12" name="Picture 11" descr="cave+ogre-direct-reference.png"/>
            <p:cNvPicPr>
              <a:picLocks noChangeAspect="1"/>
            </p:cNvPicPr>
            <p:nvPr/>
          </p:nvPicPr>
          <p:blipFill>
            <a:blip r:embed="rId4" cstate="print"/>
            <a:stretch>
              <a:fillRect/>
            </a:stretch>
          </p:blipFill>
          <p:spPr>
            <a:xfrm>
              <a:off x="1828800" y="1063823"/>
              <a:ext cx="2286000" cy="2286000"/>
            </a:xfrm>
            <a:prstGeom prst="rect">
              <a:avLst/>
            </a:prstGeom>
          </p:spPr>
        </p:pic>
        <p:sp>
          <p:nvSpPr>
            <p:cNvPr id="19" name="TextBox 18"/>
            <p:cNvSpPr txBox="1"/>
            <p:nvPr/>
          </p:nvSpPr>
          <p:spPr bwMode="auto">
            <a:xfrm>
              <a:off x="2590800" y="3045023"/>
              <a:ext cx="652743"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Direct</a:t>
              </a:r>
              <a:endParaRPr lang="en-US" sz="1400" dirty="0">
                <a:solidFill>
                  <a:schemeClr val="bg1"/>
                </a:solidFill>
                <a:latin typeface="Helvetica" pitchFamily="34" charset="0"/>
                <a:cs typeface="Helvetica" pitchFamily="34" charset="0"/>
              </a:endParaRPr>
            </a:p>
          </p:txBody>
        </p:sp>
      </p:grpSp>
      <p:grpSp>
        <p:nvGrpSpPr>
          <p:cNvPr id="32" name="Group 31"/>
          <p:cNvGrpSpPr/>
          <p:nvPr/>
        </p:nvGrpSpPr>
        <p:grpSpPr>
          <a:xfrm>
            <a:off x="4267200" y="1063823"/>
            <a:ext cx="2286000" cy="2286000"/>
            <a:chOff x="4267200" y="1063823"/>
            <a:chExt cx="2286000" cy="2286000"/>
          </a:xfrm>
        </p:grpSpPr>
        <p:pic>
          <p:nvPicPr>
            <p:cNvPr id="13" name="Picture 12" descr="cave+ogre-multibounce-indirect-reference.png"/>
            <p:cNvPicPr>
              <a:picLocks noChangeAspect="1"/>
            </p:cNvPicPr>
            <p:nvPr/>
          </p:nvPicPr>
          <p:blipFill>
            <a:blip r:embed="rId5" cstate="print"/>
            <a:stretch>
              <a:fillRect/>
            </a:stretch>
          </p:blipFill>
          <p:spPr>
            <a:xfrm>
              <a:off x="4267200" y="1063823"/>
              <a:ext cx="2286000" cy="2286000"/>
            </a:xfrm>
            <a:prstGeom prst="rect">
              <a:avLst/>
            </a:prstGeom>
          </p:spPr>
        </p:pic>
        <p:sp>
          <p:nvSpPr>
            <p:cNvPr id="20" name="TextBox 19"/>
            <p:cNvSpPr txBox="1"/>
            <p:nvPr/>
          </p:nvSpPr>
          <p:spPr bwMode="auto">
            <a:xfrm>
              <a:off x="5024518" y="3042046"/>
              <a:ext cx="771365"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Indirect</a:t>
              </a:r>
              <a:endParaRPr lang="en-US" sz="1400" dirty="0">
                <a:solidFill>
                  <a:schemeClr val="bg1"/>
                </a:solidFill>
                <a:latin typeface="Helvetica" pitchFamily="34" charset="0"/>
                <a:cs typeface="Helvetica" pitchFamily="34" charset="0"/>
              </a:endParaRPr>
            </a:p>
          </p:txBody>
        </p:sp>
      </p:grpSp>
      <p:grpSp>
        <p:nvGrpSpPr>
          <p:cNvPr id="36" name="Group 35"/>
          <p:cNvGrpSpPr/>
          <p:nvPr/>
        </p:nvGrpSpPr>
        <p:grpSpPr>
          <a:xfrm>
            <a:off x="1828800" y="3886200"/>
            <a:ext cx="2286000" cy="2291954"/>
            <a:chOff x="1828800" y="3886200"/>
            <a:chExt cx="2286000" cy="2291954"/>
          </a:xfrm>
        </p:grpSpPr>
        <p:pic>
          <p:nvPicPr>
            <p:cNvPr id="14" name="Picture 13" descr="cave+ogre-direct.png"/>
            <p:cNvPicPr>
              <a:picLocks noChangeAspect="1"/>
            </p:cNvPicPr>
            <p:nvPr/>
          </p:nvPicPr>
          <p:blipFill>
            <a:blip r:embed="rId6" cstate="print"/>
            <a:stretch>
              <a:fillRect/>
            </a:stretch>
          </p:blipFill>
          <p:spPr>
            <a:xfrm>
              <a:off x="1828800" y="3886200"/>
              <a:ext cx="2286000" cy="2286000"/>
            </a:xfrm>
            <a:prstGeom prst="rect">
              <a:avLst/>
            </a:prstGeom>
          </p:spPr>
        </p:pic>
        <p:sp>
          <p:nvSpPr>
            <p:cNvPr id="22" name="TextBox 21"/>
            <p:cNvSpPr txBox="1"/>
            <p:nvPr/>
          </p:nvSpPr>
          <p:spPr bwMode="auto">
            <a:xfrm>
              <a:off x="2645429" y="5870377"/>
              <a:ext cx="652743"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Direct</a:t>
              </a:r>
              <a:endParaRPr lang="en-US" sz="1400" dirty="0">
                <a:solidFill>
                  <a:schemeClr val="bg1"/>
                </a:solidFill>
                <a:latin typeface="Helvetica" pitchFamily="34" charset="0"/>
                <a:cs typeface="Helvetica" pitchFamily="34" charset="0"/>
              </a:endParaRPr>
            </a:p>
          </p:txBody>
        </p:sp>
      </p:grpSp>
      <p:grpSp>
        <p:nvGrpSpPr>
          <p:cNvPr id="35" name="Group 34"/>
          <p:cNvGrpSpPr/>
          <p:nvPr/>
        </p:nvGrpSpPr>
        <p:grpSpPr>
          <a:xfrm>
            <a:off x="4267200" y="3886200"/>
            <a:ext cx="2286000" cy="2288977"/>
            <a:chOff x="4267200" y="3886200"/>
            <a:chExt cx="2286000" cy="2288977"/>
          </a:xfrm>
        </p:grpSpPr>
        <p:pic>
          <p:nvPicPr>
            <p:cNvPr id="16" name="Picture 15" descr="cave+ogre-multibounce-indirect.png"/>
            <p:cNvPicPr>
              <a:picLocks noChangeAspect="1"/>
            </p:cNvPicPr>
            <p:nvPr/>
          </p:nvPicPr>
          <p:blipFill>
            <a:blip r:embed="rId7" cstate="print"/>
            <a:stretch>
              <a:fillRect/>
            </a:stretch>
          </p:blipFill>
          <p:spPr>
            <a:xfrm>
              <a:off x="4267200" y="3886200"/>
              <a:ext cx="2286000" cy="2286000"/>
            </a:xfrm>
            <a:prstGeom prst="rect">
              <a:avLst/>
            </a:prstGeom>
          </p:spPr>
        </p:pic>
        <p:sp>
          <p:nvSpPr>
            <p:cNvPr id="23" name="TextBox 22"/>
            <p:cNvSpPr txBox="1"/>
            <p:nvPr/>
          </p:nvSpPr>
          <p:spPr bwMode="auto">
            <a:xfrm>
              <a:off x="5024518" y="5867400"/>
              <a:ext cx="771365"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Indirect</a:t>
              </a:r>
              <a:endParaRPr lang="en-US" sz="1400" dirty="0">
                <a:solidFill>
                  <a:schemeClr val="bg1"/>
                </a:solidFill>
                <a:latin typeface="Helvetica" pitchFamily="34" charset="0"/>
                <a:cs typeface="Helvetica" pitchFamily="34" charset="0"/>
              </a:endParaRPr>
            </a:p>
          </p:txBody>
        </p:sp>
      </p:grpSp>
      <p:grpSp>
        <p:nvGrpSpPr>
          <p:cNvPr id="33" name="Group 32"/>
          <p:cNvGrpSpPr/>
          <p:nvPr/>
        </p:nvGrpSpPr>
        <p:grpSpPr>
          <a:xfrm>
            <a:off x="6705600" y="1063823"/>
            <a:ext cx="2286000" cy="2288977"/>
            <a:chOff x="6705600" y="1063823"/>
            <a:chExt cx="2286000" cy="2288977"/>
          </a:xfrm>
        </p:grpSpPr>
        <p:pic>
          <p:nvPicPr>
            <p:cNvPr id="11" name="Picture 10" descr="cave+ogre-direct+multibounce-indirect-reference.png"/>
            <p:cNvPicPr>
              <a:picLocks noChangeAspect="1"/>
            </p:cNvPicPr>
            <p:nvPr/>
          </p:nvPicPr>
          <p:blipFill>
            <a:blip r:embed="rId8" cstate="print"/>
            <a:stretch>
              <a:fillRect/>
            </a:stretch>
          </p:blipFill>
          <p:spPr>
            <a:xfrm>
              <a:off x="6705600" y="1063823"/>
              <a:ext cx="2286000" cy="2286000"/>
            </a:xfrm>
            <a:prstGeom prst="rect">
              <a:avLst/>
            </a:prstGeom>
          </p:spPr>
        </p:pic>
        <p:sp>
          <p:nvSpPr>
            <p:cNvPr id="21" name="TextBox 20"/>
            <p:cNvSpPr txBox="1"/>
            <p:nvPr/>
          </p:nvSpPr>
          <p:spPr bwMode="auto">
            <a:xfrm>
              <a:off x="7119073" y="3045023"/>
              <a:ext cx="1459054"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Direct &amp; Indirect</a:t>
              </a:r>
              <a:endParaRPr lang="en-US" sz="1400" dirty="0">
                <a:solidFill>
                  <a:schemeClr val="bg1"/>
                </a:solidFill>
                <a:latin typeface="Helvetica" pitchFamily="34" charset="0"/>
                <a:cs typeface="Helvetica" pitchFamily="34" charset="0"/>
              </a:endParaRPr>
            </a:p>
          </p:txBody>
        </p:sp>
      </p:grpSp>
      <p:grpSp>
        <p:nvGrpSpPr>
          <p:cNvPr id="34" name="Group 33"/>
          <p:cNvGrpSpPr/>
          <p:nvPr/>
        </p:nvGrpSpPr>
        <p:grpSpPr>
          <a:xfrm>
            <a:off x="6705600" y="3886200"/>
            <a:ext cx="2286000" cy="2291954"/>
            <a:chOff x="6705600" y="3886200"/>
            <a:chExt cx="2286000" cy="2291954"/>
          </a:xfrm>
        </p:grpSpPr>
        <p:pic>
          <p:nvPicPr>
            <p:cNvPr id="15" name="Picture 14" descr="cave+ogre-direct+multibounce-indirect.png"/>
            <p:cNvPicPr>
              <a:picLocks noChangeAspect="1"/>
            </p:cNvPicPr>
            <p:nvPr/>
          </p:nvPicPr>
          <p:blipFill>
            <a:blip r:embed="rId9" cstate="print"/>
            <a:stretch>
              <a:fillRect/>
            </a:stretch>
          </p:blipFill>
          <p:spPr>
            <a:xfrm>
              <a:off x="6705600" y="3886200"/>
              <a:ext cx="2286000" cy="2286000"/>
            </a:xfrm>
            <a:prstGeom prst="rect">
              <a:avLst/>
            </a:prstGeom>
          </p:spPr>
        </p:pic>
        <p:sp>
          <p:nvSpPr>
            <p:cNvPr id="24" name="TextBox 23"/>
            <p:cNvSpPr txBox="1"/>
            <p:nvPr/>
          </p:nvSpPr>
          <p:spPr bwMode="auto">
            <a:xfrm>
              <a:off x="7119073" y="5870377"/>
              <a:ext cx="1459054"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Direct &amp; Indirect</a:t>
              </a:r>
              <a:endParaRPr lang="en-US" sz="1400" dirty="0">
                <a:solidFill>
                  <a:schemeClr val="bg1"/>
                </a:solidFill>
                <a:latin typeface="Helvetica" pitchFamily="34" charset="0"/>
                <a:cs typeface="Helvetic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a:t>
            </a:r>
          </a:p>
        </p:txBody>
      </p:sp>
      <p:pic>
        <p:nvPicPr>
          <p:cNvPr id="31" name="Picture 36" descr="mode-0.png"/>
          <p:cNvPicPr>
            <a:picLocks noChangeAspect="1"/>
          </p:cNvPicPr>
          <p:nvPr/>
        </p:nvPicPr>
        <p:blipFill>
          <a:blip r:embed="rId4" cstate="print"/>
          <a:stretch>
            <a:fillRect/>
          </a:stretch>
        </p:blipFill>
        <p:spPr bwMode="auto">
          <a:xfrm>
            <a:off x="533400" y="1676400"/>
            <a:ext cx="1828800" cy="1828800"/>
          </a:xfrm>
          <a:prstGeom prst="rect">
            <a:avLst/>
          </a:prstGeom>
          <a:noFill/>
          <a:ln w="9525">
            <a:noFill/>
            <a:miter lim="800000"/>
            <a:headEnd/>
            <a:tailEnd/>
          </a:ln>
        </p:spPr>
      </p:pic>
      <p:pic>
        <p:nvPicPr>
          <p:cNvPr id="32" name="Picture 37" descr="mode-1.png"/>
          <p:cNvPicPr>
            <a:picLocks noChangeAspect="1"/>
          </p:cNvPicPr>
          <p:nvPr/>
        </p:nvPicPr>
        <p:blipFill>
          <a:blip r:embed="rId5" cstate="print"/>
          <a:stretch>
            <a:fillRect/>
          </a:stretch>
        </p:blipFill>
        <p:spPr bwMode="auto">
          <a:xfrm>
            <a:off x="2619023" y="1678517"/>
            <a:ext cx="1824566" cy="1824566"/>
          </a:xfrm>
          <a:prstGeom prst="rect">
            <a:avLst/>
          </a:prstGeom>
          <a:noFill/>
          <a:ln w="9525">
            <a:noFill/>
            <a:miter lim="800000"/>
            <a:headEnd/>
            <a:tailEnd/>
          </a:ln>
        </p:spPr>
      </p:pic>
      <p:pic>
        <p:nvPicPr>
          <p:cNvPr id="33" name="Picture 38" descr="mode-2.png"/>
          <p:cNvPicPr>
            <a:picLocks noChangeAspect="1"/>
          </p:cNvPicPr>
          <p:nvPr/>
        </p:nvPicPr>
        <p:blipFill>
          <a:blip r:embed="rId6" cstate="print"/>
          <a:stretch>
            <a:fillRect/>
          </a:stretch>
        </p:blipFill>
        <p:spPr bwMode="auto">
          <a:xfrm>
            <a:off x="4700412" y="1678517"/>
            <a:ext cx="1824566" cy="1824566"/>
          </a:xfrm>
          <a:prstGeom prst="rect">
            <a:avLst/>
          </a:prstGeom>
          <a:noFill/>
          <a:ln w="9525">
            <a:noFill/>
            <a:miter lim="800000"/>
            <a:headEnd/>
            <a:tailEnd/>
          </a:ln>
        </p:spPr>
      </p:pic>
      <p:pic>
        <p:nvPicPr>
          <p:cNvPr id="34" name="Picture 39" descr="mode-3.png"/>
          <p:cNvPicPr>
            <a:picLocks noChangeAspect="1"/>
          </p:cNvPicPr>
          <p:nvPr/>
        </p:nvPicPr>
        <p:blipFill>
          <a:blip r:embed="rId7" cstate="print"/>
          <a:stretch>
            <a:fillRect/>
          </a:stretch>
        </p:blipFill>
        <p:spPr bwMode="auto">
          <a:xfrm>
            <a:off x="6781800" y="1676400"/>
            <a:ext cx="1828800" cy="1828800"/>
          </a:xfrm>
          <a:prstGeom prst="rect">
            <a:avLst/>
          </a:prstGeom>
          <a:noFill/>
          <a:ln w="9525">
            <a:noFill/>
            <a:miter lim="800000"/>
            <a:headEnd/>
            <a:tailEnd/>
          </a:ln>
        </p:spPr>
      </p:pic>
      <p:pic>
        <p:nvPicPr>
          <p:cNvPr id="35" name="Picture 40" descr="mode-4.png"/>
          <p:cNvPicPr>
            <a:picLocks noChangeAspect="1"/>
          </p:cNvPicPr>
          <p:nvPr/>
        </p:nvPicPr>
        <p:blipFill>
          <a:blip r:embed="rId8" cstate="print"/>
          <a:stretch>
            <a:fillRect/>
          </a:stretch>
        </p:blipFill>
        <p:spPr bwMode="auto">
          <a:xfrm>
            <a:off x="533400" y="3733800"/>
            <a:ext cx="1828800" cy="1828800"/>
          </a:xfrm>
          <a:prstGeom prst="rect">
            <a:avLst/>
          </a:prstGeom>
          <a:noFill/>
          <a:ln w="9525">
            <a:noFill/>
            <a:miter lim="800000"/>
            <a:headEnd/>
            <a:tailEnd/>
          </a:ln>
        </p:spPr>
      </p:pic>
      <p:pic>
        <p:nvPicPr>
          <p:cNvPr id="36" name="Picture 41" descr="mode-5.png"/>
          <p:cNvPicPr>
            <a:picLocks noChangeAspect="1"/>
          </p:cNvPicPr>
          <p:nvPr/>
        </p:nvPicPr>
        <p:blipFill>
          <a:blip r:embed="rId9" cstate="print"/>
          <a:stretch>
            <a:fillRect/>
          </a:stretch>
        </p:blipFill>
        <p:spPr bwMode="auto">
          <a:xfrm>
            <a:off x="2619023" y="3735917"/>
            <a:ext cx="1824566" cy="1824566"/>
          </a:xfrm>
          <a:prstGeom prst="rect">
            <a:avLst/>
          </a:prstGeom>
          <a:noFill/>
          <a:ln w="9525">
            <a:noFill/>
            <a:miter lim="800000"/>
            <a:headEnd/>
            <a:tailEnd/>
          </a:ln>
        </p:spPr>
      </p:pic>
      <p:pic>
        <p:nvPicPr>
          <p:cNvPr id="37" name="Picture 42" descr="mode-6.png"/>
          <p:cNvPicPr>
            <a:picLocks noChangeAspect="1"/>
          </p:cNvPicPr>
          <p:nvPr/>
        </p:nvPicPr>
        <p:blipFill>
          <a:blip r:embed="rId10" cstate="print"/>
          <a:stretch>
            <a:fillRect/>
          </a:stretch>
        </p:blipFill>
        <p:spPr bwMode="auto">
          <a:xfrm>
            <a:off x="4700412" y="3735917"/>
            <a:ext cx="1824566" cy="1824566"/>
          </a:xfrm>
          <a:prstGeom prst="rect">
            <a:avLst/>
          </a:prstGeom>
          <a:noFill/>
          <a:ln w="9525">
            <a:noFill/>
            <a:miter lim="800000"/>
            <a:headEnd/>
            <a:tailEnd/>
          </a:ln>
        </p:spPr>
      </p:pic>
      <p:pic>
        <p:nvPicPr>
          <p:cNvPr id="38" name="Picture 43" descr="mode-7.png"/>
          <p:cNvPicPr>
            <a:picLocks noChangeAspect="1"/>
          </p:cNvPicPr>
          <p:nvPr/>
        </p:nvPicPr>
        <p:blipFill>
          <a:blip r:embed="rId11" cstate="print"/>
          <a:stretch>
            <a:fillRect/>
          </a:stretch>
        </p:blipFill>
        <p:spPr bwMode="auto">
          <a:xfrm>
            <a:off x="6781800" y="3733800"/>
            <a:ext cx="18288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a:t>
            </a:r>
          </a:p>
        </p:txBody>
      </p:sp>
      <p:sp>
        <p:nvSpPr>
          <p:cNvPr id="41" name="TextBox 40"/>
          <p:cNvSpPr txBox="1"/>
          <p:nvPr/>
        </p:nvSpPr>
        <p:spPr bwMode="auto">
          <a:xfrm>
            <a:off x="3032957" y="5867400"/>
            <a:ext cx="30780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Indirect Lighting Only</a:t>
            </a:r>
            <a:endParaRPr lang="en-US" sz="2400" dirty="0">
              <a:solidFill>
                <a:schemeClr val="bg1"/>
              </a:solidFill>
              <a:latin typeface="Helvetica" pitchFamily="34" charset="0"/>
              <a:cs typeface="Helvetica" pitchFamily="34" charset="0"/>
            </a:endParaRPr>
          </a:p>
        </p:txBody>
      </p:sp>
      <p:pic>
        <p:nvPicPr>
          <p:cNvPr id="5" name="ModeComparison.wmv">
            <a:hlinkClick r:id="" action="ppaction://media"/>
          </p:cNvPr>
          <p:cNvPicPr>
            <a:picLocks noRot="1" noChangeAspect="1"/>
          </p:cNvPicPr>
          <p:nvPr>
            <a:videoFile r:link="rId1"/>
          </p:nvPr>
        </p:nvPicPr>
        <p:blipFill>
          <a:blip r:embed="rId5" cstate="print"/>
          <a:stretch>
            <a:fillRect/>
          </a:stretch>
        </p:blipFill>
        <p:spPr>
          <a:xfrm>
            <a:off x="549143" y="1265486"/>
            <a:ext cx="8045715" cy="45257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1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Basis Enrichment</a:t>
            </a:r>
          </a:p>
        </p:txBody>
      </p:sp>
      <p:grpSp>
        <p:nvGrpSpPr>
          <p:cNvPr id="125" name="Group 124"/>
          <p:cNvGrpSpPr/>
          <p:nvPr/>
        </p:nvGrpSpPr>
        <p:grpSpPr>
          <a:xfrm>
            <a:off x="533400" y="1447800"/>
            <a:ext cx="2980872" cy="1452265"/>
            <a:chOff x="533400" y="1447800"/>
            <a:chExt cx="2980872" cy="1452265"/>
          </a:xfrm>
        </p:grpSpPr>
        <p:grpSp>
          <p:nvGrpSpPr>
            <p:cNvPr id="120" name="Group 119"/>
            <p:cNvGrpSpPr/>
            <p:nvPr/>
          </p:nvGrpSpPr>
          <p:grpSpPr>
            <a:xfrm>
              <a:off x="533400" y="1447800"/>
              <a:ext cx="2980872" cy="914400"/>
              <a:chOff x="533400" y="1447800"/>
              <a:chExt cx="2980872" cy="914400"/>
            </a:xfrm>
          </p:grpSpPr>
          <p:pic>
            <p:nvPicPr>
              <p:cNvPr id="73" name="Picture 36" descr="mode-0.png"/>
              <p:cNvPicPr>
                <a:picLocks noChangeAspect="1"/>
              </p:cNvPicPr>
              <p:nvPr/>
            </p:nvPicPr>
            <p:blipFill>
              <a:blip r:embed="rId4" cstate="print"/>
              <a:stretch>
                <a:fillRect/>
              </a:stretch>
            </p:blipFill>
            <p:spPr bwMode="auto">
              <a:xfrm>
                <a:off x="533400" y="1447800"/>
                <a:ext cx="914400" cy="914400"/>
              </a:xfrm>
              <a:prstGeom prst="rect">
                <a:avLst/>
              </a:prstGeom>
              <a:noFill/>
              <a:ln w="9525">
                <a:noFill/>
                <a:miter lim="800000"/>
                <a:headEnd/>
                <a:tailEnd/>
              </a:ln>
            </p:spPr>
          </p:pic>
          <p:pic>
            <p:nvPicPr>
              <p:cNvPr id="75" name="Picture 37" descr="mode-1.png"/>
              <p:cNvPicPr>
                <a:picLocks noChangeAspect="1"/>
              </p:cNvPicPr>
              <p:nvPr/>
            </p:nvPicPr>
            <p:blipFill>
              <a:blip r:embed="rId5" cstate="print"/>
              <a:stretch>
                <a:fillRect/>
              </a:stretch>
            </p:blipFill>
            <p:spPr bwMode="auto">
              <a:xfrm>
                <a:off x="1568753" y="1448858"/>
                <a:ext cx="912283" cy="912283"/>
              </a:xfrm>
              <a:prstGeom prst="rect">
                <a:avLst/>
              </a:prstGeom>
              <a:noFill/>
              <a:ln w="9525">
                <a:noFill/>
                <a:miter lim="800000"/>
                <a:headEnd/>
                <a:tailEnd/>
              </a:ln>
            </p:spPr>
          </p:pic>
          <p:pic>
            <p:nvPicPr>
              <p:cNvPr id="77" name="Picture 38" descr="mode-2.png"/>
              <p:cNvPicPr>
                <a:picLocks noChangeAspect="1"/>
              </p:cNvPicPr>
              <p:nvPr/>
            </p:nvPicPr>
            <p:blipFill>
              <a:blip r:embed="rId6" cstate="print"/>
              <a:stretch>
                <a:fillRect/>
              </a:stretch>
            </p:blipFill>
            <p:spPr bwMode="auto">
              <a:xfrm>
                <a:off x="2601989" y="1448858"/>
                <a:ext cx="912283" cy="912283"/>
              </a:xfrm>
              <a:prstGeom prst="rect">
                <a:avLst/>
              </a:prstGeom>
              <a:noFill/>
              <a:ln w="9525">
                <a:noFill/>
                <a:miter lim="800000"/>
                <a:headEnd/>
                <a:tailEnd/>
              </a:ln>
            </p:spPr>
          </p:pic>
        </p:grpSp>
        <p:sp>
          <p:nvSpPr>
            <p:cNvPr id="121" name="TextBox 120"/>
            <p:cNvSpPr txBox="1"/>
            <p:nvPr/>
          </p:nvSpPr>
          <p:spPr bwMode="auto">
            <a:xfrm>
              <a:off x="1763188" y="2438400"/>
              <a:ext cx="52129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endParaRPr lang="en-US" sz="2400" baseline="-25000" dirty="0">
                <a:solidFill>
                  <a:schemeClr val="bg1"/>
                </a:solidFill>
                <a:latin typeface="Helvetica" pitchFamily="34" charset="0"/>
                <a:cs typeface="Helvetica" pitchFamily="34" charset="0"/>
              </a:endParaRPr>
            </a:p>
          </p:txBody>
        </p:sp>
      </p:grpSp>
      <p:grpSp>
        <p:nvGrpSpPr>
          <p:cNvPr id="126" name="Group 125"/>
          <p:cNvGrpSpPr/>
          <p:nvPr/>
        </p:nvGrpSpPr>
        <p:grpSpPr>
          <a:xfrm>
            <a:off x="4674618" y="1447800"/>
            <a:ext cx="1023037" cy="1452265"/>
            <a:chOff x="3962400" y="1447800"/>
            <a:chExt cx="1023037" cy="1452265"/>
          </a:xfrm>
        </p:grpSpPr>
        <p:pic>
          <p:nvPicPr>
            <p:cNvPr id="98" name="Picture 3"/>
            <p:cNvPicPr>
              <a:picLocks noChangeAspect="1" noChangeArrowheads="1"/>
            </p:cNvPicPr>
            <p:nvPr/>
          </p:nvPicPr>
          <p:blipFill>
            <a:blip r:embed="rId7" cstate="print"/>
            <a:srcRect/>
            <a:stretch>
              <a:fillRect/>
            </a:stretch>
          </p:blipFill>
          <p:spPr bwMode="auto">
            <a:xfrm>
              <a:off x="4016718" y="1447800"/>
              <a:ext cx="914400" cy="914400"/>
            </a:xfrm>
            <a:prstGeom prst="rect">
              <a:avLst/>
            </a:prstGeom>
            <a:noFill/>
            <a:ln w="9525">
              <a:noFill/>
              <a:miter lim="800000"/>
              <a:headEnd/>
              <a:tailEnd/>
            </a:ln>
          </p:spPr>
        </p:pic>
        <p:sp>
          <p:nvSpPr>
            <p:cNvPr id="122" name="TextBox 121"/>
            <p:cNvSpPr txBox="1"/>
            <p:nvPr/>
          </p:nvSpPr>
          <p:spPr bwMode="auto">
            <a:xfrm>
              <a:off x="3962400" y="2438400"/>
              <a:ext cx="102303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Faces</a:t>
              </a:r>
              <a:endParaRPr lang="en-US" sz="2400" dirty="0">
                <a:solidFill>
                  <a:schemeClr val="bg1"/>
                </a:solidFill>
                <a:latin typeface="Helvetica" pitchFamily="34" charset="0"/>
                <a:cs typeface="Helvetica" pitchFamily="34" charset="0"/>
              </a:endParaRPr>
            </a:p>
          </p:txBody>
        </p:sp>
      </p:grpSp>
      <p:grpSp>
        <p:nvGrpSpPr>
          <p:cNvPr id="128" name="Group 127"/>
          <p:cNvGrpSpPr/>
          <p:nvPr/>
        </p:nvGrpSpPr>
        <p:grpSpPr>
          <a:xfrm>
            <a:off x="6858000" y="1447800"/>
            <a:ext cx="1949573" cy="1452265"/>
            <a:chOff x="6858000" y="1447800"/>
            <a:chExt cx="1949573" cy="1452265"/>
          </a:xfrm>
        </p:grpSpPr>
        <p:pic>
          <p:nvPicPr>
            <p:cNvPr id="118" name="Picture 6"/>
            <p:cNvPicPr>
              <a:picLocks noChangeAspect="1" noChangeArrowheads="1"/>
            </p:cNvPicPr>
            <p:nvPr/>
          </p:nvPicPr>
          <p:blipFill>
            <a:blip r:embed="rId8" cstate="print"/>
            <a:srcRect/>
            <a:stretch>
              <a:fillRect/>
            </a:stretch>
          </p:blipFill>
          <p:spPr bwMode="auto">
            <a:xfrm>
              <a:off x="7101266" y="1447800"/>
              <a:ext cx="1463040" cy="914400"/>
            </a:xfrm>
            <a:prstGeom prst="rect">
              <a:avLst/>
            </a:prstGeom>
            <a:noFill/>
            <a:ln w="9525">
              <a:noFill/>
              <a:miter lim="800000"/>
              <a:headEnd/>
              <a:tailEnd/>
            </a:ln>
          </p:spPr>
        </p:pic>
        <p:sp>
          <p:nvSpPr>
            <p:cNvPr id="124" name="TextBox 123"/>
            <p:cNvSpPr txBox="1"/>
            <p:nvPr/>
          </p:nvSpPr>
          <p:spPr bwMode="auto">
            <a:xfrm>
              <a:off x="6858000" y="2438400"/>
              <a:ext cx="194957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Multi-bounce</a:t>
              </a:r>
              <a:endParaRPr lang="en-US" sz="2400" dirty="0">
                <a:solidFill>
                  <a:schemeClr val="bg1"/>
                </a:solidFill>
                <a:latin typeface="Helvetica" pitchFamily="34" charset="0"/>
                <a:cs typeface="Helvetica" pitchFamily="34" charset="0"/>
              </a:endParaRPr>
            </a:p>
          </p:txBody>
        </p:sp>
      </p:grpSp>
      <p:grpSp>
        <p:nvGrpSpPr>
          <p:cNvPr id="37" name="Group 36"/>
          <p:cNvGrpSpPr/>
          <p:nvPr/>
        </p:nvGrpSpPr>
        <p:grpSpPr>
          <a:xfrm>
            <a:off x="571501" y="3581400"/>
            <a:ext cx="1109599" cy="2209800"/>
            <a:chOff x="457200" y="4038600"/>
            <a:chExt cx="1109599" cy="2209800"/>
          </a:xfrm>
        </p:grpSpPr>
        <p:sp>
          <p:nvSpPr>
            <p:cNvPr id="38" name="TextBox 37"/>
            <p:cNvSpPr txBox="1"/>
            <p:nvPr/>
          </p:nvSpPr>
          <p:spPr bwMode="auto">
            <a:xfrm>
              <a:off x="457200" y="4038600"/>
              <a:ext cx="110959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b0</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0</a:t>
              </a:r>
              <a:r>
                <a:rPr lang="en-US" sz="2400" dirty="0" smtClean="0">
                  <a:solidFill>
                    <a:schemeClr val="bg1"/>
                  </a:solidFill>
                  <a:latin typeface="Helvetica" pitchFamily="34" charset="0"/>
                  <a:cs typeface="Helvetica" pitchFamily="34" charset="0"/>
                </a:rPr>
                <a:t> </a:t>
              </a:r>
              <a:endParaRPr lang="en-US" sz="2400" dirty="0">
                <a:solidFill>
                  <a:schemeClr val="bg1"/>
                </a:solidFill>
                <a:latin typeface="Helvetica" pitchFamily="34" charset="0"/>
                <a:cs typeface="Helvetica" pitchFamily="34" charset="0"/>
              </a:endParaRPr>
            </a:p>
          </p:txBody>
        </p:sp>
        <p:sp>
          <p:nvSpPr>
            <p:cNvPr id="39" name="TextBox 38"/>
            <p:cNvSpPr txBox="1"/>
            <p:nvPr/>
          </p:nvSpPr>
          <p:spPr bwMode="auto">
            <a:xfrm>
              <a:off x="457200" y="4495800"/>
              <a:ext cx="110959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b1</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1</a:t>
              </a:r>
              <a:r>
                <a:rPr lang="en-US" sz="2400" dirty="0" smtClean="0">
                  <a:solidFill>
                    <a:schemeClr val="bg1"/>
                  </a:solidFill>
                  <a:latin typeface="Helvetica" pitchFamily="34" charset="0"/>
                  <a:cs typeface="Helvetica" pitchFamily="34" charset="0"/>
                </a:rPr>
                <a:t> </a:t>
              </a:r>
              <a:endParaRPr lang="en-US" sz="2400" dirty="0">
                <a:solidFill>
                  <a:schemeClr val="bg1"/>
                </a:solidFill>
                <a:latin typeface="Helvetica" pitchFamily="34" charset="0"/>
                <a:cs typeface="Helvetica" pitchFamily="34" charset="0"/>
              </a:endParaRPr>
            </a:p>
          </p:txBody>
        </p:sp>
        <p:sp>
          <p:nvSpPr>
            <p:cNvPr id="40" name="TextBox 39"/>
            <p:cNvSpPr txBox="1"/>
            <p:nvPr/>
          </p:nvSpPr>
          <p:spPr bwMode="auto">
            <a:xfrm>
              <a:off x="457200" y="4953000"/>
              <a:ext cx="110959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b2</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2</a:t>
              </a:r>
              <a:r>
                <a:rPr lang="en-US" sz="2400" dirty="0" smtClean="0">
                  <a:solidFill>
                    <a:schemeClr val="bg1"/>
                  </a:solidFill>
                  <a:latin typeface="Helvetica" pitchFamily="34" charset="0"/>
                  <a:cs typeface="Helvetica" pitchFamily="34" charset="0"/>
                </a:rPr>
                <a:t> </a:t>
              </a:r>
              <a:endParaRPr lang="en-US" sz="2400" dirty="0">
                <a:solidFill>
                  <a:schemeClr val="bg1"/>
                </a:solidFill>
                <a:latin typeface="Helvetica" pitchFamily="34" charset="0"/>
                <a:cs typeface="Helvetica" pitchFamily="34" charset="0"/>
              </a:endParaRPr>
            </a:p>
          </p:txBody>
        </p:sp>
        <p:sp>
          <p:nvSpPr>
            <p:cNvPr id="41" name="TextBox 40"/>
            <p:cNvSpPr txBox="1"/>
            <p:nvPr/>
          </p:nvSpPr>
          <p:spPr bwMode="auto">
            <a:xfrm>
              <a:off x="457200" y="5786735"/>
              <a:ext cx="1109599"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bn</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n</a:t>
              </a:r>
              <a:r>
                <a:rPr lang="en-US" sz="2400" dirty="0" smtClean="0">
                  <a:solidFill>
                    <a:schemeClr val="bg1"/>
                  </a:solidFill>
                  <a:latin typeface="Helvetica" pitchFamily="34" charset="0"/>
                  <a:cs typeface="Helvetica" pitchFamily="34" charset="0"/>
                </a:rPr>
                <a:t> </a:t>
              </a:r>
              <a:endParaRPr lang="en-US" sz="2400" dirty="0">
                <a:solidFill>
                  <a:schemeClr val="bg1"/>
                </a:solidFill>
                <a:latin typeface="Helvetica" pitchFamily="34" charset="0"/>
                <a:cs typeface="Helvetica" pitchFamily="34" charset="0"/>
              </a:endParaRPr>
            </a:p>
          </p:txBody>
        </p:sp>
        <p:sp>
          <p:nvSpPr>
            <p:cNvPr id="42" name="TextBox 41"/>
            <p:cNvSpPr txBox="1"/>
            <p:nvPr/>
          </p:nvSpPr>
          <p:spPr bwMode="auto">
            <a:xfrm rot="5400000">
              <a:off x="822811" y="5425589"/>
              <a:ext cx="49244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p>
          </p:txBody>
        </p:sp>
      </p:grpSp>
      <p:grpSp>
        <p:nvGrpSpPr>
          <p:cNvPr id="43" name="Group 42"/>
          <p:cNvGrpSpPr/>
          <p:nvPr/>
        </p:nvGrpSpPr>
        <p:grpSpPr>
          <a:xfrm>
            <a:off x="1866901" y="3581400"/>
            <a:ext cx="968535" cy="2214265"/>
            <a:chOff x="1752600" y="4038600"/>
            <a:chExt cx="968535" cy="2214265"/>
          </a:xfrm>
        </p:grpSpPr>
        <p:sp>
          <p:nvSpPr>
            <p:cNvPr id="44" name="TextBox 43"/>
            <p:cNvSpPr txBox="1"/>
            <p:nvPr/>
          </p:nvSpPr>
          <p:spPr bwMode="auto">
            <a:xfrm>
              <a:off x="1752600" y="4038600"/>
              <a:ext cx="96853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f0</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0</a:t>
              </a:r>
              <a:endParaRPr lang="en-US" sz="2400" baseline="-25000" dirty="0">
                <a:solidFill>
                  <a:schemeClr val="bg1"/>
                </a:solidFill>
                <a:latin typeface="Helvetica" pitchFamily="34" charset="0"/>
                <a:cs typeface="Helvetica" pitchFamily="34" charset="0"/>
              </a:endParaRPr>
            </a:p>
          </p:txBody>
        </p:sp>
        <p:sp>
          <p:nvSpPr>
            <p:cNvPr id="45" name="TextBox 44"/>
            <p:cNvSpPr txBox="1"/>
            <p:nvPr/>
          </p:nvSpPr>
          <p:spPr bwMode="auto">
            <a:xfrm>
              <a:off x="1752600" y="4495800"/>
              <a:ext cx="96853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f1</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1</a:t>
              </a:r>
              <a:endParaRPr lang="en-US" sz="2400" baseline="-25000" dirty="0">
                <a:solidFill>
                  <a:schemeClr val="bg1"/>
                </a:solidFill>
                <a:latin typeface="Helvetica" pitchFamily="34" charset="0"/>
                <a:cs typeface="Helvetica" pitchFamily="34" charset="0"/>
              </a:endParaRPr>
            </a:p>
          </p:txBody>
        </p:sp>
        <p:sp>
          <p:nvSpPr>
            <p:cNvPr id="46" name="TextBox 45"/>
            <p:cNvSpPr txBox="1"/>
            <p:nvPr/>
          </p:nvSpPr>
          <p:spPr bwMode="auto">
            <a:xfrm>
              <a:off x="1752600" y="4953000"/>
              <a:ext cx="96853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f2</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2</a:t>
              </a:r>
              <a:endParaRPr lang="en-US" sz="2400" baseline="-25000" dirty="0">
                <a:solidFill>
                  <a:schemeClr val="bg1"/>
                </a:solidFill>
                <a:latin typeface="Helvetica" pitchFamily="34" charset="0"/>
                <a:cs typeface="Helvetica" pitchFamily="34" charset="0"/>
              </a:endParaRPr>
            </a:p>
          </p:txBody>
        </p:sp>
        <p:sp>
          <p:nvSpPr>
            <p:cNvPr id="47" name="TextBox 46"/>
            <p:cNvSpPr txBox="1"/>
            <p:nvPr/>
          </p:nvSpPr>
          <p:spPr bwMode="auto">
            <a:xfrm>
              <a:off x="1752600" y="5791200"/>
              <a:ext cx="968535"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fn</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n</a:t>
              </a:r>
              <a:endParaRPr lang="en-US" sz="2400" baseline="-25000" dirty="0">
                <a:solidFill>
                  <a:schemeClr val="bg1"/>
                </a:solidFill>
                <a:latin typeface="Helvetica" pitchFamily="34" charset="0"/>
                <a:cs typeface="Helvetica" pitchFamily="34" charset="0"/>
              </a:endParaRPr>
            </a:p>
          </p:txBody>
        </p:sp>
        <p:sp>
          <p:nvSpPr>
            <p:cNvPr id="48" name="TextBox 47"/>
            <p:cNvSpPr txBox="1"/>
            <p:nvPr/>
          </p:nvSpPr>
          <p:spPr bwMode="auto">
            <a:xfrm rot="5400000">
              <a:off x="2042011" y="5425589"/>
              <a:ext cx="49244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p>
          </p:txBody>
        </p:sp>
      </p:grpSp>
      <p:grpSp>
        <p:nvGrpSpPr>
          <p:cNvPr id="49" name="Group 48"/>
          <p:cNvGrpSpPr/>
          <p:nvPr/>
        </p:nvGrpSpPr>
        <p:grpSpPr>
          <a:xfrm>
            <a:off x="3009901" y="3581400"/>
            <a:ext cx="955711" cy="2214265"/>
            <a:chOff x="2895600" y="4038600"/>
            <a:chExt cx="955711" cy="2214265"/>
          </a:xfrm>
        </p:grpSpPr>
        <p:sp>
          <p:nvSpPr>
            <p:cNvPr id="50" name="TextBox 49"/>
            <p:cNvSpPr txBox="1"/>
            <p:nvPr/>
          </p:nvSpPr>
          <p:spPr bwMode="auto">
            <a:xfrm>
              <a:off x="2895600" y="4038600"/>
              <a:ext cx="95571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i0</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0</a:t>
              </a:r>
              <a:endParaRPr lang="en-US" sz="2400" baseline="-25000" dirty="0">
                <a:solidFill>
                  <a:schemeClr val="bg1"/>
                </a:solidFill>
                <a:latin typeface="Helvetica" pitchFamily="34" charset="0"/>
                <a:cs typeface="Helvetica" pitchFamily="34" charset="0"/>
              </a:endParaRPr>
            </a:p>
          </p:txBody>
        </p:sp>
        <p:sp>
          <p:nvSpPr>
            <p:cNvPr id="51" name="TextBox 50"/>
            <p:cNvSpPr txBox="1"/>
            <p:nvPr/>
          </p:nvSpPr>
          <p:spPr bwMode="auto">
            <a:xfrm>
              <a:off x="2895600" y="4495800"/>
              <a:ext cx="95571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i1</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1</a:t>
              </a:r>
              <a:endParaRPr lang="en-US" sz="2400" baseline="-25000" dirty="0">
                <a:solidFill>
                  <a:schemeClr val="bg1"/>
                </a:solidFill>
                <a:latin typeface="Helvetica" pitchFamily="34" charset="0"/>
                <a:cs typeface="Helvetica" pitchFamily="34" charset="0"/>
              </a:endParaRPr>
            </a:p>
          </p:txBody>
        </p:sp>
        <p:sp>
          <p:nvSpPr>
            <p:cNvPr id="52" name="TextBox 51"/>
            <p:cNvSpPr txBox="1"/>
            <p:nvPr/>
          </p:nvSpPr>
          <p:spPr bwMode="auto">
            <a:xfrm>
              <a:off x="2895600" y="4953000"/>
              <a:ext cx="95571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i2</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2</a:t>
              </a:r>
              <a:endParaRPr lang="en-US" sz="2400" baseline="-25000" dirty="0">
                <a:solidFill>
                  <a:schemeClr val="bg1"/>
                </a:solidFill>
                <a:latin typeface="Helvetica" pitchFamily="34" charset="0"/>
                <a:cs typeface="Helvetica" pitchFamily="34" charset="0"/>
              </a:endParaRPr>
            </a:p>
          </p:txBody>
        </p:sp>
        <p:sp>
          <p:nvSpPr>
            <p:cNvPr id="53" name="TextBox 52"/>
            <p:cNvSpPr txBox="1"/>
            <p:nvPr/>
          </p:nvSpPr>
          <p:spPr bwMode="auto">
            <a:xfrm>
              <a:off x="2895600" y="5791200"/>
              <a:ext cx="955711"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in</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n</a:t>
              </a:r>
              <a:endParaRPr lang="en-US" sz="2400" baseline="-25000" dirty="0">
                <a:solidFill>
                  <a:schemeClr val="bg1"/>
                </a:solidFill>
                <a:latin typeface="Helvetica" pitchFamily="34" charset="0"/>
                <a:cs typeface="Helvetica" pitchFamily="34" charset="0"/>
              </a:endParaRPr>
            </a:p>
          </p:txBody>
        </p:sp>
        <p:sp>
          <p:nvSpPr>
            <p:cNvPr id="54" name="TextBox 53"/>
            <p:cNvSpPr txBox="1"/>
            <p:nvPr/>
          </p:nvSpPr>
          <p:spPr bwMode="auto">
            <a:xfrm rot="5400000">
              <a:off x="3185011" y="5425589"/>
              <a:ext cx="49244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p>
          </p:txBody>
        </p:sp>
      </p:grpSp>
      <p:grpSp>
        <p:nvGrpSpPr>
          <p:cNvPr id="55" name="Group 54"/>
          <p:cNvGrpSpPr/>
          <p:nvPr/>
        </p:nvGrpSpPr>
        <p:grpSpPr>
          <a:xfrm>
            <a:off x="4533901" y="4267200"/>
            <a:ext cx="4229099" cy="508552"/>
            <a:chOff x="4419600" y="4114800"/>
            <a:chExt cx="4229099" cy="508552"/>
          </a:xfrm>
        </p:grpSpPr>
        <p:grpSp>
          <p:nvGrpSpPr>
            <p:cNvPr id="56" name="Group 70"/>
            <p:cNvGrpSpPr/>
            <p:nvPr/>
          </p:nvGrpSpPr>
          <p:grpSpPr>
            <a:xfrm>
              <a:off x="4419602" y="4114800"/>
              <a:ext cx="1714501" cy="508552"/>
              <a:chOff x="4114799" y="3048000"/>
              <a:chExt cx="3428998" cy="1017104"/>
            </a:xfrm>
          </p:grpSpPr>
          <p:grpSp>
            <p:nvGrpSpPr>
              <p:cNvPr id="95" name="Group 41"/>
              <p:cNvGrpSpPr/>
              <p:nvPr/>
            </p:nvGrpSpPr>
            <p:grpSpPr>
              <a:xfrm>
                <a:off x="4114799" y="3048000"/>
                <a:ext cx="1039705" cy="1017104"/>
                <a:chOff x="1951036" y="3092726"/>
                <a:chExt cx="2057396" cy="2012674"/>
              </a:xfrm>
            </p:grpSpPr>
            <p:grpSp>
              <p:nvGrpSpPr>
                <p:cNvPr id="127" name="Group 13"/>
                <p:cNvGrpSpPr/>
                <p:nvPr/>
              </p:nvGrpSpPr>
              <p:grpSpPr>
                <a:xfrm>
                  <a:off x="1951036" y="3092726"/>
                  <a:ext cx="2057396" cy="2012674"/>
                  <a:chOff x="1752600" y="1600200"/>
                  <a:chExt cx="3505200" cy="3429000"/>
                </a:xfrm>
              </p:grpSpPr>
              <p:sp>
                <p:nvSpPr>
                  <p:cNvPr id="136" name="Left Bracket 3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Left Bracket 136"/>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29" name="Rectangle 128"/>
                <p:cNvSpPr/>
                <p:nvPr/>
              </p:nvSpPr>
              <p:spPr>
                <a:xfrm>
                  <a:off x="2136690" y="3202178"/>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Rectangle 129"/>
                <p:cNvSpPr/>
                <p:nvPr/>
              </p:nvSpPr>
              <p:spPr>
                <a:xfrm>
                  <a:off x="2406392" y="3202178"/>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Rectangle 130"/>
                <p:cNvSpPr/>
                <p:nvPr/>
              </p:nvSpPr>
              <p:spPr>
                <a:xfrm>
                  <a:off x="2676094" y="3202178"/>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Rectangle 131"/>
                <p:cNvSpPr/>
                <p:nvPr/>
              </p:nvSpPr>
              <p:spPr>
                <a:xfrm>
                  <a:off x="2945796" y="3202178"/>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Rectangle 132"/>
                <p:cNvSpPr/>
                <p:nvPr/>
              </p:nvSpPr>
              <p:spPr>
                <a:xfrm>
                  <a:off x="3215497" y="3202178"/>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4" name="Rectangle 133"/>
                <p:cNvSpPr/>
                <p:nvPr/>
              </p:nvSpPr>
              <p:spPr>
                <a:xfrm>
                  <a:off x="3485198" y="3202178"/>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5" name="Rectangle 134"/>
                <p:cNvSpPr/>
                <p:nvPr/>
              </p:nvSpPr>
              <p:spPr>
                <a:xfrm>
                  <a:off x="3754899" y="3202178"/>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6" name="Group 43"/>
              <p:cNvGrpSpPr/>
              <p:nvPr/>
            </p:nvGrpSpPr>
            <p:grpSpPr>
              <a:xfrm>
                <a:off x="6507162" y="3049502"/>
                <a:ext cx="1036635" cy="1014101"/>
                <a:chOff x="6507161" y="3092726"/>
                <a:chExt cx="2057396" cy="2012674"/>
              </a:xfrm>
            </p:grpSpPr>
            <p:grpSp>
              <p:nvGrpSpPr>
                <p:cNvPr id="109" name="Group 13"/>
                <p:cNvGrpSpPr/>
                <p:nvPr/>
              </p:nvGrpSpPr>
              <p:grpSpPr>
                <a:xfrm>
                  <a:off x="6507161" y="3092726"/>
                  <a:ext cx="2057396" cy="2012674"/>
                  <a:chOff x="1752600" y="1600200"/>
                  <a:chExt cx="3505200" cy="3429000"/>
                </a:xfrm>
              </p:grpSpPr>
              <p:sp>
                <p:nvSpPr>
                  <p:cNvPr id="117" name="Left Bracket 11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Left Bracket 11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0" name="Rectangle 109"/>
                <p:cNvSpPr/>
                <p:nvPr/>
              </p:nvSpPr>
              <p:spPr>
                <a:xfrm>
                  <a:off x="6599238" y="3171974"/>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 name="Rectangle 110"/>
                <p:cNvSpPr/>
                <p:nvPr/>
              </p:nvSpPr>
              <p:spPr>
                <a:xfrm>
                  <a:off x="6599238" y="3467723"/>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2" name="Rectangle 19"/>
                <p:cNvSpPr/>
                <p:nvPr/>
              </p:nvSpPr>
              <p:spPr>
                <a:xfrm>
                  <a:off x="6599238" y="3763472"/>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Rectangle 112"/>
                <p:cNvSpPr/>
                <p:nvPr/>
              </p:nvSpPr>
              <p:spPr>
                <a:xfrm>
                  <a:off x="6599238" y="4059220"/>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Rectangle 113"/>
                <p:cNvSpPr/>
                <p:nvPr/>
              </p:nvSpPr>
              <p:spPr>
                <a:xfrm>
                  <a:off x="6599238" y="4354968"/>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Rectangle 114"/>
                <p:cNvSpPr/>
                <p:nvPr/>
              </p:nvSpPr>
              <p:spPr>
                <a:xfrm>
                  <a:off x="6599238" y="4650716"/>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Rectangle 115"/>
                <p:cNvSpPr/>
                <p:nvPr/>
              </p:nvSpPr>
              <p:spPr>
                <a:xfrm>
                  <a:off x="6599238" y="4946465"/>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7" name="Group 42"/>
              <p:cNvGrpSpPr/>
              <p:nvPr/>
            </p:nvGrpSpPr>
            <p:grpSpPr>
              <a:xfrm>
                <a:off x="5333999" y="3057266"/>
                <a:ext cx="1020760" cy="998572"/>
                <a:chOff x="4237036" y="3092726"/>
                <a:chExt cx="2057396" cy="2012674"/>
              </a:xfrm>
            </p:grpSpPr>
            <p:grpSp>
              <p:nvGrpSpPr>
                <p:cNvPr id="99" name="Group 13"/>
                <p:cNvGrpSpPr/>
                <p:nvPr/>
              </p:nvGrpSpPr>
              <p:grpSpPr>
                <a:xfrm>
                  <a:off x="4237036" y="3092726"/>
                  <a:ext cx="2057396" cy="2012674"/>
                  <a:chOff x="1752600" y="1600200"/>
                  <a:chExt cx="3505200" cy="3429000"/>
                </a:xfrm>
              </p:grpSpPr>
              <p:sp>
                <p:nvSpPr>
                  <p:cNvPr id="107" name="Left Bracket 10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Left Bracket 107"/>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00" name="Rectangle 99"/>
                <p:cNvSpPr/>
                <p:nvPr/>
              </p:nvSpPr>
              <p:spPr>
                <a:xfrm>
                  <a:off x="4389438" y="3180286"/>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Rectangle 100"/>
                <p:cNvSpPr/>
                <p:nvPr/>
              </p:nvSpPr>
              <p:spPr>
                <a:xfrm>
                  <a:off x="4668838" y="347603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 name="Rectangle 101"/>
                <p:cNvSpPr/>
                <p:nvPr/>
              </p:nvSpPr>
              <p:spPr>
                <a:xfrm>
                  <a:off x="4948238" y="3771784"/>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3" name="Rectangle 102"/>
                <p:cNvSpPr/>
                <p:nvPr/>
              </p:nvSpPr>
              <p:spPr>
                <a:xfrm>
                  <a:off x="5227638" y="4067532"/>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4" name="Rectangle 103"/>
                <p:cNvSpPr/>
                <p:nvPr/>
              </p:nvSpPr>
              <p:spPr>
                <a:xfrm>
                  <a:off x="5507038" y="4363280"/>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5" name="Rectangle 104"/>
                <p:cNvSpPr/>
                <p:nvPr/>
              </p:nvSpPr>
              <p:spPr>
                <a:xfrm>
                  <a:off x="5786438" y="4659029"/>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Rectangle 105"/>
                <p:cNvSpPr/>
                <p:nvPr/>
              </p:nvSpPr>
              <p:spPr>
                <a:xfrm>
                  <a:off x="6065838" y="4954778"/>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nvGrpSpPr>
            <p:cNvPr id="57" name="Group 113"/>
            <p:cNvGrpSpPr/>
            <p:nvPr/>
          </p:nvGrpSpPr>
          <p:grpSpPr>
            <a:xfrm>
              <a:off x="6934202" y="4114800"/>
              <a:ext cx="1714501" cy="508552"/>
              <a:chOff x="3314699" y="4343400"/>
              <a:chExt cx="3428998" cy="1017104"/>
            </a:xfrm>
          </p:grpSpPr>
          <p:grpSp>
            <p:nvGrpSpPr>
              <p:cNvPr id="59" name="Group 114"/>
              <p:cNvGrpSpPr/>
              <p:nvPr/>
            </p:nvGrpSpPr>
            <p:grpSpPr>
              <a:xfrm>
                <a:off x="3314699" y="4343400"/>
                <a:ext cx="1039705" cy="1017104"/>
                <a:chOff x="1951036" y="3092726"/>
                <a:chExt cx="2057396" cy="2012674"/>
              </a:xfrm>
            </p:grpSpPr>
            <p:grpSp>
              <p:nvGrpSpPr>
                <p:cNvPr id="85" name="Group 13"/>
                <p:cNvGrpSpPr/>
                <p:nvPr/>
              </p:nvGrpSpPr>
              <p:grpSpPr>
                <a:xfrm>
                  <a:off x="1951036" y="3092726"/>
                  <a:ext cx="2057396" cy="2012674"/>
                  <a:chOff x="1752600" y="1600200"/>
                  <a:chExt cx="3505200" cy="3429000"/>
                </a:xfrm>
              </p:grpSpPr>
              <p:sp>
                <p:nvSpPr>
                  <p:cNvPr id="93" name="Left Bracket 36"/>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4" name="Left Bracket 93"/>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6" name="Rectangle 85"/>
                <p:cNvSpPr/>
                <p:nvPr/>
              </p:nvSpPr>
              <p:spPr>
                <a:xfrm>
                  <a:off x="2136690" y="3202178"/>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7" name="Rectangle 86"/>
                <p:cNvSpPr/>
                <p:nvPr/>
              </p:nvSpPr>
              <p:spPr>
                <a:xfrm>
                  <a:off x="2406392" y="3202178"/>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Rectangle 87"/>
                <p:cNvSpPr/>
                <p:nvPr/>
              </p:nvSpPr>
              <p:spPr>
                <a:xfrm>
                  <a:off x="2676094" y="3202178"/>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p:cNvSpPr/>
                <p:nvPr/>
              </p:nvSpPr>
              <p:spPr>
                <a:xfrm>
                  <a:off x="2945796" y="3202178"/>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Rectangle 89"/>
                <p:cNvSpPr/>
                <p:nvPr/>
              </p:nvSpPr>
              <p:spPr>
                <a:xfrm>
                  <a:off x="3215497" y="3202178"/>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1" name="Rectangle 90"/>
                <p:cNvSpPr/>
                <p:nvPr/>
              </p:nvSpPr>
              <p:spPr>
                <a:xfrm>
                  <a:off x="3485198" y="3202178"/>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Rectangle 91"/>
                <p:cNvSpPr/>
                <p:nvPr/>
              </p:nvSpPr>
              <p:spPr>
                <a:xfrm>
                  <a:off x="3754899" y="3202178"/>
                  <a:ext cx="76200" cy="1828800"/>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0" name="Group 43"/>
              <p:cNvGrpSpPr/>
              <p:nvPr/>
            </p:nvGrpSpPr>
            <p:grpSpPr>
              <a:xfrm>
                <a:off x="5707062" y="4344902"/>
                <a:ext cx="1036635" cy="1014101"/>
                <a:chOff x="6507161" y="3092726"/>
                <a:chExt cx="2057396" cy="2012674"/>
              </a:xfrm>
            </p:grpSpPr>
            <p:grpSp>
              <p:nvGrpSpPr>
                <p:cNvPr id="72" name="Group 13"/>
                <p:cNvGrpSpPr/>
                <p:nvPr/>
              </p:nvGrpSpPr>
              <p:grpSpPr>
                <a:xfrm>
                  <a:off x="6507161" y="3092726"/>
                  <a:ext cx="2057396" cy="2012674"/>
                  <a:chOff x="1752600" y="1600200"/>
                  <a:chExt cx="3505200" cy="3429000"/>
                </a:xfrm>
              </p:grpSpPr>
              <p:sp>
                <p:nvSpPr>
                  <p:cNvPr id="83" name="Left Bracket 82"/>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Left Bracket 83"/>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4" name="Rectangle 73"/>
                <p:cNvSpPr/>
                <p:nvPr/>
              </p:nvSpPr>
              <p:spPr>
                <a:xfrm>
                  <a:off x="6599238" y="3171974"/>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Rectangle 75"/>
                <p:cNvSpPr/>
                <p:nvPr/>
              </p:nvSpPr>
              <p:spPr>
                <a:xfrm>
                  <a:off x="6599238" y="3467723"/>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Rectangle 19"/>
                <p:cNvSpPr/>
                <p:nvPr/>
              </p:nvSpPr>
              <p:spPr>
                <a:xfrm>
                  <a:off x="6599238" y="3763472"/>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6599238" y="4059220"/>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Rectangle 79"/>
                <p:cNvSpPr/>
                <p:nvPr/>
              </p:nvSpPr>
              <p:spPr>
                <a:xfrm>
                  <a:off x="6599238" y="4354968"/>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ectangle 80"/>
                <p:cNvSpPr/>
                <p:nvPr/>
              </p:nvSpPr>
              <p:spPr>
                <a:xfrm>
                  <a:off x="6599238" y="4650716"/>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Rectangle 81"/>
                <p:cNvSpPr/>
                <p:nvPr/>
              </p:nvSpPr>
              <p:spPr>
                <a:xfrm>
                  <a:off x="6599238" y="4946465"/>
                  <a:ext cx="1828800"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1" name="Group 42"/>
              <p:cNvGrpSpPr/>
              <p:nvPr/>
            </p:nvGrpSpPr>
            <p:grpSpPr>
              <a:xfrm>
                <a:off x="4533899" y="4352666"/>
                <a:ext cx="1020760" cy="998572"/>
                <a:chOff x="4237036" y="3092726"/>
                <a:chExt cx="2057396" cy="2012674"/>
              </a:xfrm>
            </p:grpSpPr>
            <p:grpSp>
              <p:nvGrpSpPr>
                <p:cNvPr id="62" name="Group 13"/>
                <p:cNvGrpSpPr/>
                <p:nvPr/>
              </p:nvGrpSpPr>
              <p:grpSpPr>
                <a:xfrm>
                  <a:off x="4237036" y="3092726"/>
                  <a:ext cx="2057396" cy="2012674"/>
                  <a:chOff x="1752600" y="1600200"/>
                  <a:chExt cx="3505200" cy="3429000"/>
                </a:xfrm>
              </p:grpSpPr>
              <p:sp>
                <p:nvSpPr>
                  <p:cNvPr id="70" name="Left Bracket 69"/>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Left Bracket 70"/>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63" name="Rectangle 62"/>
                <p:cNvSpPr/>
                <p:nvPr/>
              </p:nvSpPr>
              <p:spPr>
                <a:xfrm>
                  <a:off x="4389438" y="3180286"/>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Rectangle 63"/>
                <p:cNvSpPr/>
                <p:nvPr/>
              </p:nvSpPr>
              <p:spPr>
                <a:xfrm>
                  <a:off x="4668838" y="347603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5" name="Rectangle 64"/>
                <p:cNvSpPr/>
                <p:nvPr/>
              </p:nvSpPr>
              <p:spPr>
                <a:xfrm>
                  <a:off x="4948238" y="3771784"/>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Rectangle 65"/>
                <p:cNvSpPr/>
                <p:nvPr/>
              </p:nvSpPr>
              <p:spPr>
                <a:xfrm>
                  <a:off x="5227638" y="4067532"/>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ectangle 66"/>
                <p:cNvSpPr/>
                <p:nvPr/>
              </p:nvSpPr>
              <p:spPr>
                <a:xfrm>
                  <a:off x="5507038" y="436328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5786438" y="4659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ectangle 68"/>
                <p:cNvSpPr/>
                <p:nvPr/>
              </p:nvSpPr>
              <p:spPr>
                <a:xfrm>
                  <a:off x="6065838" y="495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58" name="Right Arrow 57"/>
            <p:cNvSpPr/>
            <p:nvPr/>
          </p:nvSpPr>
          <p:spPr>
            <a:xfrm>
              <a:off x="6400800" y="4267200"/>
              <a:ext cx="381000" cy="228600"/>
            </a:xfrm>
            <a:prstGeom prst="rightArrow">
              <a:avLst/>
            </a:prstGeom>
            <a:solidFill>
              <a:srgbClr val="FFFF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300"/>
                                  </p:stCondLst>
                                  <p:childTnLst>
                                    <p:set>
                                      <p:cBhvr>
                                        <p:cTn id="17" dur="1" fill="hold">
                                          <p:stCondLst>
                                            <p:cond delay="0"/>
                                          </p:stCondLst>
                                        </p:cTn>
                                        <p:tgtEl>
                                          <p:spTgt spid="43"/>
                                        </p:tgtEl>
                                        <p:attrNameLst>
                                          <p:attrName>style.visibility</p:attrName>
                                        </p:attrNameLst>
                                      </p:cBhvr>
                                      <p:to>
                                        <p:strVal val="visible"/>
                                      </p:to>
                                    </p:set>
                                  </p:childTnLst>
                                </p:cTn>
                              </p:par>
                            </p:childTnLst>
                          </p:cTn>
                        </p:par>
                        <p:par>
                          <p:cTn id="18" fill="hold">
                            <p:stCondLst>
                              <p:cond delay="300"/>
                            </p:stCondLst>
                            <p:childTnLst>
                              <p:par>
                                <p:cTn id="19" presetID="1" presetClass="entr" presetSubtype="0" fill="hold" nodeType="afterEffect">
                                  <p:stCondLst>
                                    <p:cond delay="30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 (L</a:t>
            </a:r>
            <a:r>
              <a:rPr lang="en-US" sz="1600" b="1" baseline="-25000" dirty="0" smtClean="0">
                <a:solidFill>
                  <a:srgbClr val="FFFF00"/>
                </a:solidFill>
                <a:latin typeface="Verdana" pitchFamily="34" charset="0"/>
                <a:ea typeface="Verdana" pitchFamily="34" charset="0"/>
                <a:cs typeface="Verdana" pitchFamily="34" charset="0"/>
              </a:rPr>
              <a:t>imp</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bvol</a:t>
            </a:r>
            <a:r>
              <a:rPr lang="en-US" sz="1600" b="1" dirty="0" smtClean="0">
                <a:solidFill>
                  <a:srgbClr val="FFFF00"/>
                </a:solidFill>
                <a:latin typeface="Verdana" pitchFamily="34" charset="0"/>
                <a:ea typeface="Verdana" pitchFamily="34" charset="0"/>
                <a:cs typeface="Verdana" pitchFamily="34" charset="0"/>
              </a:rPr>
              <a:t>)</a:t>
            </a:r>
          </a:p>
        </p:txBody>
      </p:sp>
      <p:pic>
        <p:nvPicPr>
          <p:cNvPr id="9" name="Picture 43" descr="jaakko-scalar-indirect.png"/>
          <p:cNvPicPr>
            <a:picLocks noChangeAspect="1"/>
          </p:cNvPicPr>
          <p:nvPr/>
        </p:nvPicPr>
        <p:blipFill>
          <a:blip r:embed="rId4" cstate="print"/>
          <a:srcRect l="16877" r="16877"/>
          <a:stretch>
            <a:fillRect/>
          </a:stretch>
        </p:blipFill>
        <p:spPr bwMode="auto">
          <a:xfrm>
            <a:off x="1504346" y="1600200"/>
            <a:ext cx="2152872" cy="1828800"/>
          </a:xfrm>
          <a:prstGeom prst="rect">
            <a:avLst/>
          </a:prstGeom>
          <a:noFill/>
          <a:ln w="9525">
            <a:noFill/>
            <a:miter lim="800000"/>
            <a:headEnd/>
            <a:tailEnd/>
          </a:ln>
        </p:spPr>
      </p:pic>
      <p:pic>
        <p:nvPicPr>
          <p:cNvPr id="10" name="Picture 44" descr="jaakko-vector-indirect.png"/>
          <p:cNvPicPr>
            <a:picLocks noChangeAspect="1"/>
          </p:cNvPicPr>
          <p:nvPr/>
        </p:nvPicPr>
        <p:blipFill>
          <a:blip r:embed="rId5" cstate="print"/>
          <a:srcRect l="16877" r="16877"/>
          <a:stretch>
            <a:fillRect/>
          </a:stretch>
        </p:blipFill>
        <p:spPr bwMode="auto">
          <a:xfrm>
            <a:off x="381000" y="3962400"/>
            <a:ext cx="2152887" cy="1828800"/>
          </a:xfrm>
          <a:prstGeom prst="rect">
            <a:avLst/>
          </a:prstGeom>
          <a:noFill/>
          <a:ln w="9525">
            <a:noFill/>
            <a:miter lim="800000"/>
            <a:headEnd/>
            <a:tailEnd/>
          </a:ln>
        </p:spPr>
      </p:pic>
      <p:pic>
        <p:nvPicPr>
          <p:cNvPr id="11" name="Picture 46" descr="soldier-scalar-indirect+direct.png"/>
          <p:cNvPicPr>
            <a:picLocks noChangeAspect="1"/>
          </p:cNvPicPr>
          <p:nvPr/>
        </p:nvPicPr>
        <p:blipFill>
          <a:blip r:embed="rId6" cstate="print"/>
          <a:srcRect l="28119" r="5624"/>
          <a:stretch>
            <a:fillRect/>
          </a:stretch>
        </p:blipFill>
        <p:spPr bwMode="auto">
          <a:xfrm>
            <a:off x="3790346" y="1600200"/>
            <a:ext cx="2153254" cy="1828800"/>
          </a:xfrm>
          <a:prstGeom prst="rect">
            <a:avLst/>
          </a:prstGeom>
          <a:noFill/>
          <a:ln w="9525">
            <a:noFill/>
            <a:miter lim="800000"/>
            <a:headEnd/>
            <a:tailEnd/>
          </a:ln>
        </p:spPr>
      </p:pic>
      <p:pic>
        <p:nvPicPr>
          <p:cNvPr id="12" name="Picture 47" descr="soldier-vector-indirect+direct.png"/>
          <p:cNvPicPr>
            <a:picLocks noChangeAspect="1"/>
          </p:cNvPicPr>
          <p:nvPr/>
        </p:nvPicPr>
        <p:blipFill>
          <a:blip r:embed="rId7" cstate="print"/>
          <a:srcRect l="28119" r="5624"/>
          <a:stretch>
            <a:fillRect/>
          </a:stretch>
        </p:blipFill>
        <p:spPr bwMode="auto">
          <a:xfrm>
            <a:off x="4648200" y="3962400"/>
            <a:ext cx="2153272" cy="1828800"/>
          </a:xfrm>
          <a:prstGeom prst="rect">
            <a:avLst/>
          </a:prstGeom>
          <a:noFill/>
          <a:ln w="9525">
            <a:noFill/>
            <a:miter lim="800000"/>
            <a:headEnd/>
            <a:tailEnd/>
          </a:ln>
        </p:spPr>
      </p:pic>
      <p:pic>
        <p:nvPicPr>
          <p:cNvPr id="13" name="Picture 12" descr="soldier-novolumes.bmp"/>
          <p:cNvPicPr>
            <a:picLocks noChangeAspect="1"/>
          </p:cNvPicPr>
          <p:nvPr/>
        </p:nvPicPr>
        <p:blipFill>
          <a:blip r:embed="rId8" cstate="print"/>
          <a:srcRect l="21099" t="17580" r="28132" b="17580"/>
          <a:stretch>
            <a:fillRect/>
          </a:stretch>
        </p:blipFill>
        <p:spPr>
          <a:xfrm>
            <a:off x="7193164" y="1600200"/>
            <a:ext cx="1650637" cy="1828800"/>
          </a:xfrm>
          <a:prstGeom prst="rect">
            <a:avLst/>
          </a:prstGeom>
        </p:spPr>
      </p:pic>
      <p:pic>
        <p:nvPicPr>
          <p:cNvPr id="14" name="Picture 13" descr="soldier-volumes.bmp"/>
          <p:cNvPicPr>
            <a:picLocks noChangeAspect="1"/>
          </p:cNvPicPr>
          <p:nvPr/>
        </p:nvPicPr>
        <p:blipFill>
          <a:blip r:embed="rId9" cstate="print"/>
          <a:srcRect l="21099" t="17580" r="28132" b="17580"/>
          <a:stretch>
            <a:fillRect/>
          </a:stretch>
        </p:blipFill>
        <p:spPr>
          <a:xfrm>
            <a:off x="7193177" y="3962400"/>
            <a:ext cx="1650620" cy="1828800"/>
          </a:xfrm>
          <a:prstGeom prst="rect">
            <a:avLst/>
          </a:prstGeom>
        </p:spPr>
      </p:pic>
      <p:sp>
        <p:nvSpPr>
          <p:cNvPr id="15" name="TextBox 14"/>
          <p:cNvSpPr txBox="1"/>
          <p:nvPr/>
        </p:nvSpPr>
        <p:spPr bwMode="auto">
          <a:xfrm>
            <a:off x="3486607" y="1143000"/>
            <a:ext cx="21707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Using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Only</a:t>
            </a:r>
            <a:endParaRPr lang="en-US" sz="2400" dirty="0">
              <a:solidFill>
                <a:schemeClr val="bg1"/>
              </a:solidFill>
              <a:latin typeface="Helvetica" pitchFamily="34" charset="0"/>
              <a:cs typeface="Helvetica" pitchFamily="34" charset="0"/>
            </a:endParaRPr>
          </a:p>
        </p:txBody>
      </p:sp>
      <p:sp>
        <p:nvSpPr>
          <p:cNvPr id="17" name="TextBox 16"/>
          <p:cNvSpPr txBox="1"/>
          <p:nvPr/>
        </p:nvSpPr>
        <p:spPr bwMode="auto">
          <a:xfrm>
            <a:off x="7087656" y="3515389"/>
            <a:ext cx="182774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bvol</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2772508" y="3515389"/>
            <a:ext cx="1566454" cy="461665"/>
            <a:chOff x="1981200" y="3810000"/>
            <a:chExt cx="1566454" cy="461665"/>
          </a:xfrm>
        </p:grpSpPr>
        <p:sp>
          <p:nvSpPr>
            <p:cNvPr id="16" name="TextBox 15"/>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a:t>
              </a:r>
              <a:endParaRPr lang="en-US" sz="2400" dirty="0">
                <a:solidFill>
                  <a:schemeClr val="bg1"/>
                </a:solidFill>
                <a:latin typeface="Helvetica" pitchFamily="34" charset="0"/>
                <a:cs typeface="Helvetica" pitchFamily="34" charset="0"/>
              </a:endParaRPr>
            </a:p>
          </p:txBody>
        </p:sp>
        <p:cxnSp>
          <p:nvCxnSpPr>
            <p:cNvPr id="18" name="Straight Arrow Connector 17"/>
            <p:cNvCxnSpPr/>
            <p:nvPr/>
          </p:nvCxnSpPr>
          <p:spPr>
            <a:xfrm>
              <a:off x="3328987" y="4038600"/>
              <a:ext cx="111918"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grpSp>
        <p:nvGrpSpPr>
          <p:cNvPr id="3" name="Group 24"/>
          <p:cNvGrpSpPr/>
          <p:nvPr/>
        </p:nvGrpSpPr>
        <p:grpSpPr>
          <a:xfrm>
            <a:off x="5105400" y="2895600"/>
            <a:ext cx="685800" cy="1676400"/>
            <a:chOff x="3429000" y="2971800"/>
            <a:chExt cx="685800" cy="1676400"/>
          </a:xfrm>
        </p:grpSpPr>
        <p:cxnSp>
          <p:nvCxnSpPr>
            <p:cNvPr id="20" name="Straight Arrow Connector 19"/>
            <p:cNvCxnSpPr/>
            <p:nvPr/>
          </p:nvCxnSpPr>
          <p:spPr>
            <a:xfrm flipH="1" flipV="1">
              <a:off x="3429000" y="2971800"/>
              <a:ext cx="685800" cy="914400"/>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114800" y="3868615"/>
              <a:ext cx="0" cy="779585"/>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grpSp>
      <p:pic>
        <p:nvPicPr>
          <p:cNvPr id="19" name="Picture 18" descr="ca-overlay.png"/>
          <p:cNvPicPr>
            <a:picLocks noChangeAspect="1"/>
          </p:cNvPicPr>
          <p:nvPr/>
        </p:nvPicPr>
        <p:blipFill>
          <a:blip r:embed="rId10" cstate="print"/>
          <a:stretch>
            <a:fillRect/>
          </a:stretch>
        </p:blipFill>
        <p:spPr>
          <a:xfrm>
            <a:off x="2667000" y="3962400"/>
            <a:ext cx="1828800" cy="1828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3"/>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 (L</a:t>
            </a:r>
            <a:r>
              <a:rPr lang="en-US" sz="1600" b="1" baseline="-25000" dirty="0" smtClean="0">
                <a:solidFill>
                  <a:srgbClr val="FFFF00"/>
                </a:solidFill>
                <a:latin typeface="Verdana" pitchFamily="34" charset="0"/>
                <a:ea typeface="Verdana" pitchFamily="34" charset="0"/>
                <a:cs typeface="Verdana" pitchFamily="34" charset="0"/>
              </a:rPr>
              <a:t>imp</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bvol</a:t>
            </a:r>
            <a:r>
              <a:rPr lang="en-US" sz="1600" b="1" dirty="0" smtClean="0">
                <a:solidFill>
                  <a:srgbClr val="FFFF00"/>
                </a:solidFill>
                <a:latin typeface="Verdana" pitchFamily="34" charset="0"/>
                <a:ea typeface="Verdana" pitchFamily="34" charset="0"/>
                <a:cs typeface="Verdana" pitchFamily="34" charset="0"/>
              </a:rPr>
              <a:t>)</a:t>
            </a:r>
          </a:p>
        </p:txBody>
      </p:sp>
      <p:pic>
        <p:nvPicPr>
          <p:cNvPr id="9" name="Picture 43" descr="jaakko-scalar-indirect.png"/>
          <p:cNvPicPr>
            <a:picLocks noChangeAspect="1"/>
          </p:cNvPicPr>
          <p:nvPr/>
        </p:nvPicPr>
        <p:blipFill>
          <a:blip r:embed="rId4" cstate="print"/>
          <a:srcRect l="16877" r="16877"/>
          <a:stretch>
            <a:fillRect/>
          </a:stretch>
        </p:blipFill>
        <p:spPr bwMode="auto">
          <a:xfrm>
            <a:off x="1504346" y="1600200"/>
            <a:ext cx="2152872" cy="1828800"/>
          </a:xfrm>
          <a:prstGeom prst="rect">
            <a:avLst/>
          </a:prstGeom>
          <a:noFill/>
          <a:ln w="9525">
            <a:noFill/>
            <a:miter lim="800000"/>
            <a:headEnd/>
            <a:tailEnd/>
          </a:ln>
        </p:spPr>
      </p:pic>
      <p:pic>
        <p:nvPicPr>
          <p:cNvPr id="10" name="Picture 44" descr="jaakko-vector-indirect.png"/>
          <p:cNvPicPr>
            <a:picLocks noChangeAspect="1"/>
          </p:cNvPicPr>
          <p:nvPr/>
        </p:nvPicPr>
        <p:blipFill>
          <a:blip r:embed="rId5" cstate="print"/>
          <a:srcRect l="16877" r="16877"/>
          <a:stretch>
            <a:fillRect/>
          </a:stretch>
        </p:blipFill>
        <p:spPr bwMode="auto">
          <a:xfrm>
            <a:off x="381000" y="3962400"/>
            <a:ext cx="2152887" cy="1828800"/>
          </a:xfrm>
          <a:prstGeom prst="rect">
            <a:avLst/>
          </a:prstGeom>
          <a:noFill/>
          <a:ln w="9525">
            <a:noFill/>
            <a:miter lim="800000"/>
            <a:headEnd/>
            <a:tailEnd/>
          </a:ln>
        </p:spPr>
      </p:pic>
      <p:pic>
        <p:nvPicPr>
          <p:cNvPr id="11" name="Picture 46" descr="soldier-scalar-indirect+direct.png"/>
          <p:cNvPicPr>
            <a:picLocks noChangeAspect="1"/>
          </p:cNvPicPr>
          <p:nvPr/>
        </p:nvPicPr>
        <p:blipFill>
          <a:blip r:embed="rId6" cstate="print"/>
          <a:srcRect l="28119" r="5624"/>
          <a:stretch>
            <a:fillRect/>
          </a:stretch>
        </p:blipFill>
        <p:spPr bwMode="auto">
          <a:xfrm>
            <a:off x="3790346" y="1600200"/>
            <a:ext cx="2153254" cy="1828800"/>
          </a:xfrm>
          <a:prstGeom prst="rect">
            <a:avLst/>
          </a:prstGeom>
          <a:noFill/>
          <a:ln w="9525">
            <a:noFill/>
            <a:miter lim="800000"/>
            <a:headEnd/>
            <a:tailEnd/>
          </a:ln>
        </p:spPr>
      </p:pic>
      <p:pic>
        <p:nvPicPr>
          <p:cNvPr id="12" name="Picture 47" descr="soldier-vector-indirect+direct.png"/>
          <p:cNvPicPr>
            <a:picLocks noChangeAspect="1"/>
          </p:cNvPicPr>
          <p:nvPr/>
        </p:nvPicPr>
        <p:blipFill>
          <a:blip r:embed="rId7" cstate="print"/>
          <a:srcRect l="28119" r="5624"/>
          <a:stretch>
            <a:fillRect/>
          </a:stretch>
        </p:blipFill>
        <p:spPr bwMode="auto">
          <a:xfrm>
            <a:off x="4648200" y="3962400"/>
            <a:ext cx="2153272" cy="1828800"/>
          </a:xfrm>
          <a:prstGeom prst="rect">
            <a:avLst/>
          </a:prstGeom>
          <a:noFill/>
          <a:ln w="9525">
            <a:noFill/>
            <a:miter lim="800000"/>
            <a:headEnd/>
            <a:tailEnd/>
          </a:ln>
        </p:spPr>
      </p:pic>
      <p:pic>
        <p:nvPicPr>
          <p:cNvPr id="13" name="Picture 12" descr="soldier-novolumes.bmp"/>
          <p:cNvPicPr>
            <a:picLocks noChangeAspect="1"/>
          </p:cNvPicPr>
          <p:nvPr/>
        </p:nvPicPr>
        <p:blipFill>
          <a:blip r:embed="rId8" cstate="print"/>
          <a:srcRect l="21099" t="17580" r="28132" b="17580"/>
          <a:stretch>
            <a:fillRect/>
          </a:stretch>
        </p:blipFill>
        <p:spPr>
          <a:xfrm>
            <a:off x="7193164" y="1600200"/>
            <a:ext cx="1650637" cy="1828800"/>
          </a:xfrm>
          <a:prstGeom prst="rect">
            <a:avLst/>
          </a:prstGeom>
        </p:spPr>
      </p:pic>
      <p:pic>
        <p:nvPicPr>
          <p:cNvPr id="14" name="Picture 13" descr="soldier-volumes.bmp"/>
          <p:cNvPicPr>
            <a:picLocks noChangeAspect="1"/>
          </p:cNvPicPr>
          <p:nvPr/>
        </p:nvPicPr>
        <p:blipFill>
          <a:blip r:embed="rId9" cstate="print"/>
          <a:srcRect l="21099" t="17580" r="28132" b="17580"/>
          <a:stretch>
            <a:fillRect/>
          </a:stretch>
        </p:blipFill>
        <p:spPr>
          <a:xfrm>
            <a:off x="7193177" y="3962400"/>
            <a:ext cx="1650620" cy="1828800"/>
          </a:xfrm>
          <a:prstGeom prst="rect">
            <a:avLst/>
          </a:prstGeom>
        </p:spPr>
      </p:pic>
      <p:sp>
        <p:nvSpPr>
          <p:cNvPr id="15" name="TextBox 14"/>
          <p:cNvSpPr txBox="1"/>
          <p:nvPr/>
        </p:nvSpPr>
        <p:spPr bwMode="auto">
          <a:xfrm>
            <a:off x="3486607" y="1143000"/>
            <a:ext cx="21707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Using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Only</a:t>
            </a:r>
            <a:endParaRPr lang="en-US" sz="2400" dirty="0">
              <a:solidFill>
                <a:schemeClr val="bg1"/>
              </a:solidFill>
              <a:latin typeface="Helvetica" pitchFamily="34" charset="0"/>
              <a:cs typeface="Helvetica" pitchFamily="34" charset="0"/>
            </a:endParaRPr>
          </a:p>
        </p:txBody>
      </p:sp>
      <p:sp>
        <p:nvSpPr>
          <p:cNvPr id="17" name="TextBox 16"/>
          <p:cNvSpPr txBox="1"/>
          <p:nvPr/>
        </p:nvSpPr>
        <p:spPr bwMode="auto">
          <a:xfrm>
            <a:off x="7087656" y="3515389"/>
            <a:ext cx="182774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bvol</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2772508" y="3515389"/>
            <a:ext cx="1566454" cy="461665"/>
            <a:chOff x="1981200" y="3810000"/>
            <a:chExt cx="1566454" cy="461665"/>
          </a:xfrm>
        </p:grpSpPr>
        <p:sp>
          <p:nvSpPr>
            <p:cNvPr id="16" name="TextBox 15"/>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a:t>
              </a:r>
              <a:endParaRPr lang="en-US" sz="2400" dirty="0">
                <a:solidFill>
                  <a:schemeClr val="bg1"/>
                </a:solidFill>
                <a:latin typeface="Helvetica" pitchFamily="34" charset="0"/>
                <a:cs typeface="Helvetica" pitchFamily="34" charset="0"/>
              </a:endParaRPr>
            </a:p>
          </p:txBody>
        </p:sp>
        <p:cxnSp>
          <p:nvCxnSpPr>
            <p:cNvPr id="18" name="Straight Arrow Connector 17"/>
            <p:cNvCxnSpPr/>
            <p:nvPr/>
          </p:nvCxnSpPr>
          <p:spPr>
            <a:xfrm>
              <a:off x="3328987" y="4038600"/>
              <a:ext cx="111918"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bwMode="auto">
          <a:xfrm>
            <a:off x="2957888" y="5820508"/>
            <a:ext cx="3228225"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F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pic>
        <p:nvPicPr>
          <p:cNvPr id="19" name="Picture 18" descr="ca-overlay.png"/>
          <p:cNvPicPr>
            <a:picLocks noChangeAspect="1"/>
          </p:cNvPicPr>
          <p:nvPr/>
        </p:nvPicPr>
        <p:blipFill>
          <a:blip r:embed="rId10" cstate="print"/>
          <a:stretch>
            <a:fillRect/>
          </a:stretch>
        </p:blipFill>
        <p:spPr>
          <a:xfrm>
            <a:off x="2667000" y="3962400"/>
            <a:ext cx="1828800" cy="18288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 (L</a:t>
            </a:r>
            <a:r>
              <a:rPr lang="en-US" sz="1600" b="1" baseline="-25000" dirty="0" smtClean="0">
                <a:solidFill>
                  <a:srgbClr val="FFFF00"/>
                </a:solidFill>
                <a:latin typeface="Verdana" pitchFamily="34" charset="0"/>
                <a:ea typeface="Verdana" pitchFamily="34" charset="0"/>
                <a:cs typeface="Verdana" pitchFamily="34" charset="0"/>
              </a:rPr>
              <a:t>imp</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bvol</a:t>
            </a:r>
            <a:r>
              <a:rPr lang="en-US" sz="1600" b="1" dirty="0" smtClean="0">
                <a:solidFill>
                  <a:srgbClr val="FFFF00"/>
                </a:solidFill>
                <a:latin typeface="Verdana" pitchFamily="34" charset="0"/>
                <a:ea typeface="Verdana" pitchFamily="34" charset="0"/>
                <a:cs typeface="Verdana" pitchFamily="34" charset="0"/>
              </a:rPr>
              <a:t>)</a:t>
            </a:r>
          </a:p>
        </p:txBody>
      </p:sp>
      <p:pic>
        <p:nvPicPr>
          <p:cNvPr id="9" name="Picture 43" descr="jaakko-scalar-indirect.png"/>
          <p:cNvPicPr>
            <a:picLocks noChangeAspect="1"/>
          </p:cNvPicPr>
          <p:nvPr/>
        </p:nvPicPr>
        <p:blipFill>
          <a:blip r:embed="rId4" cstate="print"/>
          <a:srcRect l="16877" r="16877"/>
          <a:stretch>
            <a:fillRect/>
          </a:stretch>
        </p:blipFill>
        <p:spPr bwMode="auto">
          <a:xfrm>
            <a:off x="1504346" y="1600200"/>
            <a:ext cx="2152872" cy="1828800"/>
          </a:xfrm>
          <a:prstGeom prst="rect">
            <a:avLst/>
          </a:prstGeom>
          <a:noFill/>
          <a:ln w="9525">
            <a:noFill/>
            <a:miter lim="800000"/>
            <a:headEnd/>
            <a:tailEnd/>
          </a:ln>
        </p:spPr>
      </p:pic>
      <p:pic>
        <p:nvPicPr>
          <p:cNvPr id="10" name="Picture 44" descr="jaakko-vector-indirect.png"/>
          <p:cNvPicPr>
            <a:picLocks noChangeAspect="1"/>
          </p:cNvPicPr>
          <p:nvPr/>
        </p:nvPicPr>
        <p:blipFill>
          <a:blip r:embed="rId5" cstate="print"/>
          <a:srcRect l="16877" r="16877"/>
          <a:stretch>
            <a:fillRect/>
          </a:stretch>
        </p:blipFill>
        <p:spPr bwMode="auto">
          <a:xfrm>
            <a:off x="381000" y="3962400"/>
            <a:ext cx="2152887" cy="1828800"/>
          </a:xfrm>
          <a:prstGeom prst="rect">
            <a:avLst/>
          </a:prstGeom>
          <a:noFill/>
          <a:ln w="9525">
            <a:noFill/>
            <a:miter lim="800000"/>
            <a:headEnd/>
            <a:tailEnd/>
          </a:ln>
        </p:spPr>
      </p:pic>
      <p:pic>
        <p:nvPicPr>
          <p:cNvPr id="11" name="Picture 46" descr="soldier-scalar-indirect+direct.png"/>
          <p:cNvPicPr>
            <a:picLocks noChangeAspect="1"/>
          </p:cNvPicPr>
          <p:nvPr/>
        </p:nvPicPr>
        <p:blipFill>
          <a:blip r:embed="rId6" cstate="print"/>
          <a:srcRect l="28119" r="5624"/>
          <a:stretch>
            <a:fillRect/>
          </a:stretch>
        </p:blipFill>
        <p:spPr bwMode="auto">
          <a:xfrm>
            <a:off x="3790346" y="1600200"/>
            <a:ext cx="2153254" cy="1828800"/>
          </a:xfrm>
          <a:prstGeom prst="rect">
            <a:avLst/>
          </a:prstGeom>
          <a:noFill/>
          <a:ln w="9525">
            <a:noFill/>
            <a:miter lim="800000"/>
            <a:headEnd/>
            <a:tailEnd/>
          </a:ln>
        </p:spPr>
      </p:pic>
      <p:pic>
        <p:nvPicPr>
          <p:cNvPr id="12" name="Picture 47" descr="soldier-vector-indirect+direct.png"/>
          <p:cNvPicPr>
            <a:picLocks noChangeAspect="1"/>
          </p:cNvPicPr>
          <p:nvPr/>
        </p:nvPicPr>
        <p:blipFill>
          <a:blip r:embed="rId7" cstate="print"/>
          <a:srcRect l="28119" r="5624"/>
          <a:stretch>
            <a:fillRect/>
          </a:stretch>
        </p:blipFill>
        <p:spPr bwMode="auto">
          <a:xfrm>
            <a:off x="4648200" y="3962400"/>
            <a:ext cx="2153272" cy="1828800"/>
          </a:xfrm>
          <a:prstGeom prst="rect">
            <a:avLst/>
          </a:prstGeom>
          <a:noFill/>
          <a:ln w="9525">
            <a:noFill/>
            <a:miter lim="800000"/>
            <a:headEnd/>
            <a:tailEnd/>
          </a:ln>
        </p:spPr>
      </p:pic>
      <p:pic>
        <p:nvPicPr>
          <p:cNvPr id="13" name="Picture 12" descr="soldier-novolumes.bmp"/>
          <p:cNvPicPr>
            <a:picLocks noChangeAspect="1"/>
          </p:cNvPicPr>
          <p:nvPr/>
        </p:nvPicPr>
        <p:blipFill>
          <a:blip r:embed="rId8" cstate="print"/>
          <a:srcRect l="21099" t="17580" r="28132" b="17580"/>
          <a:stretch>
            <a:fillRect/>
          </a:stretch>
        </p:blipFill>
        <p:spPr>
          <a:xfrm>
            <a:off x="7193164" y="1600200"/>
            <a:ext cx="1650637" cy="1828800"/>
          </a:xfrm>
          <a:prstGeom prst="rect">
            <a:avLst/>
          </a:prstGeom>
        </p:spPr>
      </p:pic>
      <p:pic>
        <p:nvPicPr>
          <p:cNvPr id="14" name="Picture 13" descr="soldier-volumes.bmp"/>
          <p:cNvPicPr>
            <a:picLocks noChangeAspect="1"/>
          </p:cNvPicPr>
          <p:nvPr/>
        </p:nvPicPr>
        <p:blipFill>
          <a:blip r:embed="rId9" cstate="print"/>
          <a:srcRect l="21099" t="17580" r="28132" b="17580"/>
          <a:stretch>
            <a:fillRect/>
          </a:stretch>
        </p:blipFill>
        <p:spPr>
          <a:xfrm>
            <a:off x="7193177" y="3962400"/>
            <a:ext cx="1650620" cy="1828800"/>
          </a:xfrm>
          <a:prstGeom prst="rect">
            <a:avLst/>
          </a:prstGeom>
        </p:spPr>
      </p:pic>
      <p:sp>
        <p:nvSpPr>
          <p:cNvPr id="15" name="TextBox 14"/>
          <p:cNvSpPr txBox="1"/>
          <p:nvPr/>
        </p:nvSpPr>
        <p:spPr bwMode="auto">
          <a:xfrm>
            <a:off x="3486607" y="1143000"/>
            <a:ext cx="21707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Using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Only</a:t>
            </a:r>
            <a:endParaRPr lang="en-US" sz="2400" dirty="0">
              <a:solidFill>
                <a:schemeClr val="bg1"/>
              </a:solidFill>
              <a:latin typeface="Helvetica" pitchFamily="34" charset="0"/>
              <a:cs typeface="Helvetica" pitchFamily="34" charset="0"/>
            </a:endParaRPr>
          </a:p>
        </p:txBody>
      </p:sp>
      <p:sp>
        <p:nvSpPr>
          <p:cNvPr id="17" name="TextBox 16"/>
          <p:cNvSpPr txBox="1"/>
          <p:nvPr/>
        </p:nvSpPr>
        <p:spPr bwMode="auto">
          <a:xfrm>
            <a:off x="7087656" y="3515389"/>
            <a:ext cx="182774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bvol</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2772508" y="3515389"/>
            <a:ext cx="1566454" cy="461665"/>
            <a:chOff x="1981200" y="3810000"/>
            <a:chExt cx="1566454" cy="461665"/>
          </a:xfrm>
        </p:grpSpPr>
        <p:sp>
          <p:nvSpPr>
            <p:cNvPr id="16" name="TextBox 15"/>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a:t>
              </a:r>
              <a:endParaRPr lang="en-US" sz="2400" dirty="0">
                <a:solidFill>
                  <a:schemeClr val="bg1"/>
                </a:solidFill>
                <a:latin typeface="Helvetica" pitchFamily="34" charset="0"/>
                <a:cs typeface="Helvetica" pitchFamily="34" charset="0"/>
              </a:endParaRPr>
            </a:p>
          </p:txBody>
        </p:sp>
        <p:cxnSp>
          <p:nvCxnSpPr>
            <p:cNvPr id="18" name="Straight Arrow Connector 17"/>
            <p:cNvCxnSpPr/>
            <p:nvPr/>
          </p:nvCxnSpPr>
          <p:spPr>
            <a:xfrm>
              <a:off x="3328987" y="4038600"/>
              <a:ext cx="111918"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bwMode="auto">
          <a:xfrm>
            <a:off x="2957888" y="5820508"/>
            <a:ext cx="3228225"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a:t>
            </a:r>
            <a:r>
              <a:rPr lang="en-US" sz="2400" dirty="0" smtClean="0">
                <a:solidFill>
                  <a:schemeClr val="bg1"/>
                </a:solidFill>
                <a:latin typeface="Helvetica" pitchFamily="34" charset="0"/>
                <a:cs typeface="Helvetica" pitchFamily="34" charset="0"/>
              </a:rPr>
              <a:t>F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pic>
        <p:nvPicPr>
          <p:cNvPr id="19" name="Picture 18" descr="ca-overlay.png"/>
          <p:cNvPicPr>
            <a:picLocks noChangeAspect="1"/>
          </p:cNvPicPr>
          <p:nvPr/>
        </p:nvPicPr>
        <p:blipFill>
          <a:blip r:embed="rId10" cstate="print"/>
          <a:stretch>
            <a:fillRect/>
          </a:stretch>
        </p:blipFill>
        <p:spPr>
          <a:xfrm>
            <a:off x="2667000" y="3962400"/>
            <a:ext cx="1828800" cy="18288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 (L</a:t>
            </a:r>
            <a:r>
              <a:rPr lang="en-US" sz="1600" b="1" baseline="-25000" dirty="0" smtClean="0">
                <a:solidFill>
                  <a:srgbClr val="FFFF00"/>
                </a:solidFill>
                <a:latin typeface="Verdana" pitchFamily="34" charset="0"/>
                <a:ea typeface="Verdana" pitchFamily="34" charset="0"/>
                <a:cs typeface="Verdana" pitchFamily="34" charset="0"/>
              </a:rPr>
              <a:t>imp</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bvol</a:t>
            </a:r>
            <a:r>
              <a:rPr lang="en-US" sz="1600" b="1" dirty="0" smtClean="0">
                <a:solidFill>
                  <a:srgbClr val="FFFF00"/>
                </a:solidFill>
                <a:latin typeface="Verdana" pitchFamily="34" charset="0"/>
                <a:ea typeface="Verdana" pitchFamily="34" charset="0"/>
                <a:cs typeface="Verdana" pitchFamily="34" charset="0"/>
              </a:rPr>
              <a:t>)</a:t>
            </a:r>
          </a:p>
        </p:txBody>
      </p:sp>
      <p:pic>
        <p:nvPicPr>
          <p:cNvPr id="9" name="Picture 43" descr="jaakko-scalar-indirect.png"/>
          <p:cNvPicPr>
            <a:picLocks noChangeAspect="1"/>
          </p:cNvPicPr>
          <p:nvPr/>
        </p:nvPicPr>
        <p:blipFill>
          <a:blip r:embed="rId4" cstate="print"/>
          <a:srcRect l="16877" r="16877"/>
          <a:stretch>
            <a:fillRect/>
          </a:stretch>
        </p:blipFill>
        <p:spPr bwMode="auto">
          <a:xfrm>
            <a:off x="1504346" y="1600200"/>
            <a:ext cx="2152872" cy="1828800"/>
          </a:xfrm>
          <a:prstGeom prst="rect">
            <a:avLst/>
          </a:prstGeom>
          <a:noFill/>
          <a:ln w="9525">
            <a:noFill/>
            <a:miter lim="800000"/>
            <a:headEnd/>
            <a:tailEnd/>
          </a:ln>
        </p:spPr>
      </p:pic>
      <p:pic>
        <p:nvPicPr>
          <p:cNvPr id="10" name="Picture 44" descr="jaakko-vector-indirect.png"/>
          <p:cNvPicPr>
            <a:picLocks noChangeAspect="1"/>
          </p:cNvPicPr>
          <p:nvPr/>
        </p:nvPicPr>
        <p:blipFill>
          <a:blip r:embed="rId5" cstate="print"/>
          <a:srcRect l="16877" r="16877"/>
          <a:stretch>
            <a:fillRect/>
          </a:stretch>
        </p:blipFill>
        <p:spPr bwMode="auto">
          <a:xfrm>
            <a:off x="381000" y="3962400"/>
            <a:ext cx="2152887" cy="1828800"/>
          </a:xfrm>
          <a:prstGeom prst="rect">
            <a:avLst/>
          </a:prstGeom>
          <a:noFill/>
          <a:ln w="9525">
            <a:noFill/>
            <a:miter lim="800000"/>
            <a:headEnd/>
            <a:tailEnd/>
          </a:ln>
        </p:spPr>
      </p:pic>
      <p:pic>
        <p:nvPicPr>
          <p:cNvPr id="11" name="Picture 46" descr="soldier-scalar-indirect+direct.png"/>
          <p:cNvPicPr>
            <a:picLocks noChangeAspect="1"/>
          </p:cNvPicPr>
          <p:nvPr/>
        </p:nvPicPr>
        <p:blipFill>
          <a:blip r:embed="rId6" cstate="print"/>
          <a:srcRect l="28119" r="5624"/>
          <a:stretch>
            <a:fillRect/>
          </a:stretch>
        </p:blipFill>
        <p:spPr bwMode="auto">
          <a:xfrm>
            <a:off x="3790346" y="1600200"/>
            <a:ext cx="2153254" cy="1828800"/>
          </a:xfrm>
          <a:prstGeom prst="rect">
            <a:avLst/>
          </a:prstGeom>
          <a:noFill/>
          <a:ln w="9525">
            <a:noFill/>
            <a:miter lim="800000"/>
            <a:headEnd/>
            <a:tailEnd/>
          </a:ln>
        </p:spPr>
      </p:pic>
      <p:pic>
        <p:nvPicPr>
          <p:cNvPr id="12" name="Picture 47" descr="soldier-vector-indirect+direct.png"/>
          <p:cNvPicPr>
            <a:picLocks noChangeAspect="1"/>
          </p:cNvPicPr>
          <p:nvPr/>
        </p:nvPicPr>
        <p:blipFill>
          <a:blip r:embed="rId7" cstate="print"/>
          <a:srcRect l="28119" r="5624"/>
          <a:stretch>
            <a:fillRect/>
          </a:stretch>
        </p:blipFill>
        <p:spPr bwMode="auto">
          <a:xfrm>
            <a:off x="4648200" y="3962400"/>
            <a:ext cx="2153272" cy="1828800"/>
          </a:xfrm>
          <a:prstGeom prst="rect">
            <a:avLst/>
          </a:prstGeom>
          <a:noFill/>
          <a:ln w="9525">
            <a:noFill/>
            <a:miter lim="800000"/>
            <a:headEnd/>
            <a:tailEnd/>
          </a:ln>
        </p:spPr>
      </p:pic>
      <p:pic>
        <p:nvPicPr>
          <p:cNvPr id="13" name="Picture 12" descr="soldier-novolumes.bmp"/>
          <p:cNvPicPr>
            <a:picLocks noChangeAspect="1"/>
          </p:cNvPicPr>
          <p:nvPr/>
        </p:nvPicPr>
        <p:blipFill>
          <a:blip r:embed="rId8" cstate="print"/>
          <a:srcRect l="21099" t="17580" r="28132" b="17580"/>
          <a:stretch>
            <a:fillRect/>
          </a:stretch>
        </p:blipFill>
        <p:spPr>
          <a:xfrm>
            <a:off x="7193164" y="1600200"/>
            <a:ext cx="1650637" cy="1828800"/>
          </a:xfrm>
          <a:prstGeom prst="rect">
            <a:avLst/>
          </a:prstGeom>
        </p:spPr>
      </p:pic>
      <p:pic>
        <p:nvPicPr>
          <p:cNvPr id="14" name="Picture 13" descr="soldier-volumes.bmp"/>
          <p:cNvPicPr>
            <a:picLocks noChangeAspect="1"/>
          </p:cNvPicPr>
          <p:nvPr/>
        </p:nvPicPr>
        <p:blipFill>
          <a:blip r:embed="rId9" cstate="print"/>
          <a:srcRect l="21099" t="17580" r="28132" b="17580"/>
          <a:stretch>
            <a:fillRect/>
          </a:stretch>
        </p:blipFill>
        <p:spPr>
          <a:xfrm>
            <a:off x="7193177" y="3962400"/>
            <a:ext cx="1650620" cy="1828800"/>
          </a:xfrm>
          <a:prstGeom prst="rect">
            <a:avLst/>
          </a:prstGeom>
        </p:spPr>
      </p:pic>
      <p:sp>
        <p:nvSpPr>
          <p:cNvPr id="15" name="TextBox 14"/>
          <p:cNvSpPr txBox="1"/>
          <p:nvPr/>
        </p:nvSpPr>
        <p:spPr bwMode="auto">
          <a:xfrm>
            <a:off x="3486607" y="1143000"/>
            <a:ext cx="21707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Using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Only</a:t>
            </a:r>
            <a:endParaRPr lang="en-US" sz="2400" dirty="0">
              <a:solidFill>
                <a:schemeClr val="bg1"/>
              </a:solidFill>
              <a:latin typeface="Helvetica" pitchFamily="34" charset="0"/>
              <a:cs typeface="Helvetica" pitchFamily="34" charset="0"/>
            </a:endParaRPr>
          </a:p>
        </p:txBody>
      </p:sp>
      <p:sp>
        <p:nvSpPr>
          <p:cNvPr id="17" name="TextBox 16"/>
          <p:cNvSpPr txBox="1"/>
          <p:nvPr/>
        </p:nvSpPr>
        <p:spPr bwMode="auto">
          <a:xfrm>
            <a:off x="7087656" y="3515389"/>
            <a:ext cx="182774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bvol</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2772508" y="3515389"/>
            <a:ext cx="1566454" cy="461665"/>
            <a:chOff x="1981200" y="3810000"/>
            <a:chExt cx="1566454" cy="461665"/>
          </a:xfrm>
        </p:grpSpPr>
        <p:sp>
          <p:nvSpPr>
            <p:cNvPr id="16" name="TextBox 15"/>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a:t>
              </a:r>
              <a:endParaRPr lang="en-US" sz="2400" dirty="0">
                <a:solidFill>
                  <a:schemeClr val="bg1"/>
                </a:solidFill>
                <a:latin typeface="Helvetica" pitchFamily="34" charset="0"/>
                <a:cs typeface="Helvetica" pitchFamily="34" charset="0"/>
              </a:endParaRPr>
            </a:p>
          </p:txBody>
        </p:sp>
        <p:cxnSp>
          <p:nvCxnSpPr>
            <p:cNvPr id="18" name="Straight Arrow Connector 17"/>
            <p:cNvCxnSpPr/>
            <p:nvPr/>
          </p:nvCxnSpPr>
          <p:spPr>
            <a:xfrm>
              <a:off x="3328987" y="4038600"/>
              <a:ext cx="111918"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bwMode="auto">
          <a:xfrm>
            <a:off x="2957888" y="5820508"/>
            <a:ext cx="3228225"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pic>
        <p:nvPicPr>
          <p:cNvPr id="19" name="Picture 18" descr="ca-overlay.png"/>
          <p:cNvPicPr>
            <a:picLocks noChangeAspect="1"/>
          </p:cNvPicPr>
          <p:nvPr/>
        </p:nvPicPr>
        <p:blipFill>
          <a:blip r:embed="rId10" cstate="print"/>
          <a:stretch>
            <a:fillRect/>
          </a:stretch>
        </p:blipFill>
        <p:spPr>
          <a:xfrm>
            <a:off x="2667000" y="3962400"/>
            <a:ext cx="1828800" cy="18288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U Textures (L</a:t>
            </a:r>
            <a:r>
              <a:rPr lang="en-US" sz="1600" b="1" baseline="-25000" dirty="0" smtClean="0">
                <a:solidFill>
                  <a:srgbClr val="FFFF00"/>
                </a:solidFill>
                <a:latin typeface="Verdana" pitchFamily="34" charset="0"/>
                <a:ea typeface="Verdana" pitchFamily="34" charset="0"/>
                <a:cs typeface="Verdana" pitchFamily="34" charset="0"/>
              </a:rPr>
              <a:t>imp</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bvol</a:t>
            </a:r>
            <a:r>
              <a:rPr lang="en-US" sz="1600" b="1" dirty="0" smtClean="0">
                <a:solidFill>
                  <a:srgbClr val="FFFF00"/>
                </a:solidFill>
                <a:latin typeface="Verdana" pitchFamily="34" charset="0"/>
                <a:ea typeface="Verdana" pitchFamily="34" charset="0"/>
                <a:cs typeface="Verdana" pitchFamily="34" charset="0"/>
              </a:rPr>
              <a:t>)</a:t>
            </a:r>
          </a:p>
        </p:txBody>
      </p:sp>
      <p:pic>
        <p:nvPicPr>
          <p:cNvPr id="9" name="Picture 43" descr="jaakko-scalar-indirect.png"/>
          <p:cNvPicPr>
            <a:picLocks noChangeAspect="1"/>
          </p:cNvPicPr>
          <p:nvPr/>
        </p:nvPicPr>
        <p:blipFill>
          <a:blip r:embed="rId4" cstate="print"/>
          <a:srcRect l="16877" r="16877"/>
          <a:stretch>
            <a:fillRect/>
          </a:stretch>
        </p:blipFill>
        <p:spPr bwMode="auto">
          <a:xfrm>
            <a:off x="1504346" y="1600200"/>
            <a:ext cx="2152872" cy="1828800"/>
          </a:xfrm>
          <a:prstGeom prst="rect">
            <a:avLst/>
          </a:prstGeom>
          <a:noFill/>
          <a:ln w="9525">
            <a:noFill/>
            <a:miter lim="800000"/>
            <a:headEnd/>
            <a:tailEnd/>
          </a:ln>
        </p:spPr>
      </p:pic>
      <p:pic>
        <p:nvPicPr>
          <p:cNvPr id="10" name="Picture 44" descr="jaakko-vector-indirect.png"/>
          <p:cNvPicPr>
            <a:picLocks noChangeAspect="1"/>
          </p:cNvPicPr>
          <p:nvPr/>
        </p:nvPicPr>
        <p:blipFill>
          <a:blip r:embed="rId5" cstate="print"/>
          <a:srcRect l="16877" r="16877"/>
          <a:stretch>
            <a:fillRect/>
          </a:stretch>
        </p:blipFill>
        <p:spPr bwMode="auto">
          <a:xfrm>
            <a:off x="381000" y="3962400"/>
            <a:ext cx="2152887" cy="1828800"/>
          </a:xfrm>
          <a:prstGeom prst="rect">
            <a:avLst/>
          </a:prstGeom>
          <a:noFill/>
          <a:ln w="9525">
            <a:noFill/>
            <a:miter lim="800000"/>
            <a:headEnd/>
            <a:tailEnd/>
          </a:ln>
        </p:spPr>
      </p:pic>
      <p:pic>
        <p:nvPicPr>
          <p:cNvPr id="11" name="Picture 46" descr="soldier-scalar-indirect+direct.png"/>
          <p:cNvPicPr>
            <a:picLocks noChangeAspect="1"/>
          </p:cNvPicPr>
          <p:nvPr/>
        </p:nvPicPr>
        <p:blipFill>
          <a:blip r:embed="rId6" cstate="print"/>
          <a:srcRect l="28119" r="5624"/>
          <a:stretch>
            <a:fillRect/>
          </a:stretch>
        </p:blipFill>
        <p:spPr bwMode="auto">
          <a:xfrm>
            <a:off x="3790346" y="1600200"/>
            <a:ext cx="2153254" cy="1828800"/>
          </a:xfrm>
          <a:prstGeom prst="rect">
            <a:avLst/>
          </a:prstGeom>
          <a:noFill/>
          <a:ln w="9525">
            <a:noFill/>
            <a:miter lim="800000"/>
            <a:headEnd/>
            <a:tailEnd/>
          </a:ln>
        </p:spPr>
      </p:pic>
      <p:pic>
        <p:nvPicPr>
          <p:cNvPr id="12" name="Picture 47" descr="soldier-vector-indirect+direct.png"/>
          <p:cNvPicPr>
            <a:picLocks noChangeAspect="1"/>
          </p:cNvPicPr>
          <p:nvPr/>
        </p:nvPicPr>
        <p:blipFill>
          <a:blip r:embed="rId7" cstate="print"/>
          <a:srcRect l="28119" r="5624"/>
          <a:stretch>
            <a:fillRect/>
          </a:stretch>
        </p:blipFill>
        <p:spPr bwMode="auto">
          <a:xfrm>
            <a:off x="4648200" y="3962400"/>
            <a:ext cx="2153272" cy="1828800"/>
          </a:xfrm>
          <a:prstGeom prst="rect">
            <a:avLst/>
          </a:prstGeom>
          <a:noFill/>
          <a:ln w="9525">
            <a:noFill/>
            <a:miter lim="800000"/>
            <a:headEnd/>
            <a:tailEnd/>
          </a:ln>
        </p:spPr>
      </p:pic>
      <p:pic>
        <p:nvPicPr>
          <p:cNvPr id="13" name="Picture 12" descr="soldier-novolumes.bmp"/>
          <p:cNvPicPr>
            <a:picLocks noChangeAspect="1"/>
          </p:cNvPicPr>
          <p:nvPr/>
        </p:nvPicPr>
        <p:blipFill>
          <a:blip r:embed="rId8" cstate="print"/>
          <a:srcRect l="21099" t="17580" r="28132" b="17580"/>
          <a:stretch>
            <a:fillRect/>
          </a:stretch>
        </p:blipFill>
        <p:spPr>
          <a:xfrm>
            <a:off x="7193164" y="1600200"/>
            <a:ext cx="1650637" cy="1828800"/>
          </a:xfrm>
          <a:prstGeom prst="rect">
            <a:avLst/>
          </a:prstGeom>
        </p:spPr>
      </p:pic>
      <p:pic>
        <p:nvPicPr>
          <p:cNvPr id="14" name="Picture 13" descr="soldier-volumes.bmp"/>
          <p:cNvPicPr>
            <a:picLocks noChangeAspect="1"/>
          </p:cNvPicPr>
          <p:nvPr/>
        </p:nvPicPr>
        <p:blipFill>
          <a:blip r:embed="rId9" cstate="print"/>
          <a:srcRect l="21099" t="17580" r="28132" b="17580"/>
          <a:stretch>
            <a:fillRect/>
          </a:stretch>
        </p:blipFill>
        <p:spPr>
          <a:xfrm>
            <a:off x="7193177" y="3962400"/>
            <a:ext cx="1650620" cy="1828800"/>
          </a:xfrm>
          <a:prstGeom prst="rect">
            <a:avLst/>
          </a:prstGeom>
        </p:spPr>
      </p:pic>
      <p:sp>
        <p:nvSpPr>
          <p:cNvPr id="15" name="TextBox 14"/>
          <p:cNvSpPr txBox="1"/>
          <p:nvPr/>
        </p:nvSpPr>
        <p:spPr bwMode="auto">
          <a:xfrm>
            <a:off x="3486607" y="1143000"/>
            <a:ext cx="21707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Using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Only</a:t>
            </a:r>
            <a:endParaRPr lang="en-US" sz="2400" dirty="0">
              <a:solidFill>
                <a:schemeClr val="bg1"/>
              </a:solidFill>
              <a:latin typeface="Helvetica" pitchFamily="34" charset="0"/>
              <a:cs typeface="Helvetica" pitchFamily="34" charset="0"/>
            </a:endParaRPr>
          </a:p>
        </p:txBody>
      </p:sp>
      <p:sp>
        <p:nvSpPr>
          <p:cNvPr id="17" name="TextBox 16"/>
          <p:cNvSpPr txBox="1"/>
          <p:nvPr/>
        </p:nvSpPr>
        <p:spPr bwMode="auto">
          <a:xfrm>
            <a:off x="7087656" y="3515389"/>
            <a:ext cx="182774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bvol</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2772508" y="3515389"/>
            <a:ext cx="1566454" cy="461665"/>
            <a:chOff x="1981200" y="3810000"/>
            <a:chExt cx="1566454" cy="461665"/>
          </a:xfrm>
        </p:grpSpPr>
        <p:sp>
          <p:nvSpPr>
            <p:cNvPr id="16" name="TextBox 15"/>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a:t>
              </a:r>
              <a:endParaRPr lang="en-US" sz="2400" dirty="0">
                <a:solidFill>
                  <a:schemeClr val="bg1"/>
                </a:solidFill>
                <a:latin typeface="Helvetica" pitchFamily="34" charset="0"/>
                <a:cs typeface="Helvetica" pitchFamily="34" charset="0"/>
              </a:endParaRPr>
            </a:p>
          </p:txBody>
        </p:sp>
        <p:cxnSp>
          <p:nvCxnSpPr>
            <p:cNvPr id="18" name="Straight Arrow Connector 17"/>
            <p:cNvCxnSpPr/>
            <p:nvPr/>
          </p:nvCxnSpPr>
          <p:spPr>
            <a:xfrm>
              <a:off x="3328987" y="4038600"/>
              <a:ext cx="111918"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bwMode="auto">
          <a:xfrm>
            <a:off x="2957888" y="5820508"/>
            <a:ext cx="3228225"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 F P S V</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pic>
        <p:nvPicPr>
          <p:cNvPr id="19" name="Picture 18" descr="ca-overlay.png"/>
          <p:cNvPicPr>
            <a:picLocks noChangeAspect="1"/>
          </p:cNvPicPr>
          <p:nvPr/>
        </p:nvPicPr>
        <p:blipFill>
          <a:blip r:embed="rId10" cstate="print"/>
          <a:stretch>
            <a:fillRect/>
          </a:stretch>
        </p:blipFill>
        <p:spPr>
          <a:xfrm>
            <a:off x="2667000" y="3962400"/>
            <a:ext cx="1828800" cy="18288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grpSp>
        <p:nvGrpSpPr>
          <p:cNvPr id="69"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p:nvGrpSpPr>
        <p:grpSpPr>
          <a:xfrm>
            <a:off x="3771900" y="1371600"/>
            <a:ext cx="1600200" cy="1714500"/>
            <a:chOff x="2971800" y="4419600"/>
            <a:chExt cx="1600200" cy="1714500"/>
          </a:xfrm>
        </p:grpSpPr>
        <p:grpSp>
          <p:nvGrpSpPr>
            <p:cNvPr id="97"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8"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609600" y="1371600"/>
            <a:ext cx="2007399" cy="1695450"/>
            <a:chOff x="609600" y="1371600"/>
            <a:chExt cx="2007399" cy="1695450"/>
          </a:xfrm>
        </p:grpSpPr>
        <p:grpSp>
          <p:nvGrpSpPr>
            <p:cNvPr id="63" name="Group 25"/>
            <p:cNvGrpSpPr/>
            <p:nvPr/>
          </p:nvGrpSpPr>
          <p:grpSpPr>
            <a:xfrm>
              <a:off x="609600" y="1371600"/>
              <a:ext cx="2007399" cy="1695450"/>
              <a:chOff x="1066800" y="2419350"/>
              <a:chExt cx="2007399" cy="1695450"/>
            </a:xfrm>
          </p:grpSpPr>
          <p:grpSp>
            <p:nvGrpSpPr>
              <p:cNvPr id="70" name="Group 20"/>
              <p:cNvGrpSpPr/>
              <p:nvPr/>
            </p:nvGrpSpPr>
            <p:grpSpPr>
              <a:xfrm>
                <a:off x="1066800" y="2419350"/>
                <a:ext cx="1683544" cy="1695450"/>
                <a:chOff x="1066800" y="2419350"/>
                <a:chExt cx="1683544" cy="1695450"/>
              </a:xfrm>
            </p:grpSpPr>
            <p:cxnSp>
              <p:nvCxnSpPr>
                <p:cNvPr id="72" name="Straight Connector 71"/>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1" name="Straight Arrow Connector 70"/>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(H</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 / R</a:t>
            </a:r>
            <a:r>
              <a:rPr lang="en-US" sz="1600" b="1" baseline="-25000" dirty="0" smtClean="0">
                <a:solidFill>
                  <a:srgbClr val="FFFF00"/>
                </a:solidFill>
                <a:latin typeface="Verdana" pitchFamily="34" charset="0"/>
                <a:ea typeface="Verdana" pitchFamily="34" charset="0"/>
                <a:cs typeface="Verdana" pitchFamily="34" charset="0"/>
              </a:rPr>
              <a:t>b</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3" name="Group 62"/>
          <p:cNvGrpSpPr/>
          <p:nvPr/>
        </p:nvGrpSpPr>
        <p:grpSpPr>
          <a:xfrm>
            <a:off x="3771900" y="1371600"/>
            <a:ext cx="1600200" cy="1714500"/>
            <a:chOff x="2971800" y="4419600"/>
            <a:chExt cx="1600200" cy="1714500"/>
          </a:xfrm>
        </p:grpSpPr>
        <p:grpSp>
          <p:nvGrpSpPr>
            <p:cNvPr id="64"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5"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609600" y="1371600"/>
            <a:ext cx="2007399" cy="1695450"/>
            <a:chOff x="609600" y="1371600"/>
            <a:chExt cx="2007399" cy="1695450"/>
          </a:xfrm>
        </p:grpSpPr>
        <p:grpSp>
          <p:nvGrpSpPr>
            <p:cNvPr id="2" name="Group 25"/>
            <p:cNvGrpSpPr/>
            <p:nvPr/>
          </p:nvGrpSpPr>
          <p:grpSpPr>
            <a:xfrm>
              <a:off x="609600" y="1371600"/>
              <a:ext cx="2007399" cy="1695450"/>
              <a:chOff x="1066800" y="2419350"/>
              <a:chExt cx="2007399" cy="1695450"/>
            </a:xfrm>
          </p:grpSpPr>
          <p:grpSp>
            <p:nvGrpSpPr>
              <p:cNvPr id="4" name="Group 20"/>
              <p:cNvGrpSpPr/>
              <p:nvPr/>
            </p:nvGrpSpPr>
            <p:grpSpPr>
              <a:xfrm>
                <a:off x="1066800" y="2419350"/>
                <a:ext cx="1683544" cy="1695450"/>
                <a:chOff x="1066800" y="2419350"/>
                <a:chExt cx="1683544" cy="1695450"/>
              </a:xfrm>
            </p:grpSpPr>
            <p:cxnSp>
              <p:nvCxnSpPr>
                <p:cNvPr id="5" name="Straight Connector 4"/>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62" name="Straight Connector 61"/>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Key Ideas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grpSp>
        <p:nvGrpSpPr>
          <p:cNvPr id="33" name="Group 32"/>
          <p:cNvGrpSpPr/>
          <p:nvPr/>
        </p:nvGrpSpPr>
        <p:grpSpPr>
          <a:xfrm>
            <a:off x="5334000" y="1034136"/>
            <a:ext cx="3474720" cy="2331720"/>
            <a:chOff x="2895600" y="1371600"/>
            <a:chExt cx="3474720" cy="2331720"/>
          </a:xfrm>
        </p:grpSpPr>
        <p:pic>
          <p:nvPicPr>
            <p:cNvPr id="27" name="Picture 36" descr="cube-2.png"/>
            <p:cNvPicPr>
              <a:picLocks noChangeAspect="1"/>
            </p:cNvPicPr>
            <p:nvPr/>
          </p:nvPicPr>
          <p:blipFill>
            <a:blip r:embed="rId4" cstate="print"/>
            <a:stretch>
              <a:fillRect/>
            </a:stretch>
          </p:blipFill>
          <p:spPr bwMode="auto">
            <a:xfrm>
              <a:off x="2895600" y="1371600"/>
              <a:ext cx="1188720" cy="1188720"/>
            </a:xfrm>
            <a:prstGeom prst="rect">
              <a:avLst/>
            </a:prstGeom>
            <a:noFill/>
            <a:ln w="9525">
              <a:noFill/>
              <a:miter lim="800000"/>
              <a:headEnd/>
              <a:tailEnd/>
            </a:ln>
          </p:spPr>
        </p:pic>
        <p:pic>
          <p:nvPicPr>
            <p:cNvPr id="25" name="Picture 37" descr="cube-3.png"/>
            <p:cNvPicPr>
              <a:picLocks noChangeAspect="1"/>
            </p:cNvPicPr>
            <p:nvPr/>
          </p:nvPicPr>
          <p:blipFill>
            <a:blip r:embed="rId5" cstate="print"/>
            <a:stretch>
              <a:fillRect/>
            </a:stretch>
          </p:blipFill>
          <p:spPr bwMode="auto">
            <a:xfrm>
              <a:off x="4038600" y="1371600"/>
              <a:ext cx="1188720" cy="1188720"/>
            </a:xfrm>
            <a:prstGeom prst="rect">
              <a:avLst/>
            </a:prstGeom>
            <a:noFill/>
            <a:ln w="9525">
              <a:noFill/>
              <a:miter lim="800000"/>
              <a:headEnd/>
              <a:tailEnd/>
            </a:ln>
          </p:spPr>
        </p:pic>
        <p:pic>
          <p:nvPicPr>
            <p:cNvPr id="23" name="Picture 40" descr="cube-5.png"/>
            <p:cNvPicPr>
              <a:picLocks noChangeAspect="1"/>
            </p:cNvPicPr>
            <p:nvPr/>
          </p:nvPicPr>
          <p:blipFill>
            <a:blip r:embed="rId6" cstate="print"/>
            <a:stretch>
              <a:fillRect/>
            </a:stretch>
          </p:blipFill>
          <p:spPr bwMode="auto">
            <a:xfrm>
              <a:off x="4038600" y="2514600"/>
              <a:ext cx="1188720" cy="1188720"/>
            </a:xfrm>
            <a:prstGeom prst="rect">
              <a:avLst/>
            </a:prstGeom>
            <a:noFill/>
            <a:ln w="9525">
              <a:noFill/>
              <a:miter lim="800000"/>
              <a:headEnd/>
              <a:tailEnd/>
            </a:ln>
          </p:spPr>
        </p:pic>
        <p:pic>
          <p:nvPicPr>
            <p:cNvPr id="22" name="Picture 38" descr="cube-4a.png"/>
            <p:cNvPicPr>
              <a:picLocks noChangeAspect="1"/>
            </p:cNvPicPr>
            <p:nvPr/>
          </p:nvPicPr>
          <p:blipFill>
            <a:blip r:embed="rId7" cstate="print"/>
            <a:stretch>
              <a:fillRect/>
            </a:stretch>
          </p:blipFill>
          <p:spPr bwMode="auto">
            <a:xfrm>
              <a:off x="5181600" y="1371600"/>
              <a:ext cx="1188720" cy="1188720"/>
            </a:xfrm>
            <a:prstGeom prst="rect">
              <a:avLst/>
            </a:prstGeom>
            <a:noFill/>
            <a:ln w="9525">
              <a:noFill/>
              <a:miter lim="800000"/>
              <a:headEnd/>
              <a:tailEnd/>
            </a:ln>
          </p:spPr>
        </p:pic>
        <p:pic>
          <p:nvPicPr>
            <p:cNvPr id="19" name="Picture 39" descr="cube-4b.png"/>
            <p:cNvPicPr>
              <a:picLocks noChangeAspect="1"/>
            </p:cNvPicPr>
            <p:nvPr/>
          </p:nvPicPr>
          <p:blipFill>
            <a:blip r:embed="rId8" cstate="print"/>
            <a:stretch>
              <a:fillRect/>
            </a:stretch>
          </p:blipFill>
          <p:spPr bwMode="auto">
            <a:xfrm>
              <a:off x="2895600" y="2514600"/>
              <a:ext cx="1188720" cy="1188720"/>
            </a:xfrm>
            <a:prstGeom prst="rect">
              <a:avLst/>
            </a:prstGeom>
            <a:noFill/>
            <a:ln w="9525">
              <a:noFill/>
              <a:miter lim="800000"/>
              <a:headEnd/>
              <a:tailEnd/>
            </a:ln>
          </p:spPr>
        </p:pic>
        <p:pic>
          <p:nvPicPr>
            <p:cNvPr id="17" name="Picture 41" descr="cube-6.png"/>
            <p:cNvPicPr>
              <a:picLocks noChangeAspect="1"/>
            </p:cNvPicPr>
            <p:nvPr/>
          </p:nvPicPr>
          <p:blipFill>
            <a:blip r:embed="rId9" cstate="print"/>
            <a:stretch>
              <a:fillRect/>
            </a:stretch>
          </p:blipFill>
          <p:spPr bwMode="auto">
            <a:xfrm>
              <a:off x="5181600" y="2514600"/>
              <a:ext cx="1188720" cy="1188720"/>
            </a:xfrm>
            <a:prstGeom prst="rect">
              <a:avLst/>
            </a:prstGeom>
            <a:noFill/>
            <a:ln w="9525">
              <a:noFill/>
              <a:miter lim="800000"/>
              <a:headEnd/>
              <a:tailEnd/>
            </a:ln>
          </p:spPr>
        </p:pic>
      </p:grpSp>
      <p:pic>
        <p:nvPicPr>
          <p:cNvPr id="32" name="Picture 31" descr="iPad-iPhone.jpg"/>
          <p:cNvPicPr>
            <a:picLocks noChangeAspect="1"/>
          </p:cNvPicPr>
          <p:nvPr/>
        </p:nvPicPr>
        <p:blipFill>
          <a:blip r:embed="rId10" cstate="print"/>
          <a:stretch>
            <a:fillRect/>
          </a:stretch>
        </p:blipFill>
        <p:spPr>
          <a:xfrm>
            <a:off x="5257800" y="3925868"/>
            <a:ext cx="3657600" cy="2202788"/>
          </a:xfrm>
          <a:prstGeom prst="rect">
            <a:avLst/>
          </a:prstGeom>
        </p:spPr>
      </p:pic>
      <p:pic>
        <p:nvPicPr>
          <p:cNvPr id="7" name="Picture 38" descr="cube-scambled.png"/>
          <p:cNvPicPr>
            <a:picLocks noChangeAspect="1"/>
          </p:cNvPicPr>
          <p:nvPr/>
        </p:nvPicPr>
        <p:blipFill>
          <a:blip r:embed="rId11" cstate="print"/>
          <a:stretch>
            <a:fillRect/>
          </a:stretch>
        </p:blipFill>
        <p:spPr bwMode="auto">
          <a:xfrm>
            <a:off x="304800" y="892628"/>
            <a:ext cx="2743200" cy="2743200"/>
          </a:xfrm>
          <a:prstGeom prst="rect">
            <a:avLst/>
          </a:prstGeom>
          <a:noFill/>
          <a:ln w="9525">
            <a:noFill/>
            <a:miter lim="800000"/>
            <a:headEnd/>
            <a:tailEnd/>
          </a:ln>
        </p:spPr>
      </p:pic>
      <p:pic>
        <p:nvPicPr>
          <p:cNvPr id="8" name="Picture 37" descr="cube-nearest.png"/>
          <p:cNvPicPr>
            <a:picLocks noChangeAspect="1"/>
          </p:cNvPicPr>
          <p:nvPr/>
        </p:nvPicPr>
        <p:blipFill>
          <a:blip r:embed="rId12" cstate="print"/>
          <a:stretch>
            <a:fillRect/>
          </a:stretch>
        </p:blipFill>
        <p:spPr bwMode="auto">
          <a:xfrm>
            <a:off x="2209800" y="3526972"/>
            <a:ext cx="2743200" cy="2743200"/>
          </a:xfrm>
          <a:prstGeom prst="rect">
            <a:avLst/>
          </a:prstGeom>
          <a:noFill/>
          <a:ln w="9525">
            <a:noFill/>
            <a:miter lim="800000"/>
            <a:headEnd/>
            <a:tailEnd/>
          </a:ln>
        </p:spPr>
      </p:pic>
      <p:sp>
        <p:nvSpPr>
          <p:cNvPr id="34" name="TextBox 33"/>
          <p:cNvSpPr txBox="1"/>
          <p:nvPr/>
        </p:nvSpPr>
        <p:spPr bwMode="auto">
          <a:xfrm>
            <a:off x="304800" y="4648200"/>
            <a:ext cx="200086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Lighting Prior</a:t>
            </a:r>
          </a:p>
        </p:txBody>
      </p:sp>
      <p:sp>
        <p:nvSpPr>
          <p:cNvPr id="35" name="TextBox 34"/>
          <p:cNvSpPr txBox="1"/>
          <p:nvPr/>
        </p:nvSpPr>
        <p:spPr bwMode="auto">
          <a:xfrm>
            <a:off x="6248400" y="3276600"/>
            <a:ext cx="160653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Modularity</a:t>
            </a:r>
          </a:p>
        </p:txBody>
      </p:sp>
      <p:sp>
        <p:nvSpPr>
          <p:cNvPr id="36" name="TextBox 35"/>
          <p:cNvSpPr txBox="1"/>
          <p:nvPr/>
        </p:nvSpPr>
        <p:spPr bwMode="auto">
          <a:xfrm>
            <a:off x="6548632" y="3962400"/>
            <a:ext cx="107593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Speed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pSp>
        <p:nvGrpSpPr>
          <p:cNvPr id="171" name="Group 170"/>
          <p:cNvGrpSpPr/>
          <p:nvPr/>
        </p:nvGrpSpPr>
        <p:grpSpPr>
          <a:xfrm>
            <a:off x="609600" y="1371600"/>
            <a:ext cx="2007399" cy="1695450"/>
            <a:chOff x="609600" y="1371600"/>
            <a:chExt cx="2007399" cy="1695450"/>
          </a:xfrm>
        </p:grpSpPr>
        <p:grpSp>
          <p:nvGrpSpPr>
            <p:cNvPr id="172" name="Group 25"/>
            <p:cNvGrpSpPr/>
            <p:nvPr/>
          </p:nvGrpSpPr>
          <p:grpSpPr>
            <a:xfrm>
              <a:off x="609600" y="1371600"/>
              <a:ext cx="2007399" cy="1695450"/>
              <a:chOff x="1066800" y="2419350"/>
              <a:chExt cx="2007399" cy="1695450"/>
            </a:xfrm>
          </p:grpSpPr>
          <p:grpSp>
            <p:nvGrpSpPr>
              <p:cNvPr id="178" name="Group 20"/>
              <p:cNvGrpSpPr/>
              <p:nvPr/>
            </p:nvGrpSpPr>
            <p:grpSpPr>
              <a:xfrm>
                <a:off x="1066800" y="2419350"/>
                <a:ext cx="1683544" cy="1695450"/>
                <a:chOff x="1066800" y="2419350"/>
                <a:chExt cx="1683544" cy="1695450"/>
              </a:xfrm>
            </p:grpSpPr>
            <p:cxnSp>
              <p:nvCxnSpPr>
                <p:cNvPr id="180" name="Straight Connector 179"/>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3"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9" name="Straight Arrow Connector 178"/>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73" name="Straight Connector 17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88" name="Group 187"/>
          <p:cNvGrpSpPr/>
          <p:nvPr/>
        </p:nvGrpSpPr>
        <p:grpSpPr>
          <a:xfrm>
            <a:off x="1828800" y="1447800"/>
            <a:ext cx="457200" cy="1598629"/>
            <a:chOff x="1828800" y="1447800"/>
            <a:chExt cx="457200" cy="1598629"/>
          </a:xfrm>
        </p:grpSpPr>
        <p:grpSp>
          <p:nvGrpSpPr>
            <p:cNvPr id="187" name="Group 186"/>
            <p:cNvGrpSpPr/>
            <p:nvPr/>
          </p:nvGrpSpPr>
          <p:grpSpPr>
            <a:xfrm>
              <a:off x="1828800" y="1447800"/>
              <a:ext cx="457200" cy="1524000"/>
              <a:chOff x="1828800" y="1447800"/>
              <a:chExt cx="457200" cy="1524000"/>
            </a:xfrm>
          </p:grpSpPr>
          <p:cxnSp>
            <p:nvCxnSpPr>
              <p:cNvPr id="141" name="Straight Connector 140"/>
              <p:cNvCxnSpPr/>
              <p:nvPr/>
            </p:nvCxnSpPr>
            <p:spPr>
              <a:xfrm flipV="1">
                <a:off x="1828800" y="2438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V="1">
                <a:off x="1828800" y="2286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1828800" y="2133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1828800" y="1981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1828800" y="1828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1828800" y="1676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1828800" y="152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2209800" y="1447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2133600" y="1524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2057400" y="1600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1981200" y="1676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1905000" y="1752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86" name="Straight Connector 185"/>
            <p:cNvCxnSpPr/>
            <p:nvPr/>
          </p:nvCxnSpPr>
          <p:spPr>
            <a:xfrm flipV="1">
              <a:off x="1838528" y="1791512"/>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(H</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 / R</a:t>
            </a:r>
            <a:r>
              <a:rPr lang="en-US" sz="1600" b="1" baseline="-25000" dirty="0" smtClean="0">
                <a:solidFill>
                  <a:srgbClr val="FFFF00"/>
                </a:solidFill>
                <a:latin typeface="Verdana" pitchFamily="34" charset="0"/>
                <a:ea typeface="Verdana" pitchFamily="34" charset="0"/>
                <a:cs typeface="Verdana" pitchFamily="34" charset="0"/>
              </a:rPr>
              <a:t>b</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62"/>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9" name="Group 138"/>
          <p:cNvGrpSpPr/>
          <p:nvPr/>
        </p:nvGrpSpPr>
        <p:grpSpPr>
          <a:xfrm>
            <a:off x="1828800" y="1447800"/>
            <a:ext cx="457200" cy="1524000"/>
            <a:chOff x="1828800" y="1447800"/>
            <a:chExt cx="457200" cy="1524000"/>
          </a:xfrm>
        </p:grpSpPr>
        <p:cxnSp>
          <p:nvCxnSpPr>
            <p:cNvPr id="91" name="Straight Connector 90"/>
            <p:cNvCxnSpPr/>
            <p:nvPr/>
          </p:nvCxnSpPr>
          <p:spPr>
            <a:xfrm flipV="1">
              <a:off x="1828800" y="2438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1828800" y="2286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1828800" y="2133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828800" y="1981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1828800" y="1828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1828800" y="1676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1828800" y="152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2209800" y="1447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2133600" y="1524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057400" y="1600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981200" y="1676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905000" y="1752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132" name="TextBox 131"/>
          <p:cNvSpPr txBox="1"/>
          <p:nvPr/>
        </p:nvSpPr>
        <p:spPr bwMode="auto">
          <a:xfrm>
            <a:off x="2819400" y="3975100"/>
            <a:ext cx="774571"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H</a:t>
            </a:r>
            <a:r>
              <a:rPr lang="en-US" sz="2400" baseline="-25000" dirty="0" err="1" smtClean="0">
                <a:solidFill>
                  <a:schemeClr val="bg1"/>
                </a:solidFill>
                <a:latin typeface="Helvetica" pitchFamily="34" charset="0"/>
                <a:cs typeface="Helvetica" pitchFamily="34" charset="0"/>
              </a:rPr>
              <a:t>lf</a:t>
            </a:r>
            <a:r>
              <a:rPr lang="en-US" sz="2400" dirty="0" smtClean="0">
                <a:solidFill>
                  <a:schemeClr val="bg1"/>
                </a:solidFill>
                <a:latin typeface="Helvetica" pitchFamily="34" charset="0"/>
                <a:cs typeface="Helvetica" pitchFamily="34" charset="0"/>
              </a:rPr>
              <a:t> =</a:t>
            </a:r>
            <a:endParaRPr lang="en-US" sz="2400" dirty="0">
              <a:solidFill>
                <a:schemeClr val="bg1"/>
              </a:solidFill>
              <a:latin typeface="Helvetica" pitchFamily="34" charset="0"/>
              <a:cs typeface="Helvetica" pitchFamily="34" charset="0"/>
            </a:endParaRPr>
          </a:p>
        </p:txBody>
      </p:sp>
      <p:sp>
        <p:nvSpPr>
          <p:cNvPr id="74" name="Left Bracket 73"/>
          <p:cNvSpPr/>
          <p:nvPr/>
        </p:nvSpPr>
        <p:spPr>
          <a:xfrm>
            <a:off x="3733800" y="3365500"/>
            <a:ext cx="107950" cy="1536700"/>
          </a:xfrm>
          <a:prstGeom prst="leftBracket">
            <a:avLst>
              <a:gd name="adj" fmla="val 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3" name="Left Bracket 152"/>
          <p:cNvSpPr/>
          <p:nvPr/>
        </p:nvSpPr>
        <p:spPr>
          <a:xfrm flipH="1">
            <a:off x="5181600" y="3352800"/>
            <a:ext cx="101912" cy="1536700"/>
          </a:xfrm>
          <a:prstGeom prst="leftBracket">
            <a:avLst>
              <a:gd name="adj" fmla="val 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TextBox 153"/>
          <p:cNvSpPr txBox="1"/>
          <p:nvPr/>
        </p:nvSpPr>
        <p:spPr bwMode="auto">
          <a:xfrm>
            <a:off x="4419600" y="3822700"/>
            <a:ext cx="49244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9"/>
                                        </p:tgtEl>
                                        <p:attrNameLst>
                                          <p:attrName>style.visibility</p:attrName>
                                        </p:attrNameLst>
                                      </p:cBhvr>
                                      <p:to>
                                        <p:strVal val="visible"/>
                                      </p:to>
                                    </p:set>
                                  </p:childTnLst>
                                </p:cTn>
                              </p:par>
                              <p:par>
                                <p:cTn id="11" presetID="6" presetClass="emph" presetSubtype="0" fill="hold" nodeType="withEffect">
                                  <p:stCondLst>
                                    <p:cond delay="0"/>
                                  </p:stCondLst>
                                  <p:childTnLst>
                                    <p:animScale>
                                      <p:cBhvr>
                                        <p:cTn id="12" dur="500" fill="hold"/>
                                        <p:tgtEl>
                                          <p:spTgt spid="139"/>
                                        </p:tgtEl>
                                      </p:cBhvr>
                                      <p:by x="15000" y="100000"/>
                                    </p:animScale>
                                  </p:childTnLst>
                                </p:cTn>
                              </p:par>
                              <p:par>
                                <p:cTn id="13" presetID="49" presetClass="path" presetSubtype="0" accel="50000" decel="50000" fill="hold" nodeType="withEffect">
                                  <p:stCondLst>
                                    <p:cond delay="0"/>
                                  </p:stCondLst>
                                  <p:childTnLst>
                                    <p:animMotion origin="layout" path="M 2.77556E-17 -2.22222E-6 L 0.21667 0.27778 " pathEditMode="relative" rAng="0" ptsTypes="AA">
                                      <p:cBhvr>
                                        <p:cTn id="14" dur="500" fill="hold"/>
                                        <p:tgtEl>
                                          <p:spTgt spid="139"/>
                                        </p:tgtEl>
                                        <p:attrNameLst>
                                          <p:attrName>ppt_x</p:attrName>
                                          <p:attrName>ppt_y</p:attrName>
                                        </p:attrNameLst>
                                      </p:cBhvr>
                                      <p:rCtr x="108" y="139"/>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5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(H</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 / R</a:t>
            </a:r>
            <a:r>
              <a:rPr lang="en-US" sz="1600" b="1" baseline="-25000" dirty="0" smtClean="0">
                <a:solidFill>
                  <a:srgbClr val="FFFF00"/>
                </a:solidFill>
                <a:latin typeface="Verdana" pitchFamily="34" charset="0"/>
                <a:ea typeface="Verdana" pitchFamily="34" charset="0"/>
                <a:cs typeface="Verdana" pitchFamily="34" charset="0"/>
              </a:rPr>
              <a:t>b</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62"/>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 name="Group 137"/>
          <p:cNvGrpSpPr/>
          <p:nvPr/>
        </p:nvGrpSpPr>
        <p:grpSpPr>
          <a:xfrm>
            <a:off x="3437523" y="4979014"/>
            <a:ext cx="2268954" cy="659786"/>
            <a:chOff x="3431912" y="3764279"/>
            <a:chExt cx="2268954" cy="659786"/>
          </a:xfrm>
        </p:grpSpPr>
        <p:sp>
          <p:nvSpPr>
            <p:cNvPr id="134" name="TextBox 133"/>
            <p:cNvSpPr txBox="1"/>
            <p:nvPr/>
          </p:nvSpPr>
          <p:spPr bwMode="auto">
            <a:xfrm>
              <a:off x="3431912" y="3962400"/>
              <a:ext cx="22689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H</a:t>
              </a:r>
              <a:r>
                <a:rPr lang="en-US" sz="2400" baseline="-25000" dirty="0" smtClean="0">
                  <a:solidFill>
                    <a:schemeClr val="bg1"/>
                  </a:solidFill>
                  <a:latin typeface="Helvetica" pitchFamily="34" charset="0"/>
                  <a:cs typeface="Helvetica" pitchFamily="34" charset="0"/>
                </a:rPr>
                <a:t>lf</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
          <p:nvSpPr>
            <p:cNvPr id="135" name="TextBox 134"/>
            <p:cNvSpPr txBox="1"/>
            <p:nvPr/>
          </p:nvSpPr>
          <p:spPr bwMode="auto">
            <a:xfrm>
              <a:off x="4106487"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36" name="TextBox 135"/>
            <p:cNvSpPr txBox="1"/>
            <p:nvPr/>
          </p:nvSpPr>
          <p:spPr bwMode="auto">
            <a:xfrm>
              <a:off x="4572000"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37" name="TextBox 136"/>
            <p:cNvSpPr txBox="1"/>
            <p:nvPr/>
          </p:nvSpPr>
          <p:spPr bwMode="auto">
            <a:xfrm>
              <a:off x="5012574"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14" name="Group 139"/>
          <p:cNvGrpSpPr/>
          <p:nvPr/>
        </p:nvGrpSpPr>
        <p:grpSpPr>
          <a:xfrm>
            <a:off x="3690188" y="5512414"/>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H</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81" name="TextBox 80"/>
          <p:cNvSpPr txBox="1"/>
          <p:nvPr/>
        </p:nvSpPr>
        <p:spPr bwMode="auto">
          <a:xfrm>
            <a:off x="2819400" y="3975100"/>
            <a:ext cx="774571"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H</a:t>
            </a:r>
            <a:r>
              <a:rPr lang="en-US" sz="2400" baseline="-25000" dirty="0" err="1" smtClean="0">
                <a:solidFill>
                  <a:schemeClr val="bg1"/>
                </a:solidFill>
                <a:latin typeface="Helvetica" pitchFamily="34" charset="0"/>
                <a:cs typeface="Helvetica" pitchFamily="34" charset="0"/>
              </a:rPr>
              <a:t>lf</a:t>
            </a:r>
            <a:r>
              <a:rPr lang="en-US" sz="2400" dirty="0" smtClean="0">
                <a:solidFill>
                  <a:schemeClr val="bg1"/>
                </a:solidFill>
                <a:latin typeface="Helvetica" pitchFamily="34" charset="0"/>
                <a:cs typeface="Helvetica" pitchFamily="34" charset="0"/>
              </a:rPr>
              <a:t> =</a:t>
            </a:r>
            <a:endParaRPr lang="en-US" sz="2400" dirty="0">
              <a:solidFill>
                <a:schemeClr val="bg1"/>
              </a:solidFill>
              <a:latin typeface="Helvetica" pitchFamily="34" charset="0"/>
              <a:cs typeface="Helvetica" pitchFamily="34" charset="0"/>
            </a:endParaRPr>
          </a:p>
        </p:txBody>
      </p:sp>
      <p:sp>
        <p:nvSpPr>
          <p:cNvPr id="83" name="Left Bracket 82"/>
          <p:cNvSpPr/>
          <p:nvPr/>
        </p:nvSpPr>
        <p:spPr>
          <a:xfrm>
            <a:off x="3733800" y="3365500"/>
            <a:ext cx="107950" cy="1536700"/>
          </a:xfrm>
          <a:prstGeom prst="leftBracket">
            <a:avLst>
              <a:gd name="adj" fmla="val 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Left Bracket 83"/>
          <p:cNvSpPr/>
          <p:nvPr/>
        </p:nvSpPr>
        <p:spPr>
          <a:xfrm flipH="1">
            <a:off x="5181600" y="3352800"/>
            <a:ext cx="101912" cy="1536700"/>
          </a:xfrm>
          <a:prstGeom prst="leftBracket">
            <a:avLst>
              <a:gd name="adj" fmla="val 0"/>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TextBox 84"/>
          <p:cNvSpPr txBox="1"/>
          <p:nvPr/>
        </p:nvSpPr>
        <p:spPr bwMode="auto">
          <a:xfrm>
            <a:off x="4419600" y="3822700"/>
            <a:ext cx="49244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p>
        </p:txBody>
      </p:sp>
      <p:grpSp>
        <p:nvGrpSpPr>
          <p:cNvPr id="86" name="Group 85"/>
          <p:cNvGrpSpPr/>
          <p:nvPr/>
        </p:nvGrpSpPr>
        <p:grpSpPr>
          <a:xfrm>
            <a:off x="3989476" y="3391712"/>
            <a:ext cx="68580" cy="1524000"/>
            <a:chOff x="1828800" y="1447800"/>
            <a:chExt cx="457200" cy="1524000"/>
          </a:xfrm>
        </p:grpSpPr>
        <p:cxnSp>
          <p:nvCxnSpPr>
            <p:cNvPr id="87" name="Straight Connector 86"/>
            <p:cNvCxnSpPr/>
            <p:nvPr/>
          </p:nvCxnSpPr>
          <p:spPr>
            <a:xfrm flipV="1">
              <a:off x="1828800" y="2438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1828800" y="2286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1828800" y="2133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1828800" y="1981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1828800" y="1828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1828800" y="1676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828800" y="152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2209800" y="1447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2133600" y="1524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2057400" y="1600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981200" y="1676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1905000" y="1752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3" name="Group 102"/>
          <p:cNvGrpSpPr/>
          <p:nvPr/>
        </p:nvGrpSpPr>
        <p:grpSpPr>
          <a:xfrm>
            <a:off x="609600" y="1371600"/>
            <a:ext cx="2007399" cy="1695450"/>
            <a:chOff x="609600" y="1371600"/>
            <a:chExt cx="2007399" cy="1695450"/>
          </a:xfrm>
        </p:grpSpPr>
        <p:grpSp>
          <p:nvGrpSpPr>
            <p:cNvPr id="104" name="Group 25"/>
            <p:cNvGrpSpPr/>
            <p:nvPr/>
          </p:nvGrpSpPr>
          <p:grpSpPr>
            <a:xfrm>
              <a:off x="609600" y="1371600"/>
              <a:ext cx="2007399" cy="1695450"/>
              <a:chOff x="1066800" y="2419350"/>
              <a:chExt cx="2007399" cy="1695450"/>
            </a:xfrm>
          </p:grpSpPr>
          <p:grpSp>
            <p:nvGrpSpPr>
              <p:cNvPr id="110" name="Group 20"/>
              <p:cNvGrpSpPr/>
              <p:nvPr/>
            </p:nvGrpSpPr>
            <p:grpSpPr>
              <a:xfrm>
                <a:off x="1066800" y="2419350"/>
                <a:ext cx="1683544" cy="1695450"/>
                <a:chOff x="1066800" y="2419350"/>
                <a:chExt cx="1683544" cy="1695450"/>
              </a:xfrm>
            </p:grpSpPr>
            <p:cxnSp>
              <p:nvCxnSpPr>
                <p:cNvPr id="112" name="Straight Connector 111"/>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Arrow Connector 110"/>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05" name="Straight Connector 104"/>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(H</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 / R</a:t>
            </a:r>
            <a:r>
              <a:rPr lang="en-US" sz="1600" b="1" baseline="-25000" dirty="0" smtClean="0">
                <a:solidFill>
                  <a:srgbClr val="FFFF00"/>
                </a:solidFill>
                <a:latin typeface="Verdana" pitchFamily="34" charset="0"/>
                <a:ea typeface="Verdana" pitchFamily="34" charset="0"/>
                <a:cs typeface="Verdana" pitchFamily="34" charset="0"/>
              </a:rPr>
              <a:t>b</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62"/>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4" name="Group 139"/>
          <p:cNvGrpSpPr/>
          <p:nvPr/>
        </p:nvGrpSpPr>
        <p:grpSpPr>
          <a:xfrm>
            <a:off x="3690188" y="3200400"/>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H</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81" name="TextBox 80"/>
          <p:cNvSpPr txBox="1"/>
          <p:nvPr/>
        </p:nvSpPr>
        <p:spPr bwMode="auto">
          <a:xfrm>
            <a:off x="3247759" y="4648200"/>
            <a:ext cx="264848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r>
              <a:rPr lang="en-US" sz="2400" dirty="0" smtClean="0">
                <a:latin typeface="Helvetica" pitchFamily="34" charset="0"/>
                <a:cs typeface="Helvetica" pitchFamily="34" charset="0"/>
              </a:rPr>
              <a:t> = H</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lightfield</a:t>
            </a:r>
            <a:endParaRPr lang="en-US" sz="2400" dirty="0">
              <a:solidFill>
                <a:schemeClr val="bg1"/>
              </a:solidFill>
              <a:latin typeface="Helvetica" pitchFamily="34" charset="0"/>
              <a:cs typeface="Helvetica" pitchFamily="34" charset="0"/>
            </a:endParaRPr>
          </a:p>
        </p:txBody>
      </p:sp>
      <p:grpSp>
        <p:nvGrpSpPr>
          <p:cNvPr id="109" name="Group 108"/>
          <p:cNvGrpSpPr/>
          <p:nvPr/>
        </p:nvGrpSpPr>
        <p:grpSpPr>
          <a:xfrm>
            <a:off x="623455" y="1419101"/>
            <a:ext cx="1662545" cy="1638795"/>
            <a:chOff x="623455" y="1419101"/>
            <a:chExt cx="1662545" cy="1638795"/>
          </a:xfrm>
        </p:grpSpPr>
        <p:sp>
          <p:nvSpPr>
            <p:cNvPr id="107" name="Freeform 106"/>
            <p:cNvSpPr/>
            <p:nvPr/>
          </p:nvSpPr>
          <p:spPr>
            <a:xfrm>
              <a:off x="1199408" y="1419101"/>
              <a:ext cx="1086592" cy="1638795"/>
            </a:xfrm>
            <a:custGeom>
              <a:avLst/>
              <a:gdLst>
                <a:gd name="connsiteX0" fmla="*/ 635330 w 1086592"/>
                <a:gd name="connsiteY0" fmla="*/ 1638795 h 1638795"/>
                <a:gd name="connsiteX1" fmla="*/ 1086592 w 1086592"/>
                <a:gd name="connsiteY1" fmla="*/ 1181595 h 1638795"/>
                <a:gd name="connsiteX2" fmla="*/ 1086592 w 1086592"/>
                <a:gd name="connsiteY2" fmla="*/ 0 h 1638795"/>
                <a:gd name="connsiteX3" fmla="*/ 653143 w 1086592"/>
                <a:gd name="connsiteY3" fmla="*/ 403761 h 1638795"/>
                <a:gd name="connsiteX4" fmla="*/ 326571 w 1086592"/>
                <a:gd name="connsiteY4" fmla="*/ 403761 h 1638795"/>
                <a:gd name="connsiteX5" fmla="*/ 338447 w 1086592"/>
                <a:gd name="connsiteY5" fmla="*/ 1187533 h 1638795"/>
                <a:gd name="connsiteX6" fmla="*/ 0 w 1086592"/>
                <a:gd name="connsiteY6" fmla="*/ 1620982 h 1638795"/>
                <a:gd name="connsiteX7" fmla="*/ 635330 w 1086592"/>
                <a:gd name="connsiteY7" fmla="*/ 1638795 h 16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6592" h="1638795">
                  <a:moveTo>
                    <a:pt x="635330" y="1638795"/>
                  </a:moveTo>
                  <a:lnTo>
                    <a:pt x="1086592" y="1181595"/>
                  </a:lnTo>
                  <a:lnTo>
                    <a:pt x="1086592" y="0"/>
                  </a:lnTo>
                  <a:lnTo>
                    <a:pt x="653143" y="403761"/>
                  </a:lnTo>
                  <a:lnTo>
                    <a:pt x="326571" y="403761"/>
                  </a:lnTo>
                  <a:lnTo>
                    <a:pt x="338447" y="1187533"/>
                  </a:lnTo>
                  <a:lnTo>
                    <a:pt x="0" y="1620982"/>
                  </a:lnTo>
                  <a:lnTo>
                    <a:pt x="635330" y="1638795"/>
                  </a:lnTo>
                  <a:close/>
                </a:path>
              </a:pathLst>
            </a:cu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Freeform 107"/>
            <p:cNvSpPr/>
            <p:nvPr/>
          </p:nvSpPr>
          <p:spPr>
            <a:xfrm>
              <a:off x="623455" y="1822862"/>
              <a:ext cx="920337" cy="1223159"/>
            </a:xfrm>
            <a:custGeom>
              <a:avLst/>
              <a:gdLst>
                <a:gd name="connsiteX0" fmla="*/ 11875 w 920337"/>
                <a:gd name="connsiteY0" fmla="*/ 1223159 h 1223159"/>
                <a:gd name="connsiteX1" fmla="*/ 570015 w 920337"/>
                <a:gd name="connsiteY1" fmla="*/ 1223159 h 1223159"/>
                <a:gd name="connsiteX2" fmla="*/ 914400 w 920337"/>
                <a:gd name="connsiteY2" fmla="*/ 783772 h 1223159"/>
                <a:gd name="connsiteX3" fmla="*/ 920337 w 920337"/>
                <a:gd name="connsiteY3" fmla="*/ 0 h 1223159"/>
                <a:gd name="connsiteX4" fmla="*/ 0 w 920337"/>
                <a:gd name="connsiteY4" fmla="*/ 5938 h 1223159"/>
                <a:gd name="connsiteX5" fmla="*/ 11875 w 920337"/>
                <a:gd name="connsiteY5" fmla="*/ 1223159 h 122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337" h="1223159">
                  <a:moveTo>
                    <a:pt x="11875" y="1223159"/>
                  </a:moveTo>
                  <a:lnTo>
                    <a:pt x="570015" y="1223159"/>
                  </a:lnTo>
                  <a:lnTo>
                    <a:pt x="914400" y="783772"/>
                  </a:lnTo>
                  <a:lnTo>
                    <a:pt x="920337" y="0"/>
                  </a:lnTo>
                  <a:lnTo>
                    <a:pt x="0" y="5938"/>
                  </a:lnTo>
                  <a:lnTo>
                    <a:pt x="11875" y="1223159"/>
                  </a:lnTo>
                  <a:close/>
                </a:path>
              </a:pathLst>
            </a:cu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3" name="Group 82"/>
          <p:cNvGrpSpPr/>
          <p:nvPr/>
        </p:nvGrpSpPr>
        <p:grpSpPr>
          <a:xfrm>
            <a:off x="609600" y="1371600"/>
            <a:ext cx="2007399" cy="1695450"/>
            <a:chOff x="609600" y="1371600"/>
            <a:chExt cx="2007399" cy="1695450"/>
          </a:xfrm>
        </p:grpSpPr>
        <p:grpSp>
          <p:nvGrpSpPr>
            <p:cNvPr id="84" name="Group 25"/>
            <p:cNvGrpSpPr/>
            <p:nvPr/>
          </p:nvGrpSpPr>
          <p:grpSpPr>
            <a:xfrm>
              <a:off x="609600" y="1371600"/>
              <a:ext cx="2007399" cy="1695450"/>
              <a:chOff x="1066800" y="2419350"/>
              <a:chExt cx="2007399" cy="1695450"/>
            </a:xfrm>
          </p:grpSpPr>
          <p:grpSp>
            <p:nvGrpSpPr>
              <p:cNvPr id="91" name="Group 20"/>
              <p:cNvGrpSpPr/>
              <p:nvPr/>
            </p:nvGrpSpPr>
            <p:grpSpPr>
              <a:xfrm>
                <a:off x="1066800" y="2419350"/>
                <a:ext cx="1683544" cy="1695450"/>
                <a:chOff x="1066800" y="2419350"/>
                <a:chExt cx="1683544" cy="1695450"/>
              </a:xfrm>
            </p:grpSpPr>
            <p:cxnSp>
              <p:nvCxnSpPr>
                <p:cNvPr id="94" name="Straight Connector 93"/>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8" name="Group 147"/>
          <p:cNvGrpSpPr/>
          <p:nvPr/>
        </p:nvGrpSpPr>
        <p:grpSpPr>
          <a:xfrm>
            <a:off x="609600" y="1801240"/>
            <a:ext cx="1235408" cy="1254917"/>
            <a:chOff x="609600" y="1801240"/>
            <a:chExt cx="1235408" cy="1254917"/>
          </a:xfrm>
        </p:grpSpPr>
        <p:cxnSp>
          <p:nvCxnSpPr>
            <p:cNvPr id="110" name="Straight Connector 109"/>
            <p:cNvCxnSpPr/>
            <p:nvPr/>
          </p:nvCxnSpPr>
          <p:spPr>
            <a:xfrm flipV="1">
              <a:off x="1828800" y="180124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7" name="Group 146"/>
            <p:cNvGrpSpPr/>
            <p:nvPr/>
          </p:nvGrpSpPr>
          <p:grpSpPr>
            <a:xfrm>
              <a:off x="609600" y="1828800"/>
              <a:ext cx="1235408" cy="1219200"/>
              <a:chOff x="609600" y="1828800"/>
              <a:chExt cx="1235408" cy="1219200"/>
            </a:xfrm>
          </p:grpSpPr>
          <p:cxnSp>
            <p:nvCxnSpPr>
              <p:cNvPr id="112" name="Straight Connector 111"/>
              <p:cNvCxnSpPr/>
              <p:nvPr/>
            </p:nvCxnSpPr>
            <p:spPr>
              <a:xfrm>
                <a:off x="6096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9600" y="225033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 y="2039568"/>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09600" y="265889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25808" y="283885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29056"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9144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048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(H</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 / R</a:t>
            </a:r>
            <a:r>
              <a:rPr lang="en-US" sz="1600" b="1" baseline="-25000" dirty="0" smtClean="0">
                <a:solidFill>
                  <a:srgbClr val="FFFF00"/>
                </a:solidFill>
                <a:latin typeface="Verdana" pitchFamily="34" charset="0"/>
                <a:ea typeface="Verdana" pitchFamily="34" charset="0"/>
                <a:cs typeface="Verdana" pitchFamily="34" charset="0"/>
              </a:rPr>
              <a:t>b</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a:t>
            </a:r>
          </a:p>
        </p:txBody>
      </p:sp>
      <p:grpSp>
        <p:nvGrpSpPr>
          <p:cNvPr id="2"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3" name="Group 62"/>
          <p:cNvGrpSpPr/>
          <p:nvPr/>
        </p:nvGrpSpPr>
        <p:grpSpPr>
          <a:xfrm>
            <a:off x="3771900" y="1371600"/>
            <a:ext cx="1600200" cy="1714500"/>
            <a:chOff x="2971800" y="4419600"/>
            <a:chExt cx="1600200" cy="1714500"/>
          </a:xfrm>
        </p:grpSpPr>
        <p:grpSp>
          <p:nvGrpSpPr>
            <p:cNvPr id="4"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 name="Group 139"/>
          <p:cNvGrpSpPr/>
          <p:nvPr/>
        </p:nvGrpSpPr>
        <p:grpSpPr>
          <a:xfrm>
            <a:off x="3690188" y="3200400"/>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H</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81" name="TextBox 80"/>
          <p:cNvSpPr txBox="1"/>
          <p:nvPr/>
        </p:nvSpPr>
        <p:spPr bwMode="auto">
          <a:xfrm>
            <a:off x="3247759" y="4648200"/>
            <a:ext cx="2769797"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r>
              <a:rPr lang="en-US" sz="2400" dirty="0" smtClean="0">
                <a:latin typeface="Helvetica" pitchFamily="34" charset="0"/>
                <a:cs typeface="Helvetica" pitchFamily="34" charset="0"/>
              </a:rPr>
              <a:t> = </a:t>
            </a:r>
            <a:r>
              <a:rPr lang="en-US" sz="2400" dirty="0" smtClean="0">
                <a:solidFill>
                  <a:schemeClr val="bg1"/>
                </a:solidFill>
                <a:latin typeface="Helvetica" pitchFamily="34" charset="0"/>
                <a:cs typeface="Helvetica" pitchFamily="34" charset="0"/>
              </a:rPr>
              <a:t>H</a:t>
            </a:r>
            <a:r>
              <a:rPr lang="en-US" sz="2400" baseline="-25000" dirty="0" smtClean="0">
                <a:solidFill>
                  <a:schemeClr val="bg1"/>
                </a:solidFill>
                <a:latin typeface="Helvetica" pitchFamily="34" charset="0"/>
                <a:cs typeface="Helvetica" pitchFamily="34" charset="0"/>
              </a:rPr>
              <a:t>rlf</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lightfield</a:t>
            </a:r>
            <a:endParaRPr lang="en-US" sz="2400" dirty="0">
              <a:solidFill>
                <a:schemeClr val="bg1"/>
              </a:solidFill>
              <a:latin typeface="Helvetica" pitchFamily="34" charset="0"/>
              <a:cs typeface="Helvetica" pitchFamily="34" charset="0"/>
            </a:endParaRPr>
          </a:p>
        </p:txBody>
      </p:sp>
      <p:grpSp>
        <p:nvGrpSpPr>
          <p:cNvPr id="7" name="Group 108"/>
          <p:cNvGrpSpPr/>
          <p:nvPr/>
        </p:nvGrpSpPr>
        <p:grpSpPr>
          <a:xfrm>
            <a:off x="623455" y="1419101"/>
            <a:ext cx="1662545" cy="1638795"/>
            <a:chOff x="623455" y="1419101"/>
            <a:chExt cx="1662545" cy="1638795"/>
          </a:xfrm>
        </p:grpSpPr>
        <p:sp>
          <p:nvSpPr>
            <p:cNvPr id="107" name="Freeform 106"/>
            <p:cNvSpPr/>
            <p:nvPr/>
          </p:nvSpPr>
          <p:spPr>
            <a:xfrm>
              <a:off x="1199408" y="1419101"/>
              <a:ext cx="1086592" cy="1638795"/>
            </a:xfrm>
            <a:custGeom>
              <a:avLst/>
              <a:gdLst>
                <a:gd name="connsiteX0" fmla="*/ 635330 w 1086592"/>
                <a:gd name="connsiteY0" fmla="*/ 1638795 h 1638795"/>
                <a:gd name="connsiteX1" fmla="*/ 1086592 w 1086592"/>
                <a:gd name="connsiteY1" fmla="*/ 1181595 h 1638795"/>
                <a:gd name="connsiteX2" fmla="*/ 1086592 w 1086592"/>
                <a:gd name="connsiteY2" fmla="*/ 0 h 1638795"/>
                <a:gd name="connsiteX3" fmla="*/ 653143 w 1086592"/>
                <a:gd name="connsiteY3" fmla="*/ 403761 h 1638795"/>
                <a:gd name="connsiteX4" fmla="*/ 326571 w 1086592"/>
                <a:gd name="connsiteY4" fmla="*/ 403761 h 1638795"/>
                <a:gd name="connsiteX5" fmla="*/ 338447 w 1086592"/>
                <a:gd name="connsiteY5" fmla="*/ 1187533 h 1638795"/>
                <a:gd name="connsiteX6" fmla="*/ 0 w 1086592"/>
                <a:gd name="connsiteY6" fmla="*/ 1620982 h 1638795"/>
                <a:gd name="connsiteX7" fmla="*/ 635330 w 1086592"/>
                <a:gd name="connsiteY7" fmla="*/ 1638795 h 16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6592" h="1638795">
                  <a:moveTo>
                    <a:pt x="635330" y="1638795"/>
                  </a:moveTo>
                  <a:lnTo>
                    <a:pt x="1086592" y="1181595"/>
                  </a:lnTo>
                  <a:lnTo>
                    <a:pt x="1086592" y="0"/>
                  </a:lnTo>
                  <a:lnTo>
                    <a:pt x="653143" y="403761"/>
                  </a:lnTo>
                  <a:lnTo>
                    <a:pt x="326571" y="403761"/>
                  </a:lnTo>
                  <a:lnTo>
                    <a:pt x="338447" y="1187533"/>
                  </a:lnTo>
                  <a:lnTo>
                    <a:pt x="0" y="1620982"/>
                  </a:lnTo>
                  <a:lnTo>
                    <a:pt x="635330" y="1638795"/>
                  </a:lnTo>
                  <a:close/>
                </a:path>
              </a:pathLst>
            </a:cu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Freeform 107"/>
            <p:cNvSpPr/>
            <p:nvPr/>
          </p:nvSpPr>
          <p:spPr>
            <a:xfrm>
              <a:off x="623455" y="1822862"/>
              <a:ext cx="920337" cy="1223159"/>
            </a:xfrm>
            <a:custGeom>
              <a:avLst/>
              <a:gdLst>
                <a:gd name="connsiteX0" fmla="*/ 11875 w 920337"/>
                <a:gd name="connsiteY0" fmla="*/ 1223159 h 1223159"/>
                <a:gd name="connsiteX1" fmla="*/ 570015 w 920337"/>
                <a:gd name="connsiteY1" fmla="*/ 1223159 h 1223159"/>
                <a:gd name="connsiteX2" fmla="*/ 914400 w 920337"/>
                <a:gd name="connsiteY2" fmla="*/ 783772 h 1223159"/>
                <a:gd name="connsiteX3" fmla="*/ 920337 w 920337"/>
                <a:gd name="connsiteY3" fmla="*/ 0 h 1223159"/>
                <a:gd name="connsiteX4" fmla="*/ 0 w 920337"/>
                <a:gd name="connsiteY4" fmla="*/ 5938 h 1223159"/>
                <a:gd name="connsiteX5" fmla="*/ 11875 w 920337"/>
                <a:gd name="connsiteY5" fmla="*/ 1223159 h 122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337" h="1223159">
                  <a:moveTo>
                    <a:pt x="11875" y="1223159"/>
                  </a:moveTo>
                  <a:lnTo>
                    <a:pt x="570015" y="1223159"/>
                  </a:lnTo>
                  <a:lnTo>
                    <a:pt x="914400" y="783772"/>
                  </a:lnTo>
                  <a:lnTo>
                    <a:pt x="920337" y="0"/>
                  </a:lnTo>
                  <a:lnTo>
                    <a:pt x="0" y="5938"/>
                  </a:lnTo>
                  <a:lnTo>
                    <a:pt x="11875" y="1223159"/>
                  </a:lnTo>
                  <a:close/>
                </a:path>
              </a:pathLst>
            </a:cu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 name="Group 82"/>
          <p:cNvGrpSpPr/>
          <p:nvPr/>
        </p:nvGrpSpPr>
        <p:grpSpPr>
          <a:xfrm>
            <a:off x="609600" y="1371600"/>
            <a:ext cx="2007399" cy="1695450"/>
            <a:chOff x="609600" y="1371600"/>
            <a:chExt cx="2007399" cy="1695450"/>
          </a:xfrm>
        </p:grpSpPr>
        <p:grpSp>
          <p:nvGrpSpPr>
            <p:cNvPr id="9" name="Group 25"/>
            <p:cNvGrpSpPr/>
            <p:nvPr/>
          </p:nvGrpSpPr>
          <p:grpSpPr>
            <a:xfrm>
              <a:off x="609600" y="1371600"/>
              <a:ext cx="2007399" cy="1695450"/>
              <a:chOff x="1066800" y="2419350"/>
              <a:chExt cx="2007399" cy="1695450"/>
            </a:xfrm>
          </p:grpSpPr>
          <p:grpSp>
            <p:nvGrpSpPr>
              <p:cNvPr id="10" name="Group 20"/>
              <p:cNvGrpSpPr/>
              <p:nvPr/>
            </p:nvGrpSpPr>
            <p:grpSpPr>
              <a:xfrm>
                <a:off x="1066800" y="2419350"/>
                <a:ext cx="1683544" cy="1695450"/>
                <a:chOff x="1066800" y="2419350"/>
                <a:chExt cx="1683544" cy="1695450"/>
              </a:xfrm>
            </p:grpSpPr>
            <p:cxnSp>
              <p:nvCxnSpPr>
                <p:cNvPr id="94" name="Straight Connector 93"/>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7"/>
          <p:cNvGrpSpPr/>
          <p:nvPr/>
        </p:nvGrpSpPr>
        <p:grpSpPr>
          <a:xfrm>
            <a:off x="609600" y="1801240"/>
            <a:ext cx="1235408" cy="1254917"/>
            <a:chOff x="609600" y="1801240"/>
            <a:chExt cx="1235408" cy="1254917"/>
          </a:xfrm>
        </p:grpSpPr>
        <p:cxnSp>
          <p:nvCxnSpPr>
            <p:cNvPr id="110" name="Straight Connector 109"/>
            <p:cNvCxnSpPr/>
            <p:nvPr/>
          </p:nvCxnSpPr>
          <p:spPr>
            <a:xfrm flipV="1">
              <a:off x="1828800" y="180124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46"/>
            <p:cNvGrpSpPr/>
            <p:nvPr/>
          </p:nvGrpSpPr>
          <p:grpSpPr>
            <a:xfrm>
              <a:off x="609600" y="1828800"/>
              <a:ext cx="1235408" cy="1219200"/>
              <a:chOff x="609600" y="1828800"/>
              <a:chExt cx="1235408" cy="1219200"/>
            </a:xfrm>
          </p:grpSpPr>
          <p:cxnSp>
            <p:nvCxnSpPr>
              <p:cNvPr id="112" name="Straight Connector 111"/>
              <p:cNvCxnSpPr/>
              <p:nvPr/>
            </p:nvCxnSpPr>
            <p:spPr>
              <a:xfrm>
                <a:off x="6096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9600" y="225033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 y="2039568"/>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09600" y="265889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25808" y="283885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29056"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9144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048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(H</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 / R</a:t>
            </a:r>
            <a:r>
              <a:rPr lang="en-US" sz="1600" b="1" baseline="-25000" dirty="0" smtClean="0">
                <a:solidFill>
                  <a:srgbClr val="FFFF00"/>
                </a:solidFill>
                <a:latin typeface="Verdana" pitchFamily="34" charset="0"/>
                <a:ea typeface="Verdana" pitchFamily="34" charset="0"/>
                <a:cs typeface="Verdana" pitchFamily="34" charset="0"/>
              </a:rPr>
              <a:t>b</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rlf</a:t>
            </a:r>
            <a:r>
              <a:rPr lang="en-US" sz="1600" b="1" dirty="0" smtClean="0">
                <a:solidFill>
                  <a:srgbClr val="FFFF00"/>
                </a:solidFill>
                <a:latin typeface="Verdana" pitchFamily="34" charset="0"/>
                <a:ea typeface="Verdana" pitchFamily="34" charset="0"/>
                <a:cs typeface="Verdana" pitchFamily="34" charset="0"/>
              </a:rPr>
              <a:t>)</a:t>
            </a:r>
          </a:p>
        </p:txBody>
      </p:sp>
      <p:grpSp>
        <p:nvGrpSpPr>
          <p:cNvPr id="2"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3" name="Group 62"/>
          <p:cNvGrpSpPr/>
          <p:nvPr/>
        </p:nvGrpSpPr>
        <p:grpSpPr>
          <a:xfrm>
            <a:off x="3771900" y="1371600"/>
            <a:ext cx="1600200" cy="1714500"/>
            <a:chOff x="2971800" y="4419600"/>
            <a:chExt cx="1600200" cy="1714500"/>
          </a:xfrm>
        </p:grpSpPr>
        <p:grpSp>
          <p:nvGrpSpPr>
            <p:cNvPr id="4"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 name="Group 139"/>
          <p:cNvGrpSpPr/>
          <p:nvPr/>
        </p:nvGrpSpPr>
        <p:grpSpPr>
          <a:xfrm>
            <a:off x="3690188" y="3200400"/>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H</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sp>
        <p:nvSpPr>
          <p:cNvPr id="81" name="TextBox 80"/>
          <p:cNvSpPr txBox="1"/>
          <p:nvPr/>
        </p:nvSpPr>
        <p:spPr bwMode="auto">
          <a:xfrm>
            <a:off x="3247759" y="4648200"/>
            <a:ext cx="2769797"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R</a:t>
            </a:r>
            <a:r>
              <a:rPr lang="en-US" sz="2400" baseline="-25000" dirty="0" err="1" smtClean="0">
                <a:solidFill>
                  <a:schemeClr val="bg1"/>
                </a:solidFill>
                <a:latin typeface="Helvetica" pitchFamily="34" charset="0"/>
                <a:cs typeface="Helvetica" pitchFamily="34" charset="0"/>
              </a:rPr>
              <a:t>b</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 H</a:t>
            </a:r>
            <a:r>
              <a:rPr lang="en-US" sz="2400" baseline="-25000" dirty="0" smtClean="0">
                <a:solidFill>
                  <a:schemeClr val="bg1"/>
                </a:solidFill>
                <a:latin typeface="Helvetica" pitchFamily="34" charset="0"/>
                <a:cs typeface="Helvetica" pitchFamily="34" charset="0"/>
              </a:rPr>
              <a:t>rlf</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lightfield</a:t>
            </a:r>
            <a:endParaRPr lang="en-US" sz="2400" dirty="0">
              <a:solidFill>
                <a:schemeClr val="bg1"/>
              </a:solidFill>
              <a:latin typeface="Helvetica" pitchFamily="34" charset="0"/>
              <a:cs typeface="Helvetica" pitchFamily="34" charset="0"/>
            </a:endParaRPr>
          </a:p>
        </p:txBody>
      </p:sp>
      <p:grpSp>
        <p:nvGrpSpPr>
          <p:cNvPr id="7" name="Group 108"/>
          <p:cNvGrpSpPr/>
          <p:nvPr/>
        </p:nvGrpSpPr>
        <p:grpSpPr>
          <a:xfrm>
            <a:off x="623455" y="1419101"/>
            <a:ext cx="1662545" cy="1638795"/>
            <a:chOff x="623455" y="1419101"/>
            <a:chExt cx="1662545" cy="1638795"/>
          </a:xfrm>
        </p:grpSpPr>
        <p:sp>
          <p:nvSpPr>
            <p:cNvPr id="107" name="Freeform 106"/>
            <p:cNvSpPr/>
            <p:nvPr/>
          </p:nvSpPr>
          <p:spPr>
            <a:xfrm>
              <a:off x="1199408" y="1419101"/>
              <a:ext cx="1086592" cy="1638795"/>
            </a:xfrm>
            <a:custGeom>
              <a:avLst/>
              <a:gdLst>
                <a:gd name="connsiteX0" fmla="*/ 635330 w 1086592"/>
                <a:gd name="connsiteY0" fmla="*/ 1638795 h 1638795"/>
                <a:gd name="connsiteX1" fmla="*/ 1086592 w 1086592"/>
                <a:gd name="connsiteY1" fmla="*/ 1181595 h 1638795"/>
                <a:gd name="connsiteX2" fmla="*/ 1086592 w 1086592"/>
                <a:gd name="connsiteY2" fmla="*/ 0 h 1638795"/>
                <a:gd name="connsiteX3" fmla="*/ 653143 w 1086592"/>
                <a:gd name="connsiteY3" fmla="*/ 403761 h 1638795"/>
                <a:gd name="connsiteX4" fmla="*/ 326571 w 1086592"/>
                <a:gd name="connsiteY4" fmla="*/ 403761 h 1638795"/>
                <a:gd name="connsiteX5" fmla="*/ 338447 w 1086592"/>
                <a:gd name="connsiteY5" fmla="*/ 1187533 h 1638795"/>
                <a:gd name="connsiteX6" fmla="*/ 0 w 1086592"/>
                <a:gd name="connsiteY6" fmla="*/ 1620982 h 1638795"/>
                <a:gd name="connsiteX7" fmla="*/ 635330 w 1086592"/>
                <a:gd name="connsiteY7" fmla="*/ 1638795 h 16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6592" h="1638795">
                  <a:moveTo>
                    <a:pt x="635330" y="1638795"/>
                  </a:moveTo>
                  <a:lnTo>
                    <a:pt x="1086592" y="1181595"/>
                  </a:lnTo>
                  <a:lnTo>
                    <a:pt x="1086592" y="0"/>
                  </a:lnTo>
                  <a:lnTo>
                    <a:pt x="653143" y="403761"/>
                  </a:lnTo>
                  <a:lnTo>
                    <a:pt x="326571" y="403761"/>
                  </a:lnTo>
                  <a:lnTo>
                    <a:pt x="338447" y="1187533"/>
                  </a:lnTo>
                  <a:lnTo>
                    <a:pt x="0" y="1620982"/>
                  </a:lnTo>
                  <a:lnTo>
                    <a:pt x="635330" y="1638795"/>
                  </a:lnTo>
                  <a:close/>
                </a:path>
              </a:pathLst>
            </a:cu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Freeform 107"/>
            <p:cNvSpPr/>
            <p:nvPr/>
          </p:nvSpPr>
          <p:spPr>
            <a:xfrm>
              <a:off x="623455" y="1822862"/>
              <a:ext cx="920337" cy="1223159"/>
            </a:xfrm>
            <a:custGeom>
              <a:avLst/>
              <a:gdLst>
                <a:gd name="connsiteX0" fmla="*/ 11875 w 920337"/>
                <a:gd name="connsiteY0" fmla="*/ 1223159 h 1223159"/>
                <a:gd name="connsiteX1" fmla="*/ 570015 w 920337"/>
                <a:gd name="connsiteY1" fmla="*/ 1223159 h 1223159"/>
                <a:gd name="connsiteX2" fmla="*/ 914400 w 920337"/>
                <a:gd name="connsiteY2" fmla="*/ 783772 h 1223159"/>
                <a:gd name="connsiteX3" fmla="*/ 920337 w 920337"/>
                <a:gd name="connsiteY3" fmla="*/ 0 h 1223159"/>
                <a:gd name="connsiteX4" fmla="*/ 0 w 920337"/>
                <a:gd name="connsiteY4" fmla="*/ 5938 h 1223159"/>
                <a:gd name="connsiteX5" fmla="*/ 11875 w 920337"/>
                <a:gd name="connsiteY5" fmla="*/ 1223159 h 122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337" h="1223159">
                  <a:moveTo>
                    <a:pt x="11875" y="1223159"/>
                  </a:moveTo>
                  <a:lnTo>
                    <a:pt x="570015" y="1223159"/>
                  </a:lnTo>
                  <a:lnTo>
                    <a:pt x="914400" y="783772"/>
                  </a:lnTo>
                  <a:lnTo>
                    <a:pt x="920337" y="0"/>
                  </a:lnTo>
                  <a:lnTo>
                    <a:pt x="0" y="5938"/>
                  </a:lnTo>
                  <a:lnTo>
                    <a:pt x="11875" y="1223159"/>
                  </a:lnTo>
                  <a:close/>
                </a:path>
              </a:pathLst>
            </a:cu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 name="Group 82"/>
          <p:cNvGrpSpPr/>
          <p:nvPr/>
        </p:nvGrpSpPr>
        <p:grpSpPr>
          <a:xfrm>
            <a:off x="609600" y="1371600"/>
            <a:ext cx="2007399" cy="1695450"/>
            <a:chOff x="609600" y="1371600"/>
            <a:chExt cx="2007399" cy="1695450"/>
          </a:xfrm>
        </p:grpSpPr>
        <p:grpSp>
          <p:nvGrpSpPr>
            <p:cNvPr id="9" name="Group 25"/>
            <p:cNvGrpSpPr/>
            <p:nvPr/>
          </p:nvGrpSpPr>
          <p:grpSpPr>
            <a:xfrm>
              <a:off x="609600" y="1371600"/>
              <a:ext cx="2007399" cy="1695450"/>
              <a:chOff x="1066800" y="2419350"/>
              <a:chExt cx="2007399" cy="1695450"/>
            </a:xfrm>
          </p:grpSpPr>
          <p:grpSp>
            <p:nvGrpSpPr>
              <p:cNvPr id="10" name="Group 20"/>
              <p:cNvGrpSpPr/>
              <p:nvPr/>
            </p:nvGrpSpPr>
            <p:grpSpPr>
              <a:xfrm>
                <a:off x="1066800" y="2419350"/>
                <a:ext cx="1683544" cy="1695450"/>
                <a:chOff x="1066800" y="2419350"/>
                <a:chExt cx="1683544" cy="1695450"/>
              </a:xfrm>
            </p:grpSpPr>
            <p:cxnSp>
              <p:nvCxnSpPr>
                <p:cNvPr id="94" name="Straight Connector 93"/>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7"/>
          <p:cNvGrpSpPr/>
          <p:nvPr/>
        </p:nvGrpSpPr>
        <p:grpSpPr>
          <a:xfrm>
            <a:off x="609600" y="1801240"/>
            <a:ext cx="1235408" cy="1254917"/>
            <a:chOff x="609600" y="1801240"/>
            <a:chExt cx="1235408" cy="1254917"/>
          </a:xfrm>
        </p:grpSpPr>
        <p:cxnSp>
          <p:nvCxnSpPr>
            <p:cNvPr id="110" name="Straight Connector 109"/>
            <p:cNvCxnSpPr/>
            <p:nvPr/>
          </p:nvCxnSpPr>
          <p:spPr>
            <a:xfrm flipV="1">
              <a:off x="1828800" y="180124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46"/>
            <p:cNvGrpSpPr/>
            <p:nvPr/>
          </p:nvGrpSpPr>
          <p:grpSpPr>
            <a:xfrm>
              <a:off x="609600" y="1828800"/>
              <a:ext cx="1235408" cy="1219200"/>
              <a:chOff x="609600" y="1828800"/>
              <a:chExt cx="1235408" cy="1219200"/>
            </a:xfrm>
          </p:grpSpPr>
          <p:cxnSp>
            <p:nvCxnSpPr>
              <p:cNvPr id="112" name="Straight Connector 111"/>
              <p:cNvCxnSpPr/>
              <p:nvPr/>
            </p:nvCxnSpPr>
            <p:spPr>
              <a:xfrm>
                <a:off x="6096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9600" y="225033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 y="2039568"/>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09600" y="265889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25808" y="2838856"/>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29056"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9144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04800" y="2438400"/>
                <a:ext cx="1219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a:t>
            </a:r>
            <a:r>
              <a:rPr lang="en-US" sz="1600" b="1" dirty="0" smtClean="0">
                <a:solidFill>
                  <a:srgbClr val="FFFF00"/>
                </a:solidFill>
                <a:latin typeface="Helvetica" pitchFamily="34" charset="0"/>
                <a:ea typeface="Verdana" pitchFamily="34" charset="0"/>
                <a:cs typeface="Helvetica" pitchFamily="34" charset="0"/>
              </a:rPr>
              <a:t>(R</a:t>
            </a:r>
            <a:r>
              <a:rPr lang="en-US" sz="1600" b="1" baseline="-25000" dirty="0" smtClean="0">
                <a:solidFill>
                  <a:srgbClr val="FFFF00"/>
                </a:solidFill>
                <a:latin typeface="Helvetica" pitchFamily="34" charset="0"/>
                <a:cs typeface="Helvetica" pitchFamily="34" charset="0"/>
                <a:sym typeface="Wingdings 3"/>
              </a:rPr>
              <a:t></a:t>
            </a:r>
            <a:r>
              <a:rPr lang="en-US" sz="1600" b="1" dirty="0" smtClean="0">
                <a:solidFill>
                  <a:srgbClr val="FFFF00"/>
                </a:solidFill>
                <a:latin typeface="Helvetica" pitchFamily="34" charset="0"/>
                <a:cs typeface="Helvetica" pitchFamily="34" charset="0"/>
                <a:sym typeface="Wingdings 3"/>
              </a:rPr>
              <a:t> / R</a:t>
            </a:r>
            <a:r>
              <a:rPr lang="en-US" sz="1600" b="1" baseline="-25000" dirty="0" smtClean="0">
                <a:solidFill>
                  <a:srgbClr val="FFFF00"/>
                </a:solidFill>
                <a:latin typeface="Helvetica" pitchFamily="34" charset="0"/>
                <a:cs typeface="Helvetica" pitchFamily="34" charset="0"/>
                <a:sym typeface="Wingdings 3"/>
              </a:rPr>
              <a:t>↑</a:t>
            </a:r>
            <a:r>
              <a:rPr lang="en-US" sz="1600" b="1" dirty="0" smtClean="0">
                <a:solidFill>
                  <a:srgbClr val="FFFF00"/>
                </a:solidFill>
                <a:latin typeface="Helvetica" pitchFamily="34" charset="0"/>
                <a:cs typeface="Helvetica" pitchFamily="34" charset="0"/>
                <a:sym typeface="Wingdings 3"/>
              </a:rPr>
              <a:t> / R</a:t>
            </a:r>
            <a:r>
              <a:rPr lang="en-US" sz="1600" b="1" baseline="-25000" dirty="0" smtClean="0">
                <a:solidFill>
                  <a:srgbClr val="FFFF00"/>
                </a:solidFill>
                <a:latin typeface="Helvetica" pitchFamily="34" charset="0"/>
                <a:cs typeface="Helvetica" pitchFamily="34" charset="0"/>
                <a:sym typeface="Wingdings 3"/>
              </a:rPr>
              <a:t></a:t>
            </a:r>
            <a:r>
              <a:rPr lang="en-US" sz="1600" b="1" dirty="0" smtClean="0">
                <a:solidFill>
                  <a:srgbClr val="FFFF00"/>
                </a:solidFill>
                <a:latin typeface="Helvetica" pitchFamily="34" charset="0"/>
                <a:cs typeface="Helvetica" pitchFamily="34" charset="0"/>
                <a:sym typeface="Wingdings 3"/>
              </a:rPr>
              <a:t>)</a:t>
            </a:r>
            <a:endParaRPr lang="en-US" sz="1600" b="1" dirty="0" smtClean="0">
              <a:solidFill>
                <a:srgbClr val="FFFF00"/>
              </a:solidFill>
              <a:latin typeface="Helvetica" pitchFamily="34" charset="0"/>
              <a:ea typeface="Verdana" pitchFamily="34" charset="0"/>
              <a:cs typeface="Helvetica" pitchFamily="34" charset="0"/>
            </a:endParaRPr>
          </a:p>
        </p:txBody>
      </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5" name="Group 134"/>
          <p:cNvGrpSpPr/>
          <p:nvPr/>
        </p:nvGrpSpPr>
        <p:grpSpPr>
          <a:xfrm>
            <a:off x="3057687" y="3810000"/>
            <a:ext cx="3028626" cy="2438400"/>
            <a:chOff x="3057687" y="3810000"/>
            <a:chExt cx="3028626" cy="2438400"/>
          </a:xfrm>
        </p:grpSpPr>
        <p:grpSp>
          <p:nvGrpSpPr>
            <p:cNvPr id="130" name="Group 129"/>
            <p:cNvGrpSpPr/>
            <p:nvPr/>
          </p:nvGrpSpPr>
          <p:grpSpPr>
            <a:xfrm>
              <a:off x="3057687" y="3810000"/>
              <a:ext cx="3028626" cy="2209800"/>
              <a:chOff x="3124200" y="3810000"/>
              <a:chExt cx="3028626" cy="2209800"/>
            </a:xfrm>
          </p:grpSpPr>
          <p:sp>
            <p:nvSpPr>
              <p:cNvPr id="63" name="Rectangle 62"/>
              <p:cNvSpPr/>
              <p:nvPr/>
            </p:nvSpPr>
            <p:spPr>
              <a:xfrm>
                <a:off x="3124200" y="4800600"/>
                <a:ext cx="990600" cy="990600"/>
              </a:xfrm>
              <a:prstGeom prst="rect">
                <a:avLst/>
              </a:prstGeom>
              <a:noFill/>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ectangle 66"/>
              <p:cNvSpPr/>
              <p:nvPr/>
            </p:nvSpPr>
            <p:spPr>
              <a:xfrm>
                <a:off x="4114800" y="4800600"/>
                <a:ext cx="990600" cy="990600"/>
              </a:xfrm>
              <a:prstGeom prst="rect">
                <a:avLst/>
              </a:prstGeom>
              <a:noFill/>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5105400" y="4800600"/>
                <a:ext cx="990600" cy="990600"/>
              </a:xfrm>
              <a:prstGeom prst="rect">
                <a:avLst/>
              </a:prstGeom>
              <a:noFill/>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ectangle 68"/>
              <p:cNvSpPr/>
              <p:nvPr/>
            </p:nvSpPr>
            <p:spPr>
              <a:xfrm>
                <a:off x="4114800" y="3810000"/>
                <a:ext cx="990600" cy="990600"/>
              </a:xfrm>
              <a:prstGeom prst="rect">
                <a:avLst/>
              </a:prstGeom>
              <a:noFill/>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3" name="Straight Connector 72"/>
              <p:cNvCxnSpPr/>
              <p:nvPr/>
            </p:nvCxnSpPr>
            <p:spPr>
              <a:xfrm flipV="1">
                <a:off x="4114800" y="4800600"/>
                <a:ext cx="0" cy="990600"/>
              </a:xfrm>
              <a:prstGeom prst="line">
                <a:avLst/>
              </a:prstGeom>
              <a:ln w="50800">
                <a:solidFill>
                  <a:srgbClr val="00B05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114800" y="4800600"/>
                <a:ext cx="990600" cy="0"/>
              </a:xfrm>
              <a:prstGeom prst="line">
                <a:avLst/>
              </a:prstGeom>
              <a:ln w="50800">
                <a:solidFill>
                  <a:srgbClr val="0000F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5105400" y="4800600"/>
                <a:ext cx="0" cy="990600"/>
              </a:xfrm>
              <a:prstGeom prst="line">
                <a:avLst/>
              </a:prstGeom>
              <a:ln w="508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Elbow Connector 96"/>
              <p:cNvCxnSpPr/>
              <p:nvPr/>
            </p:nvCxnSpPr>
            <p:spPr>
              <a:xfrm rot="16200000" flipV="1">
                <a:off x="3657600" y="5257800"/>
                <a:ext cx="762000" cy="762000"/>
              </a:xfrm>
              <a:prstGeom prst="bentConnector3">
                <a:avLst>
                  <a:gd name="adj1" fmla="val 99708"/>
                </a:avLst>
              </a:prstGeom>
              <a:ln w="50800">
                <a:solidFill>
                  <a:srgbClr val="00B05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flipV="1">
                <a:off x="4633785" y="4343400"/>
                <a:ext cx="0" cy="1676400"/>
              </a:xfrm>
              <a:prstGeom prst="straightConnector1">
                <a:avLst/>
              </a:prstGeom>
              <a:ln w="50800">
                <a:solidFill>
                  <a:srgbClr val="0000FF"/>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118" name="Elbow Connector 117"/>
              <p:cNvCxnSpPr/>
              <p:nvPr/>
            </p:nvCxnSpPr>
            <p:spPr>
              <a:xfrm rot="5400000" flipH="1" flipV="1">
                <a:off x="4876800" y="5257800"/>
                <a:ext cx="762000" cy="762000"/>
              </a:xfrm>
              <a:prstGeom prst="bentConnector3">
                <a:avLst>
                  <a:gd name="adj1" fmla="val 100000"/>
                </a:avLst>
              </a:prstGeom>
              <a:ln w="50800">
                <a:solidFill>
                  <a:srgbClr val="FFC000"/>
                </a:solidFill>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a:xfrm>
                <a:off x="3143574" y="5029200"/>
                <a:ext cx="590226" cy="461665"/>
              </a:xfrm>
              <a:prstGeom prst="rect">
                <a:avLst/>
              </a:prstGeom>
            </p:spPr>
            <p:txBody>
              <a:bodyPr wrap="none">
                <a:spAutoFit/>
              </a:bodyPr>
              <a:lstStyle/>
              <a:p>
                <a:r>
                  <a:rPr lang="en-US" sz="2400" b="1" dirty="0" smtClean="0">
                    <a:solidFill>
                      <a:srgbClr val="00B050"/>
                    </a:solidFill>
                    <a:latin typeface="Helvetica" pitchFamily="34" charset="0"/>
                    <a:ea typeface="Verdana" pitchFamily="34" charset="0"/>
                    <a:cs typeface="Helvetica" pitchFamily="34" charset="0"/>
                  </a:rPr>
                  <a:t>R</a:t>
                </a:r>
                <a:r>
                  <a:rPr lang="en-US" sz="2400" b="1" baseline="-25000" dirty="0" smtClean="0">
                    <a:solidFill>
                      <a:srgbClr val="00B050"/>
                    </a:solidFill>
                    <a:latin typeface="Helvetica" pitchFamily="34" charset="0"/>
                    <a:cs typeface="Helvetica" pitchFamily="34" charset="0"/>
                    <a:sym typeface="Wingdings 3"/>
                  </a:rPr>
                  <a:t></a:t>
                </a:r>
                <a:endParaRPr lang="en-US" sz="2400" dirty="0">
                  <a:solidFill>
                    <a:srgbClr val="00B050"/>
                  </a:solidFill>
                </a:endParaRPr>
              </a:p>
            </p:txBody>
          </p:sp>
          <p:sp>
            <p:nvSpPr>
              <p:cNvPr id="127" name="Rectangle 126"/>
              <p:cNvSpPr/>
              <p:nvPr/>
            </p:nvSpPr>
            <p:spPr>
              <a:xfrm>
                <a:off x="4380471" y="3810000"/>
                <a:ext cx="510076" cy="461665"/>
              </a:xfrm>
              <a:prstGeom prst="rect">
                <a:avLst/>
              </a:prstGeom>
            </p:spPr>
            <p:txBody>
              <a:bodyPr wrap="none">
                <a:spAutoFit/>
              </a:bodyPr>
              <a:lstStyle/>
              <a:p>
                <a:r>
                  <a:rPr lang="en-US" sz="2400" b="1" dirty="0" smtClean="0">
                    <a:solidFill>
                      <a:srgbClr val="0000FF"/>
                    </a:solidFill>
                    <a:latin typeface="Helvetica" pitchFamily="34" charset="0"/>
                    <a:cs typeface="Helvetica" pitchFamily="34" charset="0"/>
                    <a:sym typeface="Wingdings 3"/>
                  </a:rPr>
                  <a:t>R</a:t>
                </a:r>
                <a:r>
                  <a:rPr lang="en-US" sz="2400" b="1" baseline="-25000" dirty="0" smtClean="0">
                    <a:solidFill>
                      <a:srgbClr val="0000FF"/>
                    </a:solidFill>
                    <a:latin typeface="Helvetica" pitchFamily="34" charset="0"/>
                    <a:cs typeface="Helvetica" pitchFamily="34" charset="0"/>
                    <a:sym typeface="Wingdings 3"/>
                  </a:rPr>
                  <a:t>↑</a:t>
                </a:r>
                <a:endParaRPr lang="en-US" sz="2400" dirty="0">
                  <a:solidFill>
                    <a:srgbClr val="0000FF"/>
                  </a:solidFill>
                </a:endParaRPr>
              </a:p>
            </p:txBody>
          </p:sp>
          <p:sp>
            <p:nvSpPr>
              <p:cNvPr id="128" name="Rectangle 127"/>
              <p:cNvSpPr/>
              <p:nvPr/>
            </p:nvSpPr>
            <p:spPr>
              <a:xfrm>
                <a:off x="5562600" y="5029200"/>
                <a:ext cx="590226" cy="461665"/>
              </a:xfrm>
              <a:prstGeom prst="rect">
                <a:avLst/>
              </a:prstGeom>
            </p:spPr>
            <p:txBody>
              <a:bodyPr wrap="none">
                <a:spAutoFit/>
              </a:bodyPr>
              <a:lstStyle/>
              <a:p>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endParaRPr lang="en-US" sz="2400" dirty="0">
                  <a:solidFill>
                    <a:srgbClr val="FFC000"/>
                  </a:solidFill>
                </a:endParaRPr>
              </a:p>
            </p:txBody>
          </p:sp>
          <p:cxnSp>
            <p:nvCxnSpPr>
              <p:cNvPr id="71" name="Straight Connector 70"/>
              <p:cNvCxnSpPr/>
              <p:nvPr/>
            </p:nvCxnSpPr>
            <p:spPr>
              <a:xfrm>
                <a:off x="4114800" y="5791200"/>
                <a:ext cx="990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2" name="Straight Connector 131"/>
            <p:cNvCxnSpPr/>
            <p:nvPr/>
          </p:nvCxnSpPr>
          <p:spPr>
            <a:xfrm>
              <a:off x="4038600" y="5791200"/>
              <a:ext cx="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029200" y="5791200"/>
              <a:ext cx="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a:off x="609600" y="1371600"/>
            <a:ext cx="2007399" cy="1695450"/>
            <a:chOff x="609600" y="1371600"/>
            <a:chExt cx="2007399" cy="1695450"/>
          </a:xfrm>
        </p:grpSpPr>
        <p:grpSp>
          <p:nvGrpSpPr>
            <p:cNvPr id="90" name="Group 25"/>
            <p:cNvGrpSpPr/>
            <p:nvPr/>
          </p:nvGrpSpPr>
          <p:grpSpPr>
            <a:xfrm>
              <a:off x="609600" y="1371600"/>
              <a:ext cx="2007399" cy="1695450"/>
              <a:chOff x="1066800" y="2419350"/>
              <a:chExt cx="2007399" cy="1695450"/>
            </a:xfrm>
          </p:grpSpPr>
          <p:grpSp>
            <p:nvGrpSpPr>
              <p:cNvPr id="121" name="Group 20"/>
              <p:cNvGrpSpPr/>
              <p:nvPr/>
            </p:nvGrpSpPr>
            <p:grpSpPr>
              <a:xfrm>
                <a:off x="1066800" y="2419350"/>
                <a:ext cx="1683544" cy="1695450"/>
                <a:chOff x="1066800" y="2419350"/>
                <a:chExt cx="1683544" cy="1695450"/>
              </a:xfrm>
            </p:grpSpPr>
            <p:cxnSp>
              <p:nvCxnSpPr>
                <p:cNvPr id="123" name="Straight Connector 122"/>
                <p:cNvCxnSpPr/>
                <p:nvPr/>
              </p:nvCxnSpPr>
              <p:spPr>
                <a:xfrm flipV="1">
                  <a:off x="2286000" y="24384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1066800" y="24384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2286000" y="36576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8"/>
                <p:cNvCxnSpPr/>
                <p:nvPr/>
              </p:nvCxnSpPr>
              <p:spPr>
                <a:xfrm>
                  <a:off x="1506163" y="2445543"/>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2736058" y="241935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0800000">
                  <a:off x="1498060" y="3657600"/>
                  <a:ext cx="124514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22" name="Straight Arrow Connector 121"/>
              <p:cNvCxnSpPr/>
              <p:nvPr/>
            </p:nvCxnSpPr>
            <p:spPr>
              <a:xfrm>
                <a:off x="2312199" y="3276600"/>
                <a:ext cx="7620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92" name="Straight Connector 91"/>
            <p:cNvCxnSpPr/>
            <p:nvPr/>
          </p:nvCxnSpPr>
          <p:spPr>
            <a:xfrm flipV="1">
              <a:off x="609600" y="25908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5400000" flipH="1" flipV="1">
              <a:off x="682533" y="2242251"/>
              <a:ext cx="76853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609600" y="1828800"/>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609600" y="3048000"/>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flipH="1" flipV="1">
              <a:off x="5649" y="2442479"/>
              <a:ext cx="1227358"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(T</a:t>
            </a:r>
            <a:r>
              <a:rPr lang="en-US" sz="1600" b="1" baseline="-25000" dirty="0" smtClean="0">
                <a:solidFill>
                  <a:srgbClr val="FFFF00"/>
                </a:solidFill>
                <a:latin typeface="Verdana" pitchFamily="34" charset="0"/>
                <a:ea typeface="Verdana" pitchFamily="34" charset="0"/>
                <a:cs typeface="Verdana" pitchFamily="34" charset="0"/>
              </a:rPr>
              <a:t>r</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lfr</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r</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tx1">
                    <a:lumMod val="75000"/>
                    <a:lumOff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bwMode="auto">
          <a:xfrm>
            <a:off x="3657600" y="3505200"/>
            <a:ext cx="161133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G = F</a:t>
            </a:r>
            <a:r>
              <a:rPr lang="en-US" sz="2400" baseline="-25000" dirty="0" smtClean="0">
                <a:solidFill>
                  <a:schemeClr val="bg1"/>
                </a:solidFill>
                <a:latin typeface="Helvetica" pitchFamily="34" charset="0"/>
                <a:cs typeface="Helvetica" pitchFamily="34" charset="0"/>
              </a:rPr>
              <a:t>rlf</a:t>
            </a:r>
            <a:r>
              <a:rPr lang="en-US" sz="2400" dirty="0" smtClean="0">
                <a:solidFill>
                  <a:schemeClr val="bg1"/>
                </a:solidFill>
                <a:latin typeface="Helvetica" pitchFamily="34" charset="0"/>
                <a:cs typeface="Helvetica" pitchFamily="34" charset="0"/>
              </a:rPr>
              <a:t> H</a:t>
            </a:r>
            <a:r>
              <a:rPr lang="en-US" sz="2400" baseline="-25000" dirty="0" smtClean="0">
                <a:solidFill>
                  <a:schemeClr val="bg1"/>
                </a:solidFill>
                <a:latin typeface="Helvetica" pitchFamily="34" charset="0"/>
                <a:cs typeface="Helvetica" pitchFamily="34" charset="0"/>
              </a:rPr>
              <a:t>rlf</a:t>
            </a:r>
            <a:endParaRPr lang="en-US" sz="2400" baseline="-25000" dirty="0">
              <a:solidFill>
                <a:schemeClr val="bg1"/>
              </a:solidFill>
              <a:latin typeface="Helvetica" pitchFamily="34" charset="0"/>
              <a:cs typeface="Helvetica" pitchFamily="34" charset="0"/>
            </a:endParaRPr>
          </a:p>
        </p:txBody>
      </p:sp>
      <p:sp>
        <p:nvSpPr>
          <p:cNvPr id="63" name="TextBox 62"/>
          <p:cNvSpPr txBox="1"/>
          <p:nvPr/>
        </p:nvSpPr>
        <p:spPr bwMode="auto">
          <a:xfrm>
            <a:off x="3429000" y="4572000"/>
            <a:ext cx="216758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G = U</a:t>
            </a:r>
            <a:r>
              <a:rPr lang="en-US" sz="2400" baseline="-25000" dirty="0" smtClean="0">
                <a:solidFill>
                  <a:schemeClr val="bg1"/>
                </a:solidFill>
                <a:latin typeface="Helvetica" pitchFamily="34" charset="0"/>
                <a:cs typeface="Helvetica" pitchFamily="34" charset="0"/>
              </a:rPr>
              <a:t>G</a:t>
            </a:r>
            <a:r>
              <a:rPr lang="en-US" sz="2400" dirty="0" smtClean="0">
                <a:solidFill>
                  <a:schemeClr val="bg1"/>
                </a:solidFill>
                <a:latin typeface="Helvetica" pitchFamily="34" charset="0"/>
                <a:cs typeface="Helvetica" pitchFamily="34" charset="0"/>
              </a:rPr>
              <a:t>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G</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G</a:t>
            </a:r>
            <a:endParaRPr lang="en-US" sz="2400" baseline="-25000" dirty="0">
              <a:solidFill>
                <a:schemeClr val="bg1"/>
              </a:solidFill>
              <a:latin typeface="Helvetica" pitchFamily="34" charset="0"/>
              <a:cs typeface="Helvetica" pitchFamily="34" charset="0"/>
            </a:endParaRPr>
          </a:p>
        </p:txBody>
      </p:sp>
      <p:grpSp>
        <p:nvGrpSpPr>
          <p:cNvPr id="70" name="Group 69"/>
          <p:cNvGrpSpPr/>
          <p:nvPr/>
        </p:nvGrpSpPr>
        <p:grpSpPr>
          <a:xfrm>
            <a:off x="1600200" y="5368635"/>
            <a:ext cx="1242648" cy="655630"/>
            <a:chOff x="1600200" y="5368635"/>
            <a:chExt cx="1242648" cy="655630"/>
          </a:xfrm>
        </p:grpSpPr>
        <p:sp>
          <p:nvSpPr>
            <p:cNvPr id="64" name="TextBox 63"/>
            <p:cNvSpPr txBox="1"/>
            <p:nvPr/>
          </p:nvSpPr>
          <p:spPr bwMode="auto">
            <a:xfrm>
              <a:off x="1600200" y="5562600"/>
              <a:ext cx="124264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r</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G</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2244435" y="5368635"/>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69" name="Group 68"/>
          <p:cNvGrpSpPr/>
          <p:nvPr/>
        </p:nvGrpSpPr>
        <p:grpSpPr>
          <a:xfrm>
            <a:off x="5867400" y="5358939"/>
            <a:ext cx="2082430" cy="665326"/>
            <a:chOff x="5867400" y="5358939"/>
            <a:chExt cx="2082430" cy="665326"/>
          </a:xfrm>
        </p:grpSpPr>
        <p:sp>
          <p:nvSpPr>
            <p:cNvPr id="65" name="TextBox 64"/>
            <p:cNvSpPr txBox="1"/>
            <p:nvPr/>
          </p:nvSpPr>
          <p:spPr bwMode="auto">
            <a:xfrm>
              <a:off x="5867400" y="5562600"/>
              <a:ext cx="2082430"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rlf→r</a:t>
              </a:r>
              <a:r>
                <a:rPr lang="en-US" sz="2400" dirty="0" smtClean="0">
                  <a:solidFill>
                    <a:schemeClr val="bg1"/>
                  </a:solidFill>
                  <a:latin typeface="Helvetica" pitchFamily="34" charset="0"/>
                  <a:cs typeface="Helvetica" pitchFamily="34" charset="0"/>
                </a:rPr>
                <a:t> = </a:t>
              </a:r>
              <a:r>
                <a:rPr lang="el-GR" sz="2400" dirty="0" smtClean="0">
                  <a:solidFill>
                    <a:schemeClr val="bg1"/>
                  </a:solidFill>
                  <a:latin typeface="Helvetica" pitchFamily="34" charset="0"/>
                  <a:cs typeface="Helvetica" pitchFamily="34" charset="0"/>
                </a:rPr>
                <a:t>Σ</a:t>
              </a:r>
              <a:r>
                <a:rPr lang="en-US" sz="2400" baseline="-25000" dirty="0" smtClean="0">
                  <a:solidFill>
                    <a:schemeClr val="bg1"/>
                  </a:solidFill>
                  <a:latin typeface="Helvetica" pitchFamily="34" charset="0"/>
                  <a:cs typeface="Helvetica" pitchFamily="34" charset="0"/>
                </a:rPr>
                <a:t>G</a:t>
              </a:r>
              <a:r>
                <a:rPr lang="en-US" sz="2400" dirty="0" smtClean="0">
                  <a:solidFill>
                    <a:schemeClr val="bg1"/>
                  </a:solidFill>
                  <a:latin typeface="Helvetica" pitchFamily="34" charset="0"/>
                  <a:cs typeface="Helvetica" pitchFamily="34" charset="0"/>
                </a:rPr>
                <a:t> V</a:t>
              </a:r>
              <a:r>
                <a:rPr lang="en-US" sz="2400" baseline="30000" dirty="0" smtClean="0">
                  <a:solidFill>
                    <a:schemeClr val="bg1"/>
                  </a:solidFill>
                  <a:latin typeface="Helvetica" pitchFamily="34" charset="0"/>
                  <a:cs typeface="Helvetica" pitchFamily="34" charset="0"/>
                </a:rPr>
                <a:t>T</a:t>
              </a:r>
              <a:r>
                <a:rPr lang="en-US" sz="2400" baseline="-25000" dirty="0" smtClean="0">
                  <a:solidFill>
                    <a:schemeClr val="bg1"/>
                  </a:solidFill>
                  <a:latin typeface="Helvetica" pitchFamily="34" charset="0"/>
                  <a:cs typeface="Helvetica" pitchFamily="34" charset="0"/>
                </a:rPr>
                <a:t>G</a:t>
              </a:r>
              <a:endParaRPr lang="en-US" sz="2400" baseline="-25000" dirty="0">
                <a:solidFill>
                  <a:schemeClr val="bg1"/>
                </a:solidFill>
                <a:latin typeface="Helvetica" pitchFamily="34" charset="0"/>
                <a:cs typeface="Helvetica" pitchFamily="34" charset="0"/>
              </a:endParaRPr>
            </a:p>
          </p:txBody>
        </p:sp>
        <p:sp>
          <p:nvSpPr>
            <p:cNvPr id="67" name="TextBox 66"/>
            <p:cNvSpPr txBox="1"/>
            <p:nvPr/>
          </p:nvSpPr>
          <p:spPr bwMode="auto">
            <a:xfrm>
              <a:off x="6823365" y="535893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68" name="TextBox 67"/>
            <p:cNvSpPr txBox="1"/>
            <p:nvPr/>
          </p:nvSpPr>
          <p:spPr bwMode="auto">
            <a:xfrm>
              <a:off x="7248696" y="5358939"/>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grpSp>
      <p:grpSp>
        <p:nvGrpSpPr>
          <p:cNvPr id="119" name="Group 118"/>
          <p:cNvGrpSpPr/>
          <p:nvPr/>
        </p:nvGrpSpPr>
        <p:grpSpPr>
          <a:xfrm>
            <a:off x="609600" y="1371600"/>
            <a:ext cx="2007399" cy="1695450"/>
            <a:chOff x="609600" y="1371600"/>
            <a:chExt cx="2007399" cy="1695450"/>
          </a:xfrm>
        </p:grpSpPr>
        <p:grpSp>
          <p:nvGrpSpPr>
            <p:cNvPr id="120" name="Group 25"/>
            <p:cNvGrpSpPr/>
            <p:nvPr/>
          </p:nvGrpSpPr>
          <p:grpSpPr>
            <a:xfrm>
              <a:off x="609600" y="1371600"/>
              <a:ext cx="2007399" cy="1695450"/>
              <a:chOff x="1066800" y="2419350"/>
              <a:chExt cx="2007399" cy="1695450"/>
            </a:xfrm>
          </p:grpSpPr>
          <p:grpSp>
            <p:nvGrpSpPr>
              <p:cNvPr id="126" name="Group 20"/>
              <p:cNvGrpSpPr/>
              <p:nvPr/>
            </p:nvGrpSpPr>
            <p:grpSpPr>
              <a:xfrm>
                <a:off x="1066800" y="2419350"/>
                <a:ext cx="1683544" cy="1695450"/>
                <a:chOff x="1066800" y="2419350"/>
                <a:chExt cx="1683544" cy="1695450"/>
              </a:xfrm>
            </p:grpSpPr>
            <p:cxnSp>
              <p:nvCxnSpPr>
                <p:cNvPr id="128" name="Straight Connector 127"/>
                <p:cNvCxnSpPr/>
                <p:nvPr/>
              </p:nvCxnSpPr>
              <p:spPr>
                <a:xfrm flipV="1">
                  <a:off x="2286000" y="24384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V="1">
                  <a:off x="1066800" y="24384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V="1">
                  <a:off x="2286000" y="36576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8"/>
                <p:cNvCxnSpPr/>
                <p:nvPr/>
              </p:nvCxnSpPr>
              <p:spPr>
                <a:xfrm>
                  <a:off x="1506163" y="2445543"/>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2736058" y="2419350"/>
                  <a:ext cx="4761" cy="1254917"/>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0800000">
                  <a:off x="1498060" y="3657600"/>
                  <a:ext cx="124514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27" name="Straight Arrow Connector 126"/>
              <p:cNvCxnSpPr/>
              <p:nvPr/>
            </p:nvCxnSpPr>
            <p:spPr>
              <a:xfrm>
                <a:off x="2312199" y="3276600"/>
                <a:ext cx="762000" cy="0"/>
              </a:xfrm>
              <a:prstGeom prst="straightConnector1">
                <a:avLst/>
              </a:prstGeom>
              <a:ln w="50800">
                <a:solidFill>
                  <a:schemeClr val="tx1">
                    <a:lumMod val="75000"/>
                    <a:lumOff val="2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21" name="Straight Connector 120"/>
            <p:cNvCxnSpPr/>
            <p:nvPr/>
          </p:nvCxnSpPr>
          <p:spPr>
            <a:xfrm flipV="1">
              <a:off x="609600" y="2590800"/>
              <a:ext cx="457200" cy="4572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rot="5400000" flipH="1" flipV="1">
              <a:off x="682533" y="2242251"/>
              <a:ext cx="768535"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609600" y="1828800"/>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609600" y="3048000"/>
              <a:ext cx="1244181"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5400000" flipH="1" flipV="1">
              <a:off x="5649" y="2442479"/>
              <a:ext cx="1227358"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(T</a:t>
            </a:r>
            <a:r>
              <a:rPr lang="en-US" sz="1600" b="1" baseline="-25000" dirty="0" smtClean="0">
                <a:solidFill>
                  <a:srgbClr val="FFFF00"/>
                </a:solidFill>
                <a:latin typeface="Verdana" pitchFamily="34" charset="0"/>
                <a:ea typeface="Verdana" pitchFamily="34" charset="0"/>
                <a:cs typeface="Verdana" pitchFamily="34" charset="0"/>
              </a:rPr>
              <a:t>r</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lfr</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r</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24384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24384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bwMode="auto">
          <a:xfrm>
            <a:off x="6934200" y="4343400"/>
            <a:ext cx="47641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r</a:t>
            </a:r>
            <a:endParaRPr lang="en-US" sz="2400" baseline="-25000" dirty="0">
              <a:solidFill>
                <a:schemeClr val="bg1"/>
              </a:solidFill>
              <a:latin typeface="Helvetica" pitchFamily="34" charset="0"/>
              <a:cs typeface="Helvetica" pitchFamily="34" charset="0"/>
            </a:endParaRPr>
          </a:p>
        </p:txBody>
      </p:sp>
      <p:sp>
        <p:nvSpPr>
          <p:cNvPr id="65" name="TextBox 64"/>
          <p:cNvSpPr txBox="1"/>
          <p:nvPr/>
        </p:nvSpPr>
        <p:spPr bwMode="auto">
          <a:xfrm>
            <a:off x="7543800" y="4343400"/>
            <a:ext cx="806439"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rlf→r</a:t>
            </a:r>
            <a:endParaRPr lang="en-US" sz="2400" baseline="-25000" dirty="0">
              <a:solidFill>
                <a:schemeClr val="bg1"/>
              </a:solidFill>
              <a:latin typeface="Helvetica" pitchFamily="34" charset="0"/>
              <a:cs typeface="Helvetica" pitchFamily="34" charset="0"/>
            </a:endParaRPr>
          </a:p>
        </p:txBody>
      </p:sp>
      <p:sp>
        <p:nvSpPr>
          <p:cNvPr id="77" name="TextBox 76"/>
          <p:cNvSpPr txBox="1"/>
          <p:nvPr/>
        </p:nvSpPr>
        <p:spPr bwMode="auto">
          <a:xfrm>
            <a:off x="914400" y="4343400"/>
            <a:ext cx="898003"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R</a:t>
            </a:r>
            <a:r>
              <a:rPr lang="en-US" sz="2400" baseline="-25000" dirty="0" err="1" smtClean="0">
                <a:solidFill>
                  <a:schemeClr val="bg1"/>
                </a:solidFill>
                <a:latin typeface="Helvetica" pitchFamily="34" charset="0"/>
                <a:cs typeface="Helvetica" pitchFamily="34" charset="0"/>
              </a:rPr>
              <a:t>b</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
        <p:nvSpPr>
          <p:cNvPr id="79" name="Rectangle 78"/>
          <p:cNvSpPr/>
          <p:nvPr/>
        </p:nvSpPr>
        <p:spPr>
          <a:xfrm>
            <a:off x="3657600" y="4343400"/>
            <a:ext cx="590226" cy="461665"/>
          </a:xfrm>
          <a:prstGeom prst="rect">
            <a:avLst/>
          </a:prstGeom>
        </p:spPr>
        <p:txBody>
          <a:bodyPr wrap="none">
            <a:spAutoFit/>
          </a:bodyPr>
          <a:lstStyle/>
          <a:p>
            <a:r>
              <a:rPr lang="en-US" sz="2400" dirty="0" smtClean="0">
                <a:solidFill>
                  <a:schemeClr val="bg1"/>
                </a:solidFill>
                <a:latin typeface="Helvetica" pitchFamily="34" charset="0"/>
                <a:ea typeface="Verdana" pitchFamily="34" charset="0"/>
                <a:cs typeface="Helvetica" pitchFamily="34" charset="0"/>
              </a:rPr>
              <a:t>R</a:t>
            </a:r>
            <a:r>
              <a:rPr lang="en-US" sz="2400" baseline="-25000" dirty="0" smtClean="0">
                <a:solidFill>
                  <a:schemeClr val="bg1"/>
                </a:solidFill>
                <a:latin typeface="Helvetica" pitchFamily="34" charset="0"/>
                <a:cs typeface="Helvetica" pitchFamily="34" charset="0"/>
                <a:sym typeface="Wingdings 3"/>
              </a:rPr>
              <a:t></a:t>
            </a:r>
            <a:endParaRPr lang="en-US" sz="2400" dirty="0">
              <a:solidFill>
                <a:schemeClr val="bg1"/>
              </a:solidFill>
            </a:endParaRPr>
          </a:p>
        </p:txBody>
      </p:sp>
      <p:sp>
        <p:nvSpPr>
          <p:cNvPr id="80" name="Rectangle 79"/>
          <p:cNvSpPr/>
          <p:nvPr/>
        </p:nvSpPr>
        <p:spPr>
          <a:xfrm>
            <a:off x="4267200" y="4343400"/>
            <a:ext cx="510076" cy="461665"/>
          </a:xfrm>
          <a:prstGeom prst="rect">
            <a:avLst/>
          </a:prstGeom>
        </p:spPr>
        <p:txBody>
          <a:bodyPr wrap="none">
            <a:spAutoFit/>
          </a:bodyPr>
          <a:lstStyle/>
          <a:p>
            <a:r>
              <a:rPr lang="en-US" sz="2400" dirty="0" smtClean="0">
                <a:solidFill>
                  <a:schemeClr val="bg1"/>
                </a:solidFill>
                <a:latin typeface="Helvetica" pitchFamily="34" charset="0"/>
                <a:cs typeface="Helvetica" pitchFamily="34" charset="0"/>
                <a:sym typeface="Wingdings 3"/>
              </a:rPr>
              <a:t>R</a:t>
            </a:r>
            <a:r>
              <a:rPr lang="en-US" sz="2400" baseline="-25000" dirty="0" smtClean="0">
                <a:solidFill>
                  <a:schemeClr val="bg1"/>
                </a:solidFill>
                <a:latin typeface="Helvetica" pitchFamily="34" charset="0"/>
                <a:cs typeface="Helvetica" pitchFamily="34" charset="0"/>
                <a:sym typeface="Wingdings 3"/>
              </a:rPr>
              <a:t>↑</a:t>
            </a:r>
            <a:endParaRPr lang="en-US" sz="2400" dirty="0">
              <a:solidFill>
                <a:schemeClr val="bg1"/>
              </a:solidFill>
            </a:endParaRPr>
          </a:p>
        </p:txBody>
      </p:sp>
      <p:sp>
        <p:nvSpPr>
          <p:cNvPr id="82" name="Rectangle 81"/>
          <p:cNvSpPr/>
          <p:nvPr/>
        </p:nvSpPr>
        <p:spPr>
          <a:xfrm>
            <a:off x="4800600" y="4343400"/>
            <a:ext cx="590226" cy="461665"/>
          </a:xfrm>
          <a:prstGeom prst="rect">
            <a:avLst/>
          </a:prstGeom>
        </p:spPr>
        <p:txBody>
          <a:bodyPr wrap="none">
            <a:spAutoFit/>
          </a:bodyPr>
          <a:lstStyle/>
          <a:p>
            <a:r>
              <a:rPr lang="en-US" sz="2400" dirty="0" smtClean="0">
                <a:solidFill>
                  <a:schemeClr val="bg1"/>
                </a:solidFill>
                <a:latin typeface="Helvetica" pitchFamily="34" charset="0"/>
                <a:cs typeface="Helvetica" pitchFamily="34" charset="0"/>
                <a:sym typeface="Wingdings 3"/>
              </a:rPr>
              <a:t>R</a:t>
            </a:r>
            <a:r>
              <a:rPr lang="en-US" sz="2400" baseline="-25000" dirty="0" smtClean="0">
                <a:solidFill>
                  <a:schemeClr val="bg1"/>
                </a:solidFill>
                <a:latin typeface="Helvetica" pitchFamily="34" charset="0"/>
                <a:cs typeface="Helvetica" pitchFamily="34" charset="0"/>
                <a:sym typeface="Wingdings 3"/>
              </a:rPr>
              <a:t></a:t>
            </a:r>
            <a:endParaRPr lang="en-US" sz="2400" dirty="0">
              <a:solidFill>
                <a:schemeClr val="bg1"/>
              </a:solidFill>
            </a:endParaRPr>
          </a:p>
        </p:txBody>
      </p:sp>
      <p:grpSp>
        <p:nvGrpSpPr>
          <p:cNvPr id="122" name="Group 121"/>
          <p:cNvGrpSpPr/>
          <p:nvPr/>
        </p:nvGrpSpPr>
        <p:grpSpPr>
          <a:xfrm>
            <a:off x="609600" y="2438400"/>
            <a:ext cx="2007399" cy="1695450"/>
            <a:chOff x="609600" y="1371600"/>
            <a:chExt cx="2007399" cy="1695450"/>
          </a:xfrm>
        </p:grpSpPr>
        <p:grpSp>
          <p:nvGrpSpPr>
            <p:cNvPr id="123" name="Group 25"/>
            <p:cNvGrpSpPr/>
            <p:nvPr/>
          </p:nvGrpSpPr>
          <p:grpSpPr>
            <a:xfrm>
              <a:off x="609600" y="1371600"/>
              <a:ext cx="2007399" cy="1695450"/>
              <a:chOff x="1066800" y="2419350"/>
              <a:chExt cx="2007399" cy="1695450"/>
            </a:xfrm>
          </p:grpSpPr>
          <p:grpSp>
            <p:nvGrpSpPr>
              <p:cNvPr id="129" name="Group 20"/>
              <p:cNvGrpSpPr/>
              <p:nvPr/>
            </p:nvGrpSpPr>
            <p:grpSpPr>
              <a:xfrm>
                <a:off x="1066800" y="2419350"/>
                <a:ext cx="1683544" cy="1695450"/>
                <a:chOff x="1066800" y="2419350"/>
                <a:chExt cx="1683544" cy="1695450"/>
              </a:xfrm>
            </p:grpSpPr>
            <p:cxnSp>
              <p:nvCxnSpPr>
                <p:cNvPr id="131" name="Straight Connector 130"/>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0" name="Straight Arrow Connector 129"/>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24" name="Straight Connector 123"/>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(T</a:t>
            </a:r>
            <a:r>
              <a:rPr lang="en-US" sz="1600" b="1" baseline="-25000" dirty="0" smtClean="0">
                <a:solidFill>
                  <a:srgbClr val="FFFF00"/>
                </a:solidFill>
                <a:latin typeface="Verdana" pitchFamily="34" charset="0"/>
                <a:ea typeface="Verdana" pitchFamily="34" charset="0"/>
                <a:cs typeface="Verdana" pitchFamily="34" charset="0"/>
              </a:rPr>
              <a:t>r</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lfr</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r</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24384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24384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bwMode="auto">
          <a:xfrm>
            <a:off x="6934200" y="4343400"/>
            <a:ext cx="476412" cy="461665"/>
          </a:xfrm>
          <a:prstGeom prst="rect">
            <a:avLst/>
          </a:prstGeom>
          <a:noFill/>
          <a:ln w="9525">
            <a:noFill/>
            <a:miter lim="800000"/>
            <a:headEnd/>
            <a:tailEnd/>
          </a:ln>
        </p:spPr>
        <p:txBody>
          <a:bodyPr wrap="none" rtlCol="0">
            <a:spAutoFit/>
          </a:bodyPr>
          <a:lstStyle/>
          <a:p>
            <a:r>
              <a:rPr lang="en-US" sz="2400" dirty="0" smtClean="0">
                <a:solidFill>
                  <a:schemeClr val="tx1">
                    <a:lumMod val="75000"/>
                    <a:lumOff val="25000"/>
                  </a:schemeClr>
                </a:solidFill>
                <a:latin typeface="Helvetica" pitchFamily="34" charset="0"/>
                <a:cs typeface="Helvetica" pitchFamily="34" charset="0"/>
              </a:rPr>
              <a:t>U</a:t>
            </a:r>
            <a:r>
              <a:rPr lang="en-US" sz="2400" baseline="-25000" dirty="0" smtClean="0">
                <a:solidFill>
                  <a:schemeClr val="tx1">
                    <a:lumMod val="75000"/>
                    <a:lumOff val="25000"/>
                  </a:schemeClr>
                </a:solidFill>
                <a:latin typeface="Helvetica" pitchFamily="34" charset="0"/>
                <a:cs typeface="Helvetica" pitchFamily="34" charset="0"/>
              </a:rPr>
              <a:t>r</a:t>
            </a:r>
            <a:endParaRPr lang="en-US" sz="2400" baseline="-25000" dirty="0">
              <a:solidFill>
                <a:schemeClr val="tx1">
                  <a:lumMod val="75000"/>
                  <a:lumOff val="25000"/>
                </a:schemeClr>
              </a:solidFill>
              <a:latin typeface="Helvetica" pitchFamily="34" charset="0"/>
              <a:cs typeface="Helvetica" pitchFamily="34" charset="0"/>
            </a:endParaRPr>
          </a:p>
        </p:txBody>
      </p:sp>
      <p:sp>
        <p:nvSpPr>
          <p:cNvPr id="65" name="TextBox 64"/>
          <p:cNvSpPr txBox="1"/>
          <p:nvPr/>
        </p:nvSpPr>
        <p:spPr bwMode="auto">
          <a:xfrm>
            <a:off x="7543800" y="4343400"/>
            <a:ext cx="806439"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rlf→r</a:t>
            </a:r>
            <a:endParaRPr lang="en-US" sz="2400" baseline="-25000" dirty="0">
              <a:solidFill>
                <a:schemeClr val="bg1"/>
              </a:solidFill>
              <a:latin typeface="Helvetica" pitchFamily="34" charset="0"/>
              <a:cs typeface="Helvetica" pitchFamily="34" charset="0"/>
            </a:endParaRPr>
          </a:p>
        </p:txBody>
      </p:sp>
      <p:sp>
        <p:nvSpPr>
          <p:cNvPr id="79" name="Rectangle 78"/>
          <p:cNvSpPr/>
          <p:nvPr/>
        </p:nvSpPr>
        <p:spPr>
          <a:xfrm>
            <a:off x="3657600" y="4343400"/>
            <a:ext cx="590226" cy="461665"/>
          </a:xfrm>
          <a:prstGeom prst="rect">
            <a:avLst/>
          </a:prstGeom>
        </p:spPr>
        <p:txBody>
          <a:bodyPr wrap="none">
            <a:spAutoFit/>
          </a:bodyPr>
          <a:lstStyle/>
          <a:p>
            <a:r>
              <a:rPr lang="en-US" sz="2400" dirty="0" smtClean="0">
                <a:solidFill>
                  <a:schemeClr val="bg1"/>
                </a:solidFill>
                <a:latin typeface="Helvetica" pitchFamily="34" charset="0"/>
                <a:ea typeface="Verdana" pitchFamily="34" charset="0"/>
                <a:cs typeface="Helvetica" pitchFamily="34" charset="0"/>
              </a:rPr>
              <a:t>R</a:t>
            </a:r>
            <a:r>
              <a:rPr lang="en-US" sz="2400" baseline="-25000" dirty="0" smtClean="0">
                <a:solidFill>
                  <a:schemeClr val="bg1"/>
                </a:solidFill>
                <a:latin typeface="Helvetica" pitchFamily="34" charset="0"/>
                <a:cs typeface="Helvetica" pitchFamily="34" charset="0"/>
                <a:sym typeface="Wingdings 3"/>
              </a:rPr>
              <a:t></a:t>
            </a:r>
            <a:endParaRPr lang="en-US" sz="2400" dirty="0">
              <a:solidFill>
                <a:schemeClr val="bg1"/>
              </a:solidFill>
            </a:endParaRPr>
          </a:p>
        </p:txBody>
      </p:sp>
      <p:sp>
        <p:nvSpPr>
          <p:cNvPr id="80" name="Rectangle 79"/>
          <p:cNvSpPr/>
          <p:nvPr/>
        </p:nvSpPr>
        <p:spPr>
          <a:xfrm>
            <a:off x="4267200" y="4343400"/>
            <a:ext cx="510076" cy="461665"/>
          </a:xfrm>
          <a:prstGeom prst="rect">
            <a:avLst/>
          </a:prstGeom>
        </p:spPr>
        <p:txBody>
          <a:bodyPr wrap="none">
            <a:spAutoFit/>
          </a:bodyPr>
          <a:lstStyle/>
          <a:p>
            <a:r>
              <a:rPr lang="en-US" sz="2400" dirty="0" smtClean="0">
                <a:solidFill>
                  <a:schemeClr val="bg1"/>
                </a:solidFill>
                <a:latin typeface="Helvetica" pitchFamily="34" charset="0"/>
                <a:cs typeface="Helvetica" pitchFamily="34" charset="0"/>
                <a:sym typeface="Wingdings 3"/>
              </a:rPr>
              <a:t>R</a:t>
            </a:r>
            <a:r>
              <a:rPr lang="en-US" sz="2400" baseline="-25000" dirty="0" smtClean="0">
                <a:solidFill>
                  <a:schemeClr val="bg1"/>
                </a:solidFill>
                <a:latin typeface="Helvetica" pitchFamily="34" charset="0"/>
                <a:cs typeface="Helvetica" pitchFamily="34" charset="0"/>
                <a:sym typeface="Wingdings 3"/>
              </a:rPr>
              <a:t>↑</a:t>
            </a:r>
            <a:endParaRPr lang="en-US" sz="2400" dirty="0">
              <a:solidFill>
                <a:schemeClr val="bg1"/>
              </a:solidFill>
            </a:endParaRPr>
          </a:p>
        </p:txBody>
      </p:sp>
      <p:sp>
        <p:nvSpPr>
          <p:cNvPr id="82" name="Rectangle 81"/>
          <p:cNvSpPr/>
          <p:nvPr/>
        </p:nvSpPr>
        <p:spPr>
          <a:xfrm>
            <a:off x="4800600" y="4343400"/>
            <a:ext cx="590226" cy="461665"/>
          </a:xfrm>
          <a:prstGeom prst="rect">
            <a:avLst/>
          </a:prstGeom>
        </p:spPr>
        <p:txBody>
          <a:bodyPr wrap="none">
            <a:spAutoFit/>
          </a:bodyPr>
          <a:lstStyle/>
          <a:p>
            <a:r>
              <a:rPr lang="en-US" sz="2400" dirty="0" smtClean="0">
                <a:solidFill>
                  <a:schemeClr val="bg1"/>
                </a:solidFill>
                <a:latin typeface="Helvetica" pitchFamily="34" charset="0"/>
                <a:cs typeface="Helvetica" pitchFamily="34" charset="0"/>
                <a:sym typeface="Wingdings 3"/>
              </a:rPr>
              <a:t>R</a:t>
            </a:r>
            <a:r>
              <a:rPr lang="en-US" sz="2400" baseline="-25000" dirty="0" smtClean="0">
                <a:solidFill>
                  <a:schemeClr val="bg1"/>
                </a:solidFill>
                <a:latin typeface="Helvetica" pitchFamily="34" charset="0"/>
                <a:cs typeface="Helvetica" pitchFamily="34" charset="0"/>
                <a:sym typeface="Wingdings 3"/>
              </a:rPr>
              <a:t></a:t>
            </a:r>
            <a:endParaRPr lang="en-US" sz="2400" dirty="0">
              <a:solidFill>
                <a:schemeClr val="bg1"/>
              </a:solidFill>
            </a:endParaRPr>
          </a:p>
        </p:txBody>
      </p:sp>
      <p:grpSp>
        <p:nvGrpSpPr>
          <p:cNvPr id="69" name="Group 68"/>
          <p:cNvGrpSpPr/>
          <p:nvPr/>
        </p:nvGrpSpPr>
        <p:grpSpPr>
          <a:xfrm>
            <a:off x="609600" y="2438400"/>
            <a:ext cx="2007399" cy="1695450"/>
            <a:chOff x="609600" y="1371600"/>
            <a:chExt cx="2007399" cy="1695450"/>
          </a:xfrm>
        </p:grpSpPr>
        <p:grpSp>
          <p:nvGrpSpPr>
            <p:cNvPr id="70" name="Group 25"/>
            <p:cNvGrpSpPr/>
            <p:nvPr/>
          </p:nvGrpSpPr>
          <p:grpSpPr>
            <a:xfrm>
              <a:off x="609600" y="1371600"/>
              <a:ext cx="2007399" cy="1695450"/>
              <a:chOff x="1066800" y="2419350"/>
              <a:chExt cx="2007399" cy="1695450"/>
            </a:xfrm>
          </p:grpSpPr>
          <p:grpSp>
            <p:nvGrpSpPr>
              <p:cNvPr id="97" name="Group 20"/>
              <p:cNvGrpSpPr/>
              <p:nvPr/>
            </p:nvGrpSpPr>
            <p:grpSpPr>
              <a:xfrm>
                <a:off x="1066800" y="2419350"/>
                <a:ext cx="1683544" cy="1695450"/>
                <a:chOff x="1066800" y="2419350"/>
                <a:chExt cx="1683544" cy="1695450"/>
              </a:xfrm>
            </p:grpSpPr>
            <p:cxnSp>
              <p:nvCxnSpPr>
                <p:cNvPr id="116" name="Straight Connector 115"/>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71" name="Straight Connector 70"/>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22" name="TextBox 121"/>
          <p:cNvSpPr txBox="1"/>
          <p:nvPr/>
        </p:nvSpPr>
        <p:spPr bwMode="auto">
          <a:xfrm>
            <a:off x="914400" y="4343400"/>
            <a:ext cx="898003"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R</a:t>
            </a:r>
            <a:r>
              <a:rPr lang="en-US" sz="2400" baseline="-25000" dirty="0" err="1" smtClean="0">
                <a:solidFill>
                  <a:schemeClr val="bg1"/>
                </a:solidFill>
                <a:latin typeface="Helvetica" pitchFamily="34" charset="0"/>
                <a:cs typeface="Helvetica" pitchFamily="34" charset="0"/>
              </a:rPr>
              <a:t>b</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rlf</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Dictionary</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 (T</a:t>
            </a:r>
            <a:r>
              <a:rPr lang="en-US" sz="1600" b="1" baseline="-25000" dirty="0" smtClean="0">
                <a:solidFill>
                  <a:srgbClr val="FFFF00"/>
                </a:solidFill>
                <a:latin typeface="Verdana" pitchFamily="34" charset="0"/>
                <a:ea typeface="Verdana" pitchFamily="34" charset="0"/>
                <a:cs typeface="Verdana" pitchFamily="34" charset="0"/>
              </a:rPr>
              <a:t>r</a:t>
            </a:r>
            <a:r>
              <a:rPr lang="en-US" sz="1600" b="1" baseline="-25000" dirty="0" smtClean="0">
                <a:solidFill>
                  <a:srgbClr val="FFFF00"/>
                </a:solidFill>
                <a:latin typeface="Times New Roman"/>
                <a:ea typeface="Verdana" pitchFamily="34" charset="0"/>
                <a:cs typeface="Times New Roman"/>
              </a:rPr>
              <a:t>→</a:t>
            </a:r>
            <a:r>
              <a:rPr lang="en-US" sz="1600" b="1" baseline="-25000" dirty="0" smtClean="0">
                <a:solidFill>
                  <a:srgbClr val="FFFF00"/>
                </a:solidFill>
                <a:latin typeface="Verdana" pitchFamily="34" charset="0"/>
                <a:ea typeface="Verdana" pitchFamily="34" charset="0"/>
                <a:cs typeface="Verdana" pitchFamily="34" charset="0"/>
              </a:rPr>
              <a:t>lfr</a:t>
            </a:r>
            <a:r>
              <a:rPr lang="en-US" sz="1600" b="1" dirty="0" smtClean="0">
                <a:solidFill>
                  <a:srgbClr val="FFFF00"/>
                </a:solidFill>
                <a:latin typeface="Verdana" pitchFamily="34" charset="0"/>
                <a:ea typeface="Verdana" pitchFamily="34" charset="0"/>
                <a:cs typeface="Verdana" pitchFamily="34" charset="0"/>
              </a:rPr>
              <a:t> / U</a:t>
            </a:r>
            <a:r>
              <a:rPr lang="en-US" sz="1600" b="1" baseline="-25000" dirty="0" smtClean="0">
                <a:solidFill>
                  <a:srgbClr val="FFFF00"/>
                </a:solidFill>
                <a:latin typeface="Verdana" pitchFamily="34" charset="0"/>
                <a:ea typeface="Verdana" pitchFamily="34" charset="0"/>
                <a:cs typeface="Verdana" pitchFamily="34" charset="0"/>
              </a:rPr>
              <a:t>r</a:t>
            </a:r>
            <a:r>
              <a:rPr lang="en-US" sz="1600" b="1" dirty="0" smtClean="0">
                <a:solidFill>
                  <a:srgbClr val="FFFF00"/>
                </a:solidFill>
                <a:latin typeface="Verdana" pitchFamily="34" charset="0"/>
                <a:ea typeface="Verdana" pitchFamily="34" charset="0"/>
                <a:cs typeface="Verdana" pitchFamily="34" charset="0"/>
              </a:rPr>
              <a:t>)</a:t>
            </a:r>
          </a:p>
        </p:txBody>
      </p:sp>
      <p:grpSp>
        <p:nvGrpSpPr>
          <p:cNvPr id="8" name="Group 68"/>
          <p:cNvGrpSpPr/>
          <p:nvPr/>
        </p:nvGrpSpPr>
        <p:grpSpPr>
          <a:xfrm>
            <a:off x="6553200" y="24384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24384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bwMode="auto">
          <a:xfrm>
            <a:off x="6934200" y="4343400"/>
            <a:ext cx="47641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r</a:t>
            </a:r>
            <a:endParaRPr lang="en-US" sz="2400" baseline="-25000" dirty="0">
              <a:solidFill>
                <a:schemeClr val="bg1"/>
              </a:solidFill>
              <a:latin typeface="Helvetica" pitchFamily="34" charset="0"/>
              <a:cs typeface="Helvetica" pitchFamily="34" charset="0"/>
            </a:endParaRPr>
          </a:p>
        </p:txBody>
      </p:sp>
      <p:sp>
        <p:nvSpPr>
          <p:cNvPr id="65" name="TextBox 64"/>
          <p:cNvSpPr txBox="1"/>
          <p:nvPr/>
        </p:nvSpPr>
        <p:spPr bwMode="auto">
          <a:xfrm>
            <a:off x="7543800" y="4343400"/>
            <a:ext cx="806439" cy="461665"/>
          </a:xfrm>
          <a:prstGeom prst="rect">
            <a:avLst/>
          </a:prstGeom>
          <a:noFill/>
          <a:ln w="9525">
            <a:noFill/>
            <a:miter lim="800000"/>
            <a:headEnd/>
            <a:tailEnd/>
          </a:ln>
        </p:spPr>
        <p:txBody>
          <a:bodyPr wrap="none" rtlCol="0">
            <a:spAutoFit/>
          </a:bodyPr>
          <a:lstStyle/>
          <a:p>
            <a:r>
              <a:rPr lang="en-US" sz="2400" dirty="0" err="1" smtClean="0">
                <a:solidFill>
                  <a:schemeClr val="tx1">
                    <a:lumMod val="75000"/>
                    <a:lumOff val="25000"/>
                  </a:schemeClr>
                </a:solidFill>
                <a:latin typeface="Helvetica" pitchFamily="34" charset="0"/>
                <a:cs typeface="Helvetica" pitchFamily="34" charset="0"/>
              </a:rPr>
              <a:t>T</a:t>
            </a:r>
            <a:r>
              <a:rPr lang="en-US" sz="2400" baseline="-25000" dirty="0" err="1" smtClean="0">
                <a:solidFill>
                  <a:schemeClr val="tx1">
                    <a:lumMod val="75000"/>
                    <a:lumOff val="25000"/>
                  </a:schemeClr>
                </a:solidFill>
                <a:latin typeface="Helvetica" pitchFamily="34" charset="0"/>
                <a:cs typeface="Helvetica" pitchFamily="34" charset="0"/>
              </a:rPr>
              <a:t>rlf→r</a:t>
            </a:r>
            <a:endParaRPr lang="en-US" sz="2400" baseline="-25000" dirty="0">
              <a:solidFill>
                <a:schemeClr val="tx1">
                  <a:lumMod val="75000"/>
                  <a:lumOff val="25000"/>
                </a:schemeClr>
              </a:solidFill>
              <a:latin typeface="Helvetica" pitchFamily="34" charset="0"/>
              <a:cs typeface="Helvetica" pitchFamily="34" charset="0"/>
            </a:endParaRPr>
          </a:p>
        </p:txBody>
      </p:sp>
      <p:sp>
        <p:nvSpPr>
          <p:cNvPr id="79" name="Rectangle 78"/>
          <p:cNvSpPr/>
          <p:nvPr/>
        </p:nvSpPr>
        <p:spPr>
          <a:xfrm>
            <a:off x="3657600" y="4343400"/>
            <a:ext cx="590226" cy="461665"/>
          </a:xfrm>
          <a:prstGeom prst="rect">
            <a:avLst/>
          </a:prstGeom>
        </p:spPr>
        <p:txBody>
          <a:bodyPr wrap="none">
            <a:spAutoFit/>
          </a:bodyPr>
          <a:lstStyle/>
          <a:p>
            <a:r>
              <a:rPr lang="en-US" sz="2400" dirty="0" smtClean="0">
                <a:solidFill>
                  <a:schemeClr val="tx1">
                    <a:lumMod val="75000"/>
                    <a:lumOff val="25000"/>
                  </a:schemeClr>
                </a:solidFill>
                <a:latin typeface="Helvetica" pitchFamily="34" charset="0"/>
                <a:ea typeface="Verdana" pitchFamily="34" charset="0"/>
                <a:cs typeface="Helvetica" pitchFamily="34" charset="0"/>
              </a:rPr>
              <a:t>R</a:t>
            </a:r>
            <a:r>
              <a:rPr lang="en-US" sz="2400" baseline="-25000" dirty="0" smtClean="0">
                <a:solidFill>
                  <a:schemeClr val="tx1">
                    <a:lumMod val="75000"/>
                    <a:lumOff val="25000"/>
                  </a:schemeClr>
                </a:solidFill>
                <a:latin typeface="Helvetica" pitchFamily="34" charset="0"/>
                <a:cs typeface="Helvetica" pitchFamily="34" charset="0"/>
                <a:sym typeface="Wingdings 3"/>
              </a:rPr>
              <a:t></a:t>
            </a:r>
            <a:endParaRPr lang="en-US" sz="2400" dirty="0">
              <a:solidFill>
                <a:schemeClr val="tx1">
                  <a:lumMod val="75000"/>
                  <a:lumOff val="25000"/>
                </a:schemeClr>
              </a:solidFill>
            </a:endParaRPr>
          </a:p>
        </p:txBody>
      </p:sp>
      <p:sp>
        <p:nvSpPr>
          <p:cNvPr id="80" name="Rectangle 79"/>
          <p:cNvSpPr/>
          <p:nvPr/>
        </p:nvSpPr>
        <p:spPr>
          <a:xfrm>
            <a:off x="4267200" y="4343400"/>
            <a:ext cx="510076" cy="461665"/>
          </a:xfrm>
          <a:prstGeom prst="rect">
            <a:avLst/>
          </a:prstGeom>
        </p:spPr>
        <p:txBody>
          <a:bodyPr wrap="none">
            <a:spAutoFit/>
          </a:bodyPr>
          <a:lstStyle/>
          <a:p>
            <a:r>
              <a:rPr lang="en-US" sz="2400" dirty="0" smtClean="0">
                <a:solidFill>
                  <a:schemeClr val="tx1">
                    <a:lumMod val="75000"/>
                    <a:lumOff val="25000"/>
                  </a:schemeClr>
                </a:solidFill>
                <a:latin typeface="Helvetica" pitchFamily="34" charset="0"/>
                <a:cs typeface="Helvetica" pitchFamily="34" charset="0"/>
                <a:sym typeface="Wingdings 3"/>
              </a:rPr>
              <a:t>R</a:t>
            </a:r>
            <a:r>
              <a:rPr lang="en-US" sz="2400" baseline="-25000" dirty="0" smtClean="0">
                <a:solidFill>
                  <a:schemeClr val="tx1">
                    <a:lumMod val="75000"/>
                    <a:lumOff val="25000"/>
                  </a:schemeClr>
                </a:solidFill>
                <a:latin typeface="Helvetica" pitchFamily="34" charset="0"/>
                <a:cs typeface="Helvetica" pitchFamily="34" charset="0"/>
                <a:sym typeface="Wingdings 3"/>
              </a:rPr>
              <a:t>↑</a:t>
            </a:r>
            <a:endParaRPr lang="en-US" sz="2400" dirty="0">
              <a:solidFill>
                <a:schemeClr val="tx1">
                  <a:lumMod val="75000"/>
                  <a:lumOff val="25000"/>
                </a:schemeClr>
              </a:solidFill>
            </a:endParaRPr>
          </a:p>
        </p:txBody>
      </p:sp>
      <p:sp>
        <p:nvSpPr>
          <p:cNvPr id="82" name="Rectangle 81"/>
          <p:cNvSpPr/>
          <p:nvPr/>
        </p:nvSpPr>
        <p:spPr>
          <a:xfrm>
            <a:off x="4800600" y="4343400"/>
            <a:ext cx="590226" cy="461665"/>
          </a:xfrm>
          <a:prstGeom prst="rect">
            <a:avLst/>
          </a:prstGeom>
        </p:spPr>
        <p:txBody>
          <a:bodyPr wrap="none">
            <a:spAutoFit/>
          </a:bodyPr>
          <a:lstStyle/>
          <a:p>
            <a:r>
              <a:rPr lang="en-US" sz="2400" dirty="0" smtClean="0">
                <a:solidFill>
                  <a:schemeClr val="tx1">
                    <a:lumMod val="75000"/>
                    <a:lumOff val="25000"/>
                  </a:schemeClr>
                </a:solidFill>
                <a:latin typeface="Helvetica" pitchFamily="34" charset="0"/>
                <a:cs typeface="Helvetica" pitchFamily="34" charset="0"/>
                <a:sym typeface="Wingdings 3"/>
              </a:rPr>
              <a:t>R</a:t>
            </a:r>
            <a:r>
              <a:rPr lang="en-US" sz="2400" baseline="-25000" dirty="0" smtClean="0">
                <a:solidFill>
                  <a:schemeClr val="tx1">
                    <a:lumMod val="75000"/>
                    <a:lumOff val="25000"/>
                  </a:schemeClr>
                </a:solidFill>
                <a:latin typeface="Helvetica" pitchFamily="34" charset="0"/>
                <a:cs typeface="Helvetica" pitchFamily="34" charset="0"/>
                <a:sym typeface="Wingdings 3"/>
              </a:rPr>
              <a:t></a:t>
            </a:r>
            <a:endParaRPr lang="en-US" sz="2400" dirty="0">
              <a:solidFill>
                <a:schemeClr val="tx1">
                  <a:lumMod val="75000"/>
                  <a:lumOff val="25000"/>
                </a:schemeClr>
              </a:solidFill>
            </a:endParaRPr>
          </a:p>
        </p:txBody>
      </p:sp>
      <p:grpSp>
        <p:nvGrpSpPr>
          <p:cNvPr id="69" name="Group 68"/>
          <p:cNvGrpSpPr/>
          <p:nvPr/>
        </p:nvGrpSpPr>
        <p:grpSpPr>
          <a:xfrm>
            <a:off x="609600" y="2438400"/>
            <a:ext cx="2007399" cy="1695450"/>
            <a:chOff x="609600" y="1371600"/>
            <a:chExt cx="2007399" cy="1695450"/>
          </a:xfrm>
        </p:grpSpPr>
        <p:grpSp>
          <p:nvGrpSpPr>
            <p:cNvPr id="70" name="Group 25"/>
            <p:cNvGrpSpPr/>
            <p:nvPr/>
          </p:nvGrpSpPr>
          <p:grpSpPr>
            <a:xfrm>
              <a:off x="609600" y="1371600"/>
              <a:ext cx="2007399" cy="1695450"/>
              <a:chOff x="1066800" y="2419350"/>
              <a:chExt cx="2007399" cy="1695450"/>
            </a:xfrm>
          </p:grpSpPr>
          <p:grpSp>
            <p:nvGrpSpPr>
              <p:cNvPr id="97" name="Group 20"/>
              <p:cNvGrpSpPr/>
              <p:nvPr/>
            </p:nvGrpSpPr>
            <p:grpSpPr>
              <a:xfrm>
                <a:off x="1066800" y="2419350"/>
                <a:ext cx="1683544" cy="1695450"/>
                <a:chOff x="1066800" y="2419350"/>
                <a:chExt cx="1683544" cy="1695450"/>
              </a:xfrm>
            </p:grpSpPr>
            <p:cxnSp>
              <p:nvCxnSpPr>
                <p:cNvPr id="116" name="Straight Connector 115"/>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71" name="Straight Connector 70"/>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22" name="TextBox 121"/>
          <p:cNvSpPr txBox="1"/>
          <p:nvPr/>
        </p:nvSpPr>
        <p:spPr bwMode="auto">
          <a:xfrm>
            <a:off x="914400" y="4343400"/>
            <a:ext cx="898003" cy="461665"/>
          </a:xfrm>
          <a:prstGeom prst="rect">
            <a:avLst/>
          </a:prstGeom>
          <a:noFill/>
          <a:ln w="9525">
            <a:noFill/>
            <a:miter lim="800000"/>
            <a:headEnd/>
            <a:tailEnd/>
          </a:ln>
        </p:spPr>
        <p:txBody>
          <a:bodyPr wrap="none" rtlCol="0">
            <a:spAutoFit/>
          </a:bodyPr>
          <a:lstStyle/>
          <a:p>
            <a:r>
              <a:rPr lang="en-US" sz="2400" dirty="0" err="1" smtClean="0">
                <a:solidFill>
                  <a:schemeClr val="tx1">
                    <a:lumMod val="75000"/>
                    <a:lumOff val="25000"/>
                  </a:schemeClr>
                </a:solidFill>
                <a:latin typeface="Helvetica" pitchFamily="34" charset="0"/>
                <a:cs typeface="Helvetica" pitchFamily="34" charset="0"/>
              </a:rPr>
              <a:t>R</a:t>
            </a:r>
            <a:r>
              <a:rPr lang="en-US" sz="2400" baseline="-25000" dirty="0" err="1" smtClean="0">
                <a:solidFill>
                  <a:schemeClr val="tx1">
                    <a:lumMod val="75000"/>
                    <a:lumOff val="25000"/>
                  </a:schemeClr>
                </a:solidFill>
                <a:latin typeface="Helvetica" pitchFamily="34" charset="0"/>
                <a:cs typeface="Helvetica" pitchFamily="34" charset="0"/>
              </a:rPr>
              <a:t>b</a:t>
            </a:r>
            <a:r>
              <a:rPr lang="en-US" sz="2400" baseline="-25000" dirty="0" err="1" smtClean="0">
                <a:solidFill>
                  <a:schemeClr val="tx1">
                    <a:lumMod val="75000"/>
                    <a:lumOff val="25000"/>
                  </a:schemeClr>
                </a:solidFill>
                <a:latin typeface="Times New Roman"/>
                <a:cs typeface="Times New Roman"/>
              </a:rPr>
              <a:t>→</a:t>
            </a:r>
            <a:r>
              <a:rPr lang="en-US" sz="2400" baseline="-25000" dirty="0" err="1" smtClean="0">
                <a:solidFill>
                  <a:schemeClr val="tx1">
                    <a:lumMod val="75000"/>
                    <a:lumOff val="25000"/>
                  </a:schemeClr>
                </a:solidFill>
                <a:latin typeface="Helvetica" pitchFamily="34" charset="0"/>
                <a:cs typeface="Helvetica" pitchFamily="34" charset="0"/>
              </a:rPr>
              <a:t>rlf</a:t>
            </a:r>
            <a:endParaRPr lang="en-US" sz="2400" dirty="0">
              <a:solidFill>
                <a:schemeClr val="tx1">
                  <a:lumMod val="75000"/>
                  <a:lumOff val="25000"/>
                </a:schemeClr>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Previous Work</a:t>
            </a:r>
            <a:endParaRPr lang="en-US" sz="3000" b="1" dirty="0" smtClean="0">
              <a:solidFill>
                <a:srgbClr val="FFFF00"/>
              </a:solidFill>
              <a:latin typeface="Verdana" pitchFamily="34" charset="0"/>
              <a:ea typeface="Verdana" pitchFamily="34" charset="0"/>
              <a:cs typeface="Verdana" pitchFamily="34" charset="0"/>
            </a:endParaRPr>
          </a:p>
        </p:txBody>
      </p:sp>
      <p:grpSp>
        <p:nvGrpSpPr>
          <p:cNvPr id="72" name="Group 71"/>
          <p:cNvGrpSpPr/>
          <p:nvPr/>
        </p:nvGrpSpPr>
        <p:grpSpPr>
          <a:xfrm>
            <a:off x="1676400" y="4953000"/>
            <a:ext cx="1143000" cy="713918"/>
            <a:chOff x="8839201" y="2387958"/>
            <a:chExt cx="1143000" cy="713918"/>
          </a:xfrm>
        </p:grpSpPr>
        <p:pic>
          <p:nvPicPr>
            <p:cNvPr id="66" name="Picture 2"/>
            <p:cNvPicPr>
              <a:picLocks noChangeAspect="1" noChangeArrowheads="1"/>
            </p:cNvPicPr>
            <p:nvPr/>
          </p:nvPicPr>
          <p:blipFill>
            <a:blip r:embed="rId4" cstate="print"/>
            <a:srcRect/>
            <a:stretch>
              <a:fillRect/>
            </a:stretch>
          </p:blipFill>
          <p:spPr bwMode="auto">
            <a:xfrm>
              <a:off x="8839201" y="2438400"/>
              <a:ext cx="1143000" cy="663476"/>
            </a:xfrm>
            <a:prstGeom prst="rect">
              <a:avLst/>
            </a:prstGeom>
            <a:noFill/>
            <a:ln w="9525">
              <a:noFill/>
              <a:miter lim="800000"/>
              <a:headEnd/>
              <a:tailEnd/>
            </a:ln>
          </p:spPr>
        </p:pic>
        <p:sp>
          <p:nvSpPr>
            <p:cNvPr id="67" name="TextBox 66"/>
            <p:cNvSpPr txBox="1"/>
            <p:nvPr/>
          </p:nvSpPr>
          <p:spPr bwMode="auto">
            <a:xfrm>
              <a:off x="9067801" y="2387958"/>
              <a:ext cx="67999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KD 2010</a:t>
              </a:r>
              <a:endParaRPr lang="en-US" sz="1000" dirty="0">
                <a:solidFill>
                  <a:schemeClr val="bg1"/>
                </a:solidFill>
                <a:latin typeface="Helvetica" pitchFamily="34" charset="0"/>
                <a:cs typeface="Helvetica" pitchFamily="34" charset="0"/>
              </a:endParaRPr>
            </a:p>
          </p:txBody>
        </p:sp>
      </p:grpSp>
      <p:grpSp>
        <p:nvGrpSpPr>
          <p:cNvPr id="97" name="Group 96"/>
          <p:cNvGrpSpPr/>
          <p:nvPr/>
        </p:nvGrpSpPr>
        <p:grpSpPr>
          <a:xfrm>
            <a:off x="152400" y="3733800"/>
            <a:ext cx="2429025" cy="1112500"/>
            <a:chOff x="152400" y="2545100"/>
            <a:chExt cx="2429025" cy="1112500"/>
          </a:xfrm>
        </p:grpSpPr>
        <p:grpSp>
          <p:nvGrpSpPr>
            <p:cNvPr id="63" name="Group 62"/>
            <p:cNvGrpSpPr/>
            <p:nvPr/>
          </p:nvGrpSpPr>
          <p:grpSpPr>
            <a:xfrm>
              <a:off x="1143000" y="2743200"/>
              <a:ext cx="1438425" cy="914400"/>
              <a:chOff x="3124200" y="2895600"/>
              <a:chExt cx="1438425" cy="914400"/>
            </a:xfrm>
          </p:grpSpPr>
          <p:pic>
            <p:nvPicPr>
              <p:cNvPr id="56" name="Picture 2"/>
              <p:cNvPicPr>
                <a:picLocks noChangeAspect="1" noChangeArrowheads="1"/>
              </p:cNvPicPr>
              <p:nvPr/>
            </p:nvPicPr>
            <p:blipFill>
              <a:blip r:embed="rId5" cstate="print"/>
              <a:srcRect/>
              <a:stretch>
                <a:fillRect/>
              </a:stretch>
            </p:blipFill>
            <p:spPr bwMode="auto">
              <a:xfrm>
                <a:off x="3124200" y="2895600"/>
                <a:ext cx="1438425" cy="914400"/>
              </a:xfrm>
              <a:prstGeom prst="rect">
                <a:avLst/>
              </a:prstGeom>
              <a:noFill/>
              <a:ln w="9525">
                <a:noFill/>
                <a:miter lim="800000"/>
                <a:headEnd/>
                <a:tailEnd/>
              </a:ln>
            </p:spPr>
          </p:pic>
          <p:sp>
            <p:nvSpPr>
              <p:cNvPr id="62" name="TextBox 61"/>
              <p:cNvSpPr txBox="1"/>
              <p:nvPr/>
            </p:nvSpPr>
            <p:spPr bwMode="auto">
              <a:xfrm>
                <a:off x="3429000" y="3555642"/>
                <a:ext cx="809837" cy="246221"/>
              </a:xfrm>
              <a:prstGeom prst="rect">
                <a:avLst/>
              </a:prstGeom>
              <a:noFill/>
              <a:ln w="9525">
                <a:noFill/>
                <a:miter lim="800000"/>
                <a:headEnd/>
                <a:tailEnd/>
              </a:ln>
            </p:spPr>
            <p:txBody>
              <a:bodyPr wrap="none" rtlCol="0">
                <a:spAutoFit/>
              </a:bodyPr>
              <a:lstStyle/>
              <a:p>
                <a:r>
                  <a:rPr lang="en-US" sz="1000" dirty="0" err="1" smtClean="0">
                    <a:solidFill>
                      <a:schemeClr val="bg1"/>
                    </a:solidFill>
                    <a:latin typeface="Helvetica" pitchFamily="34" charset="0"/>
                    <a:cs typeface="Helvetica" pitchFamily="34" charset="0"/>
                  </a:rPr>
                  <a:t>Mittring</a:t>
                </a:r>
                <a:r>
                  <a:rPr lang="en-US" sz="1000" dirty="0" smtClean="0">
                    <a:solidFill>
                      <a:schemeClr val="bg1"/>
                    </a:solidFill>
                    <a:latin typeface="Helvetica" pitchFamily="34" charset="0"/>
                    <a:cs typeface="Helvetica" pitchFamily="34" charset="0"/>
                  </a:rPr>
                  <a:t> ‘07</a:t>
                </a:r>
              </a:p>
            </p:txBody>
          </p:sp>
        </p:grpSp>
        <p:grpSp>
          <p:nvGrpSpPr>
            <p:cNvPr id="76" name="Group 75"/>
            <p:cNvGrpSpPr/>
            <p:nvPr/>
          </p:nvGrpSpPr>
          <p:grpSpPr>
            <a:xfrm>
              <a:off x="152400" y="2545100"/>
              <a:ext cx="952500" cy="807700"/>
              <a:chOff x="6781800" y="3840500"/>
              <a:chExt cx="952500" cy="807700"/>
            </a:xfrm>
          </p:grpSpPr>
          <p:pic>
            <p:nvPicPr>
              <p:cNvPr id="1028" name="Picture 4"/>
              <p:cNvPicPr>
                <a:picLocks noChangeAspect="1" noChangeArrowheads="1"/>
              </p:cNvPicPr>
              <p:nvPr/>
            </p:nvPicPr>
            <p:blipFill>
              <a:blip r:embed="rId6" cstate="print"/>
              <a:srcRect/>
              <a:stretch>
                <a:fillRect/>
              </a:stretch>
            </p:blipFill>
            <p:spPr bwMode="auto">
              <a:xfrm>
                <a:off x="6781800" y="3886200"/>
                <a:ext cx="952500" cy="762000"/>
              </a:xfrm>
              <a:prstGeom prst="rect">
                <a:avLst/>
              </a:prstGeom>
              <a:noFill/>
              <a:ln w="9525">
                <a:noFill/>
                <a:miter lim="800000"/>
                <a:headEnd/>
                <a:tailEnd/>
              </a:ln>
            </p:spPr>
          </p:pic>
          <p:sp>
            <p:nvSpPr>
              <p:cNvPr id="75" name="TextBox 74"/>
              <p:cNvSpPr txBox="1"/>
              <p:nvPr/>
            </p:nvSpPr>
            <p:spPr bwMode="auto">
              <a:xfrm>
                <a:off x="6924465" y="3840500"/>
                <a:ext cx="667170" cy="246221"/>
              </a:xfrm>
              <a:prstGeom prst="rect">
                <a:avLst/>
              </a:prstGeom>
              <a:noFill/>
              <a:ln w="9525">
                <a:noFill/>
                <a:miter lim="800000"/>
                <a:headEnd/>
                <a:tailEnd/>
              </a:ln>
            </p:spPr>
            <p:txBody>
              <a:bodyPr wrap="none" rtlCol="0">
                <a:spAutoFit/>
              </a:bodyPr>
              <a:lstStyle/>
              <a:p>
                <a:r>
                  <a:rPr lang="en-US" sz="1000" b="1" dirty="0" smtClean="0">
                    <a:latin typeface="Helvetica" pitchFamily="34" charset="0"/>
                    <a:cs typeface="Helvetica" pitchFamily="34" charset="0"/>
                  </a:rPr>
                  <a:t>RGS ‘09</a:t>
                </a:r>
              </a:p>
            </p:txBody>
          </p:sp>
        </p:grpSp>
      </p:grpSp>
      <p:sp>
        <p:nvSpPr>
          <p:cNvPr id="68" name="TextBox 67"/>
          <p:cNvSpPr txBox="1"/>
          <p:nvPr/>
        </p:nvSpPr>
        <p:spPr bwMode="auto">
          <a:xfrm>
            <a:off x="3400846" y="5791200"/>
            <a:ext cx="2342308"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Precomputation</a:t>
            </a:r>
            <a:endParaRPr lang="en-US" sz="2400" dirty="0" smtClean="0">
              <a:solidFill>
                <a:schemeClr val="bg1"/>
              </a:solidFill>
              <a:latin typeface="Helvetica" pitchFamily="34" charset="0"/>
              <a:cs typeface="Helvetica" pitchFamily="34" charset="0"/>
            </a:endParaRPr>
          </a:p>
        </p:txBody>
      </p:sp>
      <p:cxnSp>
        <p:nvCxnSpPr>
          <p:cNvPr id="93" name="Straight Arrow Connector 92"/>
          <p:cNvCxnSpPr/>
          <p:nvPr/>
        </p:nvCxnSpPr>
        <p:spPr>
          <a:xfrm>
            <a:off x="342900" y="5791200"/>
            <a:ext cx="8458200" cy="0"/>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381000" y="2133600"/>
            <a:ext cx="1828800" cy="1682231"/>
            <a:chOff x="381000" y="2286000"/>
            <a:chExt cx="1828800" cy="1682231"/>
          </a:xfrm>
        </p:grpSpPr>
        <p:grpSp>
          <p:nvGrpSpPr>
            <p:cNvPr id="26" name="Group 25"/>
            <p:cNvGrpSpPr/>
            <p:nvPr/>
          </p:nvGrpSpPr>
          <p:grpSpPr>
            <a:xfrm>
              <a:off x="1295400" y="2286000"/>
              <a:ext cx="914400" cy="968733"/>
              <a:chOff x="5029200" y="4010025"/>
              <a:chExt cx="914400" cy="968733"/>
            </a:xfrm>
          </p:grpSpPr>
          <p:pic>
            <p:nvPicPr>
              <p:cNvPr id="27" name="Picture 3"/>
              <p:cNvPicPr>
                <a:picLocks noChangeAspect="1" noChangeArrowheads="1"/>
              </p:cNvPicPr>
              <p:nvPr/>
            </p:nvPicPr>
            <p:blipFill>
              <a:blip r:embed="rId7" cstate="print"/>
              <a:srcRect/>
              <a:stretch>
                <a:fillRect/>
              </a:stretch>
            </p:blipFill>
            <p:spPr bwMode="auto">
              <a:xfrm>
                <a:off x="5029200" y="4010025"/>
                <a:ext cx="914400" cy="914400"/>
              </a:xfrm>
              <a:prstGeom prst="rect">
                <a:avLst/>
              </a:prstGeom>
              <a:noFill/>
              <a:ln w="9525">
                <a:noFill/>
                <a:miter lim="800000"/>
                <a:headEnd/>
                <a:tailEnd/>
              </a:ln>
            </p:spPr>
          </p:pic>
          <p:sp>
            <p:nvSpPr>
              <p:cNvPr id="28" name="TextBox 27"/>
              <p:cNvSpPr txBox="1"/>
              <p:nvPr/>
            </p:nvSpPr>
            <p:spPr bwMode="auto">
              <a:xfrm>
                <a:off x="5202508" y="4732537"/>
                <a:ext cx="56778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DS ‘05</a:t>
                </a:r>
                <a:endParaRPr lang="en-US" sz="1000" dirty="0">
                  <a:solidFill>
                    <a:schemeClr val="bg1"/>
                  </a:solidFill>
                  <a:latin typeface="Helvetica" pitchFamily="34" charset="0"/>
                  <a:cs typeface="Helvetica" pitchFamily="34" charset="0"/>
                </a:endParaRPr>
              </a:p>
            </p:txBody>
          </p:sp>
        </p:grpSp>
        <p:grpSp>
          <p:nvGrpSpPr>
            <p:cNvPr id="29" name="Group 28"/>
            <p:cNvGrpSpPr/>
            <p:nvPr/>
          </p:nvGrpSpPr>
          <p:grpSpPr>
            <a:xfrm>
              <a:off x="381000" y="2514600"/>
              <a:ext cx="914400" cy="982576"/>
              <a:chOff x="7467600" y="4876800"/>
              <a:chExt cx="914400" cy="982576"/>
            </a:xfrm>
          </p:grpSpPr>
          <p:pic>
            <p:nvPicPr>
              <p:cNvPr id="30" name="Picture 4"/>
              <p:cNvPicPr>
                <a:picLocks noChangeAspect="1" noChangeArrowheads="1"/>
              </p:cNvPicPr>
              <p:nvPr/>
            </p:nvPicPr>
            <p:blipFill>
              <a:blip r:embed="rId8" cstate="print"/>
              <a:srcRect/>
              <a:stretch>
                <a:fillRect/>
              </a:stretch>
            </p:blipFill>
            <p:spPr bwMode="auto">
              <a:xfrm>
                <a:off x="7467600" y="4876800"/>
                <a:ext cx="914400" cy="914400"/>
              </a:xfrm>
              <a:prstGeom prst="rect">
                <a:avLst/>
              </a:prstGeom>
              <a:noFill/>
              <a:ln w="9525">
                <a:noFill/>
                <a:miter lim="800000"/>
                <a:headEnd/>
                <a:tailEnd/>
              </a:ln>
            </p:spPr>
          </p:pic>
          <p:sp>
            <p:nvSpPr>
              <p:cNvPr id="31" name="TextBox 30"/>
              <p:cNvSpPr txBox="1"/>
              <p:nvPr/>
            </p:nvSpPr>
            <p:spPr bwMode="auto">
              <a:xfrm>
                <a:off x="7697553" y="5613155"/>
                <a:ext cx="56778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DS ‘06</a:t>
                </a:r>
                <a:endParaRPr lang="en-US" sz="1000" dirty="0">
                  <a:solidFill>
                    <a:schemeClr val="bg1"/>
                  </a:solidFill>
                  <a:latin typeface="Helvetica" pitchFamily="34" charset="0"/>
                  <a:cs typeface="Helvetica" pitchFamily="34" charset="0"/>
                </a:endParaRPr>
              </a:p>
            </p:txBody>
          </p:sp>
        </p:grpSp>
        <p:grpSp>
          <p:nvGrpSpPr>
            <p:cNvPr id="36" name="Group 35"/>
            <p:cNvGrpSpPr/>
            <p:nvPr/>
          </p:nvGrpSpPr>
          <p:grpSpPr>
            <a:xfrm>
              <a:off x="1295400" y="3352800"/>
              <a:ext cx="914400" cy="615431"/>
              <a:chOff x="6781800" y="5253554"/>
              <a:chExt cx="914400" cy="615431"/>
            </a:xfrm>
          </p:grpSpPr>
          <p:pic>
            <p:nvPicPr>
              <p:cNvPr id="37" name="Picture 5"/>
              <p:cNvPicPr>
                <a:picLocks noChangeAspect="1" noChangeArrowheads="1"/>
              </p:cNvPicPr>
              <p:nvPr/>
            </p:nvPicPr>
            <p:blipFill>
              <a:blip r:embed="rId9" cstate="print"/>
              <a:srcRect l="68164" t="83264" r="642" b="659"/>
              <a:stretch>
                <a:fillRect/>
              </a:stretch>
            </p:blipFill>
            <p:spPr bwMode="auto">
              <a:xfrm>
                <a:off x="6781800" y="5303996"/>
                <a:ext cx="914400" cy="564989"/>
              </a:xfrm>
              <a:prstGeom prst="rect">
                <a:avLst/>
              </a:prstGeom>
              <a:noFill/>
              <a:ln w="9525">
                <a:noFill/>
                <a:miter lim="800000"/>
                <a:headEnd/>
                <a:tailEnd/>
              </a:ln>
            </p:spPr>
          </p:pic>
          <p:sp>
            <p:nvSpPr>
              <p:cNvPr id="38" name="TextBox 37"/>
              <p:cNvSpPr txBox="1"/>
              <p:nvPr/>
            </p:nvSpPr>
            <p:spPr bwMode="auto">
              <a:xfrm>
                <a:off x="6936674" y="5253554"/>
                <a:ext cx="604653"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NW ‘09</a:t>
                </a:r>
                <a:endParaRPr lang="en-US" sz="1000" dirty="0">
                  <a:solidFill>
                    <a:schemeClr val="bg1"/>
                  </a:solidFill>
                  <a:latin typeface="Helvetica" pitchFamily="34" charset="0"/>
                  <a:cs typeface="Helvetica" pitchFamily="34" charset="0"/>
                </a:endParaRPr>
              </a:p>
            </p:txBody>
          </p:sp>
        </p:grpSp>
      </p:grpSp>
      <p:grpSp>
        <p:nvGrpSpPr>
          <p:cNvPr id="32" name="Group 31"/>
          <p:cNvGrpSpPr/>
          <p:nvPr/>
        </p:nvGrpSpPr>
        <p:grpSpPr>
          <a:xfrm>
            <a:off x="711200" y="1066800"/>
            <a:ext cx="1117600" cy="960596"/>
            <a:chOff x="5029200" y="5000625"/>
            <a:chExt cx="1117600" cy="960596"/>
          </a:xfrm>
        </p:grpSpPr>
        <p:pic>
          <p:nvPicPr>
            <p:cNvPr id="33" name="Picture 2"/>
            <p:cNvPicPr>
              <a:picLocks noChangeAspect="1" noChangeArrowheads="1"/>
            </p:cNvPicPr>
            <p:nvPr/>
          </p:nvPicPr>
          <p:blipFill>
            <a:blip r:embed="rId10" cstate="print"/>
            <a:srcRect/>
            <a:stretch>
              <a:fillRect/>
            </a:stretch>
          </p:blipFill>
          <p:spPr bwMode="auto">
            <a:xfrm>
              <a:off x="5029200" y="5000625"/>
              <a:ext cx="1117600" cy="914400"/>
            </a:xfrm>
            <a:prstGeom prst="rect">
              <a:avLst/>
            </a:prstGeom>
            <a:noFill/>
            <a:ln w="9525">
              <a:noFill/>
              <a:miter lim="800000"/>
              <a:headEnd/>
              <a:tailEnd/>
            </a:ln>
          </p:spPr>
        </p:pic>
        <p:sp>
          <p:nvSpPr>
            <p:cNvPr id="34" name="TextBox 33"/>
            <p:cNvSpPr txBox="1"/>
            <p:nvPr/>
          </p:nvSpPr>
          <p:spPr bwMode="auto">
            <a:xfrm>
              <a:off x="5257800" y="5715000"/>
              <a:ext cx="716863" cy="246221"/>
            </a:xfrm>
            <a:prstGeom prst="rect">
              <a:avLst/>
            </a:prstGeom>
            <a:noFill/>
            <a:ln w="9525">
              <a:noFill/>
              <a:miter lim="800000"/>
              <a:headEnd/>
              <a:tailEnd/>
            </a:ln>
          </p:spPr>
          <p:txBody>
            <a:bodyPr wrap="none" rtlCol="0">
              <a:spAutoFit/>
            </a:bodyPr>
            <a:lstStyle/>
            <a:p>
              <a:r>
                <a:rPr lang="en-US" sz="1000" dirty="0" smtClean="0">
                  <a:latin typeface="Helvetica" pitchFamily="34" charset="0"/>
                  <a:cs typeface="Helvetica" pitchFamily="34" charset="0"/>
                </a:rPr>
                <a:t>Keller ‘97</a:t>
              </a:r>
              <a:endParaRPr lang="en-US" sz="1000" dirty="0">
                <a:latin typeface="Helvetica" pitchFamily="34" charset="0"/>
                <a:cs typeface="Helvetica" pitchFamily="34" charset="0"/>
              </a:endParaRPr>
            </a:p>
          </p:txBody>
        </p:sp>
      </p:grpSp>
      <p:grpSp>
        <p:nvGrpSpPr>
          <p:cNvPr id="101" name="Group 40"/>
          <p:cNvGrpSpPr/>
          <p:nvPr/>
        </p:nvGrpSpPr>
        <p:grpSpPr>
          <a:xfrm>
            <a:off x="6666963" y="1447800"/>
            <a:ext cx="914400" cy="1084421"/>
            <a:chOff x="1143000" y="1828800"/>
            <a:chExt cx="914400" cy="1084421"/>
          </a:xfrm>
        </p:grpSpPr>
        <p:pic>
          <p:nvPicPr>
            <p:cNvPr id="102" name="Picture 6"/>
            <p:cNvPicPr>
              <a:picLocks noChangeAspect="1" noChangeArrowheads="1"/>
            </p:cNvPicPr>
            <p:nvPr/>
          </p:nvPicPr>
          <p:blipFill>
            <a:blip r:embed="rId11" cstate="print"/>
            <a:srcRect l="53333" r="3333"/>
            <a:stretch>
              <a:fillRect/>
            </a:stretch>
          </p:blipFill>
          <p:spPr bwMode="auto">
            <a:xfrm>
              <a:off x="1143000" y="1828800"/>
              <a:ext cx="914400" cy="1046285"/>
            </a:xfrm>
            <a:prstGeom prst="rect">
              <a:avLst/>
            </a:prstGeom>
            <a:noFill/>
            <a:ln w="9525">
              <a:noFill/>
              <a:miter lim="800000"/>
              <a:headEnd/>
              <a:tailEnd/>
            </a:ln>
          </p:spPr>
        </p:pic>
        <p:sp>
          <p:nvSpPr>
            <p:cNvPr id="103" name="TextBox 102"/>
            <p:cNvSpPr txBox="1"/>
            <p:nvPr/>
          </p:nvSpPr>
          <p:spPr bwMode="auto">
            <a:xfrm>
              <a:off x="1277836" y="2667000"/>
              <a:ext cx="644728"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SKS ‘02</a:t>
              </a:r>
              <a:endParaRPr lang="en-US" sz="1000" dirty="0">
                <a:solidFill>
                  <a:schemeClr val="bg1"/>
                </a:solidFill>
                <a:latin typeface="Helvetica" pitchFamily="34" charset="0"/>
                <a:cs typeface="Helvetica" pitchFamily="34" charset="0"/>
              </a:endParaRPr>
            </a:p>
          </p:txBody>
        </p:sp>
      </p:grpSp>
      <p:grpSp>
        <p:nvGrpSpPr>
          <p:cNvPr id="104" name="Group 94"/>
          <p:cNvGrpSpPr/>
          <p:nvPr/>
        </p:nvGrpSpPr>
        <p:grpSpPr>
          <a:xfrm>
            <a:off x="6629400" y="2703194"/>
            <a:ext cx="965329" cy="2097406"/>
            <a:chOff x="6985716" y="2207357"/>
            <a:chExt cx="965329" cy="2097406"/>
          </a:xfrm>
        </p:grpSpPr>
        <p:grpSp>
          <p:nvGrpSpPr>
            <p:cNvPr id="105" name="Group 43"/>
            <p:cNvGrpSpPr/>
            <p:nvPr/>
          </p:nvGrpSpPr>
          <p:grpSpPr>
            <a:xfrm>
              <a:off x="6985716" y="2207357"/>
              <a:ext cx="965329" cy="739759"/>
              <a:chOff x="4648200" y="1930758"/>
              <a:chExt cx="965329" cy="739759"/>
            </a:xfrm>
          </p:grpSpPr>
          <p:pic>
            <p:nvPicPr>
              <p:cNvPr id="112" name="Picture 10"/>
              <p:cNvPicPr>
                <a:picLocks noChangeAspect="1" noChangeArrowheads="1"/>
              </p:cNvPicPr>
              <p:nvPr/>
            </p:nvPicPr>
            <p:blipFill>
              <a:blip r:embed="rId12" cstate="print"/>
              <a:srcRect/>
              <a:stretch>
                <a:fillRect/>
              </a:stretch>
            </p:blipFill>
            <p:spPr bwMode="auto">
              <a:xfrm>
                <a:off x="4673664" y="1981200"/>
                <a:ext cx="914400" cy="689317"/>
              </a:xfrm>
              <a:prstGeom prst="rect">
                <a:avLst/>
              </a:prstGeom>
              <a:noFill/>
              <a:ln w="9525">
                <a:noFill/>
                <a:miter lim="800000"/>
                <a:headEnd/>
                <a:tailEnd/>
              </a:ln>
            </p:spPr>
          </p:pic>
          <p:sp>
            <p:nvSpPr>
              <p:cNvPr id="113" name="TextBox 112"/>
              <p:cNvSpPr txBox="1"/>
              <p:nvPr/>
            </p:nvSpPr>
            <p:spPr bwMode="auto">
              <a:xfrm>
                <a:off x="4648200" y="1930758"/>
                <a:ext cx="965329"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LZTKDSA ‘08</a:t>
                </a:r>
                <a:endParaRPr lang="en-US" sz="1000" dirty="0">
                  <a:solidFill>
                    <a:schemeClr val="bg1"/>
                  </a:solidFill>
                  <a:latin typeface="Helvetica" pitchFamily="34" charset="0"/>
                  <a:cs typeface="Helvetica" pitchFamily="34" charset="0"/>
                </a:endParaRPr>
              </a:p>
            </p:txBody>
          </p:sp>
        </p:grpSp>
        <p:grpSp>
          <p:nvGrpSpPr>
            <p:cNvPr id="106" name="Group 46"/>
            <p:cNvGrpSpPr/>
            <p:nvPr/>
          </p:nvGrpSpPr>
          <p:grpSpPr>
            <a:xfrm>
              <a:off x="7010400" y="2971800"/>
              <a:ext cx="914400" cy="673995"/>
              <a:chOff x="5791200" y="1752600"/>
              <a:chExt cx="914400" cy="673995"/>
            </a:xfrm>
          </p:grpSpPr>
          <p:pic>
            <p:nvPicPr>
              <p:cNvPr id="110" name="Picture 9"/>
              <p:cNvPicPr>
                <a:picLocks noChangeAspect="1" noChangeArrowheads="1"/>
              </p:cNvPicPr>
              <p:nvPr/>
            </p:nvPicPr>
            <p:blipFill>
              <a:blip r:embed="rId13" cstate="print"/>
              <a:srcRect/>
              <a:stretch>
                <a:fillRect/>
              </a:stretch>
            </p:blipFill>
            <p:spPr bwMode="auto">
              <a:xfrm>
                <a:off x="5791200" y="1752600"/>
                <a:ext cx="914400" cy="628650"/>
              </a:xfrm>
              <a:prstGeom prst="rect">
                <a:avLst/>
              </a:prstGeom>
              <a:noFill/>
              <a:ln w="9525">
                <a:noFill/>
                <a:miter lim="800000"/>
                <a:headEnd/>
                <a:tailEnd/>
              </a:ln>
            </p:spPr>
          </p:pic>
          <p:sp>
            <p:nvSpPr>
              <p:cNvPr id="111" name="TextBox 110"/>
              <p:cNvSpPr txBox="1"/>
              <p:nvPr/>
            </p:nvSpPr>
            <p:spPr bwMode="auto">
              <a:xfrm>
                <a:off x="5882755" y="2180374"/>
                <a:ext cx="73129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KTHS ‘06</a:t>
                </a:r>
                <a:endParaRPr lang="en-US" sz="1000" dirty="0">
                  <a:solidFill>
                    <a:schemeClr val="bg1"/>
                  </a:solidFill>
                  <a:latin typeface="Helvetica" pitchFamily="34" charset="0"/>
                  <a:cs typeface="Helvetica" pitchFamily="34" charset="0"/>
                </a:endParaRPr>
              </a:p>
            </p:txBody>
          </p:sp>
        </p:grpSp>
        <p:grpSp>
          <p:nvGrpSpPr>
            <p:cNvPr id="107" name="Group 51"/>
            <p:cNvGrpSpPr/>
            <p:nvPr/>
          </p:nvGrpSpPr>
          <p:grpSpPr>
            <a:xfrm>
              <a:off x="7010400" y="3581400"/>
              <a:ext cx="914400" cy="723363"/>
              <a:chOff x="4800600" y="800637"/>
              <a:chExt cx="914400" cy="723363"/>
            </a:xfrm>
          </p:grpSpPr>
          <p:pic>
            <p:nvPicPr>
              <p:cNvPr id="108" name="Picture 8"/>
              <p:cNvPicPr>
                <a:picLocks noChangeAspect="1" noChangeArrowheads="1"/>
              </p:cNvPicPr>
              <p:nvPr/>
            </p:nvPicPr>
            <p:blipFill>
              <a:blip r:embed="rId14" cstate="print"/>
              <a:srcRect/>
              <a:stretch>
                <a:fillRect/>
              </a:stretch>
            </p:blipFill>
            <p:spPr bwMode="auto">
              <a:xfrm>
                <a:off x="4800600" y="838200"/>
                <a:ext cx="914400" cy="685800"/>
              </a:xfrm>
              <a:prstGeom prst="rect">
                <a:avLst/>
              </a:prstGeom>
              <a:noFill/>
              <a:ln w="9525">
                <a:noFill/>
                <a:miter lim="800000"/>
                <a:headEnd/>
                <a:tailEnd/>
              </a:ln>
            </p:spPr>
          </p:pic>
          <p:sp>
            <p:nvSpPr>
              <p:cNvPr id="109" name="TextBox 108"/>
              <p:cNvSpPr txBox="1"/>
              <p:nvPr/>
            </p:nvSpPr>
            <p:spPr bwMode="auto">
              <a:xfrm>
                <a:off x="4931429" y="800637"/>
                <a:ext cx="667170" cy="246221"/>
              </a:xfrm>
              <a:prstGeom prst="rect">
                <a:avLst/>
              </a:prstGeom>
              <a:noFill/>
              <a:ln w="9525">
                <a:noFill/>
                <a:miter lim="800000"/>
                <a:headEnd/>
                <a:tailEnd/>
              </a:ln>
            </p:spPr>
            <p:txBody>
              <a:bodyPr wrap="none" rtlCol="0">
                <a:spAutoFit/>
              </a:bodyPr>
              <a:lstStyle/>
              <a:p>
                <a:r>
                  <a:rPr lang="en-US" sz="1000" b="1" dirty="0" smtClean="0">
                    <a:latin typeface="Helvetica" pitchFamily="34" charset="0"/>
                    <a:cs typeface="Helvetica" pitchFamily="34" charset="0"/>
                  </a:rPr>
                  <a:t>HPB ‘06</a:t>
                </a:r>
                <a:endParaRPr lang="en-US" sz="1000" b="1" dirty="0">
                  <a:latin typeface="Helvetica" pitchFamily="34" charset="0"/>
                  <a:cs typeface="Helvetica" pitchFamily="34" charset="0"/>
                </a:endParaRPr>
              </a:p>
            </p:txBody>
          </p:sp>
        </p:grpSp>
      </p:grpSp>
      <p:grpSp>
        <p:nvGrpSpPr>
          <p:cNvPr id="114" name="Group 70"/>
          <p:cNvGrpSpPr/>
          <p:nvPr/>
        </p:nvGrpSpPr>
        <p:grpSpPr>
          <a:xfrm>
            <a:off x="6248400" y="4957508"/>
            <a:ext cx="1143000" cy="753862"/>
            <a:chOff x="9448800" y="4800601"/>
            <a:chExt cx="1143000" cy="753862"/>
          </a:xfrm>
        </p:grpSpPr>
        <p:pic>
          <p:nvPicPr>
            <p:cNvPr id="115" name="Picture 6"/>
            <p:cNvPicPr>
              <a:picLocks noChangeAspect="1" noChangeArrowheads="1"/>
            </p:cNvPicPr>
            <p:nvPr/>
          </p:nvPicPr>
          <p:blipFill>
            <a:blip r:embed="rId15" cstate="print"/>
            <a:srcRect/>
            <a:stretch>
              <a:fillRect/>
            </a:stretch>
          </p:blipFill>
          <p:spPr bwMode="auto">
            <a:xfrm>
              <a:off x="9448800" y="4800601"/>
              <a:ext cx="1143000" cy="714375"/>
            </a:xfrm>
            <a:prstGeom prst="rect">
              <a:avLst/>
            </a:prstGeom>
            <a:noFill/>
            <a:ln w="9525">
              <a:noFill/>
              <a:miter lim="800000"/>
              <a:headEnd/>
              <a:tailEnd/>
            </a:ln>
          </p:spPr>
        </p:pic>
        <p:sp>
          <p:nvSpPr>
            <p:cNvPr id="116" name="TextBox 115"/>
            <p:cNvSpPr txBox="1"/>
            <p:nvPr/>
          </p:nvSpPr>
          <p:spPr bwMode="auto">
            <a:xfrm>
              <a:off x="9525000" y="5308242"/>
              <a:ext cx="1032655"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Enlighten 2010</a:t>
              </a:r>
              <a:endParaRPr lang="en-US" sz="1000" dirty="0">
                <a:solidFill>
                  <a:schemeClr val="bg1"/>
                </a:solidFill>
                <a:latin typeface="Helvetica" pitchFamily="34" charset="0"/>
                <a:cs typeface="Helvetica" pitchFamily="34" charset="0"/>
              </a:endParaRPr>
            </a:p>
          </p:txBody>
        </p:sp>
      </p:grpSp>
      <p:grpSp>
        <p:nvGrpSpPr>
          <p:cNvPr id="117" name="Group 73"/>
          <p:cNvGrpSpPr/>
          <p:nvPr/>
        </p:nvGrpSpPr>
        <p:grpSpPr>
          <a:xfrm>
            <a:off x="7772400" y="914400"/>
            <a:ext cx="1219200" cy="965916"/>
            <a:chOff x="7315200" y="3682284"/>
            <a:chExt cx="1219200" cy="965916"/>
          </a:xfrm>
        </p:grpSpPr>
        <p:pic>
          <p:nvPicPr>
            <p:cNvPr id="118" name="Picture 2"/>
            <p:cNvPicPr>
              <a:picLocks noChangeAspect="1" noChangeArrowheads="1"/>
            </p:cNvPicPr>
            <p:nvPr/>
          </p:nvPicPr>
          <p:blipFill>
            <a:blip r:embed="rId16" cstate="print"/>
            <a:srcRect/>
            <a:stretch>
              <a:fillRect/>
            </a:stretch>
          </p:blipFill>
          <p:spPr bwMode="auto">
            <a:xfrm>
              <a:off x="7315200" y="3733800"/>
              <a:ext cx="1219200" cy="914400"/>
            </a:xfrm>
            <a:prstGeom prst="rect">
              <a:avLst/>
            </a:prstGeom>
            <a:noFill/>
            <a:ln w="9525">
              <a:noFill/>
              <a:miter lim="800000"/>
              <a:headEnd/>
              <a:tailEnd/>
            </a:ln>
          </p:spPr>
        </p:pic>
        <p:sp>
          <p:nvSpPr>
            <p:cNvPr id="119" name="TextBox 118"/>
            <p:cNvSpPr txBox="1"/>
            <p:nvPr/>
          </p:nvSpPr>
          <p:spPr bwMode="auto">
            <a:xfrm>
              <a:off x="7467600" y="3682284"/>
              <a:ext cx="870751"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Quake 2 ‘97</a:t>
              </a:r>
              <a:endParaRPr lang="en-US" sz="1000" dirty="0">
                <a:solidFill>
                  <a:schemeClr val="bg1"/>
                </a:solidFill>
                <a:latin typeface="Helvetica" pitchFamily="34" charset="0"/>
                <a:cs typeface="Helvetic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Mapping</a:t>
            </a:r>
          </a:p>
        </p:txBody>
      </p:sp>
      <p:pic>
        <p:nvPicPr>
          <p:cNvPr id="4" name="tomcat.wmv">
            <a:hlinkClick r:id="" action="ppaction://media"/>
          </p:cNvPr>
          <p:cNvPicPr>
            <a:picLocks noRot="1" noChangeAspect="1"/>
          </p:cNvPicPr>
          <p:nvPr>
            <a:videoFile r:link="rId1"/>
          </p:nvPr>
        </p:nvPicPr>
        <p:blipFill>
          <a:blip r:embed="rId5" cstate="print"/>
          <a:stretch>
            <a:fillRect/>
          </a:stretch>
        </p:blipFill>
        <p:spPr>
          <a:xfrm>
            <a:off x="571" y="1181743"/>
            <a:ext cx="9142858" cy="51428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pSp>
        <p:nvGrpSpPr>
          <p:cNvPr id="49"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5" name="Rectangle 54"/>
          <p:cNvSpPr/>
          <p:nvPr/>
        </p:nvSpPr>
        <p:spPr>
          <a:xfrm>
            <a:off x="457200" y="46482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cxnSp>
        <p:nvCxnSpPr>
          <p:cNvPr id="58" name="Straight Connector 57"/>
          <p:cNvCxnSpPr/>
          <p:nvPr/>
        </p:nvCxnSpPr>
        <p:spPr>
          <a:xfrm>
            <a:off x="571296" y="4594099"/>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1311465" y="2022388"/>
            <a:ext cx="3604260" cy="3431639"/>
            <a:chOff x="1311465" y="2022388"/>
            <a:chExt cx="3604260" cy="3431639"/>
          </a:xfrm>
        </p:grpSpPr>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3" name="Group 142"/>
            <p:cNvGrpSpPr/>
            <p:nvPr/>
          </p:nvGrpSpPr>
          <p:grpSpPr>
            <a:xfrm>
              <a:off x="1311465" y="3678771"/>
              <a:ext cx="1023963" cy="861784"/>
              <a:chOff x="1311465" y="3678771"/>
              <a:chExt cx="1023963" cy="861784"/>
            </a:xfrm>
          </p:grpSpPr>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1311465" y="2022388"/>
              <a:ext cx="3604260" cy="3431639"/>
              <a:chOff x="1311465" y="2022388"/>
              <a:chExt cx="3604260" cy="3431639"/>
            </a:xfrm>
          </p:grpSpPr>
          <p:grpSp>
            <p:nvGrpSpPr>
              <p:cNvPr id="152" name="Group 151"/>
              <p:cNvGrpSpPr/>
              <p:nvPr/>
            </p:nvGrpSpPr>
            <p:grpSpPr>
              <a:xfrm>
                <a:off x="1434312" y="2022389"/>
                <a:ext cx="3481413" cy="3431638"/>
                <a:chOff x="1434312" y="2022389"/>
                <a:chExt cx="3481413" cy="3431638"/>
              </a:xfrm>
            </p:grpSpPr>
            <p:grpSp>
              <p:nvGrpSpPr>
                <p:cNvPr id="150" name="Group 149"/>
                <p:cNvGrpSpPr/>
                <p:nvPr/>
              </p:nvGrpSpPr>
              <p:grpSpPr>
                <a:xfrm>
                  <a:off x="2226792" y="3852115"/>
                  <a:ext cx="1035393" cy="688439"/>
                  <a:chOff x="2226792" y="3852115"/>
                  <a:chExt cx="1035393" cy="688439"/>
                </a:xfrm>
              </p:grpSpPr>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4054665" y="47655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3314496" y="4594098"/>
                  <a:ext cx="862089" cy="859928"/>
                  <a:chOff x="3314496" y="4594098"/>
                  <a:chExt cx="862089" cy="859928"/>
                </a:xfrm>
              </p:grpSpPr>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7" name="Group 146"/>
                <p:cNvGrpSpPr/>
                <p:nvPr/>
              </p:nvGrpSpPr>
              <p:grpSpPr>
                <a:xfrm>
                  <a:off x="3127908" y="3678772"/>
                  <a:ext cx="873417" cy="1033272"/>
                  <a:chOff x="3127908" y="3678772"/>
                  <a:chExt cx="873417" cy="1033272"/>
                </a:xfrm>
              </p:grpSpPr>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315525" y="47120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314496" y="36787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0" name="Straight Connector 89"/>
                <p:cNvCxnSpPr/>
                <p:nvPr/>
              </p:nvCxnSpPr>
              <p:spPr>
                <a:xfrm>
                  <a:off x="4229925" y="28832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9" name="Group 148"/>
                <p:cNvGrpSpPr/>
                <p:nvPr/>
              </p:nvGrpSpPr>
              <p:grpSpPr>
                <a:xfrm>
                  <a:off x="3315525" y="2936789"/>
                  <a:ext cx="861060" cy="861781"/>
                  <a:chOff x="3315525" y="2936789"/>
                  <a:chExt cx="861060" cy="861781"/>
                </a:xfrm>
              </p:grpSpPr>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17658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6" name="Group 145"/>
                <p:cNvGrpSpPr/>
                <p:nvPr/>
              </p:nvGrpSpPr>
              <p:grpSpPr>
                <a:xfrm>
                  <a:off x="4054665" y="2764371"/>
                  <a:ext cx="860031" cy="860856"/>
                  <a:chOff x="4054665" y="2764371"/>
                  <a:chExt cx="860031" cy="860856"/>
                </a:xfrm>
              </p:grpSpPr>
              <p:cxnSp>
                <p:nvCxnSpPr>
                  <p:cNvPr id="87" name="Straight Connector 86"/>
                  <p:cNvCxnSpPr/>
                  <p:nvPr/>
                </p:nvCxnSpPr>
                <p:spPr>
                  <a:xfrm>
                    <a:off x="405466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Connector 110"/>
                <p:cNvCxnSpPr/>
                <p:nvPr/>
              </p:nvCxnSpPr>
              <p:spPr>
                <a:xfrm>
                  <a:off x="143431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22679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4" name="Group 143"/>
              <p:cNvGrpSpPr/>
              <p:nvPr/>
            </p:nvGrpSpPr>
            <p:grpSpPr>
              <a:xfrm>
                <a:off x="1486623" y="2764372"/>
                <a:ext cx="686829" cy="1034199"/>
                <a:chOff x="1486623" y="2764372"/>
                <a:chExt cx="686829" cy="1034199"/>
              </a:xfrm>
            </p:grpSpPr>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486623" y="27643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5" name="Group 144"/>
              <p:cNvGrpSpPr/>
              <p:nvPr/>
            </p:nvGrpSpPr>
            <p:grpSpPr>
              <a:xfrm>
                <a:off x="1311465" y="2022388"/>
                <a:ext cx="1023963" cy="860855"/>
                <a:chOff x="1311465" y="2022388"/>
                <a:chExt cx="1023963" cy="860855"/>
              </a:xfrm>
            </p:grpSpPr>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41" name="Group 140"/>
          <p:cNvGrpSpPr/>
          <p:nvPr/>
        </p:nvGrpSpPr>
        <p:grpSpPr>
          <a:xfrm>
            <a:off x="5334000" y="1367135"/>
            <a:ext cx="3505200" cy="4119265"/>
            <a:chOff x="5334000" y="1367135"/>
            <a:chExt cx="3505200" cy="4119265"/>
          </a:xfrm>
        </p:grpSpPr>
        <p:grpSp>
          <p:nvGrpSpPr>
            <p:cNvPr id="121" name="Group 120"/>
            <p:cNvGrpSpPr/>
            <p:nvPr/>
          </p:nvGrpSpPr>
          <p:grpSpPr>
            <a:xfrm>
              <a:off x="5334000" y="1981200"/>
              <a:ext cx="3505200" cy="3505200"/>
              <a:chOff x="5334000" y="1981200"/>
              <a:chExt cx="3505200" cy="3505200"/>
            </a:xfrm>
          </p:grpSpPr>
          <p:sp>
            <p:nvSpPr>
              <p:cNvPr id="119" name="Left Bracket 118"/>
              <p:cNvSpPr/>
              <p:nvPr/>
            </p:nvSpPr>
            <p:spPr>
              <a:xfrm>
                <a:off x="5334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Left Bracket 119"/>
              <p:cNvSpPr/>
              <p:nvPr/>
            </p:nvSpPr>
            <p:spPr>
              <a:xfrm flipH="1">
                <a:off x="8763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0" name="Rectangle 139"/>
            <p:cNvSpPr/>
            <p:nvPr/>
          </p:nvSpPr>
          <p:spPr>
            <a:xfrm>
              <a:off x="6695307" y="1367135"/>
              <a:ext cx="782587" cy="461665"/>
            </a:xfrm>
            <a:prstGeom prst="rect">
              <a:avLst/>
            </a:prstGeom>
          </p:spPr>
          <p:txBody>
            <a:bodyPr wrap="none">
              <a:spAutoFit/>
            </a:bodyPr>
            <a:lstStyle/>
            <a:p>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grpSp>
      <p:cxnSp>
        <p:nvCxnSpPr>
          <p:cNvPr id="62" name="Straight Connector 61"/>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5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bwMode="auto">
          <a:xfrm>
            <a:off x="5638800" y="5410200"/>
            <a:ext cx="287258" cy="461665"/>
          </a:xfrm>
          <a:prstGeom prst="rect">
            <a:avLst/>
          </a:prstGeom>
          <a:noFill/>
          <a:ln w="9525">
            <a:noFill/>
            <a:miter lim="800000"/>
            <a:headEnd/>
            <a:tailEnd/>
          </a:ln>
        </p:spPr>
        <p:txBody>
          <a:bodyPr wrap="none" rtlCol="0">
            <a:spAutoFit/>
          </a:bodyPr>
          <a:lstStyle/>
          <a:p>
            <a:r>
              <a:rPr lang="en-US" sz="2400" dirty="0" smtClean="0">
                <a:solidFill>
                  <a:srgbClr val="7030A0"/>
                </a:solidFill>
                <a:latin typeface="Helvetica" pitchFamily="34" charset="0"/>
                <a:cs typeface="Helvetica" pitchFamily="34" charset="0"/>
              </a:rPr>
              <a:t>r</a:t>
            </a:r>
            <a:endParaRPr lang="en-US" sz="2400" dirty="0">
              <a:solidFill>
                <a:srgbClr val="7030A0"/>
              </a:solidFill>
              <a:latin typeface="Helvetica" pitchFamily="34" charset="0"/>
              <a:cs typeface="Helvetica" pitchFamily="34" charset="0"/>
            </a:endParaRPr>
          </a:p>
        </p:txBody>
      </p:sp>
      <p:sp>
        <p:nvSpPr>
          <p:cNvPr id="15" name="TextBox 14"/>
          <p:cNvSpPr txBox="1"/>
          <p:nvPr/>
        </p:nvSpPr>
        <p:spPr bwMode="auto">
          <a:xfrm>
            <a:off x="5282612" y="3424535"/>
            <a:ext cx="356188" cy="461665"/>
          </a:xfrm>
          <a:prstGeom prst="rect">
            <a:avLst/>
          </a:prstGeom>
          <a:noFill/>
          <a:ln w="9525">
            <a:noFill/>
            <a:miter lim="800000"/>
            <a:headEnd/>
            <a:tailEnd/>
          </a:ln>
        </p:spPr>
        <p:txBody>
          <a:bodyPr wrap="none" rtlCol="0">
            <a:spAutoFit/>
          </a:bodyPr>
          <a:lstStyle/>
          <a:p>
            <a:r>
              <a:rPr lang="en-US" sz="2400" dirty="0" smtClean="0">
                <a:solidFill>
                  <a:srgbClr val="FF0000"/>
                </a:solidFill>
                <a:latin typeface="Helvetica" pitchFamily="34" charset="0"/>
                <a:cs typeface="Helvetica" pitchFamily="34" charset="0"/>
              </a:rPr>
              <a:t>b</a:t>
            </a:r>
            <a:endParaRPr lang="en-US" sz="2400" dirty="0">
              <a:solidFill>
                <a:srgbClr val="FF0000"/>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1196161"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endParaRPr lang="en-US" sz="2400" dirty="0" smtClean="0">
              <a:ln w="3175">
                <a:noFill/>
                <a:prstDash val="solid"/>
              </a:ln>
              <a:solidFill>
                <a:schemeClr val="bg1"/>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944489" cy="461665"/>
          </a:xfrm>
          <a:prstGeom prst="rect">
            <a:avLst/>
          </a:prstGeom>
          <a:noFill/>
          <a:ln w="9525">
            <a:noFill/>
            <a:miter lim="800000"/>
            <a:headEnd/>
            <a:tailEnd/>
          </a:ln>
        </p:spPr>
        <p:txBody>
          <a:bodyPr wrap="none" rtlCol="0">
            <a:spAutoFit/>
          </a:bodyPr>
          <a:lstStyle/>
          <a:p>
            <a:r>
              <a:rPr lang="en-US" sz="2400" b="1" dirty="0" err="1" smtClean="0">
                <a:solidFill>
                  <a:srgbClr val="FF0000"/>
                </a:solidFill>
                <a:latin typeface="Helvetica" pitchFamily="34" charset="0"/>
                <a:cs typeface="Helvetica" pitchFamily="34" charset="0"/>
                <a:sym typeface="Wingdings 3"/>
              </a:rPr>
              <a:t>R</a:t>
            </a:r>
            <a:r>
              <a:rPr lang="en-US" sz="2400" b="1" baseline="-25000" dirty="0" err="1" smtClean="0">
                <a:solidFill>
                  <a:srgbClr val="FF0000"/>
                </a:solidFill>
                <a:latin typeface="Helvetica" pitchFamily="34" charset="0"/>
                <a:cs typeface="Helvetica" pitchFamily="34" charset="0"/>
                <a:sym typeface="Wingdings 3"/>
              </a:rPr>
              <a:t>b</a:t>
            </a:r>
            <a:r>
              <a:rPr lang="en-US" sz="2400" b="1" baseline="-25000" dirty="0" err="1" smtClean="0">
                <a:solidFill>
                  <a:srgbClr val="FF0000"/>
                </a:solidFill>
                <a:latin typeface="Times New Roman"/>
                <a:cs typeface="Times New Roman"/>
                <a:sym typeface="Wingdings 3"/>
              </a:rPr>
              <a:t>→</a:t>
            </a:r>
            <a:r>
              <a:rPr lang="en-US" sz="2400" b="1" baseline="-25000" dirty="0" err="1" smtClean="0">
                <a:solidFill>
                  <a:srgbClr val="FF0000"/>
                </a:solidFill>
                <a:latin typeface="Helvetica" pitchFamily="34" charset="0"/>
                <a:cs typeface="Helvetica" pitchFamily="34" charset="0"/>
                <a:sym typeface="Wingdings 3"/>
              </a:rPr>
              <a:t>rlf</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2464136"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endParaRPr lang="en-US" sz="2400" dirty="0" smtClean="0">
              <a:ln w="3175">
                <a:noFill/>
                <a:prstDash val="solid"/>
              </a:ln>
              <a:solidFill>
                <a:srgbClr val="FFC000"/>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1435008"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endParaRPr lang="en-US" sz="2400" baseline="-25000" dirty="0">
              <a:solidFill>
                <a:srgbClr val="FFC000"/>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3732112"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endParaRPr lang="en-US" sz="2400" dirty="0" smtClean="0">
              <a:ln w="3175">
                <a:noFill/>
                <a:prstDash val="solid"/>
              </a:ln>
              <a:solidFill>
                <a:schemeClr val="bg1"/>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1818126"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5000087"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endParaRPr lang="en-US" sz="2400" dirty="0" smtClean="0">
              <a:ln w="3175">
                <a:noFill/>
                <a:prstDash val="solid"/>
              </a:ln>
              <a:solidFill>
                <a:schemeClr val="bg1"/>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981696" y="4567237"/>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2228495"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R</a:t>
            </a:r>
            <a:r>
              <a:rPr lang="en-US" sz="2400" b="1" baseline="-25000" dirty="0" smtClean="0">
                <a:solidFill>
                  <a:srgbClr val="0070C0"/>
                </a:solidFill>
                <a:latin typeface="Helvetica" pitchFamily="34" charset="0"/>
                <a:cs typeface="Helvetica" pitchFamily="34" charset="0"/>
                <a:sym typeface="Wingdings 3"/>
              </a:rPr>
              <a:t>↑</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986467" y="5181600"/>
            <a:ext cx="0" cy="238125"/>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981696" y="4567237"/>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29016" y="1676400"/>
            <a:ext cx="6096541"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smtClean="0">
                <a:ln w="3175">
                  <a:noFill/>
                  <a:prstDash val="solid"/>
                </a:ln>
                <a:solidFill>
                  <a:srgbClr val="7030A0"/>
                </a:solidFill>
                <a:latin typeface="Helvetica" pitchFamily="34" charset="0"/>
                <a:cs typeface="Helvetica" pitchFamily="34" charset="0"/>
              </a:rPr>
              <a:t>196x32</a:t>
            </a:r>
            <a:endParaRPr lang="en-US" sz="2400" dirty="0" smtClean="0">
              <a:ln w="3175">
                <a:noFill/>
                <a:prstDash val="solid"/>
              </a:ln>
              <a:solidFill>
                <a:schemeClr val="bg1"/>
              </a:solidFill>
              <a:latin typeface="Helvetica" pitchFamily="34" charset="0"/>
              <a:cs typeface="Helvetica" pitchFamily="34" charset="0"/>
            </a:endParaRPr>
          </a:p>
        </p:txBody>
      </p:sp>
      <p:sp>
        <p:nvSpPr>
          <p:cNvPr id="22" name="TextBox 21"/>
          <p:cNvSpPr txBox="1"/>
          <p:nvPr/>
        </p:nvSpPr>
        <p:spPr bwMode="auto">
          <a:xfrm>
            <a:off x="2610245" y="1295400"/>
            <a:ext cx="2976136"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a:t>
            </a:r>
            <a:r>
              <a:rPr lang="en-US" sz="2400" b="1" dirty="0" err="1" smtClean="0">
                <a:solidFill>
                  <a:srgbClr val="7030A0"/>
                </a:solidFill>
                <a:latin typeface="Helvetica" pitchFamily="34" charset="0"/>
                <a:cs typeface="Helvetica" pitchFamily="34" charset="0"/>
                <a:sym typeface="Wingdings 3"/>
              </a:rPr>
              <a:t>T</a:t>
            </a:r>
            <a:r>
              <a:rPr lang="en-US" sz="2400" b="1" baseline="-25000" dirty="0" err="1" smtClean="0">
                <a:solidFill>
                  <a:srgbClr val="7030A0"/>
                </a:solidFill>
                <a:latin typeface="Helvetica" pitchFamily="34" charset="0"/>
                <a:cs typeface="Helvetica" pitchFamily="34" charset="0"/>
                <a:sym typeface="Wingdings 3"/>
              </a:rPr>
              <a:t>rlf</a:t>
            </a:r>
            <a:r>
              <a:rPr lang="en-US" sz="2400" b="1" baseline="-25000" dirty="0" err="1" smtClean="0">
                <a:solidFill>
                  <a:srgbClr val="7030A0"/>
                </a:solidFill>
                <a:latin typeface="Times New Roman"/>
                <a:cs typeface="Times New Roman"/>
                <a:sym typeface="Wingdings 3"/>
              </a:rPr>
              <a:t>→</a:t>
            </a:r>
            <a:r>
              <a:rPr lang="en-US" sz="2400" b="1" baseline="-25000" dirty="0" err="1" smtClean="0">
                <a:solidFill>
                  <a:srgbClr val="7030A0"/>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pic>
        <p:nvPicPr>
          <p:cNvPr id="3" name="Picture 2" descr="maze-top.bmp"/>
          <p:cNvPicPr>
            <a:picLocks noChangeAspect="1"/>
          </p:cNvPicPr>
          <p:nvPr/>
        </p:nvPicPr>
        <p:blipFill>
          <a:blip r:embed="rId4"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986467" y="5181600"/>
            <a:ext cx="0" cy="238125"/>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981696" y="4567237"/>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29016" y="1676400"/>
            <a:ext cx="7285969"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smtClean="0">
                <a:ln w="3175">
                  <a:noFill/>
                  <a:prstDash val="solid"/>
                </a:ln>
                <a:solidFill>
                  <a:srgbClr val="7030A0"/>
                </a:solidFill>
                <a:latin typeface="Helvetica" pitchFamily="34" charset="0"/>
                <a:cs typeface="Helvetica" pitchFamily="34" charset="0"/>
              </a:rPr>
              <a:t>196x32</a:t>
            </a:r>
            <a:r>
              <a:rPr lang="en-US" sz="2400" dirty="0" smtClean="0">
                <a:ln w="3175">
                  <a:solidFill>
                    <a:srgbClr val="000000"/>
                  </a:solidFill>
                  <a:prstDash val="solid"/>
                </a:ln>
                <a:solidFill>
                  <a:srgbClr val="FFFF00"/>
                </a:solidFill>
                <a:latin typeface="Helvetica" pitchFamily="34" charset="0"/>
                <a:cs typeface="Helvetica" pitchFamily="34" charset="0"/>
              </a:rPr>
              <a:t> </a:t>
            </a:r>
            <a:r>
              <a:rPr lang="en-US" sz="2400" dirty="0" smtClean="0">
                <a:ln w="3175">
                  <a:noFill/>
                  <a:prstDash val="solid"/>
                </a:ln>
                <a:solidFill>
                  <a:schemeClr val="bg1"/>
                </a:solidFill>
                <a:latin typeface="Helvetica" pitchFamily="34" charset="0"/>
                <a:cs typeface="Helvetica" pitchFamily="34" charset="0"/>
              </a:rPr>
              <a:t>= 32x32</a:t>
            </a:r>
          </a:p>
        </p:txBody>
      </p:sp>
      <p:sp>
        <p:nvSpPr>
          <p:cNvPr id="22" name="TextBox 21"/>
          <p:cNvSpPr txBox="1"/>
          <p:nvPr/>
        </p:nvSpPr>
        <p:spPr bwMode="auto">
          <a:xfrm>
            <a:off x="2610245" y="1295400"/>
            <a:ext cx="4826001"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a:t>
            </a:r>
            <a:r>
              <a:rPr lang="en-US" sz="2400" b="1" dirty="0" err="1" smtClean="0">
                <a:solidFill>
                  <a:srgbClr val="7030A0"/>
                </a:solidFill>
                <a:latin typeface="Helvetica" pitchFamily="34" charset="0"/>
                <a:cs typeface="Helvetica" pitchFamily="34" charset="0"/>
                <a:sym typeface="Wingdings 3"/>
              </a:rPr>
              <a:t>T</a:t>
            </a:r>
            <a:r>
              <a:rPr lang="en-US" sz="2400" b="1" baseline="-25000" dirty="0" err="1" smtClean="0">
                <a:solidFill>
                  <a:srgbClr val="7030A0"/>
                </a:solidFill>
                <a:latin typeface="Helvetica" pitchFamily="34" charset="0"/>
                <a:cs typeface="Helvetica" pitchFamily="34" charset="0"/>
                <a:sym typeface="Wingdings 3"/>
              </a:rPr>
              <a:t>rlf</a:t>
            </a:r>
            <a:r>
              <a:rPr lang="en-US" sz="2400" b="1" baseline="-25000" dirty="0" err="1" smtClean="0">
                <a:solidFill>
                  <a:srgbClr val="7030A0"/>
                </a:solidFill>
                <a:latin typeface="Times New Roman"/>
                <a:cs typeface="Times New Roman"/>
                <a:sym typeface="Wingdings 3"/>
              </a:rPr>
              <a:t>→</a:t>
            </a:r>
            <a:r>
              <a:rPr lang="en-US" sz="2400" b="1" baseline="-25000" dirty="0" err="1" smtClean="0">
                <a:solidFill>
                  <a:srgbClr val="7030A0"/>
                </a:solidFill>
                <a:latin typeface="Helvetica" pitchFamily="34" charset="0"/>
                <a:cs typeface="Helvetica" pitchFamily="34" charset="0"/>
                <a:sym typeface="Wingdings 3"/>
              </a:rPr>
              <a:t>r</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chemeClr val="bg1"/>
                </a:solidFill>
                <a:latin typeface="Helvetica" pitchFamily="34" charset="0"/>
                <a:cs typeface="Helvetica" pitchFamily="34" charset="0"/>
                <a:sym typeface="Wingdings 3"/>
              </a:rPr>
              <a:t>= </a:t>
            </a:r>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r>
              <a:rPr lang="en-US" sz="2400" b="1" baseline="-25000" dirty="0" smtClean="0">
                <a:solidFill>
                  <a:schemeClr val="bg1"/>
                </a:solidFill>
                <a:latin typeface="Helvetica" pitchFamily="34" charset="0"/>
                <a:cs typeface="Helvetica" pitchFamily="34" charset="0"/>
                <a:sym typeface="Wingdings 3"/>
              </a:rPr>
              <a:t>  </a:t>
            </a:r>
            <a:r>
              <a:rPr lang="en-US" sz="2400" b="1" dirty="0" smtClean="0">
                <a:solidFill>
                  <a:schemeClr val="bg1"/>
                </a:solidFill>
                <a:latin typeface="Helvetica" pitchFamily="34" charset="0"/>
                <a:cs typeface="Helvetica" pitchFamily="34" charset="0"/>
                <a:sym typeface="Wingdings 3"/>
              </a:rPr>
              <a:t>Entry</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grpSp>
        <p:nvGrpSpPr>
          <p:cNvPr id="2"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58" name="Straight Connector 57"/>
          <p:cNvCxnSpPr/>
          <p:nvPr/>
        </p:nvCxnSpPr>
        <p:spPr>
          <a:xfrm>
            <a:off x="571400" y="459376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141"/>
          <p:cNvGrpSpPr/>
          <p:nvPr/>
        </p:nvGrpSpPr>
        <p:grpSpPr>
          <a:xfrm>
            <a:off x="572325" y="3852116"/>
            <a:ext cx="861987" cy="859927"/>
            <a:chOff x="572325" y="3852116"/>
            <a:chExt cx="861987" cy="859927"/>
          </a:xfrm>
        </p:grpSpPr>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 name="Group 142"/>
          <p:cNvGrpSpPr/>
          <p:nvPr/>
        </p:nvGrpSpPr>
        <p:grpSpPr>
          <a:xfrm>
            <a:off x="1311465" y="3678771"/>
            <a:ext cx="1023963" cy="861784"/>
            <a:chOff x="1311465" y="3678771"/>
            <a:chExt cx="1023963" cy="861784"/>
          </a:xfrm>
        </p:grpSpPr>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152"/>
          <p:cNvGrpSpPr/>
          <p:nvPr/>
        </p:nvGrpSpPr>
        <p:grpSpPr>
          <a:xfrm>
            <a:off x="1311465" y="2022388"/>
            <a:ext cx="3604260" cy="3431639"/>
            <a:chOff x="1311465" y="2022388"/>
            <a:chExt cx="3604260" cy="3431639"/>
          </a:xfrm>
        </p:grpSpPr>
        <p:grpSp>
          <p:nvGrpSpPr>
            <p:cNvPr id="6" name="Group 151"/>
            <p:cNvGrpSpPr/>
            <p:nvPr/>
          </p:nvGrpSpPr>
          <p:grpSpPr>
            <a:xfrm>
              <a:off x="1434312" y="2022389"/>
              <a:ext cx="3481413" cy="3431638"/>
              <a:chOff x="1434312" y="2022389"/>
              <a:chExt cx="3481413" cy="3431638"/>
            </a:xfrm>
          </p:grpSpPr>
          <p:grpSp>
            <p:nvGrpSpPr>
              <p:cNvPr id="7" name="Group 149"/>
              <p:cNvGrpSpPr/>
              <p:nvPr/>
            </p:nvGrpSpPr>
            <p:grpSpPr>
              <a:xfrm>
                <a:off x="2226792" y="3852115"/>
                <a:ext cx="1035393" cy="688439"/>
                <a:chOff x="2226792" y="3852115"/>
                <a:chExt cx="1035393" cy="688439"/>
              </a:xfrm>
            </p:grpSpPr>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4054665" y="47655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150"/>
              <p:cNvGrpSpPr/>
              <p:nvPr/>
            </p:nvGrpSpPr>
            <p:grpSpPr>
              <a:xfrm>
                <a:off x="3314496" y="4594098"/>
                <a:ext cx="862089" cy="859928"/>
                <a:chOff x="3314496" y="4594098"/>
                <a:chExt cx="862089" cy="859928"/>
              </a:xfrm>
            </p:grpSpPr>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146"/>
              <p:cNvGrpSpPr/>
              <p:nvPr/>
            </p:nvGrpSpPr>
            <p:grpSpPr>
              <a:xfrm>
                <a:off x="3127908" y="3678772"/>
                <a:ext cx="873417" cy="1033272"/>
                <a:chOff x="3127908" y="3678772"/>
                <a:chExt cx="873417" cy="1033272"/>
              </a:xfrm>
            </p:grpSpPr>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315525" y="47120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314496" y="36787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0" name="Straight Connector 89"/>
              <p:cNvCxnSpPr/>
              <p:nvPr/>
            </p:nvCxnSpPr>
            <p:spPr>
              <a:xfrm>
                <a:off x="4229925" y="28832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148"/>
              <p:cNvGrpSpPr/>
              <p:nvPr/>
            </p:nvGrpSpPr>
            <p:grpSpPr>
              <a:xfrm>
                <a:off x="3315525" y="2936789"/>
                <a:ext cx="861060" cy="861781"/>
                <a:chOff x="3315525" y="2936789"/>
                <a:chExt cx="861060" cy="861781"/>
              </a:xfrm>
            </p:grpSpPr>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17658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5"/>
              <p:cNvGrpSpPr/>
              <p:nvPr/>
            </p:nvGrpSpPr>
            <p:grpSpPr>
              <a:xfrm>
                <a:off x="4054665" y="2764371"/>
                <a:ext cx="860031" cy="860856"/>
                <a:chOff x="4054665" y="2764371"/>
                <a:chExt cx="860031" cy="860856"/>
              </a:xfrm>
            </p:grpSpPr>
            <p:cxnSp>
              <p:nvCxnSpPr>
                <p:cNvPr id="87" name="Straight Connector 86"/>
                <p:cNvCxnSpPr/>
                <p:nvPr/>
              </p:nvCxnSpPr>
              <p:spPr>
                <a:xfrm>
                  <a:off x="405466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Connector 110"/>
              <p:cNvCxnSpPr/>
              <p:nvPr/>
            </p:nvCxnSpPr>
            <p:spPr>
              <a:xfrm>
                <a:off x="143431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22679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143"/>
            <p:cNvGrpSpPr/>
            <p:nvPr/>
          </p:nvGrpSpPr>
          <p:grpSpPr>
            <a:xfrm>
              <a:off x="1486623" y="2764372"/>
              <a:ext cx="686829" cy="1034199"/>
              <a:chOff x="1486623" y="2764372"/>
              <a:chExt cx="686829" cy="1034199"/>
            </a:xfrm>
          </p:grpSpPr>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486623" y="27643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 name="Group 144"/>
            <p:cNvGrpSpPr/>
            <p:nvPr/>
          </p:nvGrpSpPr>
          <p:grpSpPr>
            <a:xfrm>
              <a:off x="1311465" y="2022388"/>
              <a:ext cx="1023963" cy="860855"/>
              <a:chOff x="1311465" y="2022388"/>
              <a:chExt cx="1023963" cy="860855"/>
            </a:xfrm>
          </p:grpSpPr>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4" name="Group 140"/>
          <p:cNvGrpSpPr/>
          <p:nvPr/>
        </p:nvGrpSpPr>
        <p:grpSpPr>
          <a:xfrm>
            <a:off x="5334000" y="1367135"/>
            <a:ext cx="3505200" cy="4119265"/>
            <a:chOff x="5334000" y="1367135"/>
            <a:chExt cx="3505200" cy="4119265"/>
          </a:xfrm>
        </p:grpSpPr>
        <p:grpSp>
          <p:nvGrpSpPr>
            <p:cNvPr id="16" name="Group 120"/>
            <p:cNvGrpSpPr/>
            <p:nvPr/>
          </p:nvGrpSpPr>
          <p:grpSpPr>
            <a:xfrm>
              <a:off x="5334000" y="1981200"/>
              <a:ext cx="3505200" cy="3505200"/>
              <a:chOff x="5334000" y="1981200"/>
              <a:chExt cx="3505200" cy="3505200"/>
            </a:xfrm>
          </p:grpSpPr>
          <p:sp>
            <p:nvSpPr>
              <p:cNvPr id="119" name="Left Bracket 118"/>
              <p:cNvSpPr/>
              <p:nvPr/>
            </p:nvSpPr>
            <p:spPr>
              <a:xfrm>
                <a:off x="5334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Left Bracket 119"/>
              <p:cNvSpPr/>
              <p:nvPr/>
            </p:nvSpPr>
            <p:spPr>
              <a:xfrm flipH="1">
                <a:off x="8763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0" name="Rectangle 139"/>
            <p:cNvSpPr/>
            <p:nvPr/>
          </p:nvSpPr>
          <p:spPr>
            <a:xfrm>
              <a:off x="6695307" y="1367135"/>
              <a:ext cx="782587" cy="461665"/>
            </a:xfrm>
            <a:prstGeom prst="rect">
              <a:avLst/>
            </a:prstGeom>
          </p:spPr>
          <p:txBody>
            <a:bodyPr wrap="none">
              <a:spAutoFit/>
            </a:bodyPr>
            <a:lstStyle/>
            <a:p>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grpSp>
      <p:cxnSp>
        <p:nvCxnSpPr>
          <p:cNvPr id="61" name="Straight Arrow Connector 60"/>
          <p:cNvCxnSpPr/>
          <p:nvPr/>
        </p:nvCxnSpPr>
        <p:spPr>
          <a:xfrm>
            <a:off x="5486400" y="2109536"/>
            <a:ext cx="0" cy="3200400"/>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bwMode="auto">
          <a:xfrm rot="16200000">
            <a:off x="5102541" y="3456078"/>
            <a:ext cx="1258678"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 Interfaces</a:t>
            </a:r>
            <a:endParaRPr lang="en-US" sz="16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Where do we fit?</a:t>
            </a:r>
            <a:endParaRPr lang="en-US" sz="3000" b="1" dirty="0" smtClean="0">
              <a:solidFill>
                <a:srgbClr val="FFFF00"/>
              </a:solidFill>
              <a:latin typeface="Verdana" pitchFamily="34" charset="0"/>
              <a:ea typeface="Verdana" pitchFamily="34" charset="0"/>
              <a:cs typeface="Verdana" pitchFamily="34" charset="0"/>
            </a:endParaRPr>
          </a:p>
        </p:txBody>
      </p:sp>
      <p:grpSp>
        <p:nvGrpSpPr>
          <p:cNvPr id="2" name="Group 40"/>
          <p:cNvGrpSpPr/>
          <p:nvPr/>
        </p:nvGrpSpPr>
        <p:grpSpPr>
          <a:xfrm>
            <a:off x="6666963" y="1447800"/>
            <a:ext cx="914400" cy="1084421"/>
            <a:chOff x="1143000" y="1828800"/>
            <a:chExt cx="914400" cy="1084421"/>
          </a:xfrm>
        </p:grpSpPr>
        <p:pic>
          <p:nvPicPr>
            <p:cNvPr id="40" name="Picture 6"/>
            <p:cNvPicPr>
              <a:picLocks noChangeAspect="1" noChangeArrowheads="1"/>
            </p:cNvPicPr>
            <p:nvPr/>
          </p:nvPicPr>
          <p:blipFill>
            <a:blip r:embed="rId4" cstate="print"/>
            <a:srcRect l="53333" r="3333"/>
            <a:stretch>
              <a:fillRect/>
            </a:stretch>
          </p:blipFill>
          <p:spPr bwMode="auto">
            <a:xfrm>
              <a:off x="1143000" y="1828800"/>
              <a:ext cx="914400" cy="1046285"/>
            </a:xfrm>
            <a:prstGeom prst="rect">
              <a:avLst/>
            </a:prstGeom>
            <a:noFill/>
            <a:ln w="9525">
              <a:noFill/>
              <a:miter lim="800000"/>
              <a:headEnd/>
              <a:tailEnd/>
            </a:ln>
          </p:spPr>
        </p:pic>
        <p:sp>
          <p:nvSpPr>
            <p:cNvPr id="41" name="TextBox 40"/>
            <p:cNvSpPr txBox="1"/>
            <p:nvPr/>
          </p:nvSpPr>
          <p:spPr bwMode="auto">
            <a:xfrm>
              <a:off x="1277836" y="2667000"/>
              <a:ext cx="644728"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SKS ‘02</a:t>
              </a:r>
              <a:endParaRPr lang="en-US" sz="1000" dirty="0">
                <a:solidFill>
                  <a:schemeClr val="bg1"/>
                </a:solidFill>
                <a:latin typeface="Helvetica" pitchFamily="34" charset="0"/>
                <a:cs typeface="Helvetica" pitchFamily="34" charset="0"/>
              </a:endParaRPr>
            </a:p>
          </p:txBody>
        </p:sp>
      </p:grpSp>
      <p:grpSp>
        <p:nvGrpSpPr>
          <p:cNvPr id="3" name="Group 94"/>
          <p:cNvGrpSpPr/>
          <p:nvPr/>
        </p:nvGrpSpPr>
        <p:grpSpPr>
          <a:xfrm>
            <a:off x="6629400" y="2703194"/>
            <a:ext cx="965329" cy="2097406"/>
            <a:chOff x="6985716" y="2207357"/>
            <a:chExt cx="965329" cy="2097406"/>
          </a:xfrm>
        </p:grpSpPr>
        <p:grpSp>
          <p:nvGrpSpPr>
            <p:cNvPr id="4" name="Group 43"/>
            <p:cNvGrpSpPr/>
            <p:nvPr/>
          </p:nvGrpSpPr>
          <p:grpSpPr>
            <a:xfrm>
              <a:off x="6985716" y="2207357"/>
              <a:ext cx="965329" cy="739759"/>
              <a:chOff x="4648200" y="1930758"/>
              <a:chExt cx="965329" cy="739759"/>
            </a:xfrm>
          </p:grpSpPr>
          <p:pic>
            <p:nvPicPr>
              <p:cNvPr id="45" name="Picture 10"/>
              <p:cNvPicPr>
                <a:picLocks noChangeAspect="1" noChangeArrowheads="1"/>
              </p:cNvPicPr>
              <p:nvPr/>
            </p:nvPicPr>
            <p:blipFill>
              <a:blip r:embed="rId5" cstate="print"/>
              <a:srcRect/>
              <a:stretch>
                <a:fillRect/>
              </a:stretch>
            </p:blipFill>
            <p:spPr bwMode="auto">
              <a:xfrm>
                <a:off x="4673664" y="1981200"/>
                <a:ext cx="914400" cy="689317"/>
              </a:xfrm>
              <a:prstGeom prst="rect">
                <a:avLst/>
              </a:prstGeom>
              <a:noFill/>
              <a:ln w="9525">
                <a:noFill/>
                <a:miter lim="800000"/>
                <a:headEnd/>
                <a:tailEnd/>
              </a:ln>
            </p:spPr>
          </p:pic>
          <p:sp>
            <p:nvSpPr>
              <p:cNvPr id="46" name="TextBox 45"/>
              <p:cNvSpPr txBox="1"/>
              <p:nvPr/>
            </p:nvSpPr>
            <p:spPr bwMode="auto">
              <a:xfrm>
                <a:off x="4648200" y="1930758"/>
                <a:ext cx="965329"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LZTKDSA ‘08</a:t>
                </a:r>
                <a:endParaRPr lang="en-US" sz="1000" dirty="0">
                  <a:solidFill>
                    <a:schemeClr val="bg1"/>
                  </a:solidFill>
                  <a:latin typeface="Helvetica" pitchFamily="34" charset="0"/>
                  <a:cs typeface="Helvetica" pitchFamily="34" charset="0"/>
                </a:endParaRPr>
              </a:p>
            </p:txBody>
          </p:sp>
        </p:grpSp>
        <p:grpSp>
          <p:nvGrpSpPr>
            <p:cNvPr id="5" name="Group 46"/>
            <p:cNvGrpSpPr/>
            <p:nvPr/>
          </p:nvGrpSpPr>
          <p:grpSpPr>
            <a:xfrm>
              <a:off x="7010400" y="2971800"/>
              <a:ext cx="914400" cy="673995"/>
              <a:chOff x="5791200" y="1752600"/>
              <a:chExt cx="914400" cy="673995"/>
            </a:xfrm>
          </p:grpSpPr>
          <p:pic>
            <p:nvPicPr>
              <p:cNvPr id="49" name="Picture 9"/>
              <p:cNvPicPr>
                <a:picLocks noChangeAspect="1" noChangeArrowheads="1"/>
              </p:cNvPicPr>
              <p:nvPr/>
            </p:nvPicPr>
            <p:blipFill>
              <a:blip r:embed="rId6" cstate="print"/>
              <a:srcRect/>
              <a:stretch>
                <a:fillRect/>
              </a:stretch>
            </p:blipFill>
            <p:spPr bwMode="auto">
              <a:xfrm>
                <a:off x="5791200" y="1752600"/>
                <a:ext cx="914400" cy="628650"/>
              </a:xfrm>
              <a:prstGeom prst="rect">
                <a:avLst/>
              </a:prstGeom>
              <a:noFill/>
              <a:ln w="9525">
                <a:noFill/>
                <a:miter lim="800000"/>
                <a:headEnd/>
                <a:tailEnd/>
              </a:ln>
            </p:spPr>
          </p:pic>
          <p:sp>
            <p:nvSpPr>
              <p:cNvPr id="51" name="TextBox 50"/>
              <p:cNvSpPr txBox="1"/>
              <p:nvPr/>
            </p:nvSpPr>
            <p:spPr bwMode="auto">
              <a:xfrm>
                <a:off x="5882755" y="2180374"/>
                <a:ext cx="73129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KTHS ‘06</a:t>
                </a:r>
                <a:endParaRPr lang="en-US" sz="1000" dirty="0">
                  <a:solidFill>
                    <a:schemeClr val="bg1"/>
                  </a:solidFill>
                  <a:latin typeface="Helvetica" pitchFamily="34" charset="0"/>
                  <a:cs typeface="Helvetica" pitchFamily="34" charset="0"/>
                </a:endParaRPr>
              </a:p>
            </p:txBody>
          </p:sp>
        </p:grpSp>
        <p:grpSp>
          <p:nvGrpSpPr>
            <p:cNvPr id="6" name="Group 51"/>
            <p:cNvGrpSpPr/>
            <p:nvPr/>
          </p:nvGrpSpPr>
          <p:grpSpPr>
            <a:xfrm>
              <a:off x="7010400" y="3581400"/>
              <a:ext cx="914400" cy="723363"/>
              <a:chOff x="4800600" y="800637"/>
              <a:chExt cx="914400" cy="723363"/>
            </a:xfrm>
          </p:grpSpPr>
          <p:pic>
            <p:nvPicPr>
              <p:cNvPr id="54" name="Picture 8"/>
              <p:cNvPicPr>
                <a:picLocks noChangeAspect="1" noChangeArrowheads="1"/>
              </p:cNvPicPr>
              <p:nvPr/>
            </p:nvPicPr>
            <p:blipFill>
              <a:blip r:embed="rId7" cstate="print"/>
              <a:srcRect/>
              <a:stretch>
                <a:fillRect/>
              </a:stretch>
            </p:blipFill>
            <p:spPr bwMode="auto">
              <a:xfrm>
                <a:off x="4800600" y="838200"/>
                <a:ext cx="914400" cy="685800"/>
              </a:xfrm>
              <a:prstGeom prst="rect">
                <a:avLst/>
              </a:prstGeom>
              <a:noFill/>
              <a:ln w="9525">
                <a:noFill/>
                <a:miter lim="800000"/>
                <a:headEnd/>
                <a:tailEnd/>
              </a:ln>
            </p:spPr>
          </p:pic>
          <p:sp>
            <p:nvSpPr>
              <p:cNvPr id="55" name="TextBox 54"/>
              <p:cNvSpPr txBox="1"/>
              <p:nvPr/>
            </p:nvSpPr>
            <p:spPr bwMode="auto">
              <a:xfrm>
                <a:off x="4931429" y="800637"/>
                <a:ext cx="667170" cy="246221"/>
              </a:xfrm>
              <a:prstGeom prst="rect">
                <a:avLst/>
              </a:prstGeom>
              <a:noFill/>
              <a:ln w="9525">
                <a:noFill/>
                <a:miter lim="800000"/>
                <a:headEnd/>
                <a:tailEnd/>
              </a:ln>
            </p:spPr>
            <p:txBody>
              <a:bodyPr wrap="none" rtlCol="0">
                <a:spAutoFit/>
              </a:bodyPr>
              <a:lstStyle/>
              <a:p>
                <a:r>
                  <a:rPr lang="en-US" sz="1000" b="1" dirty="0" smtClean="0">
                    <a:latin typeface="Helvetica" pitchFamily="34" charset="0"/>
                    <a:cs typeface="Helvetica" pitchFamily="34" charset="0"/>
                  </a:rPr>
                  <a:t>HPB ‘06</a:t>
                </a:r>
                <a:endParaRPr lang="en-US" sz="1000" b="1" dirty="0">
                  <a:latin typeface="Helvetica" pitchFamily="34" charset="0"/>
                  <a:cs typeface="Helvetica" pitchFamily="34" charset="0"/>
                </a:endParaRPr>
              </a:p>
            </p:txBody>
          </p:sp>
        </p:grpSp>
      </p:grpSp>
      <p:grpSp>
        <p:nvGrpSpPr>
          <p:cNvPr id="7" name="Group 71"/>
          <p:cNvGrpSpPr/>
          <p:nvPr/>
        </p:nvGrpSpPr>
        <p:grpSpPr>
          <a:xfrm>
            <a:off x="1676400" y="4953000"/>
            <a:ext cx="1143000" cy="713918"/>
            <a:chOff x="8839201" y="2387958"/>
            <a:chExt cx="1143000" cy="713918"/>
          </a:xfrm>
        </p:grpSpPr>
        <p:pic>
          <p:nvPicPr>
            <p:cNvPr id="66" name="Picture 2"/>
            <p:cNvPicPr>
              <a:picLocks noChangeAspect="1" noChangeArrowheads="1"/>
            </p:cNvPicPr>
            <p:nvPr/>
          </p:nvPicPr>
          <p:blipFill>
            <a:blip r:embed="rId8" cstate="print"/>
            <a:srcRect/>
            <a:stretch>
              <a:fillRect/>
            </a:stretch>
          </p:blipFill>
          <p:spPr bwMode="auto">
            <a:xfrm>
              <a:off x="8839201" y="2438400"/>
              <a:ext cx="1143000" cy="663476"/>
            </a:xfrm>
            <a:prstGeom prst="rect">
              <a:avLst/>
            </a:prstGeom>
            <a:noFill/>
            <a:ln w="9525">
              <a:noFill/>
              <a:miter lim="800000"/>
              <a:headEnd/>
              <a:tailEnd/>
            </a:ln>
          </p:spPr>
        </p:pic>
        <p:sp>
          <p:nvSpPr>
            <p:cNvPr id="67" name="TextBox 66"/>
            <p:cNvSpPr txBox="1"/>
            <p:nvPr/>
          </p:nvSpPr>
          <p:spPr bwMode="auto">
            <a:xfrm>
              <a:off x="9067801" y="2387958"/>
              <a:ext cx="67999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KD 2010</a:t>
              </a:r>
              <a:endParaRPr lang="en-US" sz="1000" dirty="0">
                <a:solidFill>
                  <a:schemeClr val="bg1"/>
                </a:solidFill>
                <a:latin typeface="Helvetica" pitchFamily="34" charset="0"/>
                <a:cs typeface="Helvetica" pitchFamily="34" charset="0"/>
              </a:endParaRPr>
            </a:p>
          </p:txBody>
        </p:sp>
      </p:grpSp>
      <p:grpSp>
        <p:nvGrpSpPr>
          <p:cNvPr id="8" name="Group 70"/>
          <p:cNvGrpSpPr/>
          <p:nvPr/>
        </p:nvGrpSpPr>
        <p:grpSpPr>
          <a:xfrm>
            <a:off x="6248400" y="4957508"/>
            <a:ext cx="1143000" cy="753862"/>
            <a:chOff x="9448800" y="4800601"/>
            <a:chExt cx="1143000" cy="753862"/>
          </a:xfrm>
        </p:grpSpPr>
        <p:pic>
          <p:nvPicPr>
            <p:cNvPr id="69" name="Picture 6"/>
            <p:cNvPicPr>
              <a:picLocks noChangeAspect="1" noChangeArrowheads="1"/>
            </p:cNvPicPr>
            <p:nvPr/>
          </p:nvPicPr>
          <p:blipFill>
            <a:blip r:embed="rId9" cstate="print"/>
            <a:srcRect/>
            <a:stretch>
              <a:fillRect/>
            </a:stretch>
          </p:blipFill>
          <p:spPr bwMode="auto">
            <a:xfrm>
              <a:off x="9448800" y="4800601"/>
              <a:ext cx="1143000" cy="714375"/>
            </a:xfrm>
            <a:prstGeom prst="rect">
              <a:avLst/>
            </a:prstGeom>
            <a:noFill/>
            <a:ln w="9525">
              <a:noFill/>
              <a:miter lim="800000"/>
              <a:headEnd/>
              <a:tailEnd/>
            </a:ln>
          </p:spPr>
        </p:pic>
        <p:sp>
          <p:nvSpPr>
            <p:cNvPr id="70" name="TextBox 69"/>
            <p:cNvSpPr txBox="1"/>
            <p:nvPr/>
          </p:nvSpPr>
          <p:spPr bwMode="auto">
            <a:xfrm>
              <a:off x="9525000" y="5308242"/>
              <a:ext cx="1032655"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Enlighten 2010</a:t>
              </a:r>
              <a:endParaRPr lang="en-US" sz="1000" dirty="0">
                <a:solidFill>
                  <a:schemeClr val="bg1"/>
                </a:solidFill>
                <a:latin typeface="Helvetica" pitchFamily="34" charset="0"/>
                <a:cs typeface="Helvetica" pitchFamily="34" charset="0"/>
              </a:endParaRPr>
            </a:p>
          </p:txBody>
        </p:sp>
      </p:grpSp>
      <p:grpSp>
        <p:nvGrpSpPr>
          <p:cNvPr id="9" name="Group 73"/>
          <p:cNvGrpSpPr/>
          <p:nvPr/>
        </p:nvGrpSpPr>
        <p:grpSpPr>
          <a:xfrm>
            <a:off x="7772400" y="914400"/>
            <a:ext cx="1219200" cy="965916"/>
            <a:chOff x="7315200" y="3682284"/>
            <a:chExt cx="1219200" cy="965916"/>
          </a:xfrm>
        </p:grpSpPr>
        <p:pic>
          <p:nvPicPr>
            <p:cNvPr id="1026" name="Picture 2"/>
            <p:cNvPicPr>
              <a:picLocks noChangeAspect="1" noChangeArrowheads="1"/>
            </p:cNvPicPr>
            <p:nvPr/>
          </p:nvPicPr>
          <p:blipFill>
            <a:blip r:embed="rId10" cstate="print"/>
            <a:srcRect/>
            <a:stretch>
              <a:fillRect/>
            </a:stretch>
          </p:blipFill>
          <p:spPr bwMode="auto">
            <a:xfrm>
              <a:off x="7315200" y="3733800"/>
              <a:ext cx="1219200" cy="914400"/>
            </a:xfrm>
            <a:prstGeom prst="rect">
              <a:avLst/>
            </a:prstGeom>
            <a:noFill/>
            <a:ln w="9525">
              <a:noFill/>
              <a:miter lim="800000"/>
              <a:headEnd/>
              <a:tailEnd/>
            </a:ln>
          </p:spPr>
        </p:pic>
        <p:sp>
          <p:nvSpPr>
            <p:cNvPr id="73" name="TextBox 72"/>
            <p:cNvSpPr txBox="1"/>
            <p:nvPr/>
          </p:nvSpPr>
          <p:spPr bwMode="auto">
            <a:xfrm>
              <a:off x="7467600" y="3682284"/>
              <a:ext cx="870751"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Quake 2 ‘97</a:t>
              </a:r>
              <a:endParaRPr lang="en-US" sz="1000" dirty="0">
                <a:solidFill>
                  <a:schemeClr val="bg1"/>
                </a:solidFill>
                <a:latin typeface="Helvetica" pitchFamily="34" charset="0"/>
                <a:cs typeface="Helvetica" pitchFamily="34" charset="0"/>
              </a:endParaRPr>
            </a:p>
          </p:txBody>
        </p:sp>
      </p:grpSp>
      <p:grpSp>
        <p:nvGrpSpPr>
          <p:cNvPr id="10" name="Group 96"/>
          <p:cNvGrpSpPr/>
          <p:nvPr/>
        </p:nvGrpSpPr>
        <p:grpSpPr>
          <a:xfrm>
            <a:off x="152400" y="3733800"/>
            <a:ext cx="2429025" cy="1112500"/>
            <a:chOff x="152400" y="2545100"/>
            <a:chExt cx="2429025" cy="1112500"/>
          </a:xfrm>
        </p:grpSpPr>
        <p:grpSp>
          <p:nvGrpSpPr>
            <p:cNvPr id="11" name="Group 62"/>
            <p:cNvGrpSpPr/>
            <p:nvPr/>
          </p:nvGrpSpPr>
          <p:grpSpPr>
            <a:xfrm>
              <a:off x="1143000" y="2743200"/>
              <a:ext cx="1438425" cy="914400"/>
              <a:chOff x="3124200" y="2895600"/>
              <a:chExt cx="1438425" cy="914400"/>
            </a:xfrm>
          </p:grpSpPr>
          <p:pic>
            <p:nvPicPr>
              <p:cNvPr id="56" name="Picture 2"/>
              <p:cNvPicPr>
                <a:picLocks noChangeAspect="1" noChangeArrowheads="1"/>
              </p:cNvPicPr>
              <p:nvPr/>
            </p:nvPicPr>
            <p:blipFill>
              <a:blip r:embed="rId11" cstate="print"/>
              <a:srcRect/>
              <a:stretch>
                <a:fillRect/>
              </a:stretch>
            </p:blipFill>
            <p:spPr bwMode="auto">
              <a:xfrm>
                <a:off x="3124200" y="2895600"/>
                <a:ext cx="1438425" cy="914400"/>
              </a:xfrm>
              <a:prstGeom prst="rect">
                <a:avLst/>
              </a:prstGeom>
              <a:noFill/>
              <a:ln w="9525">
                <a:noFill/>
                <a:miter lim="800000"/>
                <a:headEnd/>
                <a:tailEnd/>
              </a:ln>
            </p:spPr>
          </p:pic>
          <p:sp>
            <p:nvSpPr>
              <p:cNvPr id="62" name="TextBox 61"/>
              <p:cNvSpPr txBox="1"/>
              <p:nvPr/>
            </p:nvSpPr>
            <p:spPr bwMode="auto">
              <a:xfrm>
                <a:off x="3429000" y="3555642"/>
                <a:ext cx="809837" cy="246221"/>
              </a:xfrm>
              <a:prstGeom prst="rect">
                <a:avLst/>
              </a:prstGeom>
              <a:noFill/>
              <a:ln w="9525">
                <a:noFill/>
                <a:miter lim="800000"/>
                <a:headEnd/>
                <a:tailEnd/>
              </a:ln>
            </p:spPr>
            <p:txBody>
              <a:bodyPr wrap="none" rtlCol="0">
                <a:spAutoFit/>
              </a:bodyPr>
              <a:lstStyle/>
              <a:p>
                <a:r>
                  <a:rPr lang="en-US" sz="1000" dirty="0" err="1" smtClean="0">
                    <a:solidFill>
                      <a:schemeClr val="bg1"/>
                    </a:solidFill>
                    <a:latin typeface="Helvetica" pitchFamily="34" charset="0"/>
                    <a:cs typeface="Helvetica" pitchFamily="34" charset="0"/>
                  </a:rPr>
                  <a:t>Mittring</a:t>
                </a:r>
                <a:r>
                  <a:rPr lang="en-US" sz="1000" dirty="0" smtClean="0">
                    <a:solidFill>
                      <a:schemeClr val="bg1"/>
                    </a:solidFill>
                    <a:latin typeface="Helvetica" pitchFamily="34" charset="0"/>
                    <a:cs typeface="Helvetica" pitchFamily="34" charset="0"/>
                  </a:rPr>
                  <a:t> ‘07</a:t>
                </a:r>
              </a:p>
            </p:txBody>
          </p:sp>
        </p:grpSp>
        <p:grpSp>
          <p:nvGrpSpPr>
            <p:cNvPr id="12" name="Group 75"/>
            <p:cNvGrpSpPr/>
            <p:nvPr/>
          </p:nvGrpSpPr>
          <p:grpSpPr>
            <a:xfrm>
              <a:off x="152400" y="2545100"/>
              <a:ext cx="952500" cy="807700"/>
              <a:chOff x="6781800" y="3840500"/>
              <a:chExt cx="952500" cy="807700"/>
            </a:xfrm>
          </p:grpSpPr>
          <p:pic>
            <p:nvPicPr>
              <p:cNvPr id="1028" name="Picture 4"/>
              <p:cNvPicPr>
                <a:picLocks noChangeAspect="1" noChangeArrowheads="1"/>
              </p:cNvPicPr>
              <p:nvPr/>
            </p:nvPicPr>
            <p:blipFill>
              <a:blip r:embed="rId12" cstate="print"/>
              <a:srcRect/>
              <a:stretch>
                <a:fillRect/>
              </a:stretch>
            </p:blipFill>
            <p:spPr bwMode="auto">
              <a:xfrm>
                <a:off x="6781800" y="3886200"/>
                <a:ext cx="952500" cy="762000"/>
              </a:xfrm>
              <a:prstGeom prst="rect">
                <a:avLst/>
              </a:prstGeom>
              <a:noFill/>
              <a:ln w="9525">
                <a:noFill/>
                <a:miter lim="800000"/>
                <a:headEnd/>
                <a:tailEnd/>
              </a:ln>
            </p:spPr>
          </p:pic>
          <p:sp>
            <p:nvSpPr>
              <p:cNvPr id="75" name="TextBox 74"/>
              <p:cNvSpPr txBox="1"/>
              <p:nvPr/>
            </p:nvSpPr>
            <p:spPr bwMode="auto">
              <a:xfrm>
                <a:off x="6924465" y="3840500"/>
                <a:ext cx="667170" cy="246221"/>
              </a:xfrm>
              <a:prstGeom prst="rect">
                <a:avLst/>
              </a:prstGeom>
              <a:noFill/>
              <a:ln w="9525">
                <a:noFill/>
                <a:miter lim="800000"/>
                <a:headEnd/>
                <a:tailEnd/>
              </a:ln>
            </p:spPr>
            <p:txBody>
              <a:bodyPr wrap="none" rtlCol="0">
                <a:spAutoFit/>
              </a:bodyPr>
              <a:lstStyle/>
              <a:p>
                <a:r>
                  <a:rPr lang="en-US" sz="1000" b="1" dirty="0" smtClean="0">
                    <a:latin typeface="Helvetica" pitchFamily="34" charset="0"/>
                    <a:cs typeface="Helvetica" pitchFamily="34" charset="0"/>
                  </a:rPr>
                  <a:t>RGS ‘09</a:t>
                </a:r>
              </a:p>
            </p:txBody>
          </p:sp>
        </p:grpSp>
      </p:grpSp>
      <p:sp>
        <p:nvSpPr>
          <p:cNvPr id="68" name="TextBox 67"/>
          <p:cNvSpPr txBox="1"/>
          <p:nvPr/>
        </p:nvSpPr>
        <p:spPr bwMode="auto">
          <a:xfrm>
            <a:off x="3400846" y="5791200"/>
            <a:ext cx="2342308"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Precomputation</a:t>
            </a:r>
            <a:endParaRPr lang="en-US" sz="2400" dirty="0" smtClean="0">
              <a:solidFill>
                <a:schemeClr val="bg1"/>
              </a:solidFill>
              <a:latin typeface="Helvetica" pitchFamily="34" charset="0"/>
              <a:cs typeface="Helvetica" pitchFamily="34" charset="0"/>
            </a:endParaRPr>
          </a:p>
        </p:txBody>
      </p:sp>
      <p:cxnSp>
        <p:nvCxnSpPr>
          <p:cNvPr id="93" name="Straight Arrow Connector 92"/>
          <p:cNvCxnSpPr/>
          <p:nvPr/>
        </p:nvCxnSpPr>
        <p:spPr>
          <a:xfrm>
            <a:off x="342900" y="5791200"/>
            <a:ext cx="8458200" cy="0"/>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nvGrpSpPr>
          <p:cNvPr id="13" name="Group 99"/>
          <p:cNvGrpSpPr/>
          <p:nvPr/>
        </p:nvGrpSpPr>
        <p:grpSpPr>
          <a:xfrm>
            <a:off x="381000" y="2133600"/>
            <a:ext cx="1828800" cy="1682231"/>
            <a:chOff x="381000" y="2286000"/>
            <a:chExt cx="1828800" cy="1682231"/>
          </a:xfrm>
        </p:grpSpPr>
        <p:grpSp>
          <p:nvGrpSpPr>
            <p:cNvPr id="14" name="Group 25"/>
            <p:cNvGrpSpPr/>
            <p:nvPr/>
          </p:nvGrpSpPr>
          <p:grpSpPr>
            <a:xfrm>
              <a:off x="1295400" y="2286000"/>
              <a:ext cx="914400" cy="968733"/>
              <a:chOff x="5029200" y="4010025"/>
              <a:chExt cx="914400" cy="968733"/>
            </a:xfrm>
          </p:grpSpPr>
          <p:pic>
            <p:nvPicPr>
              <p:cNvPr id="27" name="Picture 3"/>
              <p:cNvPicPr>
                <a:picLocks noChangeAspect="1" noChangeArrowheads="1"/>
              </p:cNvPicPr>
              <p:nvPr/>
            </p:nvPicPr>
            <p:blipFill>
              <a:blip r:embed="rId13" cstate="print"/>
              <a:srcRect/>
              <a:stretch>
                <a:fillRect/>
              </a:stretch>
            </p:blipFill>
            <p:spPr bwMode="auto">
              <a:xfrm>
                <a:off x="5029200" y="4010025"/>
                <a:ext cx="914400" cy="914400"/>
              </a:xfrm>
              <a:prstGeom prst="rect">
                <a:avLst/>
              </a:prstGeom>
              <a:noFill/>
              <a:ln w="9525">
                <a:noFill/>
                <a:miter lim="800000"/>
                <a:headEnd/>
                <a:tailEnd/>
              </a:ln>
            </p:spPr>
          </p:pic>
          <p:sp>
            <p:nvSpPr>
              <p:cNvPr id="28" name="TextBox 27"/>
              <p:cNvSpPr txBox="1"/>
              <p:nvPr/>
            </p:nvSpPr>
            <p:spPr bwMode="auto">
              <a:xfrm>
                <a:off x="5202508" y="4732537"/>
                <a:ext cx="56778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DS ‘05</a:t>
                </a:r>
                <a:endParaRPr lang="en-US" sz="1000" dirty="0">
                  <a:solidFill>
                    <a:schemeClr val="bg1"/>
                  </a:solidFill>
                  <a:latin typeface="Helvetica" pitchFamily="34" charset="0"/>
                  <a:cs typeface="Helvetica" pitchFamily="34" charset="0"/>
                </a:endParaRPr>
              </a:p>
            </p:txBody>
          </p:sp>
        </p:grpSp>
        <p:grpSp>
          <p:nvGrpSpPr>
            <p:cNvPr id="15" name="Group 28"/>
            <p:cNvGrpSpPr/>
            <p:nvPr/>
          </p:nvGrpSpPr>
          <p:grpSpPr>
            <a:xfrm>
              <a:off x="381000" y="2514600"/>
              <a:ext cx="914400" cy="982576"/>
              <a:chOff x="7467600" y="4876800"/>
              <a:chExt cx="914400" cy="982576"/>
            </a:xfrm>
          </p:grpSpPr>
          <p:pic>
            <p:nvPicPr>
              <p:cNvPr id="30" name="Picture 4"/>
              <p:cNvPicPr>
                <a:picLocks noChangeAspect="1" noChangeArrowheads="1"/>
              </p:cNvPicPr>
              <p:nvPr/>
            </p:nvPicPr>
            <p:blipFill>
              <a:blip r:embed="rId14" cstate="print"/>
              <a:srcRect/>
              <a:stretch>
                <a:fillRect/>
              </a:stretch>
            </p:blipFill>
            <p:spPr bwMode="auto">
              <a:xfrm>
                <a:off x="7467600" y="4876800"/>
                <a:ext cx="914400" cy="914400"/>
              </a:xfrm>
              <a:prstGeom prst="rect">
                <a:avLst/>
              </a:prstGeom>
              <a:noFill/>
              <a:ln w="9525">
                <a:noFill/>
                <a:miter lim="800000"/>
                <a:headEnd/>
                <a:tailEnd/>
              </a:ln>
            </p:spPr>
          </p:pic>
          <p:sp>
            <p:nvSpPr>
              <p:cNvPr id="31" name="TextBox 30"/>
              <p:cNvSpPr txBox="1"/>
              <p:nvPr/>
            </p:nvSpPr>
            <p:spPr bwMode="auto">
              <a:xfrm>
                <a:off x="7697553" y="5613155"/>
                <a:ext cx="56778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DS ‘06</a:t>
                </a:r>
                <a:endParaRPr lang="en-US" sz="1000" dirty="0">
                  <a:solidFill>
                    <a:schemeClr val="bg1"/>
                  </a:solidFill>
                  <a:latin typeface="Helvetica" pitchFamily="34" charset="0"/>
                  <a:cs typeface="Helvetica" pitchFamily="34" charset="0"/>
                </a:endParaRPr>
              </a:p>
            </p:txBody>
          </p:sp>
        </p:grpSp>
        <p:grpSp>
          <p:nvGrpSpPr>
            <p:cNvPr id="16" name="Group 35"/>
            <p:cNvGrpSpPr/>
            <p:nvPr/>
          </p:nvGrpSpPr>
          <p:grpSpPr>
            <a:xfrm>
              <a:off x="1295400" y="3352800"/>
              <a:ext cx="914400" cy="615431"/>
              <a:chOff x="6781800" y="5253554"/>
              <a:chExt cx="914400" cy="615431"/>
            </a:xfrm>
          </p:grpSpPr>
          <p:pic>
            <p:nvPicPr>
              <p:cNvPr id="37" name="Picture 5"/>
              <p:cNvPicPr>
                <a:picLocks noChangeAspect="1" noChangeArrowheads="1"/>
              </p:cNvPicPr>
              <p:nvPr/>
            </p:nvPicPr>
            <p:blipFill>
              <a:blip r:embed="rId15" cstate="print"/>
              <a:srcRect l="68164" t="83264" r="642" b="659"/>
              <a:stretch>
                <a:fillRect/>
              </a:stretch>
            </p:blipFill>
            <p:spPr bwMode="auto">
              <a:xfrm>
                <a:off x="6781800" y="5303996"/>
                <a:ext cx="914400" cy="564989"/>
              </a:xfrm>
              <a:prstGeom prst="rect">
                <a:avLst/>
              </a:prstGeom>
              <a:noFill/>
              <a:ln w="9525">
                <a:noFill/>
                <a:miter lim="800000"/>
                <a:headEnd/>
                <a:tailEnd/>
              </a:ln>
            </p:spPr>
          </p:pic>
          <p:sp>
            <p:nvSpPr>
              <p:cNvPr id="38" name="TextBox 37"/>
              <p:cNvSpPr txBox="1"/>
              <p:nvPr/>
            </p:nvSpPr>
            <p:spPr bwMode="auto">
              <a:xfrm>
                <a:off x="6936674" y="5253554"/>
                <a:ext cx="604653"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NW ‘09</a:t>
                </a:r>
                <a:endParaRPr lang="en-US" sz="1000" dirty="0">
                  <a:solidFill>
                    <a:schemeClr val="bg1"/>
                  </a:solidFill>
                  <a:latin typeface="Helvetica" pitchFamily="34" charset="0"/>
                  <a:cs typeface="Helvetica" pitchFamily="34" charset="0"/>
                </a:endParaRPr>
              </a:p>
            </p:txBody>
          </p:sp>
        </p:grpSp>
      </p:grpSp>
      <p:grpSp>
        <p:nvGrpSpPr>
          <p:cNvPr id="17" name="Group 31"/>
          <p:cNvGrpSpPr/>
          <p:nvPr/>
        </p:nvGrpSpPr>
        <p:grpSpPr>
          <a:xfrm>
            <a:off x="711200" y="1066800"/>
            <a:ext cx="1117600" cy="960596"/>
            <a:chOff x="5029200" y="5000625"/>
            <a:chExt cx="1117600" cy="960596"/>
          </a:xfrm>
        </p:grpSpPr>
        <p:pic>
          <p:nvPicPr>
            <p:cNvPr id="33" name="Picture 2"/>
            <p:cNvPicPr>
              <a:picLocks noChangeAspect="1" noChangeArrowheads="1"/>
            </p:cNvPicPr>
            <p:nvPr/>
          </p:nvPicPr>
          <p:blipFill>
            <a:blip r:embed="rId16" cstate="print"/>
            <a:srcRect/>
            <a:stretch>
              <a:fillRect/>
            </a:stretch>
          </p:blipFill>
          <p:spPr bwMode="auto">
            <a:xfrm>
              <a:off x="5029200" y="5000625"/>
              <a:ext cx="1117600" cy="914400"/>
            </a:xfrm>
            <a:prstGeom prst="rect">
              <a:avLst/>
            </a:prstGeom>
            <a:noFill/>
            <a:ln w="9525">
              <a:noFill/>
              <a:miter lim="800000"/>
              <a:headEnd/>
              <a:tailEnd/>
            </a:ln>
          </p:spPr>
        </p:pic>
        <p:sp>
          <p:nvSpPr>
            <p:cNvPr id="34" name="TextBox 33"/>
            <p:cNvSpPr txBox="1"/>
            <p:nvPr/>
          </p:nvSpPr>
          <p:spPr bwMode="auto">
            <a:xfrm>
              <a:off x="5257800" y="5715000"/>
              <a:ext cx="716863" cy="246221"/>
            </a:xfrm>
            <a:prstGeom prst="rect">
              <a:avLst/>
            </a:prstGeom>
            <a:noFill/>
            <a:ln w="9525">
              <a:noFill/>
              <a:miter lim="800000"/>
              <a:headEnd/>
              <a:tailEnd/>
            </a:ln>
          </p:spPr>
          <p:txBody>
            <a:bodyPr wrap="none" rtlCol="0">
              <a:spAutoFit/>
            </a:bodyPr>
            <a:lstStyle/>
            <a:p>
              <a:r>
                <a:rPr lang="en-US" sz="1000" dirty="0" smtClean="0">
                  <a:latin typeface="Helvetica" pitchFamily="34" charset="0"/>
                  <a:cs typeface="Helvetica" pitchFamily="34" charset="0"/>
                </a:rPr>
                <a:t>Keller ‘97</a:t>
              </a:r>
              <a:endParaRPr lang="en-US" sz="1000" dirty="0">
                <a:latin typeface="Helvetica" pitchFamily="34" charset="0"/>
                <a:cs typeface="Helvetica" pitchFamily="34" charset="0"/>
              </a:endParaRPr>
            </a:p>
          </p:txBody>
        </p:sp>
      </p:grpSp>
      <p:pic>
        <p:nvPicPr>
          <p:cNvPr id="48" name="Picture 47" descr="cave+ogre-direct+multibounce-indirect.png"/>
          <p:cNvPicPr>
            <a:picLocks noChangeAspect="1"/>
          </p:cNvPicPr>
          <p:nvPr/>
        </p:nvPicPr>
        <p:blipFill>
          <a:blip r:embed="rId17" cstate="print"/>
          <a:stretch>
            <a:fillRect/>
          </a:stretch>
        </p:blipFill>
        <p:spPr>
          <a:xfrm>
            <a:off x="3200400" y="1219200"/>
            <a:ext cx="2743200" cy="2743200"/>
          </a:xfrm>
          <a:prstGeom prst="rect">
            <a:avLst/>
          </a:prstGeom>
          <a:ln>
            <a:solidFill>
              <a:schemeClr val="bg1"/>
            </a:solidFill>
          </a:ln>
        </p:spPr>
      </p:pic>
      <p:pic>
        <p:nvPicPr>
          <p:cNvPr id="50" name="Picture 49" descr="iPad-iPhone.jpg"/>
          <p:cNvPicPr>
            <a:picLocks noChangeAspect="1"/>
          </p:cNvPicPr>
          <p:nvPr/>
        </p:nvPicPr>
        <p:blipFill>
          <a:blip r:embed="rId18" cstate="print"/>
          <a:stretch>
            <a:fillRect/>
          </a:stretch>
        </p:blipFill>
        <p:spPr>
          <a:xfrm>
            <a:off x="3657600" y="4267200"/>
            <a:ext cx="1828800" cy="1101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grpSp>
        <p:nvGrpSpPr>
          <p:cNvPr id="2"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accent2">
                <a:lumMod val="60000"/>
                <a:lumOff val="40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58" name="Straight Connector 57"/>
          <p:cNvCxnSpPr/>
          <p:nvPr/>
        </p:nvCxnSpPr>
        <p:spPr>
          <a:xfrm>
            <a:off x="571400" y="459376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141"/>
          <p:cNvGrpSpPr/>
          <p:nvPr/>
        </p:nvGrpSpPr>
        <p:grpSpPr>
          <a:xfrm>
            <a:off x="572325" y="3852116"/>
            <a:ext cx="861987" cy="859927"/>
            <a:chOff x="572325" y="3852116"/>
            <a:chExt cx="861987" cy="859927"/>
          </a:xfrm>
        </p:grpSpPr>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 name="Group 142"/>
          <p:cNvGrpSpPr/>
          <p:nvPr/>
        </p:nvGrpSpPr>
        <p:grpSpPr>
          <a:xfrm>
            <a:off x="1311465" y="3678771"/>
            <a:ext cx="1023963" cy="861784"/>
            <a:chOff x="1311465" y="3678771"/>
            <a:chExt cx="1023963" cy="861784"/>
          </a:xfrm>
        </p:grpSpPr>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152"/>
          <p:cNvGrpSpPr/>
          <p:nvPr/>
        </p:nvGrpSpPr>
        <p:grpSpPr>
          <a:xfrm>
            <a:off x="1311465" y="2022388"/>
            <a:ext cx="3604260" cy="3431639"/>
            <a:chOff x="1311465" y="2022388"/>
            <a:chExt cx="3604260" cy="3431639"/>
          </a:xfrm>
        </p:grpSpPr>
        <p:grpSp>
          <p:nvGrpSpPr>
            <p:cNvPr id="6" name="Group 151"/>
            <p:cNvGrpSpPr/>
            <p:nvPr/>
          </p:nvGrpSpPr>
          <p:grpSpPr>
            <a:xfrm>
              <a:off x="1434312" y="2022389"/>
              <a:ext cx="3481413" cy="3431638"/>
              <a:chOff x="1434312" y="2022389"/>
              <a:chExt cx="3481413" cy="3431638"/>
            </a:xfrm>
          </p:grpSpPr>
          <p:grpSp>
            <p:nvGrpSpPr>
              <p:cNvPr id="7" name="Group 149"/>
              <p:cNvGrpSpPr/>
              <p:nvPr/>
            </p:nvGrpSpPr>
            <p:grpSpPr>
              <a:xfrm>
                <a:off x="2226792" y="3852115"/>
                <a:ext cx="1035393" cy="688439"/>
                <a:chOff x="2226792" y="3852115"/>
                <a:chExt cx="1035393" cy="688439"/>
              </a:xfrm>
            </p:grpSpPr>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4054665" y="47655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150"/>
              <p:cNvGrpSpPr/>
              <p:nvPr/>
            </p:nvGrpSpPr>
            <p:grpSpPr>
              <a:xfrm>
                <a:off x="3314496" y="4594098"/>
                <a:ext cx="862089" cy="859928"/>
                <a:chOff x="3314496" y="4594098"/>
                <a:chExt cx="862089" cy="859928"/>
              </a:xfrm>
            </p:grpSpPr>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146"/>
              <p:cNvGrpSpPr/>
              <p:nvPr/>
            </p:nvGrpSpPr>
            <p:grpSpPr>
              <a:xfrm>
                <a:off x="3127908" y="3678772"/>
                <a:ext cx="873417" cy="1033272"/>
                <a:chOff x="3127908" y="3678772"/>
                <a:chExt cx="873417" cy="1033272"/>
              </a:xfrm>
            </p:grpSpPr>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315525" y="47120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314496" y="36787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0" name="Straight Connector 89"/>
              <p:cNvCxnSpPr/>
              <p:nvPr/>
            </p:nvCxnSpPr>
            <p:spPr>
              <a:xfrm>
                <a:off x="4229925" y="28832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148"/>
              <p:cNvGrpSpPr/>
              <p:nvPr/>
            </p:nvGrpSpPr>
            <p:grpSpPr>
              <a:xfrm>
                <a:off x="3315525" y="2936789"/>
                <a:ext cx="861060" cy="861781"/>
                <a:chOff x="3315525" y="2936789"/>
                <a:chExt cx="861060" cy="861781"/>
              </a:xfrm>
            </p:grpSpPr>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17658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5"/>
              <p:cNvGrpSpPr/>
              <p:nvPr/>
            </p:nvGrpSpPr>
            <p:grpSpPr>
              <a:xfrm>
                <a:off x="4054665" y="2764371"/>
                <a:ext cx="860031" cy="860856"/>
                <a:chOff x="4054665" y="2764371"/>
                <a:chExt cx="860031" cy="860856"/>
              </a:xfrm>
            </p:grpSpPr>
            <p:cxnSp>
              <p:nvCxnSpPr>
                <p:cNvPr id="87" name="Straight Connector 86"/>
                <p:cNvCxnSpPr/>
                <p:nvPr/>
              </p:nvCxnSpPr>
              <p:spPr>
                <a:xfrm>
                  <a:off x="405466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Connector 110"/>
              <p:cNvCxnSpPr/>
              <p:nvPr/>
            </p:nvCxnSpPr>
            <p:spPr>
              <a:xfrm>
                <a:off x="143431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22679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143"/>
            <p:cNvGrpSpPr/>
            <p:nvPr/>
          </p:nvGrpSpPr>
          <p:grpSpPr>
            <a:xfrm>
              <a:off x="1486623" y="2764372"/>
              <a:ext cx="686829" cy="1034199"/>
              <a:chOff x="1486623" y="2764372"/>
              <a:chExt cx="686829" cy="1034199"/>
            </a:xfrm>
          </p:grpSpPr>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486623" y="27643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 name="Group 144"/>
            <p:cNvGrpSpPr/>
            <p:nvPr/>
          </p:nvGrpSpPr>
          <p:grpSpPr>
            <a:xfrm>
              <a:off x="1311465" y="2022388"/>
              <a:ext cx="1023963" cy="860855"/>
              <a:chOff x="1311465" y="2022388"/>
              <a:chExt cx="1023963" cy="860855"/>
            </a:xfrm>
          </p:grpSpPr>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4" name="Group 140"/>
          <p:cNvGrpSpPr/>
          <p:nvPr/>
        </p:nvGrpSpPr>
        <p:grpSpPr>
          <a:xfrm>
            <a:off x="5334000" y="1367135"/>
            <a:ext cx="3505200" cy="4119265"/>
            <a:chOff x="5334000" y="1367135"/>
            <a:chExt cx="3505200" cy="4119265"/>
          </a:xfrm>
        </p:grpSpPr>
        <p:grpSp>
          <p:nvGrpSpPr>
            <p:cNvPr id="15" name="Group 120"/>
            <p:cNvGrpSpPr/>
            <p:nvPr/>
          </p:nvGrpSpPr>
          <p:grpSpPr>
            <a:xfrm>
              <a:off x="5334000" y="1981200"/>
              <a:ext cx="3505200" cy="3505200"/>
              <a:chOff x="5334000" y="1981200"/>
              <a:chExt cx="3505200" cy="3505200"/>
            </a:xfrm>
          </p:grpSpPr>
          <p:sp>
            <p:nvSpPr>
              <p:cNvPr id="119" name="Left Bracket 118"/>
              <p:cNvSpPr/>
              <p:nvPr/>
            </p:nvSpPr>
            <p:spPr>
              <a:xfrm>
                <a:off x="5334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Left Bracket 119"/>
              <p:cNvSpPr/>
              <p:nvPr/>
            </p:nvSpPr>
            <p:spPr>
              <a:xfrm flipH="1">
                <a:off x="8763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0" name="Rectangle 139"/>
            <p:cNvSpPr/>
            <p:nvPr/>
          </p:nvSpPr>
          <p:spPr>
            <a:xfrm>
              <a:off x="6695307" y="1367135"/>
              <a:ext cx="782587" cy="461665"/>
            </a:xfrm>
            <a:prstGeom prst="rect">
              <a:avLst/>
            </a:prstGeom>
          </p:spPr>
          <p:txBody>
            <a:bodyPr wrap="none">
              <a:spAutoFit/>
            </a:bodyPr>
            <a:lstStyle/>
            <a:p>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grpSp>
      <p:cxnSp>
        <p:nvCxnSpPr>
          <p:cNvPr id="63" name="Straight Connector 62"/>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bwMode="auto">
          <a:xfrm>
            <a:off x="5955359" y="5634335"/>
            <a:ext cx="2366353"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 # Interfaces x  # Blocks</a:t>
            </a:r>
            <a:endParaRPr lang="en-US" sz="1600" dirty="0">
              <a:solidFill>
                <a:schemeClr val="bg1"/>
              </a:solidFill>
              <a:latin typeface="Helvetica" pitchFamily="34" charset="0"/>
              <a:cs typeface="Helvetica" pitchFamily="34" charset="0"/>
            </a:endParaRPr>
          </a:p>
        </p:txBody>
      </p:sp>
      <p:cxnSp>
        <p:nvCxnSpPr>
          <p:cNvPr id="72" name="Straight Connector 71"/>
          <p:cNvCxnSpPr/>
          <p:nvPr/>
        </p:nvCxnSpPr>
        <p:spPr>
          <a:xfrm>
            <a:off x="5562600" y="2256692"/>
            <a:ext cx="0" cy="3124200"/>
          </a:xfrm>
          <a:prstGeom prst="line">
            <a:avLst/>
          </a:prstGeom>
          <a:ln w="76200">
            <a:solidFill>
              <a:srgbClr val="FFFF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162800" y="2286000"/>
            <a:ext cx="0" cy="3124200"/>
          </a:xfrm>
          <a:prstGeom prst="line">
            <a:avLst/>
          </a:prstGeom>
          <a:ln w="76200">
            <a:solidFill>
              <a:schemeClr val="accent2">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8534400" y="2286000"/>
            <a:ext cx="0" cy="3124200"/>
          </a:xfrm>
          <a:prstGeom prst="line">
            <a:avLst/>
          </a:prstGeom>
          <a:ln w="762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bwMode="auto">
          <a:xfrm>
            <a:off x="6629400" y="1905000"/>
            <a:ext cx="958917"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 Blocks</a:t>
            </a:r>
            <a:endParaRPr lang="en-US" sz="16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68"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pSp>
        <p:nvGrpSpPr>
          <p:cNvPr id="134" name="Group 133"/>
          <p:cNvGrpSpPr/>
          <p:nvPr/>
        </p:nvGrpSpPr>
        <p:grpSpPr>
          <a:xfrm>
            <a:off x="5483441" y="2152650"/>
            <a:ext cx="76111" cy="3059064"/>
            <a:chOff x="5483441" y="2152650"/>
            <a:chExt cx="76111" cy="3059064"/>
          </a:xfrm>
        </p:grpSpPr>
        <p:grpSp>
          <p:nvGrpSpPr>
            <p:cNvPr id="1059" name="Group 1058"/>
            <p:cNvGrpSpPr/>
            <p:nvPr/>
          </p:nvGrpSpPr>
          <p:grpSpPr>
            <a:xfrm>
              <a:off x="5483441" y="2152650"/>
              <a:ext cx="73152" cy="3059064"/>
              <a:chOff x="5676900" y="2017060"/>
              <a:chExt cx="73152" cy="3059064"/>
            </a:xfrm>
            <a:solidFill>
              <a:schemeClr val="tx1">
                <a:lumMod val="75000"/>
                <a:lumOff val="25000"/>
              </a:schemeClr>
            </a:solidFill>
          </p:grpSpPr>
          <p:sp>
            <p:nvSpPr>
              <p:cNvPr id="1076" name="Rectangle 1075"/>
              <p:cNvSpPr/>
              <p:nvPr/>
            </p:nvSpPr>
            <p:spPr>
              <a:xfrm>
                <a:off x="5676900" y="2887951"/>
                <a:ext cx="73152" cy="76847"/>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0" name="Rectangle 1059"/>
              <p:cNvSpPr/>
              <p:nvPr/>
            </p:nvSpPr>
            <p:spPr>
              <a:xfrm>
                <a:off x="5676900" y="2265886"/>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1" name="Rectangle 1060"/>
              <p:cNvSpPr/>
              <p:nvPr/>
            </p:nvSpPr>
            <p:spPr>
              <a:xfrm>
                <a:off x="5676900" y="239029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2" name="Rectangle 1061"/>
              <p:cNvSpPr/>
              <p:nvPr/>
            </p:nvSpPr>
            <p:spPr>
              <a:xfrm>
                <a:off x="5676900" y="214147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3" name="Rectangle 1062"/>
              <p:cNvSpPr/>
              <p:nvPr/>
            </p:nvSpPr>
            <p:spPr>
              <a:xfrm>
                <a:off x="5676900" y="201706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4" name="Rectangle 1063"/>
              <p:cNvSpPr/>
              <p:nvPr/>
            </p:nvSpPr>
            <p:spPr>
              <a:xfrm>
                <a:off x="5676900" y="3510016"/>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5" name="Rectangle 1064"/>
              <p:cNvSpPr/>
              <p:nvPr/>
            </p:nvSpPr>
            <p:spPr>
              <a:xfrm>
                <a:off x="5676900" y="462973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6" name="Rectangle 1065"/>
              <p:cNvSpPr/>
              <p:nvPr/>
            </p:nvSpPr>
            <p:spPr>
              <a:xfrm>
                <a:off x="5676900" y="450532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7" name="Rectangle 1066"/>
              <p:cNvSpPr/>
              <p:nvPr/>
            </p:nvSpPr>
            <p:spPr>
              <a:xfrm>
                <a:off x="5676900" y="3012364"/>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9" name="Rectangle 1068"/>
              <p:cNvSpPr/>
              <p:nvPr/>
            </p:nvSpPr>
            <p:spPr>
              <a:xfrm>
                <a:off x="5676900" y="2514712"/>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0" name="Rectangle 1069"/>
              <p:cNvSpPr/>
              <p:nvPr/>
            </p:nvSpPr>
            <p:spPr>
              <a:xfrm>
                <a:off x="5676900" y="487855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1" name="Rectangle 1070"/>
              <p:cNvSpPr/>
              <p:nvPr/>
            </p:nvSpPr>
            <p:spPr>
              <a:xfrm>
                <a:off x="5676900" y="2639125"/>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2" name="Rectangle 1071"/>
              <p:cNvSpPr/>
              <p:nvPr/>
            </p:nvSpPr>
            <p:spPr>
              <a:xfrm>
                <a:off x="5676900" y="5002972"/>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3" name="Rectangle 1072"/>
              <p:cNvSpPr/>
              <p:nvPr/>
            </p:nvSpPr>
            <p:spPr>
              <a:xfrm>
                <a:off x="5676900" y="276353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4" name="Rectangle 1073"/>
              <p:cNvSpPr/>
              <p:nvPr/>
            </p:nvSpPr>
            <p:spPr>
              <a:xfrm>
                <a:off x="5676900" y="4754146"/>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5" name="Rectangle 1074"/>
              <p:cNvSpPr/>
              <p:nvPr/>
            </p:nvSpPr>
            <p:spPr>
              <a:xfrm>
                <a:off x="5676900" y="3136777"/>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7" name="Rectangle 1076"/>
              <p:cNvSpPr/>
              <p:nvPr/>
            </p:nvSpPr>
            <p:spPr>
              <a:xfrm>
                <a:off x="5676900" y="4380907"/>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8" name="Rectangle 1077"/>
              <p:cNvSpPr/>
              <p:nvPr/>
            </p:nvSpPr>
            <p:spPr>
              <a:xfrm>
                <a:off x="5676900" y="326119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9" name="Rectangle 1078"/>
              <p:cNvSpPr/>
              <p:nvPr/>
            </p:nvSpPr>
            <p:spPr>
              <a:xfrm>
                <a:off x="5676900" y="400766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0" name="Rectangle 1079"/>
              <p:cNvSpPr/>
              <p:nvPr/>
            </p:nvSpPr>
            <p:spPr>
              <a:xfrm>
                <a:off x="5676900" y="4132081"/>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1" name="Rectangle 1080"/>
              <p:cNvSpPr/>
              <p:nvPr/>
            </p:nvSpPr>
            <p:spPr>
              <a:xfrm>
                <a:off x="5676900" y="4256494"/>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82" name="Rectangle 1081"/>
              <p:cNvSpPr/>
              <p:nvPr/>
            </p:nvSpPr>
            <p:spPr>
              <a:xfrm>
                <a:off x="5676900" y="338560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3" name="Rectangle 1082"/>
              <p:cNvSpPr/>
              <p:nvPr/>
            </p:nvSpPr>
            <p:spPr>
              <a:xfrm>
                <a:off x="5676900" y="363442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4" name="Rectangle 1083"/>
              <p:cNvSpPr/>
              <p:nvPr/>
            </p:nvSpPr>
            <p:spPr>
              <a:xfrm>
                <a:off x="5676900" y="3758842"/>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5" name="Rectangle 1084"/>
              <p:cNvSpPr/>
              <p:nvPr/>
            </p:nvSpPr>
            <p:spPr>
              <a:xfrm>
                <a:off x="5676900" y="3883255"/>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3" name="Rectangle 132"/>
            <p:cNvSpPr/>
            <p:nvPr/>
          </p:nvSpPr>
          <p:spPr>
            <a:xfrm>
              <a:off x="5486400" y="2895600"/>
              <a:ext cx="73152" cy="76847"/>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096" name="Rectangle 1095"/>
          <p:cNvSpPr/>
          <p:nvPr/>
        </p:nvSpPr>
        <p:spPr>
          <a:xfrm>
            <a:off x="457200" y="46482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6" name="TextBox 125"/>
          <p:cNvSpPr txBox="1"/>
          <p:nvPr/>
        </p:nvSpPr>
        <p:spPr bwMode="auto">
          <a:xfrm>
            <a:off x="5638800" y="3352800"/>
            <a:ext cx="194796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26 interfaces</a:t>
            </a:r>
            <a:endParaRPr lang="en-US" sz="2400" dirty="0">
              <a:solidFill>
                <a:schemeClr val="bg1"/>
              </a:solidFill>
              <a:latin typeface="Helvetica" pitchFamily="34" charset="0"/>
              <a:cs typeface="Helvetica" pitchFamily="34" charset="0"/>
            </a:endParaRPr>
          </a:p>
        </p:txBody>
      </p:sp>
      <p:sp>
        <p:nvSpPr>
          <p:cNvPr id="139" name="TextBox 138"/>
          <p:cNvSpPr txBox="1"/>
          <p:nvPr/>
        </p:nvSpPr>
        <p:spPr bwMode="auto">
          <a:xfrm>
            <a:off x="5638800" y="3352800"/>
            <a:ext cx="177644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8 interfaces</a:t>
            </a:r>
            <a:endParaRPr lang="en-US" sz="2400" dirty="0">
              <a:solidFill>
                <a:schemeClr val="bg1"/>
              </a:solidFill>
              <a:latin typeface="Helvetica" pitchFamily="34" charset="0"/>
              <a:cs typeface="Helvetica" pitchFamily="34" charset="0"/>
            </a:endParaRPr>
          </a:p>
        </p:txBody>
      </p:sp>
      <p:grpSp>
        <p:nvGrpSpPr>
          <p:cNvPr id="1057" name="Group 1056"/>
          <p:cNvGrpSpPr/>
          <p:nvPr/>
        </p:nvGrpSpPr>
        <p:grpSpPr>
          <a:xfrm>
            <a:off x="5483441" y="2153770"/>
            <a:ext cx="73152" cy="3059064"/>
            <a:chOff x="5486400" y="2153770"/>
            <a:chExt cx="73152" cy="3059064"/>
          </a:xfrm>
        </p:grpSpPr>
        <p:sp>
          <p:nvSpPr>
            <p:cNvPr id="680" name="Rectangle 679"/>
            <p:cNvSpPr/>
            <p:nvPr/>
          </p:nvSpPr>
          <p:spPr>
            <a:xfrm>
              <a:off x="5486400" y="24025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1" name="Rectangle 680"/>
            <p:cNvSpPr/>
            <p:nvPr/>
          </p:nvSpPr>
          <p:spPr>
            <a:xfrm>
              <a:off x="5486400" y="25270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2" name="Rectangle 681"/>
            <p:cNvSpPr/>
            <p:nvPr/>
          </p:nvSpPr>
          <p:spPr>
            <a:xfrm>
              <a:off x="5486400" y="22781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3" name="Rectangle 682"/>
            <p:cNvSpPr/>
            <p:nvPr/>
          </p:nvSpPr>
          <p:spPr>
            <a:xfrm>
              <a:off x="5486400" y="21537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4" name="Rectangle 683"/>
            <p:cNvSpPr/>
            <p:nvPr/>
          </p:nvSpPr>
          <p:spPr>
            <a:xfrm>
              <a:off x="5486400" y="36467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5" name="Rectangle 684"/>
            <p:cNvSpPr/>
            <p:nvPr/>
          </p:nvSpPr>
          <p:spPr>
            <a:xfrm>
              <a:off x="5486400" y="47664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7" name="Rectangle 686"/>
            <p:cNvSpPr/>
            <p:nvPr/>
          </p:nvSpPr>
          <p:spPr>
            <a:xfrm>
              <a:off x="5486400" y="314907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0" name="Rectangle 689"/>
            <p:cNvSpPr/>
            <p:nvPr/>
          </p:nvSpPr>
          <p:spPr>
            <a:xfrm>
              <a:off x="5486400" y="50152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2" name="Rectangle 691"/>
            <p:cNvSpPr/>
            <p:nvPr/>
          </p:nvSpPr>
          <p:spPr>
            <a:xfrm>
              <a:off x="5486400" y="51396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3" name="Rectangle 692"/>
            <p:cNvSpPr/>
            <p:nvPr/>
          </p:nvSpPr>
          <p:spPr>
            <a:xfrm>
              <a:off x="5486400" y="290024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4" name="Rectangle 693"/>
            <p:cNvSpPr/>
            <p:nvPr/>
          </p:nvSpPr>
          <p:spPr>
            <a:xfrm>
              <a:off x="5486400" y="48908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5" name="Rectangle 694"/>
            <p:cNvSpPr/>
            <p:nvPr/>
          </p:nvSpPr>
          <p:spPr>
            <a:xfrm>
              <a:off x="5486400" y="327348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7" name="Rectangle 696"/>
            <p:cNvSpPr/>
            <p:nvPr/>
          </p:nvSpPr>
          <p:spPr>
            <a:xfrm>
              <a:off x="5486400" y="451761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0" name="Rectangle 699"/>
            <p:cNvSpPr/>
            <p:nvPr/>
          </p:nvSpPr>
          <p:spPr>
            <a:xfrm>
              <a:off x="5486400" y="42687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1" name="Rectangle 700"/>
            <p:cNvSpPr/>
            <p:nvPr/>
          </p:nvSpPr>
          <p:spPr>
            <a:xfrm>
              <a:off x="5486400" y="43932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4" name="Rectangle 703"/>
            <p:cNvSpPr/>
            <p:nvPr/>
          </p:nvSpPr>
          <p:spPr>
            <a:xfrm>
              <a:off x="5486400" y="38955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5" name="Rectangle 704"/>
            <p:cNvSpPr/>
            <p:nvPr/>
          </p:nvSpPr>
          <p:spPr>
            <a:xfrm>
              <a:off x="5486400" y="401996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095" name="Group 1094"/>
          <p:cNvGrpSpPr/>
          <p:nvPr/>
        </p:nvGrpSpPr>
        <p:grpSpPr>
          <a:xfrm>
            <a:off x="5483441" y="2770058"/>
            <a:ext cx="73152" cy="1942772"/>
            <a:chOff x="9677400" y="3862549"/>
            <a:chExt cx="73152" cy="1942772"/>
          </a:xfrm>
          <a:solidFill>
            <a:schemeClr val="bg1"/>
          </a:solidFill>
        </p:grpSpPr>
        <p:sp>
          <p:nvSpPr>
            <p:cNvPr id="1086" name="Rectangle 1085"/>
            <p:cNvSpPr/>
            <p:nvPr/>
          </p:nvSpPr>
          <p:spPr>
            <a:xfrm>
              <a:off x="9677400" y="386254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7" name="Rectangle 1086"/>
            <p:cNvSpPr/>
            <p:nvPr/>
          </p:nvSpPr>
          <p:spPr>
            <a:xfrm>
              <a:off x="9677400" y="398875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88" name="Group 1087"/>
            <p:cNvGrpSpPr/>
            <p:nvPr/>
          </p:nvGrpSpPr>
          <p:grpSpPr>
            <a:xfrm>
              <a:off x="9677400" y="4114959"/>
              <a:ext cx="73152" cy="1690362"/>
              <a:chOff x="5486400" y="3024820"/>
              <a:chExt cx="73152" cy="1690362"/>
            </a:xfrm>
            <a:grpFill/>
          </p:grpSpPr>
          <p:sp>
            <p:nvSpPr>
              <p:cNvPr id="1089" name="Rectangle 1088"/>
              <p:cNvSpPr/>
              <p:nvPr/>
            </p:nvSpPr>
            <p:spPr>
              <a:xfrm>
                <a:off x="5486400" y="464203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0" name="Rectangle 1089"/>
              <p:cNvSpPr/>
              <p:nvPr/>
            </p:nvSpPr>
            <p:spPr>
              <a:xfrm>
                <a:off x="5486400" y="302482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1" name="Rectangle 1090"/>
              <p:cNvSpPr/>
              <p:nvPr/>
            </p:nvSpPr>
            <p:spPr>
              <a:xfrm>
                <a:off x="5486400" y="339790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2" name="Rectangle 1091"/>
              <p:cNvSpPr/>
              <p:nvPr/>
            </p:nvSpPr>
            <p:spPr>
              <a:xfrm>
                <a:off x="5486400" y="414437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3" name="Rectangle 1092"/>
              <p:cNvSpPr/>
              <p:nvPr/>
            </p:nvSpPr>
            <p:spPr>
              <a:xfrm>
                <a:off x="5486400" y="352231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4" name="Rectangle 1093"/>
              <p:cNvSpPr/>
              <p:nvPr/>
            </p:nvSpPr>
            <p:spPr>
              <a:xfrm>
                <a:off x="5486400" y="377113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grpSp>
        <p:nvGrpSpPr>
          <p:cNvPr id="3" name="Group 52"/>
          <p:cNvGrpSpPr/>
          <p:nvPr/>
        </p:nvGrpSpPr>
        <p:grpSpPr>
          <a:xfrm>
            <a:off x="1434312" y="3798571"/>
            <a:ext cx="792480" cy="741983"/>
            <a:chOff x="2796540" y="2796540"/>
            <a:chExt cx="792480" cy="739140"/>
          </a:xfrm>
        </p:grpSpPr>
        <p:cxnSp>
          <p:nvCxnSpPr>
            <p:cNvPr id="45" name="Straight Connector 4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63"/>
          <p:cNvGrpSpPr/>
          <p:nvPr/>
        </p:nvGrpSpPr>
        <p:grpSpPr>
          <a:xfrm>
            <a:off x="2335428" y="3852117"/>
            <a:ext cx="792480" cy="688438"/>
            <a:chOff x="2796540" y="2849880"/>
            <a:chExt cx="792480" cy="685800"/>
          </a:xfrm>
        </p:grpSpPr>
        <p:cxnSp>
          <p:nvCxnSpPr>
            <p:cNvPr id="66" name="Straight Connector 6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 name="Group 68"/>
          <p:cNvGrpSpPr/>
          <p:nvPr/>
        </p:nvGrpSpPr>
        <p:grpSpPr>
          <a:xfrm>
            <a:off x="3262185" y="3798570"/>
            <a:ext cx="739140" cy="795528"/>
            <a:chOff x="2796540" y="2796540"/>
            <a:chExt cx="739140" cy="792480"/>
          </a:xfrm>
        </p:grpSpPr>
        <p:cxnSp>
          <p:nvCxnSpPr>
            <p:cNvPr id="70" name="Straight Connector 6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 name="Group 73"/>
          <p:cNvGrpSpPr/>
          <p:nvPr/>
        </p:nvGrpSpPr>
        <p:grpSpPr>
          <a:xfrm>
            <a:off x="3315525" y="4712044"/>
            <a:ext cx="739140" cy="741983"/>
            <a:chOff x="2849880" y="2796540"/>
            <a:chExt cx="739140" cy="739140"/>
          </a:xfrm>
        </p:grpSpPr>
        <p:cxnSp>
          <p:nvCxnSpPr>
            <p:cNvPr id="75" name="Straight Connector 7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83"/>
          <p:cNvGrpSpPr/>
          <p:nvPr/>
        </p:nvGrpSpPr>
        <p:grpSpPr>
          <a:xfrm>
            <a:off x="3314496" y="2936789"/>
            <a:ext cx="740169" cy="741983"/>
            <a:chOff x="2848851" y="2849880"/>
            <a:chExt cx="740169" cy="739140"/>
          </a:xfrm>
        </p:grpSpPr>
        <p:cxnSp>
          <p:nvCxnSpPr>
            <p:cNvPr id="87" name="Straight Connector 8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88"/>
          <p:cNvGrpSpPr/>
          <p:nvPr/>
        </p:nvGrpSpPr>
        <p:grpSpPr>
          <a:xfrm>
            <a:off x="4176585" y="2883244"/>
            <a:ext cx="739140" cy="741983"/>
            <a:chOff x="2796540" y="2796540"/>
            <a:chExt cx="739140" cy="739140"/>
          </a:xfrm>
        </p:grpSpPr>
        <p:cxnSp>
          <p:nvCxnSpPr>
            <p:cNvPr id="90" name="Straight Connector 8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8"/>
          <p:cNvGrpSpPr/>
          <p:nvPr/>
        </p:nvGrpSpPr>
        <p:grpSpPr>
          <a:xfrm>
            <a:off x="1486623" y="2883243"/>
            <a:ext cx="686829" cy="795528"/>
            <a:chOff x="2848851" y="2796540"/>
            <a:chExt cx="686829" cy="792480"/>
          </a:xfrm>
        </p:grpSpPr>
        <p:cxnSp>
          <p:nvCxnSpPr>
            <p:cNvPr id="100" name="Straight Connector 9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 name="Group 108"/>
          <p:cNvGrpSpPr/>
          <p:nvPr/>
        </p:nvGrpSpPr>
        <p:grpSpPr>
          <a:xfrm>
            <a:off x="1434312" y="2022389"/>
            <a:ext cx="792480" cy="741983"/>
            <a:chOff x="2796540" y="2849880"/>
            <a:chExt cx="792480" cy="739140"/>
          </a:xfrm>
        </p:grpSpPr>
        <p:cxnSp>
          <p:nvCxnSpPr>
            <p:cNvPr id="111" name="Straight Connector 11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3" name="Group 140"/>
          <p:cNvGrpSpPr/>
          <p:nvPr/>
        </p:nvGrpSpPr>
        <p:grpSpPr>
          <a:xfrm>
            <a:off x="5334000" y="1367135"/>
            <a:ext cx="3505200" cy="4119265"/>
            <a:chOff x="5334000" y="1367135"/>
            <a:chExt cx="3505200" cy="4119265"/>
          </a:xfrm>
        </p:grpSpPr>
        <p:grpSp>
          <p:nvGrpSpPr>
            <p:cNvPr id="15" name="Group 120"/>
            <p:cNvGrpSpPr/>
            <p:nvPr/>
          </p:nvGrpSpPr>
          <p:grpSpPr>
            <a:xfrm>
              <a:off x="5334000" y="1981200"/>
              <a:ext cx="3505200" cy="3505200"/>
              <a:chOff x="5334000" y="1981200"/>
              <a:chExt cx="3505200" cy="3505200"/>
            </a:xfrm>
          </p:grpSpPr>
          <p:sp>
            <p:nvSpPr>
              <p:cNvPr id="119" name="Left Bracket 118"/>
              <p:cNvSpPr/>
              <p:nvPr/>
            </p:nvSpPr>
            <p:spPr>
              <a:xfrm>
                <a:off x="5334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Left Bracket 119"/>
              <p:cNvSpPr/>
              <p:nvPr/>
            </p:nvSpPr>
            <p:spPr>
              <a:xfrm flipH="1">
                <a:off x="8763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0" name="Rectangle 139"/>
            <p:cNvSpPr/>
            <p:nvPr/>
          </p:nvSpPr>
          <p:spPr>
            <a:xfrm>
              <a:off x="6695307" y="1367135"/>
              <a:ext cx="782587" cy="461665"/>
            </a:xfrm>
            <a:prstGeom prst="rect">
              <a:avLst/>
            </a:prstGeom>
          </p:spPr>
          <p:txBody>
            <a:bodyPr wrap="none">
              <a:spAutoFit/>
            </a:bodyPr>
            <a:lstStyle/>
            <a:p>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grpSp>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a:off x="4178300" y="293370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p:nvPr/>
        </p:nvCxnSpPr>
        <p:spPr>
          <a:xfrm>
            <a:off x="2336800" y="2016417"/>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5" name="Elbow Connector 434"/>
          <p:cNvCxnSpPr/>
          <p:nvPr/>
        </p:nvCxnSpPr>
        <p:spPr>
          <a:xfrm flipV="1">
            <a:off x="3657600" y="32766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a:off x="3314700" y="3676650"/>
            <a:ext cx="6858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0" name="Elbow Connector 439"/>
          <p:cNvCxnSpPr/>
          <p:nvPr/>
        </p:nvCxnSpPr>
        <p:spPr>
          <a:xfrm rot="5400000" flipH="1" flipV="1">
            <a:off x="3238500" y="37719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a:off x="3263900" y="385445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5" name="Straight Arrow Connector 444"/>
          <p:cNvCxnSpPr/>
          <p:nvPr/>
        </p:nvCxnSpPr>
        <p:spPr>
          <a:xfrm>
            <a:off x="2362200" y="41910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5" name="Straight Connector 334"/>
          <p:cNvCxnSpPr/>
          <p:nvPr/>
        </p:nvCxnSpPr>
        <p:spPr>
          <a:xfrm>
            <a:off x="2336800" y="385445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3" name="Straight Arrow Connector 442"/>
          <p:cNvCxnSpPr/>
          <p:nvPr/>
        </p:nvCxnSpPr>
        <p:spPr>
          <a:xfrm>
            <a:off x="1447800" y="41910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34" name="Elbow Connector 433"/>
          <p:cNvCxnSpPr/>
          <p:nvPr/>
        </p:nvCxnSpPr>
        <p:spPr>
          <a:xfrm flipV="1">
            <a:off x="1828800" y="23622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a:xfrm>
            <a:off x="1485900" y="2762250"/>
            <a:ext cx="6858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6" name="Straight Arrow Connector 445"/>
          <p:cNvCxnSpPr>
            <a:endCxn id="41" idx="0"/>
          </p:cNvCxnSpPr>
          <p:nvPr/>
        </p:nvCxnSpPr>
        <p:spPr>
          <a:xfrm flipV="1">
            <a:off x="1828800" y="2819400"/>
            <a:ext cx="0" cy="83820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a:off x="1485900" y="3676650"/>
            <a:ext cx="6858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6" name="Elbow Connector 435"/>
          <p:cNvCxnSpPr>
            <a:endCxn id="41" idx="2"/>
          </p:cNvCxnSpPr>
          <p:nvPr/>
        </p:nvCxnSpPr>
        <p:spPr>
          <a:xfrm rot="5400000" flipH="1" flipV="1">
            <a:off x="1409700" y="37719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a:off x="1435100" y="385445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2" name="Elbow Connector 431"/>
          <p:cNvCxnSpPr/>
          <p:nvPr/>
        </p:nvCxnSpPr>
        <p:spPr>
          <a:xfrm flipV="1">
            <a:off x="914400" y="41910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71396" y="459495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bwMode="auto">
          <a:xfrm>
            <a:off x="5638800" y="5634335"/>
            <a:ext cx="3097323"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32 * # Interfaces x 32 * # Blocks</a:t>
            </a:r>
            <a:endParaRPr lang="en-US" sz="1600" dirty="0">
              <a:solidFill>
                <a:schemeClr val="bg1"/>
              </a:solidFill>
              <a:latin typeface="Helvetica" pitchFamily="34" charset="0"/>
              <a:cs typeface="Helvetica" pitchFamily="34" charset="0"/>
            </a:endParaRPr>
          </a:p>
        </p:txBody>
      </p:sp>
      <p:sp>
        <p:nvSpPr>
          <p:cNvPr id="689" name="Rectangle 688"/>
          <p:cNvSpPr/>
          <p:nvPr/>
        </p:nvSpPr>
        <p:spPr>
          <a:xfrm>
            <a:off x="5483441" y="277177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1" name="Rectangle 690"/>
          <p:cNvSpPr/>
          <p:nvPr/>
        </p:nvSpPr>
        <p:spPr>
          <a:xfrm>
            <a:off x="5483441" y="2896267"/>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58" name="Group 1057"/>
          <p:cNvGrpSpPr/>
          <p:nvPr/>
        </p:nvGrpSpPr>
        <p:grpSpPr>
          <a:xfrm>
            <a:off x="5483441" y="3024857"/>
            <a:ext cx="73152" cy="1690325"/>
            <a:chOff x="5486400" y="3024857"/>
            <a:chExt cx="73152" cy="1690325"/>
          </a:xfrm>
        </p:grpSpPr>
        <p:sp>
          <p:nvSpPr>
            <p:cNvPr id="686" name="Rectangle 685"/>
            <p:cNvSpPr/>
            <p:nvPr/>
          </p:nvSpPr>
          <p:spPr>
            <a:xfrm>
              <a:off x="5486400" y="464203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6" name="Rectangle 695"/>
            <p:cNvSpPr/>
            <p:nvPr/>
          </p:nvSpPr>
          <p:spPr>
            <a:xfrm>
              <a:off x="5486400" y="302485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8" name="Rectangle 697"/>
            <p:cNvSpPr/>
            <p:nvPr/>
          </p:nvSpPr>
          <p:spPr>
            <a:xfrm>
              <a:off x="5486400" y="339790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9" name="Rectangle 698"/>
            <p:cNvSpPr/>
            <p:nvPr/>
          </p:nvSpPr>
          <p:spPr>
            <a:xfrm>
              <a:off x="5486400" y="414437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2" name="Rectangle 701"/>
            <p:cNvSpPr/>
            <p:nvPr/>
          </p:nvSpPr>
          <p:spPr>
            <a:xfrm>
              <a:off x="5486400" y="352231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3" name="Rectangle 702"/>
            <p:cNvSpPr/>
            <p:nvPr/>
          </p:nvSpPr>
          <p:spPr>
            <a:xfrm>
              <a:off x="5486400" y="377113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7"/>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1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9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2"/>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3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3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9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4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43"/>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1095"/>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105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4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4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3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1"/>
      <p:bldP spid="139" grpId="0"/>
      <p:bldP spid="139" grpId="1"/>
      <p:bldP spid="689" grpId="0" animBg="1"/>
      <p:bldP spid="69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98" name="Rectangle 397"/>
          <p:cNvSpPr/>
          <p:nvPr/>
        </p:nvSpPr>
        <p:spPr>
          <a:xfrm>
            <a:off x="5486400" y="24025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9" name="Rectangle 398"/>
          <p:cNvSpPr/>
          <p:nvPr/>
        </p:nvSpPr>
        <p:spPr>
          <a:xfrm>
            <a:off x="5486400" y="25270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0" name="Rectangle 399"/>
          <p:cNvSpPr/>
          <p:nvPr/>
        </p:nvSpPr>
        <p:spPr>
          <a:xfrm>
            <a:off x="5486400" y="22781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1" name="Rectangle 400"/>
          <p:cNvSpPr/>
          <p:nvPr/>
        </p:nvSpPr>
        <p:spPr>
          <a:xfrm>
            <a:off x="5486400" y="21537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3" name="Rectangle 402"/>
          <p:cNvSpPr/>
          <p:nvPr/>
        </p:nvSpPr>
        <p:spPr>
          <a:xfrm>
            <a:off x="5486400" y="36467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5" name="Rectangle 404"/>
          <p:cNvSpPr/>
          <p:nvPr/>
        </p:nvSpPr>
        <p:spPr>
          <a:xfrm>
            <a:off x="5486400" y="47664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6" name="Rectangle 405"/>
          <p:cNvSpPr/>
          <p:nvPr/>
        </p:nvSpPr>
        <p:spPr>
          <a:xfrm>
            <a:off x="5486400" y="464203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7" name="Rectangle 406"/>
          <p:cNvSpPr/>
          <p:nvPr/>
        </p:nvSpPr>
        <p:spPr>
          <a:xfrm>
            <a:off x="5486400" y="314907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9" name="Rectangle 408"/>
          <p:cNvSpPr/>
          <p:nvPr/>
        </p:nvSpPr>
        <p:spPr>
          <a:xfrm>
            <a:off x="5486400" y="26514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0" name="Rectangle 409"/>
          <p:cNvSpPr/>
          <p:nvPr/>
        </p:nvSpPr>
        <p:spPr>
          <a:xfrm>
            <a:off x="5486400" y="50152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1" name="Rectangle 410"/>
          <p:cNvSpPr/>
          <p:nvPr/>
        </p:nvSpPr>
        <p:spPr>
          <a:xfrm>
            <a:off x="5486400" y="2775835"/>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2" name="Rectangle 411"/>
          <p:cNvSpPr/>
          <p:nvPr/>
        </p:nvSpPr>
        <p:spPr>
          <a:xfrm>
            <a:off x="5486400" y="51396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3" name="Rectangle 412"/>
          <p:cNvSpPr/>
          <p:nvPr/>
        </p:nvSpPr>
        <p:spPr>
          <a:xfrm>
            <a:off x="5486400" y="2900248"/>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4" name="Rectangle 413"/>
          <p:cNvSpPr/>
          <p:nvPr/>
        </p:nvSpPr>
        <p:spPr>
          <a:xfrm>
            <a:off x="5486400" y="48908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5" name="Rectangle 414"/>
          <p:cNvSpPr/>
          <p:nvPr/>
        </p:nvSpPr>
        <p:spPr>
          <a:xfrm>
            <a:off x="5486400" y="327348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6" name="Rectangle 415"/>
          <p:cNvSpPr/>
          <p:nvPr/>
        </p:nvSpPr>
        <p:spPr>
          <a:xfrm>
            <a:off x="5486400" y="302466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7" name="Rectangle 416"/>
          <p:cNvSpPr/>
          <p:nvPr/>
        </p:nvSpPr>
        <p:spPr>
          <a:xfrm>
            <a:off x="5486400" y="451761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8" name="Rectangle 417"/>
          <p:cNvSpPr/>
          <p:nvPr/>
        </p:nvSpPr>
        <p:spPr>
          <a:xfrm>
            <a:off x="5486400" y="339790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9" name="Rectangle 418"/>
          <p:cNvSpPr/>
          <p:nvPr/>
        </p:nvSpPr>
        <p:spPr>
          <a:xfrm>
            <a:off x="5486400" y="414437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0" name="Rectangle 419"/>
          <p:cNvSpPr/>
          <p:nvPr/>
        </p:nvSpPr>
        <p:spPr>
          <a:xfrm>
            <a:off x="5486400" y="42687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1" name="Rectangle 420"/>
          <p:cNvSpPr/>
          <p:nvPr/>
        </p:nvSpPr>
        <p:spPr>
          <a:xfrm>
            <a:off x="5486400" y="43932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2" name="Rectangle 421"/>
          <p:cNvSpPr/>
          <p:nvPr/>
        </p:nvSpPr>
        <p:spPr>
          <a:xfrm>
            <a:off x="5486400" y="352231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3" name="Rectangle 422"/>
          <p:cNvSpPr/>
          <p:nvPr/>
        </p:nvSpPr>
        <p:spPr>
          <a:xfrm>
            <a:off x="5486400" y="377113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4" name="Rectangle 423"/>
          <p:cNvSpPr/>
          <p:nvPr/>
        </p:nvSpPr>
        <p:spPr>
          <a:xfrm>
            <a:off x="5486400" y="38955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5" name="Rectangle 424"/>
          <p:cNvSpPr/>
          <p:nvPr/>
        </p:nvSpPr>
        <p:spPr>
          <a:xfrm>
            <a:off x="5486400" y="401996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grpSp>
        <p:nvGrpSpPr>
          <p:cNvPr id="3"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 name="Group 52"/>
          <p:cNvGrpSpPr/>
          <p:nvPr/>
        </p:nvGrpSpPr>
        <p:grpSpPr>
          <a:xfrm>
            <a:off x="1434312" y="3798571"/>
            <a:ext cx="792480" cy="741983"/>
            <a:chOff x="2796540" y="2796540"/>
            <a:chExt cx="792480" cy="739140"/>
          </a:xfrm>
        </p:grpSpPr>
        <p:cxnSp>
          <p:nvCxnSpPr>
            <p:cNvPr id="45" name="Straight Connector 4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63"/>
          <p:cNvGrpSpPr/>
          <p:nvPr/>
        </p:nvGrpSpPr>
        <p:grpSpPr>
          <a:xfrm>
            <a:off x="2335428" y="3852117"/>
            <a:ext cx="792480" cy="688438"/>
            <a:chOff x="2796540" y="2849880"/>
            <a:chExt cx="792480" cy="685800"/>
          </a:xfrm>
        </p:grpSpPr>
        <p:cxnSp>
          <p:nvCxnSpPr>
            <p:cNvPr id="66" name="Straight Connector 6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 name="Group 68"/>
          <p:cNvGrpSpPr/>
          <p:nvPr/>
        </p:nvGrpSpPr>
        <p:grpSpPr>
          <a:xfrm>
            <a:off x="3262185" y="3798570"/>
            <a:ext cx="739140" cy="795528"/>
            <a:chOff x="2796540" y="2796540"/>
            <a:chExt cx="739140" cy="792480"/>
          </a:xfrm>
        </p:grpSpPr>
        <p:cxnSp>
          <p:nvCxnSpPr>
            <p:cNvPr id="70" name="Straight Connector 6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 name="Group 73"/>
          <p:cNvGrpSpPr/>
          <p:nvPr/>
        </p:nvGrpSpPr>
        <p:grpSpPr>
          <a:xfrm>
            <a:off x="3315525" y="4712044"/>
            <a:ext cx="739140" cy="741983"/>
            <a:chOff x="2849880" y="2796540"/>
            <a:chExt cx="739140" cy="739140"/>
          </a:xfrm>
        </p:grpSpPr>
        <p:cxnSp>
          <p:nvCxnSpPr>
            <p:cNvPr id="75" name="Straight Connector 7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83"/>
          <p:cNvGrpSpPr/>
          <p:nvPr/>
        </p:nvGrpSpPr>
        <p:grpSpPr>
          <a:xfrm>
            <a:off x="3314496" y="2936789"/>
            <a:ext cx="740169" cy="741983"/>
            <a:chOff x="2848851" y="2849880"/>
            <a:chExt cx="740169" cy="739140"/>
          </a:xfrm>
        </p:grpSpPr>
        <p:cxnSp>
          <p:nvCxnSpPr>
            <p:cNvPr id="87" name="Straight Connector 8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88"/>
          <p:cNvGrpSpPr/>
          <p:nvPr/>
        </p:nvGrpSpPr>
        <p:grpSpPr>
          <a:xfrm>
            <a:off x="4176585" y="2883244"/>
            <a:ext cx="739140" cy="741983"/>
            <a:chOff x="2796540" y="2796540"/>
            <a:chExt cx="739140" cy="739140"/>
          </a:xfrm>
        </p:grpSpPr>
        <p:cxnSp>
          <p:nvCxnSpPr>
            <p:cNvPr id="90" name="Straight Connector 8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8"/>
          <p:cNvGrpSpPr/>
          <p:nvPr/>
        </p:nvGrpSpPr>
        <p:grpSpPr>
          <a:xfrm>
            <a:off x="1486623" y="2883243"/>
            <a:ext cx="686829" cy="795528"/>
            <a:chOff x="2848851" y="2796540"/>
            <a:chExt cx="686829" cy="792480"/>
          </a:xfrm>
        </p:grpSpPr>
        <p:cxnSp>
          <p:nvCxnSpPr>
            <p:cNvPr id="100" name="Straight Connector 9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 name="Group 108"/>
          <p:cNvGrpSpPr/>
          <p:nvPr/>
        </p:nvGrpSpPr>
        <p:grpSpPr>
          <a:xfrm>
            <a:off x="1434312" y="2022389"/>
            <a:ext cx="792480" cy="741983"/>
            <a:chOff x="2796540" y="2849880"/>
            <a:chExt cx="792480" cy="739140"/>
          </a:xfrm>
        </p:grpSpPr>
        <p:cxnSp>
          <p:nvCxnSpPr>
            <p:cNvPr id="111" name="Straight Connector 11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40"/>
          <p:cNvGrpSpPr/>
          <p:nvPr/>
        </p:nvGrpSpPr>
        <p:grpSpPr>
          <a:xfrm>
            <a:off x="5334000" y="1367135"/>
            <a:ext cx="3505200" cy="4119265"/>
            <a:chOff x="5334000" y="1367135"/>
            <a:chExt cx="3505200" cy="4119265"/>
          </a:xfrm>
        </p:grpSpPr>
        <p:grpSp>
          <p:nvGrpSpPr>
            <p:cNvPr id="13" name="Group 120"/>
            <p:cNvGrpSpPr/>
            <p:nvPr/>
          </p:nvGrpSpPr>
          <p:grpSpPr>
            <a:xfrm>
              <a:off x="5334000" y="1981200"/>
              <a:ext cx="3505200" cy="3505200"/>
              <a:chOff x="5334000" y="1981200"/>
              <a:chExt cx="3505200" cy="3505200"/>
            </a:xfrm>
          </p:grpSpPr>
          <p:sp>
            <p:nvSpPr>
              <p:cNvPr id="119" name="Left Bracket 118"/>
              <p:cNvSpPr/>
              <p:nvPr/>
            </p:nvSpPr>
            <p:spPr>
              <a:xfrm>
                <a:off x="5334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Left Bracket 119"/>
              <p:cNvSpPr/>
              <p:nvPr/>
            </p:nvSpPr>
            <p:spPr>
              <a:xfrm flipH="1">
                <a:off x="8763000" y="1981200"/>
                <a:ext cx="76200" cy="35052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0" name="Rectangle 139"/>
            <p:cNvSpPr/>
            <p:nvPr/>
          </p:nvSpPr>
          <p:spPr>
            <a:xfrm>
              <a:off x="6695307" y="1367135"/>
              <a:ext cx="782587" cy="461665"/>
            </a:xfrm>
            <a:prstGeom prst="rect">
              <a:avLst/>
            </a:prstGeom>
          </p:spPr>
          <p:txBody>
            <a:bodyPr wrap="none">
              <a:spAutoFit/>
            </a:bodyPr>
            <a:lstStyle/>
            <a:p>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grpSp>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71396" y="459495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bwMode="auto">
          <a:xfrm>
            <a:off x="5638800" y="5634335"/>
            <a:ext cx="3097323"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32 * # Interfaces x 32 * # Blocks</a:t>
            </a:r>
            <a:endParaRPr lang="en-US" sz="1600" dirty="0">
              <a:solidFill>
                <a:schemeClr val="bg1"/>
              </a:solidFill>
              <a:latin typeface="Helvetica" pitchFamily="34" charset="0"/>
              <a:cs typeface="Helvetica" pitchFamily="34" charset="0"/>
            </a:endParaRPr>
          </a:p>
        </p:txBody>
      </p:sp>
      <p:sp>
        <p:nvSpPr>
          <p:cNvPr id="152" name="Rectangle 151"/>
          <p:cNvSpPr/>
          <p:nvPr/>
        </p:nvSpPr>
        <p:spPr>
          <a:xfrm>
            <a:off x="5726723" y="24003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3" name="Rectangle 152"/>
          <p:cNvSpPr/>
          <p:nvPr/>
        </p:nvSpPr>
        <p:spPr>
          <a:xfrm>
            <a:off x="5726723"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Rectangle 153"/>
          <p:cNvSpPr/>
          <p:nvPr/>
        </p:nvSpPr>
        <p:spPr>
          <a:xfrm>
            <a:off x="5726723" y="22759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5" name="Rectangle 154"/>
          <p:cNvSpPr/>
          <p:nvPr/>
        </p:nvSpPr>
        <p:spPr>
          <a:xfrm>
            <a:off x="5726723"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Rectangle 156"/>
          <p:cNvSpPr/>
          <p:nvPr/>
        </p:nvSpPr>
        <p:spPr>
          <a:xfrm>
            <a:off x="5726723" y="36444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9" name="Rectangle 158"/>
          <p:cNvSpPr/>
          <p:nvPr/>
        </p:nvSpPr>
        <p:spPr>
          <a:xfrm>
            <a:off x="5726723" y="47642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0" name="Rectangle 159"/>
          <p:cNvSpPr/>
          <p:nvPr/>
        </p:nvSpPr>
        <p:spPr>
          <a:xfrm>
            <a:off x="5726723"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Rectangle 160"/>
          <p:cNvSpPr/>
          <p:nvPr/>
        </p:nvSpPr>
        <p:spPr>
          <a:xfrm>
            <a:off x="5726723" y="31468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3" name="Rectangle 162"/>
          <p:cNvSpPr/>
          <p:nvPr/>
        </p:nvSpPr>
        <p:spPr>
          <a:xfrm>
            <a:off x="5726723" y="26491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4" name="Rectangle 163"/>
          <p:cNvSpPr/>
          <p:nvPr/>
        </p:nvSpPr>
        <p:spPr>
          <a:xfrm>
            <a:off x="5726723" y="5013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5" name="Rectangle 164"/>
          <p:cNvSpPr/>
          <p:nvPr/>
        </p:nvSpPr>
        <p:spPr>
          <a:xfrm>
            <a:off x="5726723"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6" name="Rectangle 165"/>
          <p:cNvSpPr/>
          <p:nvPr/>
        </p:nvSpPr>
        <p:spPr>
          <a:xfrm>
            <a:off x="5726723"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7" name="Rectangle 166"/>
          <p:cNvSpPr/>
          <p:nvPr/>
        </p:nvSpPr>
        <p:spPr>
          <a:xfrm>
            <a:off x="5726723" y="289800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8" name="Rectangle 167"/>
          <p:cNvSpPr/>
          <p:nvPr/>
        </p:nvSpPr>
        <p:spPr>
          <a:xfrm>
            <a:off x="5726723"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Rectangle 168"/>
          <p:cNvSpPr/>
          <p:nvPr/>
        </p:nvSpPr>
        <p:spPr>
          <a:xfrm>
            <a:off x="5726723" y="32712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0" name="Rectangle 169"/>
          <p:cNvSpPr/>
          <p:nvPr/>
        </p:nvSpPr>
        <p:spPr>
          <a:xfrm>
            <a:off x="5726723" y="30224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1" name="Rectangle 170"/>
          <p:cNvSpPr/>
          <p:nvPr/>
        </p:nvSpPr>
        <p:spPr>
          <a:xfrm>
            <a:off x="5726723"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2" name="Rectangle 171"/>
          <p:cNvSpPr/>
          <p:nvPr/>
        </p:nvSpPr>
        <p:spPr>
          <a:xfrm>
            <a:off x="5726723" y="33956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3" name="Rectangle 172"/>
          <p:cNvSpPr/>
          <p:nvPr/>
        </p:nvSpPr>
        <p:spPr>
          <a:xfrm>
            <a:off x="5726723"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4" name="Rectangle 173"/>
          <p:cNvSpPr/>
          <p:nvPr/>
        </p:nvSpPr>
        <p:spPr>
          <a:xfrm>
            <a:off x="5726723"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5" name="Rectangle 174"/>
          <p:cNvSpPr/>
          <p:nvPr/>
        </p:nvSpPr>
        <p:spPr>
          <a:xfrm>
            <a:off x="5726723"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6" name="Rectangle 175"/>
          <p:cNvSpPr/>
          <p:nvPr/>
        </p:nvSpPr>
        <p:spPr>
          <a:xfrm>
            <a:off x="5726723"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7" name="Rectangle 176"/>
          <p:cNvSpPr/>
          <p:nvPr/>
        </p:nvSpPr>
        <p:spPr>
          <a:xfrm>
            <a:off x="5726723" y="37688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8" name="Rectangle 177"/>
          <p:cNvSpPr/>
          <p:nvPr/>
        </p:nvSpPr>
        <p:spPr>
          <a:xfrm>
            <a:off x="5726723" y="38933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9" name="Rectangle 178"/>
          <p:cNvSpPr/>
          <p:nvPr/>
        </p:nvSpPr>
        <p:spPr>
          <a:xfrm>
            <a:off x="5726723"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1" name="Rectangle 180"/>
          <p:cNvSpPr/>
          <p:nvPr/>
        </p:nvSpPr>
        <p:spPr>
          <a:xfrm>
            <a:off x="5967046" y="24003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2" name="Rectangle 181"/>
          <p:cNvSpPr/>
          <p:nvPr/>
        </p:nvSpPr>
        <p:spPr>
          <a:xfrm>
            <a:off x="5967046"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Rectangle 182"/>
          <p:cNvSpPr/>
          <p:nvPr/>
        </p:nvSpPr>
        <p:spPr>
          <a:xfrm>
            <a:off x="5967046" y="227594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4" name="Rectangle 183"/>
          <p:cNvSpPr/>
          <p:nvPr/>
        </p:nvSpPr>
        <p:spPr>
          <a:xfrm>
            <a:off x="5967046"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Rectangle 185"/>
          <p:cNvSpPr/>
          <p:nvPr/>
        </p:nvSpPr>
        <p:spPr>
          <a:xfrm>
            <a:off x="5967046" y="36444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8" name="Rectangle 187"/>
          <p:cNvSpPr/>
          <p:nvPr/>
        </p:nvSpPr>
        <p:spPr>
          <a:xfrm>
            <a:off x="5967046" y="47642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9" name="Rectangle 188"/>
          <p:cNvSpPr/>
          <p:nvPr/>
        </p:nvSpPr>
        <p:spPr>
          <a:xfrm>
            <a:off x="5967046"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0" name="Rectangle 189"/>
          <p:cNvSpPr/>
          <p:nvPr/>
        </p:nvSpPr>
        <p:spPr>
          <a:xfrm>
            <a:off x="5967046" y="314683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2" name="Rectangle 191"/>
          <p:cNvSpPr/>
          <p:nvPr/>
        </p:nvSpPr>
        <p:spPr>
          <a:xfrm>
            <a:off x="5967046" y="26491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3" name="Rectangle 192"/>
          <p:cNvSpPr/>
          <p:nvPr/>
        </p:nvSpPr>
        <p:spPr>
          <a:xfrm>
            <a:off x="5967046" y="5013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4" name="Rectangle 193"/>
          <p:cNvSpPr/>
          <p:nvPr/>
        </p:nvSpPr>
        <p:spPr>
          <a:xfrm>
            <a:off x="5967046"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5" name="Rectangle 194"/>
          <p:cNvSpPr/>
          <p:nvPr/>
        </p:nvSpPr>
        <p:spPr>
          <a:xfrm>
            <a:off x="5967046"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6" name="Rectangle 195"/>
          <p:cNvSpPr/>
          <p:nvPr/>
        </p:nvSpPr>
        <p:spPr>
          <a:xfrm>
            <a:off x="5967046"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Rectangle 196"/>
          <p:cNvSpPr/>
          <p:nvPr/>
        </p:nvSpPr>
        <p:spPr>
          <a:xfrm>
            <a:off x="5967046"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Rectangle 197"/>
          <p:cNvSpPr/>
          <p:nvPr/>
        </p:nvSpPr>
        <p:spPr>
          <a:xfrm>
            <a:off x="5967046" y="327124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Rectangle 198"/>
          <p:cNvSpPr/>
          <p:nvPr/>
        </p:nvSpPr>
        <p:spPr>
          <a:xfrm>
            <a:off x="5967046" y="30224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0" name="Rectangle 199"/>
          <p:cNvSpPr/>
          <p:nvPr/>
        </p:nvSpPr>
        <p:spPr>
          <a:xfrm>
            <a:off x="5967046"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1" name="Rectangle 200"/>
          <p:cNvSpPr/>
          <p:nvPr/>
        </p:nvSpPr>
        <p:spPr>
          <a:xfrm>
            <a:off x="5967046" y="33956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2" name="Rectangle 201"/>
          <p:cNvSpPr/>
          <p:nvPr/>
        </p:nvSpPr>
        <p:spPr>
          <a:xfrm>
            <a:off x="5967046" y="414213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3" name="Rectangle 202"/>
          <p:cNvSpPr/>
          <p:nvPr/>
        </p:nvSpPr>
        <p:spPr>
          <a:xfrm>
            <a:off x="5967046"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4" name="Rectangle 203"/>
          <p:cNvSpPr/>
          <p:nvPr/>
        </p:nvSpPr>
        <p:spPr>
          <a:xfrm>
            <a:off x="5967046" y="439096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5" name="Rectangle 204"/>
          <p:cNvSpPr/>
          <p:nvPr/>
        </p:nvSpPr>
        <p:spPr>
          <a:xfrm>
            <a:off x="5967046"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6" name="Rectangle 205"/>
          <p:cNvSpPr/>
          <p:nvPr/>
        </p:nvSpPr>
        <p:spPr>
          <a:xfrm>
            <a:off x="5967046" y="37688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7" name="Rectangle 206"/>
          <p:cNvSpPr/>
          <p:nvPr/>
        </p:nvSpPr>
        <p:spPr>
          <a:xfrm>
            <a:off x="5967046" y="38933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8" name="Rectangle 207"/>
          <p:cNvSpPr/>
          <p:nvPr/>
        </p:nvSpPr>
        <p:spPr>
          <a:xfrm>
            <a:off x="5967046"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0" name="Rectangle 209"/>
          <p:cNvSpPr/>
          <p:nvPr/>
        </p:nvSpPr>
        <p:spPr>
          <a:xfrm>
            <a:off x="6207369"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1" name="Rectangle 210"/>
          <p:cNvSpPr/>
          <p:nvPr/>
        </p:nvSpPr>
        <p:spPr>
          <a:xfrm>
            <a:off x="6207369"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2" name="Rectangle 211"/>
          <p:cNvSpPr/>
          <p:nvPr/>
        </p:nvSpPr>
        <p:spPr>
          <a:xfrm>
            <a:off x="6207369" y="22759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Rectangle 212"/>
          <p:cNvSpPr/>
          <p:nvPr/>
        </p:nvSpPr>
        <p:spPr>
          <a:xfrm>
            <a:off x="6207369"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Rectangle 214"/>
          <p:cNvSpPr/>
          <p:nvPr/>
        </p:nvSpPr>
        <p:spPr>
          <a:xfrm>
            <a:off x="6207369"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7" name="Rectangle 216"/>
          <p:cNvSpPr/>
          <p:nvPr/>
        </p:nvSpPr>
        <p:spPr>
          <a:xfrm>
            <a:off x="6207369" y="47642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8" name="Rectangle 217"/>
          <p:cNvSpPr/>
          <p:nvPr/>
        </p:nvSpPr>
        <p:spPr>
          <a:xfrm>
            <a:off x="6207369"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9" name="Rectangle 218"/>
          <p:cNvSpPr/>
          <p:nvPr/>
        </p:nvSpPr>
        <p:spPr>
          <a:xfrm>
            <a:off x="6207369" y="31468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1" name="Rectangle 220"/>
          <p:cNvSpPr/>
          <p:nvPr/>
        </p:nvSpPr>
        <p:spPr>
          <a:xfrm>
            <a:off x="6207369" y="26491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2" name="Rectangle 221"/>
          <p:cNvSpPr/>
          <p:nvPr/>
        </p:nvSpPr>
        <p:spPr>
          <a:xfrm>
            <a:off x="6207369" y="5013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3" name="Rectangle 222"/>
          <p:cNvSpPr/>
          <p:nvPr/>
        </p:nvSpPr>
        <p:spPr>
          <a:xfrm>
            <a:off x="6207369"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4" name="Rectangle 223"/>
          <p:cNvSpPr/>
          <p:nvPr/>
        </p:nvSpPr>
        <p:spPr>
          <a:xfrm>
            <a:off x="6207369"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5" name="Rectangle 224"/>
          <p:cNvSpPr/>
          <p:nvPr/>
        </p:nvSpPr>
        <p:spPr>
          <a:xfrm>
            <a:off x="6207369"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6" name="Rectangle 225"/>
          <p:cNvSpPr/>
          <p:nvPr/>
        </p:nvSpPr>
        <p:spPr>
          <a:xfrm>
            <a:off x="6207369"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7" name="Rectangle 226"/>
          <p:cNvSpPr/>
          <p:nvPr/>
        </p:nvSpPr>
        <p:spPr>
          <a:xfrm>
            <a:off x="6207369" y="32712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8" name="Rectangle 227"/>
          <p:cNvSpPr/>
          <p:nvPr/>
        </p:nvSpPr>
        <p:spPr>
          <a:xfrm>
            <a:off x="6207369" y="302242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9" name="Rectangle 228"/>
          <p:cNvSpPr/>
          <p:nvPr/>
        </p:nvSpPr>
        <p:spPr>
          <a:xfrm>
            <a:off x="6207369"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0" name="Rectangle 229"/>
          <p:cNvSpPr/>
          <p:nvPr/>
        </p:nvSpPr>
        <p:spPr>
          <a:xfrm>
            <a:off x="6207369"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1" name="Rectangle 230"/>
          <p:cNvSpPr/>
          <p:nvPr/>
        </p:nvSpPr>
        <p:spPr>
          <a:xfrm>
            <a:off x="6207369"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2" name="Rectangle 231"/>
          <p:cNvSpPr/>
          <p:nvPr/>
        </p:nvSpPr>
        <p:spPr>
          <a:xfrm>
            <a:off x="6207369"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Rectangle 232"/>
          <p:cNvSpPr/>
          <p:nvPr/>
        </p:nvSpPr>
        <p:spPr>
          <a:xfrm>
            <a:off x="6207369" y="439096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4" name="Rectangle 233"/>
          <p:cNvSpPr/>
          <p:nvPr/>
        </p:nvSpPr>
        <p:spPr>
          <a:xfrm>
            <a:off x="6207369"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5" name="Rectangle 234"/>
          <p:cNvSpPr/>
          <p:nvPr/>
        </p:nvSpPr>
        <p:spPr>
          <a:xfrm>
            <a:off x="6207369" y="37688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Rectangle 235"/>
          <p:cNvSpPr/>
          <p:nvPr/>
        </p:nvSpPr>
        <p:spPr>
          <a:xfrm>
            <a:off x="6207369" y="38933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Rectangle 236"/>
          <p:cNvSpPr/>
          <p:nvPr/>
        </p:nvSpPr>
        <p:spPr>
          <a:xfrm>
            <a:off x="6207369"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Rectangle 238"/>
          <p:cNvSpPr/>
          <p:nvPr/>
        </p:nvSpPr>
        <p:spPr>
          <a:xfrm>
            <a:off x="6447692"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Rectangle 239"/>
          <p:cNvSpPr/>
          <p:nvPr/>
        </p:nvSpPr>
        <p:spPr>
          <a:xfrm>
            <a:off x="6447692"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1" name="Rectangle 240"/>
          <p:cNvSpPr/>
          <p:nvPr/>
        </p:nvSpPr>
        <p:spPr>
          <a:xfrm>
            <a:off x="6447692" y="22759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2" name="Rectangle 241"/>
          <p:cNvSpPr/>
          <p:nvPr/>
        </p:nvSpPr>
        <p:spPr>
          <a:xfrm>
            <a:off x="6447692"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4" name="Rectangle 243"/>
          <p:cNvSpPr/>
          <p:nvPr/>
        </p:nvSpPr>
        <p:spPr>
          <a:xfrm>
            <a:off x="6447692"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6" name="Rectangle 245"/>
          <p:cNvSpPr/>
          <p:nvPr/>
        </p:nvSpPr>
        <p:spPr>
          <a:xfrm>
            <a:off x="6447692" y="476420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7" name="Rectangle 246"/>
          <p:cNvSpPr/>
          <p:nvPr/>
        </p:nvSpPr>
        <p:spPr>
          <a:xfrm>
            <a:off x="6447692"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8" name="Rectangle 247"/>
          <p:cNvSpPr/>
          <p:nvPr/>
        </p:nvSpPr>
        <p:spPr>
          <a:xfrm>
            <a:off x="6447692" y="31468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0" name="Rectangle 249"/>
          <p:cNvSpPr/>
          <p:nvPr/>
        </p:nvSpPr>
        <p:spPr>
          <a:xfrm>
            <a:off x="6447692" y="264918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1" name="Rectangle 250"/>
          <p:cNvSpPr/>
          <p:nvPr/>
        </p:nvSpPr>
        <p:spPr>
          <a:xfrm>
            <a:off x="6447692" y="501302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Rectangle 251"/>
          <p:cNvSpPr/>
          <p:nvPr/>
        </p:nvSpPr>
        <p:spPr>
          <a:xfrm>
            <a:off x="6447692"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3" name="Rectangle 252"/>
          <p:cNvSpPr/>
          <p:nvPr/>
        </p:nvSpPr>
        <p:spPr>
          <a:xfrm>
            <a:off x="6447692"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4" name="Rectangle 253"/>
          <p:cNvSpPr/>
          <p:nvPr/>
        </p:nvSpPr>
        <p:spPr>
          <a:xfrm>
            <a:off x="6447692" y="289800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5" name="Rectangle 254"/>
          <p:cNvSpPr/>
          <p:nvPr/>
        </p:nvSpPr>
        <p:spPr>
          <a:xfrm>
            <a:off x="6447692"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6" name="Rectangle 255"/>
          <p:cNvSpPr/>
          <p:nvPr/>
        </p:nvSpPr>
        <p:spPr>
          <a:xfrm>
            <a:off x="6447692" y="32712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7" name="Rectangle 256"/>
          <p:cNvSpPr/>
          <p:nvPr/>
        </p:nvSpPr>
        <p:spPr>
          <a:xfrm>
            <a:off x="6447692" y="30224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8" name="Rectangle 257"/>
          <p:cNvSpPr/>
          <p:nvPr/>
        </p:nvSpPr>
        <p:spPr>
          <a:xfrm>
            <a:off x="6447692"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9" name="Rectangle 258"/>
          <p:cNvSpPr/>
          <p:nvPr/>
        </p:nvSpPr>
        <p:spPr>
          <a:xfrm>
            <a:off x="6447692"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0" name="Rectangle 259"/>
          <p:cNvSpPr/>
          <p:nvPr/>
        </p:nvSpPr>
        <p:spPr>
          <a:xfrm>
            <a:off x="6447692"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1" name="Rectangle 260"/>
          <p:cNvSpPr/>
          <p:nvPr/>
        </p:nvSpPr>
        <p:spPr>
          <a:xfrm>
            <a:off x="6447692"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2" name="Rectangle 261"/>
          <p:cNvSpPr/>
          <p:nvPr/>
        </p:nvSpPr>
        <p:spPr>
          <a:xfrm>
            <a:off x="6447692"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3" name="Rectangle 262"/>
          <p:cNvSpPr/>
          <p:nvPr/>
        </p:nvSpPr>
        <p:spPr>
          <a:xfrm>
            <a:off x="6447692"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4" name="Rectangle 263"/>
          <p:cNvSpPr/>
          <p:nvPr/>
        </p:nvSpPr>
        <p:spPr>
          <a:xfrm>
            <a:off x="6447692" y="37688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5" name="Rectangle 264"/>
          <p:cNvSpPr/>
          <p:nvPr/>
        </p:nvSpPr>
        <p:spPr>
          <a:xfrm>
            <a:off x="6447692" y="38933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6" name="Rectangle 265"/>
          <p:cNvSpPr/>
          <p:nvPr/>
        </p:nvSpPr>
        <p:spPr>
          <a:xfrm>
            <a:off x="6447692"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8" name="Rectangle 267"/>
          <p:cNvSpPr/>
          <p:nvPr/>
        </p:nvSpPr>
        <p:spPr>
          <a:xfrm>
            <a:off x="6688015"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9" name="Rectangle 268"/>
          <p:cNvSpPr/>
          <p:nvPr/>
        </p:nvSpPr>
        <p:spPr>
          <a:xfrm>
            <a:off x="6688015"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0" name="Rectangle 269"/>
          <p:cNvSpPr/>
          <p:nvPr/>
        </p:nvSpPr>
        <p:spPr>
          <a:xfrm>
            <a:off x="6688015"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1" name="Rectangle 270"/>
          <p:cNvSpPr/>
          <p:nvPr/>
        </p:nvSpPr>
        <p:spPr>
          <a:xfrm>
            <a:off x="6688015"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3" name="Rectangle 272"/>
          <p:cNvSpPr/>
          <p:nvPr/>
        </p:nvSpPr>
        <p:spPr>
          <a:xfrm>
            <a:off x="6688015"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5" name="Rectangle 274"/>
          <p:cNvSpPr/>
          <p:nvPr/>
        </p:nvSpPr>
        <p:spPr>
          <a:xfrm>
            <a:off x="6688015" y="47686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6" name="Rectangle 275"/>
          <p:cNvSpPr/>
          <p:nvPr/>
        </p:nvSpPr>
        <p:spPr>
          <a:xfrm>
            <a:off x="6688015"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7" name="Rectangle 276"/>
          <p:cNvSpPr/>
          <p:nvPr/>
        </p:nvSpPr>
        <p:spPr>
          <a:xfrm>
            <a:off x="6688015"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9" name="Rectangle 278"/>
          <p:cNvSpPr/>
          <p:nvPr/>
        </p:nvSpPr>
        <p:spPr>
          <a:xfrm>
            <a:off x="6688015"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0" name="Rectangle 279"/>
          <p:cNvSpPr/>
          <p:nvPr/>
        </p:nvSpPr>
        <p:spPr>
          <a:xfrm>
            <a:off x="6688015"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1" name="Rectangle 280"/>
          <p:cNvSpPr/>
          <p:nvPr/>
        </p:nvSpPr>
        <p:spPr>
          <a:xfrm>
            <a:off x="6688015"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2" name="Rectangle 281"/>
          <p:cNvSpPr/>
          <p:nvPr/>
        </p:nvSpPr>
        <p:spPr>
          <a:xfrm>
            <a:off x="6688015"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3" name="Rectangle 282"/>
          <p:cNvSpPr/>
          <p:nvPr/>
        </p:nvSpPr>
        <p:spPr>
          <a:xfrm>
            <a:off x="6688015"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4" name="Rectangle 283"/>
          <p:cNvSpPr/>
          <p:nvPr/>
        </p:nvSpPr>
        <p:spPr>
          <a:xfrm>
            <a:off x="6688015"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5" name="Rectangle 284"/>
          <p:cNvSpPr/>
          <p:nvPr/>
        </p:nvSpPr>
        <p:spPr>
          <a:xfrm>
            <a:off x="6688015" y="327572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6" name="Rectangle 285"/>
          <p:cNvSpPr/>
          <p:nvPr/>
        </p:nvSpPr>
        <p:spPr>
          <a:xfrm>
            <a:off x="6688015" y="30269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7" name="Rectangle 286"/>
          <p:cNvSpPr/>
          <p:nvPr/>
        </p:nvSpPr>
        <p:spPr>
          <a:xfrm>
            <a:off x="6688015"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8" name="Rectangle 287"/>
          <p:cNvSpPr/>
          <p:nvPr/>
        </p:nvSpPr>
        <p:spPr>
          <a:xfrm>
            <a:off x="6688015" y="340014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9" name="Rectangle 288"/>
          <p:cNvSpPr/>
          <p:nvPr/>
        </p:nvSpPr>
        <p:spPr>
          <a:xfrm>
            <a:off x="6688015"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0" name="Rectangle 289"/>
          <p:cNvSpPr/>
          <p:nvPr/>
        </p:nvSpPr>
        <p:spPr>
          <a:xfrm>
            <a:off x="6688015"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1" name="Rectangle 290"/>
          <p:cNvSpPr/>
          <p:nvPr/>
        </p:nvSpPr>
        <p:spPr>
          <a:xfrm>
            <a:off x="6688015"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2" name="Rectangle 291"/>
          <p:cNvSpPr/>
          <p:nvPr/>
        </p:nvSpPr>
        <p:spPr>
          <a:xfrm>
            <a:off x="6688015" y="352455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3" name="Rectangle 292"/>
          <p:cNvSpPr/>
          <p:nvPr/>
        </p:nvSpPr>
        <p:spPr>
          <a:xfrm>
            <a:off x="6688015" y="37733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4" name="Rectangle 293"/>
          <p:cNvSpPr/>
          <p:nvPr/>
        </p:nvSpPr>
        <p:spPr>
          <a:xfrm>
            <a:off x="6688015" y="389779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5" name="Rectangle 294"/>
          <p:cNvSpPr/>
          <p:nvPr/>
        </p:nvSpPr>
        <p:spPr>
          <a:xfrm>
            <a:off x="6688015"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7" name="Rectangle 296"/>
          <p:cNvSpPr/>
          <p:nvPr/>
        </p:nvSpPr>
        <p:spPr>
          <a:xfrm>
            <a:off x="6928338"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8" name="Rectangle 297"/>
          <p:cNvSpPr/>
          <p:nvPr/>
        </p:nvSpPr>
        <p:spPr>
          <a:xfrm>
            <a:off x="6928338"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9" name="Rectangle 298"/>
          <p:cNvSpPr/>
          <p:nvPr/>
        </p:nvSpPr>
        <p:spPr>
          <a:xfrm>
            <a:off x="6928338"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0" name="Rectangle 299"/>
          <p:cNvSpPr/>
          <p:nvPr/>
        </p:nvSpPr>
        <p:spPr>
          <a:xfrm>
            <a:off x="6928338"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2" name="Rectangle 301"/>
          <p:cNvSpPr/>
          <p:nvPr/>
        </p:nvSpPr>
        <p:spPr>
          <a:xfrm>
            <a:off x="6928338" y="364896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4" name="Rectangle 303"/>
          <p:cNvSpPr/>
          <p:nvPr/>
        </p:nvSpPr>
        <p:spPr>
          <a:xfrm>
            <a:off x="6928338" y="47686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5" name="Rectangle 304"/>
          <p:cNvSpPr/>
          <p:nvPr/>
        </p:nvSpPr>
        <p:spPr>
          <a:xfrm>
            <a:off x="6928338"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6" name="Rectangle 305"/>
          <p:cNvSpPr/>
          <p:nvPr/>
        </p:nvSpPr>
        <p:spPr>
          <a:xfrm>
            <a:off x="6928338"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8" name="Rectangle 307"/>
          <p:cNvSpPr/>
          <p:nvPr/>
        </p:nvSpPr>
        <p:spPr>
          <a:xfrm>
            <a:off x="6928338"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9" name="Rectangle 308"/>
          <p:cNvSpPr/>
          <p:nvPr/>
        </p:nvSpPr>
        <p:spPr>
          <a:xfrm>
            <a:off x="6928338" y="50175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0" name="Rectangle 309"/>
          <p:cNvSpPr/>
          <p:nvPr/>
        </p:nvSpPr>
        <p:spPr>
          <a:xfrm>
            <a:off x="6928338"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1" name="Rectangle 310"/>
          <p:cNvSpPr/>
          <p:nvPr/>
        </p:nvSpPr>
        <p:spPr>
          <a:xfrm>
            <a:off x="6928338"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2" name="Rectangle 311"/>
          <p:cNvSpPr/>
          <p:nvPr/>
        </p:nvSpPr>
        <p:spPr>
          <a:xfrm>
            <a:off x="6928338"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3" name="Rectangle 312"/>
          <p:cNvSpPr/>
          <p:nvPr/>
        </p:nvSpPr>
        <p:spPr>
          <a:xfrm>
            <a:off x="6928338"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4" name="Rectangle 313"/>
          <p:cNvSpPr/>
          <p:nvPr/>
        </p:nvSpPr>
        <p:spPr>
          <a:xfrm>
            <a:off x="6928338"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5" name="Rectangle 314"/>
          <p:cNvSpPr/>
          <p:nvPr/>
        </p:nvSpPr>
        <p:spPr>
          <a:xfrm>
            <a:off x="6928338" y="30269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6" name="Rectangle 315"/>
          <p:cNvSpPr/>
          <p:nvPr/>
        </p:nvSpPr>
        <p:spPr>
          <a:xfrm>
            <a:off x="6928338"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7" name="Rectangle 316"/>
          <p:cNvSpPr/>
          <p:nvPr/>
        </p:nvSpPr>
        <p:spPr>
          <a:xfrm>
            <a:off x="6928338" y="340014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8" name="Rectangle 317"/>
          <p:cNvSpPr/>
          <p:nvPr/>
        </p:nvSpPr>
        <p:spPr>
          <a:xfrm>
            <a:off x="6928338"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9" name="Rectangle 318"/>
          <p:cNvSpPr/>
          <p:nvPr/>
        </p:nvSpPr>
        <p:spPr>
          <a:xfrm>
            <a:off x="6928338"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0" name="Rectangle 319"/>
          <p:cNvSpPr/>
          <p:nvPr/>
        </p:nvSpPr>
        <p:spPr>
          <a:xfrm>
            <a:off x="6928338"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1" name="Rectangle 320"/>
          <p:cNvSpPr/>
          <p:nvPr/>
        </p:nvSpPr>
        <p:spPr>
          <a:xfrm>
            <a:off x="6928338" y="35245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2" name="Rectangle 321"/>
          <p:cNvSpPr/>
          <p:nvPr/>
        </p:nvSpPr>
        <p:spPr>
          <a:xfrm>
            <a:off x="6928338" y="37733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3" name="Rectangle 322"/>
          <p:cNvSpPr/>
          <p:nvPr/>
        </p:nvSpPr>
        <p:spPr>
          <a:xfrm>
            <a:off x="6928338" y="38977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4" name="Rectangle 323"/>
          <p:cNvSpPr/>
          <p:nvPr/>
        </p:nvSpPr>
        <p:spPr>
          <a:xfrm>
            <a:off x="6928338"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6" name="Rectangle 325"/>
          <p:cNvSpPr/>
          <p:nvPr/>
        </p:nvSpPr>
        <p:spPr>
          <a:xfrm>
            <a:off x="7168661"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7" name="Rectangle 326"/>
          <p:cNvSpPr/>
          <p:nvPr/>
        </p:nvSpPr>
        <p:spPr>
          <a:xfrm>
            <a:off x="7168661"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8" name="Rectangle 327"/>
          <p:cNvSpPr/>
          <p:nvPr/>
        </p:nvSpPr>
        <p:spPr>
          <a:xfrm>
            <a:off x="7168661"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9" name="Rectangle 328"/>
          <p:cNvSpPr/>
          <p:nvPr/>
        </p:nvSpPr>
        <p:spPr>
          <a:xfrm>
            <a:off x="7168661"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0" name="Rectangle 339"/>
          <p:cNvSpPr/>
          <p:nvPr/>
        </p:nvSpPr>
        <p:spPr>
          <a:xfrm>
            <a:off x="7168661"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2" name="Rectangle 341"/>
          <p:cNvSpPr/>
          <p:nvPr/>
        </p:nvSpPr>
        <p:spPr>
          <a:xfrm>
            <a:off x="7168661" y="476868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3" name="Rectangle 342"/>
          <p:cNvSpPr/>
          <p:nvPr/>
        </p:nvSpPr>
        <p:spPr>
          <a:xfrm>
            <a:off x="7168661"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4" name="Rectangle 343"/>
          <p:cNvSpPr/>
          <p:nvPr/>
        </p:nvSpPr>
        <p:spPr>
          <a:xfrm>
            <a:off x="7168661" y="3151314"/>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6" name="Rectangle 345"/>
          <p:cNvSpPr/>
          <p:nvPr/>
        </p:nvSpPr>
        <p:spPr>
          <a:xfrm>
            <a:off x="7168661"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7" name="Rectangle 346"/>
          <p:cNvSpPr/>
          <p:nvPr/>
        </p:nvSpPr>
        <p:spPr>
          <a:xfrm>
            <a:off x="7168661"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8" name="Rectangle 347"/>
          <p:cNvSpPr/>
          <p:nvPr/>
        </p:nvSpPr>
        <p:spPr>
          <a:xfrm>
            <a:off x="7168661"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9" name="Rectangle 348"/>
          <p:cNvSpPr/>
          <p:nvPr/>
        </p:nvSpPr>
        <p:spPr>
          <a:xfrm>
            <a:off x="7168661"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0" name="Rectangle 349"/>
          <p:cNvSpPr/>
          <p:nvPr/>
        </p:nvSpPr>
        <p:spPr>
          <a:xfrm>
            <a:off x="7168661" y="290248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1" name="Rectangle 350"/>
          <p:cNvSpPr/>
          <p:nvPr/>
        </p:nvSpPr>
        <p:spPr>
          <a:xfrm>
            <a:off x="7168661"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2" name="Rectangle 351"/>
          <p:cNvSpPr/>
          <p:nvPr/>
        </p:nvSpPr>
        <p:spPr>
          <a:xfrm>
            <a:off x="7168661" y="327572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3" name="Rectangle 352"/>
          <p:cNvSpPr/>
          <p:nvPr/>
        </p:nvSpPr>
        <p:spPr>
          <a:xfrm>
            <a:off x="7168661" y="3026901"/>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4" name="Rectangle 353"/>
          <p:cNvSpPr/>
          <p:nvPr/>
        </p:nvSpPr>
        <p:spPr>
          <a:xfrm>
            <a:off x="7168661"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5" name="Rectangle 354"/>
          <p:cNvSpPr/>
          <p:nvPr/>
        </p:nvSpPr>
        <p:spPr>
          <a:xfrm>
            <a:off x="7168661" y="340014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7" name="Rectangle 356"/>
          <p:cNvSpPr/>
          <p:nvPr/>
        </p:nvSpPr>
        <p:spPr>
          <a:xfrm>
            <a:off x="7168661" y="414661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8" name="Rectangle 357"/>
          <p:cNvSpPr/>
          <p:nvPr/>
        </p:nvSpPr>
        <p:spPr>
          <a:xfrm>
            <a:off x="7168661"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9" name="Rectangle 358"/>
          <p:cNvSpPr/>
          <p:nvPr/>
        </p:nvSpPr>
        <p:spPr>
          <a:xfrm>
            <a:off x="7168661" y="439544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0" name="Rectangle 359"/>
          <p:cNvSpPr/>
          <p:nvPr/>
        </p:nvSpPr>
        <p:spPr>
          <a:xfrm>
            <a:off x="7168661" y="35245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2" name="Rectangle 361"/>
          <p:cNvSpPr/>
          <p:nvPr/>
        </p:nvSpPr>
        <p:spPr>
          <a:xfrm>
            <a:off x="7168661" y="37733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3" name="Rectangle 362"/>
          <p:cNvSpPr/>
          <p:nvPr/>
        </p:nvSpPr>
        <p:spPr>
          <a:xfrm>
            <a:off x="7168661" y="38977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4" name="Rectangle 363"/>
          <p:cNvSpPr/>
          <p:nvPr/>
        </p:nvSpPr>
        <p:spPr>
          <a:xfrm>
            <a:off x="7168661"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6" name="Rectangle 365"/>
          <p:cNvSpPr/>
          <p:nvPr/>
        </p:nvSpPr>
        <p:spPr>
          <a:xfrm>
            <a:off x="7408984"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7" name="Rectangle 366"/>
          <p:cNvSpPr/>
          <p:nvPr/>
        </p:nvSpPr>
        <p:spPr>
          <a:xfrm>
            <a:off x="7408984"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8" name="Rectangle 367"/>
          <p:cNvSpPr/>
          <p:nvPr/>
        </p:nvSpPr>
        <p:spPr>
          <a:xfrm>
            <a:off x="7408984"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9" name="Rectangle 368"/>
          <p:cNvSpPr/>
          <p:nvPr/>
        </p:nvSpPr>
        <p:spPr>
          <a:xfrm>
            <a:off x="7408984"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1" name="Rectangle 370"/>
          <p:cNvSpPr/>
          <p:nvPr/>
        </p:nvSpPr>
        <p:spPr>
          <a:xfrm>
            <a:off x="7408984" y="364896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3" name="Rectangle 372"/>
          <p:cNvSpPr/>
          <p:nvPr/>
        </p:nvSpPr>
        <p:spPr>
          <a:xfrm>
            <a:off x="7408984" y="47686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4" name="Rectangle 373"/>
          <p:cNvSpPr/>
          <p:nvPr/>
        </p:nvSpPr>
        <p:spPr>
          <a:xfrm>
            <a:off x="7408984"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5" name="Rectangle 374"/>
          <p:cNvSpPr/>
          <p:nvPr/>
        </p:nvSpPr>
        <p:spPr>
          <a:xfrm>
            <a:off x="7408984"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7" name="Rectangle 376"/>
          <p:cNvSpPr/>
          <p:nvPr/>
        </p:nvSpPr>
        <p:spPr>
          <a:xfrm>
            <a:off x="7408984"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8" name="Rectangle 377"/>
          <p:cNvSpPr/>
          <p:nvPr/>
        </p:nvSpPr>
        <p:spPr>
          <a:xfrm>
            <a:off x="7408984" y="50175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9" name="Rectangle 378"/>
          <p:cNvSpPr/>
          <p:nvPr/>
        </p:nvSpPr>
        <p:spPr>
          <a:xfrm>
            <a:off x="7408984"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0" name="Rectangle 379"/>
          <p:cNvSpPr/>
          <p:nvPr/>
        </p:nvSpPr>
        <p:spPr>
          <a:xfrm>
            <a:off x="7408984"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1" name="Rectangle 380"/>
          <p:cNvSpPr/>
          <p:nvPr/>
        </p:nvSpPr>
        <p:spPr>
          <a:xfrm>
            <a:off x="7408984" y="290248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2" name="Rectangle 381"/>
          <p:cNvSpPr/>
          <p:nvPr/>
        </p:nvSpPr>
        <p:spPr>
          <a:xfrm>
            <a:off x="7408984"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3" name="Rectangle 382"/>
          <p:cNvSpPr/>
          <p:nvPr/>
        </p:nvSpPr>
        <p:spPr>
          <a:xfrm>
            <a:off x="7408984"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4" name="Rectangle 383"/>
          <p:cNvSpPr/>
          <p:nvPr/>
        </p:nvSpPr>
        <p:spPr>
          <a:xfrm>
            <a:off x="7408984" y="30269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5" name="Rectangle 384"/>
          <p:cNvSpPr/>
          <p:nvPr/>
        </p:nvSpPr>
        <p:spPr>
          <a:xfrm>
            <a:off x="7408984"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6" name="Rectangle 385"/>
          <p:cNvSpPr/>
          <p:nvPr/>
        </p:nvSpPr>
        <p:spPr>
          <a:xfrm>
            <a:off x="7408984" y="340014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7" name="Rectangle 386"/>
          <p:cNvSpPr/>
          <p:nvPr/>
        </p:nvSpPr>
        <p:spPr>
          <a:xfrm>
            <a:off x="7408984" y="414661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8" name="Rectangle 387"/>
          <p:cNvSpPr/>
          <p:nvPr/>
        </p:nvSpPr>
        <p:spPr>
          <a:xfrm>
            <a:off x="7408984"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9" name="Rectangle 388"/>
          <p:cNvSpPr/>
          <p:nvPr/>
        </p:nvSpPr>
        <p:spPr>
          <a:xfrm>
            <a:off x="7408984"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0" name="Rectangle 389"/>
          <p:cNvSpPr/>
          <p:nvPr/>
        </p:nvSpPr>
        <p:spPr>
          <a:xfrm>
            <a:off x="7408984" y="35245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1" name="Rectangle 390"/>
          <p:cNvSpPr/>
          <p:nvPr/>
        </p:nvSpPr>
        <p:spPr>
          <a:xfrm>
            <a:off x="7408984" y="377337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2" name="Rectangle 391"/>
          <p:cNvSpPr/>
          <p:nvPr/>
        </p:nvSpPr>
        <p:spPr>
          <a:xfrm>
            <a:off x="7408984" y="38977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3" name="Rectangle 392"/>
          <p:cNvSpPr/>
          <p:nvPr/>
        </p:nvSpPr>
        <p:spPr>
          <a:xfrm>
            <a:off x="7408984"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5" name="Rectangle 394"/>
          <p:cNvSpPr/>
          <p:nvPr/>
        </p:nvSpPr>
        <p:spPr>
          <a:xfrm>
            <a:off x="7649307"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6" name="Rectangle 395"/>
          <p:cNvSpPr/>
          <p:nvPr/>
        </p:nvSpPr>
        <p:spPr>
          <a:xfrm>
            <a:off x="7649307"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7" name="Rectangle 396"/>
          <p:cNvSpPr/>
          <p:nvPr/>
        </p:nvSpPr>
        <p:spPr>
          <a:xfrm>
            <a:off x="7649307"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6" name="Rectangle 425"/>
          <p:cNvSpPr/>
          <p:nvPr/>
        </p:nvSpPr>
        <p:spPr>
          <a:xfrm>
            <a:off x="7649307"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0" name="Rectangle 429"/>
          <p:cNvSpPr/>
          <p:nvPr/>
        </p:nvSpPr>
        <p:spPr>
          <a:xfrm>
            <a:off x="7649307" y="364566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3" name="Rectangle 432"/>
          <p:cNvSpPr/>
          <p:nvPr/>
        </p:nvSpPr>
        <p:spPr>
          <a:xfrm>
            <a:off x="7649307" y="47653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7" name="Rectangle 436"/>
          <p:cNvSpPr/>
          <p:nvPr/>
        </p:nvSpPr>
        <p:spPr>
          <a:xfrm>
            <a:off x="7649307"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8" name="Rectangle 437"/>
          <p:cNvSpPr/>
          <p:nvPr/>
        </p:nvSpPr>
        <p:spPr>
          <a:xfrm>
            <a:off x="7649307" y="314801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2" name="Rectangle 441"/>
          <p:cNvSpPr/>
          <p:nvPr/>
        </p:nvSpPr>
        <p:spPr>
          <a:xfrm>
            <a:off x="7649307"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4" name="Rectangle 443"/>
          <p:cNvSpPr/>
          <p:nvPr/>
        </p:nvSpPr>
        <p:spPr>
          <a:xfrm>
            <a:off x="7649307" y="50142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7" name="Rectangle 446"/>
          <p:cNvSpPr/>
          <p:nvPr/>
        </p:nvSpPr>
        <p:spPr>
          <a:xfrm>
            <a:off x="7649307"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1" name="Rectangle 460"/>
          <p:cNvSpPr/>
          <p:nvPr/>
        </p:nvSpPr>
        <p:spPr>
          <a:xfrm>
            <a:off x="7649307"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2" name="Rectangle 461"/>
          <p:cNvSpPr/>
          <p:nvPr/>
        </p:nvSpPr>
        <p:spPr>
          <a:xfrm>
            <a:off x="7649307"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3" name="Rectangle 462"/>
          <p:cNvSpPr/>
          <p:nvPr/>
        </p:nvSpPr>
        <p:spPr>
          <a:xfrm>
            <a:off x="7649307" y="48897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4" name="Rectangle 463"/>
          <p:cNvSpPr/>
          <p:nvPr/>
        </p:nvSpPr>
        <p:spPr>
          <a:xfrm>
            <a:off x="7649307" y="327243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5" name="Rectangle 464"/>
          <p:cNvSpPr/>
          <p:nvPr/>
        </p:nvSpPr>
        <p:spPr>
          <a:xfrm>
            <a:off x="7649307" y="30236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6" name="Rectangle 465"/>
          <p:cNvSpPr/>
          <p:nvPr/>
        </p:nvSpPr>
        <p:spPr>
          <a:xfrm>
            <a:off x="7649307"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7" name="Rectangle 466"/>
          <p:cNvSpPr/>
          <p:nvPr/>
        </p:nvSpPr>
        <p:spPr>
          <a:xfrm>
            <a:off x="7649307"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8" name="Rectangle 467"/>
          <p:cNvSpPr/>
          <p:nvPr/>
        </p:nvSpPr>
        <p:spPr>
          <a:xfrm>
            <a:off x="7649307"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9" name="Rectangle 468"/>
          <p:cNvSpPr/>
          <p:nvPr/>
        </p:nvSpPr>
        <p:spPr>
          <a:xfrm>
            <a:off x="7649307"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0" name="Rectangle 469"/>
          <p:cNvSpPr/>
          <p:nvPr/>
        </p:nvSpPr>
        <p:spPr>
          <a:xfrm>
            <a:off x="7649307" y="4392147"/>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1" name="Rectangle 470"/>
          <p:cNvSpPr/>
          <p:nvPr/>
        </p:nvSpPr>
        <p:spPr>
          <a:xfrm>
            <a:off x="7649307"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2" name="Rectangle 471"/>
          <p:cNvSpPr/>
          <p:nvPr/>
        </p:nvSpPr>
        <p:spPr>
          <a:xfrm>
            <a:off x="7649307" y="377008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3" name="Rectangle 472"/>
          <p:cNvSpPr/>
          <p:nvPr/>
        </p:nvSpPr>
        <p:spPr>
          <a:xfrm>
            <a:off x="7649307"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4" name="Rectangle 473"/>
          <p:cNvSpPr/>
          <p:nvPr/>
        </p:nvSpPr>
        <p:spPr>
          <a:xfrm>
            <a:off x="7649307" y="401890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6" name="Rectangle 475"/>
          <p:cNvSpPr/>
          <p:nvPr/>
        </p:nvSpPr>
        <p:spPr>
          <a:xfrm>
            <a:off x="7889630"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7" name="Rectangle 476"/>
          <p:cNvSpPr/>
          <p:nvPr/>
        </p:nvSpPr>
        <p:spPr>
          <a:xfrm>
            <a:off x="7889630"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8" name="Rectangle 477"/>
          <p:cNvSpPr/>
          <p:nvPr/>
        </p:nvSpPr>
        <p:spPr>
          <a:xfrm>
            <a:off x="7889630"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9" name="Rectangle 478"/>
          <p:cNvSpPr/>
          <p:nvPr/>
        </p:nvSpPr>
        <p:spPr>
          <a:xfrm>
            <a:off x="7889630"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1" name="Rectangle 480"/>
          <p:cNvSpPr/>
          <p:nvPr/>
        </p:nvSpPr>
        <p:spPr>
          <a:xfrm>
            <a:off x="7889630" y="36456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3" name="Rectangle 482"/>
          <p:cNvSpPr/>
          <p:nvPr/>
        </p:nvSpPr>
        <p:spPr>
          <a:xfrm>
            <a:off x="7889630" y="476538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4" name="Rectangle 483"/>
          <p:cNvSpPr/>
          <p:nvPr/>
        </p:nvSpPr>
        <p:spPr>
          <a:xfrm>
            <a:off x="7889630"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5" name="Rectangle 484"/>
          <p:cNvSpPr/>
          <p:nvPr/>
        </p:nvSpPr>
        <p:spPr>
          <a:xfrm>
            <a:off x="7889630" y="314801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8" name="Rectangle 487"/>
          <p:cNvSpPr/>
          <p:nvPr/>
        </p:nvSpPr>
        <p:spPr>
          <a:xfrm>
            <a:off x="7889630" y="265036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9" name="Rectangle 488"/>
          <p:cNvSpPr/>
          <p:nvPr/>
        </p:nvSpPr>
        <p:spPr>
          <a:xfrm>
            <a:off x="7889630" y="50142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0" name="Rectangle 489"/>
          <p:cNvSpPr/>
          <p:nvPr/>
        </p:nvSpPr>
        <p:spPr>
          <a:xfrm>
            <a:off x="7889630"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1" name="Rectangle 490"/>
          <p:cNvSpPr/>
          <p:nvPr/>
        </p:nvSpPr>
        <p:spPr>
          <a:xfrm>
            <a:off x="7889630"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2" name="Rectangle 491"/>
          <p:cNvSpPr/>
          <p:nvPr/>
        </p:nvSpPr>
        <p:spPr>
          <a:xfrm>
            <a:off x="7889630"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3" name="Rectangle 492"/>
          <p:cNvSpPr/>
          <p:nvPr/>
        </p:nvSpPr>
        <p:spPr>
          <a:xfrm>
            <a:off x="7889630" y="488979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4" name="Rectangle 493"/>
          <p:cNvSpPr/>
          <p:nvPr/>
        </p:nvSpPr>
        <p:spPr>
          <a:xfrm>
            <a:off x="7889630" y="32724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5" name="Rectangle 494"/>
          <p:cNvSpPr/>
          <p:nvPr/>
        </p:nvSpPr>
        <p:spPr>
          <a:xfrm>
            <a:off x="7889630"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6" name="Rectangle 495"/>
          <p:cNvSpPr/>
          <p:nvPr/>
        </p:nvSpPr>
        <p:spPr>
          <a:xfrm>
            <a:off x="7889630"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7" name="Rectangle 496"/>
          <p:cNvSpPr/>
          <p:nvPr/>
        </p:nvSpPr>
        <p:spPr>
          <a:xfrm>
            <a:off x="7889630"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8" name="Rectangle 497"/>
          <p:cNvSpPr/>
          <p:nvPr/>
        </p:nvSpPr>
        <p:spPr>
          <a:xfrm>
            <a:off x="7889630"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9" name="Rectangle 498"/>
          <p:cNvSpPr/>
          <p:nvPr/>
        </p:nvSpPr>
        <p:spPr>
          <a:xfrm>
            <a:off x="7889630"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0" name="Rectangle 499"/>
          <p:cNvSpPr/>
          <p:nvPr/>
        </p:nvSpPr>
        <p:spPr>
          <a:xfrm>
            <a:off x="7889630" y="43921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1" name="Rectangle 500"/>
          <p:cNvSpPr/>
          <p:nvPr/>
        </p:nvSpPr>
        <p:spPr>
          <a:xfrm>
            <a:off x="7889630"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2" name="Rectangle 501"/>
          <p:cNvSpPr/>
          <p:nvPr/>
        </p:nvSpPr>
        <p:spPr>
          <a:xfrm>
            <a:off x="7889630" y="37700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3" name="Rectangle 502"/>
          <p:cNvSpPr/>
          <p:nvPr/>
        </p:nvSpPr>
        <p:spPr>
          <a:xfrm>
            <a:off x="7889630"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4" name="Rectangle 503"/>
          <p:cNvSpPr/>
          <p:nvPr/>
        </p:nvSpPr>
        <p:spPr>
          <a:xfrm>
            <a:off x="7889630"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6" name="Rectangle 505"/>
          <p:cNvSpPr/>
          <p:nvPr/>
        </p:nvSpPr>
        <p:spPr>
          <a:xfrm>
            <a:off x="8129953"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7" name="Rectangle 506"/>
          <p:cNvSpPr/>
          <p:nvPr/>
        </p:nvSpPr>
        <p:spPr>
          <a:xfrm>
            <a:off x="8129953"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8" name="Rectangle 507"/>
          <p:cNvSpPr/>
          <p:nvPr/>
        </p:nvSpPr>
        <p:spPr>
          <a:xfrm>
            <a:off x="8129953"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9" name="Rectangle 508"/>
          <p:cNvSpPr/>
          <p:nvPr/>
        </p:nvSpPr>
        <p:spPr>
          <a:xfrm>
            <a:off x="8129953"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1" name="Rectangle 510"/>
          <p:cNvSpPr/>
          <p:nvPr/>
        </p:nvSpPr>
        <p:spPr>
          <a:xfrm>
            <a:off x="8129953" y="36456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3" name="Rectangle 512"/>
          <p:cNvSpPr/>
          <p:nvPr/>
        </p:nvSpPr>
        <p:spPr>
          <a:xfrm>
            <a:off x="8129953" y="47653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4" name="Rectangle 513"/>
          <p:cNvSpPr/>
          <p:nvPr/>
        </p:nvSpPr>
        <p:spPr>
          <a:xfrm>
            <a:off x="8129953"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5" name="Rectangle 514"/>
          <p:cNvSpPr/>
          <p:nvPr/>
        </p:nvSpPr>
        <p:spPr>
          <a:xfrm>
            <a:off x="8129953"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7" name="Rectangle 516"/>
          <p:cNvSpPr/>
          <p:nvPr/>
        </p:nvSpPr>
        <p:spPr>
          <a:xfrm>
            <a:off x="8129953"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8" name="Rectangle 517"/>
          <p:cNvSpPr/>
          <p:nvPr/>
        </p:nvSpPr>
        <p:spPr>
          <a:xfrm>
            <a:off x="8129953" y="50142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9" name="Rectangle 518"/>
          <p:cNvSpPr/>
          <p:nvPr/>
        </p:nvSpPr>
        <p:spPr>
          <a:xfrm>
            <a:off x="8129953"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0" name="Rectangle 519"/>
          <p:cNvSpPr/>
          <p:nvPr/>
        </p:nvSpPr>
        <p:spPr>
          <a:xfrm>
            <a:off x="8129953"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1" name="Rectangle 520"/>
          <p:cNvSpPr/>
          <p:nvPr/>
        </p:nvSpPr>
        <p:spPr>
          <a:xfrm>
            <a:off x="8129953"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2" name="Rectangle 521"/>
          <p:cNvSpPr/>
          <p:nvPr/>
        </p:nvSpPr>
        <p:spPr>
          <a:xfrm>
            <a:off x="8129953" y="48897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3" name="Rectangle 522"/>
          <p:cNvSpPr/>
          <p:nvPr/>
        </p:nvSpPr>
        <p:spPr>
          <a:xfrm>
            <a:off x="8129953" y="32724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4" name="Rectangle 523"/>
          <p:cNvSpPr/>
          <p:nvPr/>
        </p:nvSpPr>
        <p:spPr>
          <a:xfrm>
            <a:off x="8129953"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5" name="Rectangle 524"/>
          <p:cNvSpPr/>
          <p:nvPr/>
        </p:nvSpPr>
        <p:spPr>
          <a:xfrm>
            <a:off x="8129953"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6" name="Rectangle 525"/>
          <p:cNvSpPr/>
          <p:nvPr/>
        </p:nvSpPr>
        <p:spPr>
          <a:xfrm>
            <a:off x="8129953"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7" name="Rectangle 526"/>
          <p:cNvSpPr/>
          <p:nvPr/>
        </p:nvSpPr>
        <p:spPr>
          <a:xfrm>
            <a:off x="8129953"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8" name="Rectangle 527"/>
          <p:cNvSpPr/>
          <p:nvPr/>
        </p:nvSpPr>
        <p:spPr>
          <a:xfrm>
            <a:off x="8129953"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9" name="Rectangle 528"/>
          <p:cNvSpPr/>
          <p:nvPr/>
        </p:nvSpPr>
        <p:spPr>
          <a:xfrm>
            <a:off x="8129953" y="43921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0" name="Rectangle 529"/>
          <p:cNvSpPr/>
          <p:nvPr/>
        </p:nvSpPr>
        <p:spPr>
          <a:xfrm>
            <a:off x="8129953"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1" name="Rectangle 530"/>
          <p:cNvSpPr/>
          <p:nvPr/>
        </p:nvSpPr>
        <p:spPr>
          <a:xfrm>
            <a:off x="8129953" y="37700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2" name="Rectangle 531"/>
          <p:cNvSpPr/>
          <p:nvPr/>
        </p:nvSpPr>
        <p:spPr>
          <a:xfrm>
            <a:off x="8129953"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3" name="Rectangle 532"/>
          <p:cNvSpPr/>
          <p:nvPr/>
        </p:nvSpPr>
        <p:spPr>
          <a:xfrm>
            <a:off x="8129953"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5" name="Rectangle 534"/>
          <p:cNvSpPr/>
          <p:nvPr/>
        </p:nvSpPr>
        <p:spPr>
          <a:xfrm>
            <a:off x="8370276"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6" name="Rectangle 535"/>
          <p:cNvSpPr/>
          <p:nvPr/>
        </p:nvSpPr>
        <p:spPr>
          <a:xfrm>
            <a:off x="8370276"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7" name="Rectangle 536"/>
          <p:cNvSpPr/>
          <p:nvPr/>
        </p:nvSpPr>
        <p:spPr>
          <a:xfrm>
            <a:off x="8370276"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8" name="Rectangle 537"/>
          <p:cNvSpPr/>
          <p:nvPr/>
        </p:nvSpPr>
        <p:spPr>
          <a:xfrm>
            <a:off x="8370276"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0" name="Rectangle 539"/>
          <p:cNvSpPr/>
          <p:nvPr/>
        </p:nvSpPr>
        <p:spPr>
          <a:xfrm>
            <a:off x="8370276" y="36456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2" name="Rectangle 541"/>
          <p:cNvSpPr/>
          <p:nvPr/>
        </p:nvSpPr>
        <p:spPr>
          <a:xfrm>
            <a:off x="8370276" y="47653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3" name="Rectangle 542"/>
          <p:cNvSpPr/>
          <p:nvPr/>
        </p:nvSpPr>
        <p:spPr>
          <a:xfrm>
            <a:off x="8370276"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4" name="Rectangle 543"/>
          <p:cNvSpPr/>
          <p:nvPr/>
        </p:nvSpPr>
        <p:spPr>
          <a:xfrm>
            <a:off x="8370276"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6" name="Rectangle 545"/>
          <p:cNvSpPr/>
          <p:nvPr/>
        </p:nvSpPr>
        <p:spPr>
          <a:xfrm>
            <a:off x="8370276"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7" name="Rectangle 546"/>
          <p:cNvSpPr/>
          <p:nvPr/>
        </p:nvSpPr>
        <p:spPr>
          <a:xfrm>
            <a:off x="8370276" y="50142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8" name="Rectangle 547"/>
          <p:cNvSpPr/>
          <p:nvPr/>
        </p:nvSpPr>
        <p:spPr>
          <a:xfrm>
            <a:off x="8370276"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9" name="Rectangle 548"/>
          <p:cNvSpPr/>
          <p:nvPr/>
        </p:nvSpPr>
        <p:spPr>
          <a:xfrm>
            <a:off x="8370276"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0" name="Rectangle 549"/>
          <p:cNvSpPr/>
          <p:nvPr/>
        </p:nvSpPr>
        <p:spPr>
          <a:xfrm>
            <a:off x="8370276"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1" name="Rectangle 550"/>
          <p:cNvSpPr/>
          <p:nvPr/>
        </p:nvSpPr>
        <p:spPr>
          <a:xfrm>
            <a:off x="8370276" y="48897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2" name="Rectangle 551"/>
          <p:cNvSpPr/>
          <p:nvPr/>
        </p:nvSpPr>
        <p:spPr>
          <a:xfrm>
            <a:off x="8370276" y="32724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3" name="Rectangle 552"/>
          <p:cNvSpPr/>
          <p:nvPr/>
        </p:nvSpPr>
        <p:spPr>
          <a:xfrm>
            <a:off x="8370276" y="30236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4" name="Rectangle 553"/>
          <p:cNvSpPr/>
          <p:nvPr/>
        </p:nvSpPr>
        <p:spPr>
          <a:xfrm>
            <a:off x="8370276"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5" name="Rectangle 554"/>
          <p:cNvSpPr/>
          <p:nvPr/>
        </p:nvSpPr>
        <p:spPr>
          <a:xfrm>
            <a:off x="8370276"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6" name="Rectangle 555"/>
          <p:cNvSpPr/>
          <p:nvPr/>
        </p:nvSpPr>
        <p:spPr>
          <a:xfrm>
            <a:off x="8370276"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7" name="Rectangle 556"/>
          <p:cNvSpPr/>
          <p:nvPr/>
        </p:nvSpPr>
        <p:spPr>
          <a:xfrm>
            <a:off x="8370276"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8" name="Rectangle 557"/>
          <p:cNvSpPr/>
          <p:nvPr/>
        </p:nvSpPr>
        <p:spPr>
          <a:xfrm>
            <a:off x="8370276" y="43921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9" name="Rectangle 558"/>
          <p:cNvSpPr/>
          <p:nvPr/>
        </p:nvSpPr>
        <p:spPr>
          <a:xfrm>
            <a:off x="8370276"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0" name="Rectangle 559"/>
          <p:cNvSpPr/>
          <p:nvPr/>
        </p:nvSpPr>
        <p:spPr>
          <a:xfrm>
            <a:off x="8370276" y="37700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1" name="Rectangle 560"/>
          <p:cNvSpPr/>
          <p:nvPr/>
        </p:nvSpPr>
        <p:spPr>
          <a:xfrm>
            <a:off x="8370276"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2" name="Rectangle 561"/>
          <p:cNvSpPr/>
          <p:nvPr/>
        </p:nvSpPr>
        <p:spPr>
          <a:xfrm>
            <a:off x="8370276"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4" name="Rectangle 563"/>
          <p:cNvSpPr/>
          <p:nvPr/>
        </p:nvSpPr>
        <p:spPr>
          <a:xfrm>
            <a:off x="8610600" y="240601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5" name="Rectangle 564"/>
          <p:cNvSpPr/>
          <p:nvPr/>
        </p:nvSpPr>
        <p:spPr>
          <a:xfrm>
            <a:off x="8610600" y="253043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6" name="Rectangle 565"/>
          <p:cNvSpPr/>
          <p:nvPr/>
        </p:nvSpPr>
        <p:spPr>
          <a:xfrm>
            <a:off x="8610600" y="228160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7" name="Rectangle 566"/>
          <p:cNvSpPr/>
          <p:nvPr/>
        </p:nvSpPr>
        <p:spPr>
          <a:xfrm>
            <a:off x="8610600" y="215719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9" name="Rectangle 568"/>
          <p:cNvSpPr/>
          <p:nvPr/>
        </p:nvSpPr>
        <p:spPr>
          <a:xfrm>
            <a:off x="8610600" y="365014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1" name="Rectangle 570"/>
          <p:cNvSpPr/>
          <p:nvPr/>
        </p:nvSpPr>
        <p:spPr>
          <a:xfrm>
            <a:off x="8610600" y="476986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2" name="Rectangle 571"/>
          <p:cNvSpPr/>
          <p:nvPr/>
        </p:nvSpPr>
        <p:spPr>
          <a:xfrm>
            <a:off x="8610600" y="46454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3" name="Rectangle 572"/>
          <p:cNvSpPr/>
          <p:nvPr/>
        </p:nvSpPr>
        <p:spPr>
          <a:xfrm>
            <a:off x="8610600" y="315249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5" name="Rectangle 574"/>
          <p:cNvSpPr/>
          <p:nvPr/>
        </p:nvSpPr>
        <p:spPr>
          <a:xfrm>
            <a:off x="8610600" y="265484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6" name="Rectangle 575"/>
          <p:cNvSpPr/>
          <p:nvPr/>
        </p:nvSpPr>
        <p:spPr>
          <a:xfrm>
            <a:off x="8610600" y="50186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7" name="Rectangle 576"/>
          <p:cNvSpPr/>
          <p:nvPr/>
        </p:nvSpPr>
        <p:spPr>
          <a:xfrm>
            <a:off x="8610600" y="277925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8" name="Rectangle 577"/>
          <p:cNvSpPr/>
          <p:nvPr/>
        </p:nvSpPr>
        <p:spPr>
          <a:xfrm>
            <a:off x="8610600" y="51431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9" name="Rectangle 578"/>
          <p:cNvSpPr/>
          <p:nvPr/>
        </p:nvSpPr>
        <p:spPr>
          <a:xfrm>
            <a:off x="8610600" y="290367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0" name="Rectangle 579"/>
          <p:cNvSpPr/>
          <p:nvPr/>
        </p:nvSpPr>
        <p:spPr>
          <a:xfrm>
            <a:off x="8610600" y="48942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1" name="Rectangle 580"/>
          <p:cNvSpPr/>
          <p:nvPr/>
        </p:nvSpPr>
        <p:spPr>
          <a:xfrm>
            <a:off x="8610600" y="327691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2" name="Rectangle 581"/>
          <p:cNvSpPr/>
          <p:nvPr/>
        </p:nvSpPr>
        <p:spPr>
          <a:xfrm>
            <a:off x="8610600" y="302808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3" name="Rectangle 582"/>
          <p:cNvSpPr/>
          <p:nvPr/>
        </p:nvSpPr>
        <p:spPr>
          <a:xfrm>
            <a:off x="8610600" y="452104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4" name="Rectangle 583"/>
          <p:cNvSpPr/>
          <p:nvPr/>
        </p:nvSpPr>
        <p:spPr>
          <a:xfrm>
            <a:off x="8610600" y="34013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5" name="Rectangle 584"/>
          <p:cNvSpPr/>
          <p:nvPr/>
        </p:nvSpPr>
        <p:spPr>
          <a:xfrm>
            <a:off x="8610600" y="41478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6" name="Rectangle 585"/>
          <p:cNvSpPr/>
          <p:nvPr/>
        </p:nvSpPr>
        <p:spPr>
          <a:xfrm>
            <a:off x="8610600" y="427221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7" name="Rectangle 586"/>
          <p:cNvSpPr/>
          <p:nvPr/>
        </p:nvSpPr>
        <p:spPr>
          <a:xfrm>
            <a:off x="8610600" y="439662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8" name="Rectangle 587"/>
          <p:cNvSpPr/>
          <p:nvPr/>
        </p:nvSpPr>
        <p:spPr>
          <a:xfrm>
            <a:off x="8610600" y="352573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9" name="Rectangle 588"/>
          <p:cNvSpPr/>
          <p:nvPr/>
        </p:nvSpPr>
        <p:spPr>
          <a:xfrm>
            <a:off x="8610600" y="377456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0" name="Rectangle 589"/>
          <p:cNvSpPr/>
          <p:nvPr/>
        </p:nvSpPr>
        <p:spPr>
          <a:xfrm>
            <a:off x="8610600" y="38989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1" name="Rectangle 590"/>
          <p:cNvSpPr/>
          <p:nvPr/>
        </p:nvSpPr>
        <p:spPr>
          <a:xfrm>
            <a:off x="8610600" y="402338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982" name="Group 981"/>
          <p:cNvGrpSpPr/>
          <p:nvPr/>
        </p:nvGrpSpPr>
        <p:grpSpPr>
          <a:xfrm>
            <a:off x="533400" y="7005935"/>
            <a:ext cx="4897730" cy="3433465"/>
            <a:chOff x="533400" y="2057400"/>
            <a:chExt cx="4897730" cy="3433465"/>
          </a:xfrm>
        </p:grpSpPr>
        <p:sp>
          <p:nvSpPr>
            <p:cNvPr id="923" name="TextBox 922"/>
            <p:cNvSpPr txBox="1"/>
            <p:nvPr/>
          </p:nvSpPr>
          <p:spPr bwMode="auto">
            <a:xfrm>
              <a:off x="1676400" y="2514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14</a:t>
              </a:r>
              <a:endParaRPr lang="en-US" sz="1200" dirty="0">
                <a:solidFill>
                  <a:schemeClr val="bg1"/>
                </a:solidFill>
                <a:latin typeface="Helvetica" pitchFamily="34" charset="0"/>
                <a:cs typeface="Helvetica" pitchFamily="34" charset="0"/>
              </a:endParaRPr>
            </a:p>
          </p:txBody>
        </p:sp>
        <p:grpSp>
          <p:nvGrpSpPr>
            <p:cNvPr id="981" name="Group 980"/>
            <p:cNvGrpSpPr/>
            <p:nvPr/>
          </p:nvGrpSpPr>
          <p:grpSpPr>
            <a:xfrm>
              <a:off x="533400" y="2057400"/>
              <a:ext cx="4897730" cy="3433465"/>
              <a:chOff x="533400" y="2057400"/>
              <a:chExt cx="4897730" cy="3433465"/>
            </a:xfrm>
          </p:grpSpPr>
          <p:sp>
            <p:nvSpPr>
              <p:cNvPr id="592" name="TextBox 591"/>
              <p:cNvSpPr txBox="1"/>
              <p:nvPr/>
            </p:nvSpPr>
            <p:spPr bwMode="auto">
              <a:xfrm>
                <a:off x="762000" y="42672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0</a:t>
                </a:r>
                <a:endParaRPr lang="en-US" sz="1200" dirty="0">
                  <a:solidFill>
                    <a:schemeClr val="bg1"/>
                  </a:solidFill>
                  <a:latin typeface="Helvetica" pitchFamily="34" charset="0"/>
                  <a:cs typeface="Helvetica" pitchFamily="34" charset="0"/>
                </a:endParaRPr>
              </a:p>
            </p:txBody>
          </p:sp>
          <p:sp>
            <p:nvSpPr>
              <p:cNvPr id="909" name="TextBox 908"/>
              <p:cNvSpPr txBox="1"/>
              <p:nvPr/>
            </p:nvSpPr>
            <p:spPr bwMode="auto">
              <a:xfrm>
                <a:off x="3505200" y="42672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a:t>
                </a:r>
                <a:endParaRPr lang="en-US" sz="1200" dirty="0">
                  <a:solidFill>
                    <a:schemeClr val="bg1"/>
                  </a:solidFill>
                  <a:latin typeface="Helvetica" pitchFamily="34" charset="0"/>
                  <a:cs typeface="Helvetica" pitchFamily="34" charset="0"/>
                </a:endParaRPr>
              </a:p>
            </p:txBody>
          </p:sp>
          <p:sp>
            <p:nvSpPr>
              <p:cNvPr id="910" name="TextBox 909"/>
              <p:cNvSpPr txBox="1"/>
              <p:nvPr/>
            </p:nvSpPr>
            <p:spPr bwMode="auto">
              <a:xfrm>
                <a:off x="4267200" y="49530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a:t>
                </a:r>
                <a:endParaRPr lang="en-US" sz="1200" dirty="0">
                  <a:solidFill>
                    <a:schemeClr val="bg1"/>
                  </a:solidFill>
                  <a:latin typeface="Helvetica" pitchFamily="34" charset="0"/>
                  <a:cs typeface="Helvetica" pitchFamily="34" charset="0"/>
                </a:endParaRPr>
              </a:p>
            </p:txBody>
          </p:sp>
          <p:sp>
            <p:nvSpPr>
              <p:cNvPr id="911" name="TextBox 910"/>
              <p:cNvSpPr txBox="1"/>
              <p:nvPr/>
            </p:nvSpPr>
            <p:spPr bwMode="auto">
              <a:xfrm>
                <a:off x="3733800" y="49530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3</a:t>
                </a:r>
                <a:endParaRPr lang="en-US" sz="1200" dirty="0">
                  <a:solidFill>
                    <a:schemeClr val="bg1"/>
                  </a:solidFill>
                  <a:latin typeface="Helvetica" pitchFamily="34" charset="0"/>
                  <a:cs typeface="Helvetica" pitchFamily="34" charset="0"/>
                </a:endParaRPr>
              </a:p>
            </p:txBody>
          </p:sp>
          <p:sp>
            <p:nvSpPr>
              <p:cNvPr id="912" name="TextBox 911"/>
              <p:cNvSpPr txBox="1"/>
              <p:nvPr/>
            </p:nvSpPr>
            <p:spPr bwMode="auto">
              <a:xfrm>
                <a:off x="762000" y="4800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4</a:t>
                </a:r>
                <a:endParaRPr lang="en-US" sz="1200" dirty="0">
                  <a:solidFill>
                    <a:schemeClr val="bg1"/>
                  </a:solidFill>
                  <a:latin typeface="Helvetica" pitchFamily="34" charset="0"/>
                  <a:cs typeface="Helvetica" pitchFamily="34" charset="0"/>
                </a:endParaRPr>
              </a:p>
            </p:txBody>
          </p:sp>
          <p:sp>
            <p:nvSpPr>
              <p:cNvPr id="913" name="TextBox 912"/>
              <p:cNvSpPr txBox="1"/>
              <p:nvPr/>
            </p:nvSpPr>
            <p:spPr bwMode="auto">
              <a:xfrm>
                <a:off x="14478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5</a:t>
                </a:r>
                <a:endParaRPr lang="en-US" sz="1200" dirty="0">
                  <a:solidFill>
                    <a:schemeClr val="bg1"/>
                  </a:solidFill>
                  <a:latin typeface="Helvetica" pitchFamily="34" charset="0"/>
                  <a:cs typeface="Helvetica" pitchFamily="34" charset="0"/>
                </a:endParaRPr>
              </a:p>
            </p:txBody>
          </p:sp>
          <p:sp>
            <p:nvSpPr>
              <p:cNvPr id="914" name="TextBox 913"/>
              <p:cNvSpPr txBox="1"/>
              <p:nvPr/>
            </p:nvSpPr>
            <p:spPr bwMode="auto">
              <a:xfrm>
                <a:off x="1752600" y="34290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6</a:t>
                </a:r>
                <a:endParaRPr lang="en-US" sz="1200" dirty="0">
                  <a:solidFill>
                    <a:schemeClr val="bg1"/>
                  </a:solidFill>
                  <a:latin typeface="Helvetica" pitchFamily="34" charset="0"/>
                  <a:cs typeface="Helvetica" pitchFamily="34" charset="0"/>
                </a:endParaRPr>
              </a:p>
            </p:txBody>
          </p:sp>
          <p:sp>
            <p:nvSpPr>
              <p:cNvPr id="915" name="TextBox 914"/>
              <p:cNvSpPr txBox="1"/>
              <p:nvPr/>
            </p:nvSpPr>
            <p:spPr bwMode="auto">
              <a:xfrm>
                <a:off x="22860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7</a:t>
                </a:r>
                <a:endParaRPr lang="en-US" sz="1200" dirty="0">
                  <a:solidFill>
                    <a:schemeClr val="bg1"/>
                  </a:solidFill>
                  <a:latin typeface="Helvetica" pitchFamily="34" charset="0"/>
                  <a:cs typeface="Helvetica" pitchFamily="34" charset="0"/>
                </a:endParaRPr>
              </a:p>
            </p:txBody>
          </p:sp>
          <p:sp>
            <p:nvSpPr>
              <p:cNvPr id="916" name="TextBox 915"/>
              <p:cNvSpPr txBox="1"/>
              <p:nvPr/>
            </p:nvSpPr>
            <p:spPr bwMode="auto">
              <a:xfrm>
                <a:off x="10668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8</a:t>
                </a:r>
                <a:endParaRPr lang="en-US" sz="1200" dirty="0">
                  <a:solidFill>
                    <a:schemeClr val="bg1"/>
                  </a:solidFill>
                  <a:latin typeface="Helvetica" pitchFamily="34" charset="0"/>
                  <a:cs typeface="Helvetica" pitchFamily="34" charset="0"/>
                </a:endParaRPr>
              </a:p>
            </p:txBody>
          </p:sp>
          <p:sp>
            <p:nvSpPr>
              <p:cNvPr id="917" name="TextBox 916"/>
              <p:cNvSpPr txBox="1"/>
              <p:nvPr/>
            </p:nvSpPr>
            <p:spPr bwMode="auto">
              <a:xfrm>
                <a:off x="19812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9</a:t>
                </a:r>
                <a:endParaRPr lang="en-US" sz="1200" dirty="0">
                  <a:solidFill>
                    <a:schemeClr val="bg1"/>
                  </a:solidFill>
                  <a:latin typeface="Helvetica" pitchFamily="34" charset="0"/>
                  <a:cs typeface="Helvetica" pitchFamily="34" charset="0"/>
                </a:endParaRPr>
              </a:p>
            </p:txBody>
          </p:sp>
          <p:sp>
            <p:nvSpPr>
              <p:cNvPr id="919" name="TextBox 918"/>
              <p:cNvSpPr txBox="1"/>
              <p:nvPr/>
            </p:nvSpPr>
            <p:spPr bwMode="auto">
              <a:xfrm>
                <a:off x="3276600" y="4038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10</a:t>
                </a:r>
                <a:endParaRPr lang="en-US" sz="1200" dirty="0">
                  <a:solidFill>
                    <a:schemeClr val="bg1"/>
                  </a:solidFill>
                  <a:latin typeface="Helvetica" pitchFamily="34" charset="0"/>
                  <a:cs typeface="Helvetica" pitchFamily="34" charset="0"/>
                </a:endParaRPr>
              </a:p>
            </p:txBody>
          </p:sp>
          <p:sp>
            <p:nvSpPr>
              <p:cNvPr id="920" name="TextBox 919"/>
              <p:cNvSpPr txBox="1"/>
              <p:nvPr/>
            </p:nvSpPr>
            <p:spPr bwMode="auto">
              <a:xfrm>
                <a:off x="3505200" y="3429000"/>
                <a:ext cx="343171"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11</a:t>
                </a:r>
                <a:endParaRPr lang="en-US" sz="1200" dirty="0">
                  <a:solidFill>
                    <a:schemeClr val="bg1"/>
                  </a:solidFill>
                  <a:latin typeface="Helvetica" pitchFamily="34" charset="0"/>
                  <a:cs typeface="Helvetica" pitchFamily="34" charset="0"/>
                </a:endParaRPr>
              </a:p>
            </p:txBody>
          </p:sp>
          <p:sp>
            <p:nvSpPr>
              <p:cNvPr id="921" name="TextBox 920"/>
              <p:cNvSpPr txBox="1"/>
              <p:nvPr/>
            </p:nvSpPr>
            <p:spPr bwMode="auto">
              <a:xfrm>
                <a:off x="3505200" y="47244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12</a:t>
                </a:r>
                <a:endParaRPr lang="en-US" sz="1200" dirty="0">
                  <a:solidFill>
                    <a:schemeClr val="bg1"/>
                  </a:solidFill>
                  <a:latin typeface="Helvetica" pitchFamily="34" charset="0"/>
                  <a:cs typeface="Helvetica" pitchFamily="34" charset="0"/>
                </a:endParaRPr>
              </a:p>
            </p:txBody>
          </p:sp>
          <p:sp>
            <p:nvSpPr>
              <p:cNvPr id="922" name="TextBox 921"/>
              <p:cNvSpPr txBox="1"/>
              <p:nvPr/>
            </p:nvSpPr>
            <p:spPr bwMode="auto">
              <a:xfrm>
                <a:off x="2819400" y="4038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13</a:t>
                </a:r>
                <a:endParaRPr lang="en-US" sz="1200" dirty="0">
                  <a:solidFill>
                    <a:schemeClr val="bg1"/>
                  </a:solidFill>
                  <a:latin typeface="Helvetica" pitchFamily="34" charset="0"/>
                  <a:cs typeface="Helvetica" pitchFamily="34" charset="0"/>
                </a:endParaRPr>
              </a:p>
            </p:txBody>
          </p:sp>
          <p:sp>
            <p:nvSpPr>
              <p:cNvPr id="924" name="TextBox 923"/>
              <p:cNvSpPr txBox="1"/>
              <p:nvPr/>
            </p:nvSpPr>
            <p:spPr bwMode="auto">
              <a:xfrm>
                <a:off x="1676400" y="38862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15</a:t>
                </a:r>
                <a:endParaRPr lang="en-US" sz="1200" dirty="0">
                  <a:solidFill>
                    <a:schemeClr val="bg1"/>
                  </a:solidFill>
                  <a:latin typeface="Helvetica" pitchFamily="34" charset="0"/>
                  <a:cs typeface="Helvetica" pitchFamily="34" charset="0"/>
                </a:endParaRPr>
              </a:p>
            </p:txBody>
          </p:sp>
          <p:sp>
            <p:nvSpPr>
              <p:cNvPr id="925" name="TextBox 924"/>
              <p:cNvSpPr txBox="1"/>
              <p:nvPr/>
            </p:nvSpPr>
            <p:spPr bwMode="auto">
              <a:xfrm>
                <a:off x="4191000" y="31242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16</a:t>
                </a:r>
                <a:endParaRPr lang="en-US" sz="1200" dirty="0">
                  <a:solidFill>
                    <a:schemeClr val="bg1"/>
                  </a:solidFill>
                  <a:latin typeface="Helvetica" pitchFamily="34" charset="0"/>
                  <a:cs typeface="Helvetica" pitchFamily="34" charset="0"/>
                </a:endParaRPr>
              </a:p>
            </p:txBody>
          </p:sp>
          <p:sp>
            <p:nvSpPr>
              <p:cNvPr id="926" name="TextBox 925"/>
              <p:cNvSpPr txBox="1"/>
              <p:nvPr/>
            </p:nvSpPr>
            <p:spPr bwMode="auto">
              <a:xfrm>
                <a:off x="3505200" y="38100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17</a:t>
                </a:r>
                <a:endParaRPr lang="en-US" sz="1200" dirty="0">
                  <a:solidFill>
                    <a:schemeClr val="bg1"/>
                  </a:solidFill>
                  <a:latin typeface="Helvetica" pitchFamily="34" charset="0"/>
                  <a:cs typeface="Helvetica" pitchFamily="34" charset="0"/>
                </a:endParaRPr>
              </a:p>
            </p:txBody>
          </p:sp>
          <p:sp>
            <p:nvSpPr>
              <p:cNvPr id="927" name="TextBox 926"/>
              <p:cNvSpPr txBox="1"/>
              <p:nvPr/>
            </p:nvSpPr>
            <p:spPr bwMode="auto">
              <a:xfrm>
                <a:off x="4419600" y="2514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18</a:t>
                </a:r>
                <a:endParaRPr lang="en-US" sz="1200" dirty="0">
                  <a:solidFill>
                    <a:schemeClr val="bg1"/>
                  </a:solidFill>
                  <a:latin typeface="Helvetica" pitchFamily="34" charset="0"/>
                  <a:cs typeface="Helvetica" pitchFamily="34" charset="0"/>
                </a:endParaRPr>
              </a:p>
            </p:txBody>
          </p:sp>
          <p:sp>
            <p:nvSpPr>
              <p:cNvPr id="928" name="TextBox 927"/>
              <p:cNvSpPr txBox="1"/>
              <p:nvPr/>
            </p:nvSpPr>
            <p:spPr bwMode="auto">
              <a:xfrm>
                <a:off x="3810000" y="31242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19</a:t>
                </a:r>
                <a:endParaRPr lang="en-US" sz="1200" dirty="0">
                  <a:solidFill>
                    <a:schemeClr val="bg1"/>
                  </a:solidFill>
                  <a:latin typeface="Helvetica" pitchFamily="34" charset="0"/>
                  <a:cs typeface="Helvetica" pitchFamily="34" charset="0"/>
                </a:endParaRPr>
              </a:p>
            </p:txBody>
          </p:sp>
          <p:sp>
            <p:nvSpPr>
              <p:cNvPr id="929" name="TextBox 928"/>
              <p:cNvSpPr txBox="1"/>
              <p:nvPr/>
            </p:nvSpPr>
            <p:spPr bwMode="auto">
              <a:xfrm>
                <a:off x="13716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20</a:t>
                </a:r>
                <a:endParaRPr lang="en-US" sz="1200" dirty="0">
                  <a:solidFill>
                    <a:schemeClr val="bg1"/>
                  </a:solidFill>
                  <a:latin typeface="Helvetica" pitchFamily="34" charset="0"/>
                  <a:cs typeface="Helvetica" pitchFamily="34" charset="0"/>
                </a:endParaRPr>
              </a:p>
            </p:txBody>
          </p:sp>
          <p:sp>
            <p:nvSpPr>
              <p:cNvPr id="930" name="TextBox 929"/>
              <p:cNvSpPr txBox="1"/>
              <p:nvPr/>
            </p:nvSpPr>
            <p:spPr bwMode="auto">
              <a:xfrm>
                <a:off x="22860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21</a:t>
                </a:r>
                <a:endParaRPr lang="en-US" sz="1200" dirty="0">
                  <a:solidFill>
                    <a:schemeClr val="bg1"/>
                  </a:solidFill>
                  <a:latin typeface="Helvetica" pitchFamily="34" charset="0"/>
                  <a:cs typeface="Helvetica" pitchFamily="34" charset="0"/>
                </a:endParaRPr>
              </a:p>
            </p:txBody>
          </p:sp>
          <p:sp>
            <p:nvSpPr>
              <p:cNvPr id="931" name="TextBox 930"/>
              <p:cNvSpPr txBox="1"/>
              <p:nvPr/>
            </p:nvSpPr>
            <p:spPr bwMode="auto">
              <a:xfrm>
                <a:off x="1676400" y="28194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22</a:t>
                </a:r>
                <a:endParaRPr lang="en-US" sz="1200" dirty="0">
                  <a:solidFill>
                    <a:schemeClr val="bg1"/>
                  </a:solidFill>
                  <a:latin typeface="Helvetica" pitchFamily="34" charset="0"/>
                  <a:cs typeface="Helvetica" pitchFamily="34" charset="0"/>
                </a:endParaRPr>
              </a:p>
            </p:txBody>
          </p:sp>
          <p:sp>
            <p:nvSpPr>
              <p:cNvPr id="932" name="TextBox 931"/>
              <p:cNvSpPr txBox="1"/>
              <p:nvPr/>
            </p:nvSpPr>
            <p:spPr bwMode="auto">
              <a:xfrm>
                <a:off x="9906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23</a:t>
                </a:r>
                <a:endParaRPr lang="en-US" sz="1200" dirty="0">
                  <a:solidFill>
                    <a:schemeClr val="bg1"/>
                  </a:solidFill>
                  <a:latin typeface="Helvetica" pitchFamily="34" charset="0"/>
                  <a:cs typeface="Helvetica" pitchFamily="34" charset="0"/>
                </a:endParaRPr>
              </a:p>
            </p:txBody>
          </p:sp>
          <p:sp>
            <p:nvSpPr>
              <p:cNvPr id="933" name="TextBox 932"/>
              <p:cNvSpPr txBox="1"/>
              <p:nvPr/>
            </p:nvSpPr>
            <p:spPr bwMode="auto">
              <a:xfrm>
                <a:off x="19050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24</a:t>
                </a:r>
                <a:endParaRPr lang="en-US" sz="1200" dirty="0">
                  <a:solidFill>
                    <a:schemeClr val="bg1"/>
                  </a:solidFill>
                  <a:latin typeface="Helvetica" pitchFamily="34" charset="0"/>
                  <a:cs typeface="Helvetica" pitchFamily="34" charset="0"/>
                </a:endParaRPr>
              </a:p>
            </p:txBody>
          </p:sp>
          <p:sp>
            <p:nvSpPr>
              <p:cNvPr id="934" name="TextBox 933"/>
              <p:cNvSpPr txBox="1"/>
              <p:nvPr/>
            </p:nvSpPr>
            <p:spPr bwMode="auto">
              <a:xfrm>
                <a:off x="4419600" y="2895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25</a:t>
                </a:r>
                <a:endParaRPr lang="en-US" sz="1200" dirty="0">
                  <a:solidFill>
                    <a:schemeClr val="bg1"/>
                  </a:solidFill>
                  <a:latin typeface="Helvetica" pitchFamily="34" charset="0"/>
                  <a:cs typeface="Helvetica" pitchFamily="34" charset="0"/>
                </a:endParaRPr>
              </a:p>
            </p:txBody>
          </p:sp>
          <p:sp>
            <p:nvSpPr>
              <p:cNvPr id="942" name="TextBox 941"/>
              <p:cNvSpPr txBox="1"/>
              <p:nvPr/>
            </p:nvSpPr>
            <p:spPr bwMode="auto">
              <a:xfrm>
                <a:off x="5029200" y="2667000"/>
                <a:ext cx="255198"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5</a:t>
                </a:r>
                <a:endParaRPr lang="en-US" sz="1000" dirty="0">
                  <a:solidFill>
                    <a:schemeClr val="bg1"/>
                  </a:solidFill>
                  <a:latin typeface="Helvetica" pitchFamily="34" charset="0"/>
                  <a:cs typeface="Helvetica" pitchFamily="34" charset="0"/>
                </a:endParaRPr>
              </a:p>
            </p:txBody>
          </p:sp>
          <p:sp>
            <p:nvSpPr>
              <p:cNvPr id="943" name="TextBox 942"/>
              <p:cNvSpPr txBox="1"/>
              <p:nvPr/>
            </p:nvSpPr>
            <p:spPr bwMode="auto">
              <a:xfrm>
                <a:off x="5029200" y="3178299"/>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10</a:t>
                </a:r>
                <a:endParaRPr lang="en-US" sz="1000" dirty="0">
                  <a:solidFill>
                    <a:schemeClr val="bg1"/>
                  </a:solidFill>
                  <a:latin typeface="Helvetica" pitchFamily="34" charset="0"/>
                  <a:cs typeface="Helvetica" pitchFamily="34" charset="0"/>
                </a:endParaRPr>
              </a:p>
            </p:txBody>
          </p:sp>
          <p:sp>
            <p:nvSpPr>
              <p:cNvPr id="944" name="TextBox 943"/>
              <p:cNvSpPr txBox="1"/>
              <p:nvPr/>
            </p:nvSpPr>
            <p:spPr bwMode="auto">
              <a:xfrm>
                <a:off x="5029200" y="3792379"/>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15</a:t>
                </a:r>
                <a:endParaRPr lang="en-US" sz="1000" dirty="0">
                  <a:solidFill>
                    <a:schemeClr val="bg1"/>
                  </a:solidFill>
                  <a:latin typeface="Helvetica" pitchFamily="34" charset="0"/>
                  <a:cs typeface="Helvetica" pitchFamily="34" charset="0"/>
                </a:endParaRPr>
              </a:p>
            </p:txBody>
          </p:sp>
          <p:sp>
            <p:nvSpPr>
              <p:cNvPr id="945" name="TextBox 944"/>
              <p:cNvSpPr txBox="1"/>
              <p:nvPr/>
            </p:nvSpPr>
            <p:spPr bwMode="auto">
              <a:xfrm>
                <a:off x="5105400" y="4419600"/>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20</a:t>
                </a:r>
                <a:endParaRPr lang="en-US" sz="1000" dirty="0">
                  <a:solidFill>
                    <a:schemeClr val="bg1"/>
                  </a:solidFill>
                  <a:latin typeface="Helvetica" pitchFamily="34" charset="0"/>
                  <a:cs typeface="Helvetica" pitchFamily="34" charset="0"/>
                </a:endParaRPr>
              </a:p>
            </p:txBody>
          </p:sp>
          <p:sp>
            <p:nvSpPr>
              <p:cNvPr id="946" name="TextBox 945"/>
              <p:cNvSpPr txBox="1"/>
              <p:nvPr/>
            </p:nvSpPr>
            <p:spPr bwMode="auto">
              <a:xfrm>
                <a:off x="5105400" y="5038474"/>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25</a:t>
                </a:r>
                <a:endParaRPr lang="en-US" sz="1000" dirty="0">
                  <a:solidFill>
                    <a:schemeClr val="bg1"/>
                  </a:solidFill>
                  <a:latin typeface="Helvetica" pitchFamily="34" charset="0"/>
                  <a:cs typeface="Helvetica" pitchFamily="34" charset="0"/>
                </a:endParaRPr>
              </a:p>
            </p:txBody>
          </p:sp>
          <p:sp>
            <p:nvSpPr>
              <p:cNvPr id="953" name="TextBox 952"/>
              <p:cNvSpPr txBox="1"/>
              <p:nvPr/>
            </p:nvSpPr>
            <p:spPr bwMode="auto">
              <a:xfrm>
                <a:off x="685800" y="50292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0</a:t>
                </a:r>
                <a:endParaRPr lang="en-US" sz="2400" dirty="0">
                  <a:solidFill>
                    <a:schemeClr val="bg1"/>
                  </a:solidFill>
                  <a:latin typeface="Helvetica" pitchFamily="34" charset="0"/>
                  <a:cs typeface="Helvetica" pitchFamily="34" charset="0"/>
                </a:endParaRPr>
              </a:p>
            </p:txBody>
          </p:sp>
          <p:sp>
            <p:nvSpPr>
              <p:cNvPr id="954" name="TextBox 953"/>
              <p:cNvSpPr txBox="1"/>
              <p:nvPr/>
            </p:nvSpPr>
            <p:spPr bwMode="auto">
              <a:xfrm>
                <a:off x="3429000" y="49530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a:t>
                </a:r>
                <a:endParaRPr lang="en-US" sz="2400" dirty="0">
                  <a:solidFill>
                    <a:schemeClr val="bg1"/>
                  </a:solidFill>
                  <a:latin typeface="Helvetica" pitchFamily="34" charset="0"/>
                  <a:cs typeface="Helvetica" pitchFamily="34" charset="0"/>
                </a:endParaRPr>
              </a:p>
            </p:txBody>
          </p:sp>
          <p:sp>
            <p:nvSpPr>
              <p:cNvPr id="955" name="TextBox 954"/>
              <p:cNvSpPr txBox="1"/>
              <p:nvPr/>
            </p:nvSpPr>
            <p:spPr bwMode="auto">
              <a:xfrm>
                <a:off x="4495800" y="48768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2</a:t>
                </a:r>
                <a:endParaRPr lang="en-US" sz="2400" dirty="0">
                  <a:solidFill>
                    <a:schemeClr val="bg1"/>
                  </a:solidFill>
                  <a:latin typeface="Helvetica" pitchFamily="34" charset="0"/>
                  <a:cs typeface="Helvetica" pitchFamily="34" charset="0"/>
                </a:endParaRPr>
              </a:p>
            </p:txBody>
          </p:sp>
          <p:sp>
            <p:nvSpPr>
              <p:cNvPr id="956" name="TextBox 955"/>
              <p:cNvSpPr txBox="1"/>
              <p:nvPr/>
            </p:nvSpPr>
            <p:spPr bwMode="auto">
              <a:xfrm>
                <a:off x="685800" y="38862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957" name="TextBox 956"/>
              <p:cNvSpPr txBox="1"/>
              <p:nvPr/>
            </p:nvSpPr>
            <p:spPr bwMode="auto">
              <a:xfrm>
                <a:off x="1676400" y="41148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4</a:t>
                </a:r>
                <a:endParaRPr lang="en-US" sz="2400" dirty="0">
                  <a:solidFill>
                    <a:schemeClr val="bg1"/>
                  </a:solidFill>
                  <a:latin typeface="Helvetica" pitchFamily="34" charset="0"/>
                  <a:cs typeface="Helvetica" pitchFamily="34" charset="0"/>
                </a:endParaRPr>
              </a:p>
            </p:txBody>
          </p:sp>
          <p:sp>
            <p:nvSpPr>
              <p:cNvPr id="958" name="TextBox 957"/>
              <p:cNvSpPr txBox="1"/>
              <p:nvPr/>
            </p:nvSpPr>
            <p:spPr bwMode="auto">
              <a:xfrm>
                <a:off x="2514600" y="39624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5</a:t>
                </a:r>
                <a:endParaRPr lang="en-US" sz="2400" dirty="0">
                  <a:solidFill>
                    <a:schemeClr val="bg1"/>
                  </a:solidFill>
                  <a:latin typeface="Helvetica" pitchFamily="34" charset="0"/>
                  <a:cs typeface="Helvetica" pitchFamily="34" charset="0"/>
                </a:endParaRPr>
              </a:p>
            </p:txBody>
          </p:sp>
          <p:sp>
            <p:nvSpPr>
              <p:cNvPr id="959" name="TextBox 958"/>
              <p:cNvSpPr txBox="1"/>
              <p:nvPr/>
            </p:nvSpPr>
            <p:spPr bwMode="auto">
              <a:xfrm>
                <a:off x="3581400" y="39624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6</a:t>
                </a:r>
                <a:endParaRPr lang="en-US" sz="2400" dirty="0">
                  <a:solidFill>
                    <a:schemeClr val="bg1"/>
                  </a:solidFill>
                  <a:latin typeface="Helvetica" pitchFamily="34" charset="0"/>
                  <a:cs typeface="Helvetica" pitchFamily="34" charset="0"/>
                </a:endParaRPr>
              </a:p>
            </p:txBody>
          </p:sp>
          <p:sp>
            <p:nvSpPr>
              <p:cNvPr id="960" name="TextBox 959"/>
              <p:cNvSpPr txBox="1"/>
              <p:nvPr/>
            </p:nvSpPr>
            <p:spPr bwMode="auto">
              <a:xfrm>
                <a:off x="1676400" y="30480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7</a:t>
                </a:r>
                <a:endParaRPr lang="en-US" sz="2400" dirty="0">
                  <a:solidFill>
                    <a:schemeClr val="bg1"/>
                  </a:solidFill>
                  <a:latin typeface="Helvetica" pitchFamily="34" charset="0"/>
                  <a:cs typeface="Helvetica" pitchFamily="34" charset="0"/>
                </a:endParaRPr>
              </a:p>
            </p:txBody>
          </p:sp>
          <p:sp>
            <p:nvSpPr>
              <p:cNvPr id="961" name="TextBox 960"/>
              <p:cNvSpPr txBox="1"/>
              <p:nvPr/>
            </p:nvSpPr>
            <p:spPr bwMode="auto">
              <a:xfrm>
                <a:off x="3429000" y="30480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8</a:t>
                </a:r>
                <a:endParaRPr lang="en-US" sz="2400" dirty="0">
                  <a:solidFill>
                    <a:schemeClr val="bg1"/>
                  </a:solidFill>
                  <a:latin typeface="Helvetica" pitchFamily="34" charset="0"/>
                  <a:cs typeface="Helvetica" pitchFamily="34" charset="0"/>
                </a:endParaRPr>
              </a:p>
            </p:txBody>
          </p:sp>
          <p:sp>
            <p:nvSpPr>
              <p:cNvPr id="962" name="TextBox 961"/>
              <p:cNvSpPr txBox="1"/>
              <p:nvPr/>
            </p:nvSpPr>
            <p:spPr bwMode="auto">
              <a:xfrm>
                <a:off x="4572000" y="3124200"/>
                <a:ext cx="1524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9</a:t>
                </a:r>
                <a:endParaRPr lang="en-US" sz="2400" dirty="0">
                  <a:solidFill>
                    <a:schemeClr val="bg1"/>
                  </a:solidFill>
                  <a:latin typeface="Helvetica" pitchFamily="34" charset="0"/>
                  <a:cs typeface="Helvetica" pitchFamily="34" charset="0"/>
                </a:endParaRPr>
              </a:p>
            </p:txBody>
          </p:sp>
          <p:sp>
            <p:nvSpPr>
              <p:cNvPr id="963" name="TextBox 962"/>
              <p:cNvSpPr txBox="1"/>
              <p:nvPr/>
            </p:nvSpPr>
            <p:spPr bwMode="auto">
              <a:xfrm>
                <a:off x="533400" y="2133600"/>
                <a:ext cx="52770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10</a:t>
                </a:r>
                <a:endParaRPr lang="en-US" sz="2400" dirty="0">
                  <a:solidFill>
                    <a:schemeClr val="bg1"/>
                  </a:solidFill>
                  <a:latin typeface="Helvetica" pitchFamily="34" charset="0"/>
                  <a:cs typeface="Helvetica" pitchFamily="34" charset="0"/>
                </a:endParaRPr>
              </a:p>
            </p:txBody>
          </p:sp>
          <p:sp>
            <p:nvSpPr>
              <p:cNvPr id="964" name="TextBox 963"/>
              <p:cNvSpPr txBox="1"/>
              <p:nvPr/>
            </p:nvSpPr>
            <p:spPr bwMode="auto">
              <a:xfrm>
                <a:off x="1600200" y="2057400"/>
                <a:ext cx="50488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11</a:t>
                </a:r>
                <a:endParaRPr lang="en-US" sz="2400" dirty="0">
                  <a:solidFill>
                    <a:schemeClr val="bg1"/>
                  </a:solidFill>
                  <a:latin typeface="Helvetica" pitchFamily="34" charset="0"/>
                  <a:cs typeface="Helvetica" pitchFamily="34" charset="0"/>
                </a:endParaRPr>
              </a:p>
            </p:txBody>
          </p:sp>
          <p:sp>
            <p:nvSpPr>
              <p:cNvPr id="965" name="TextBox 964"/>
              <p:cNvSpPr txBox="1"/>
              <p:nvPr/>
            </p:nvSpPr>
            <p:spPr bwMode="auto">
              <a:xfrm>
                <a:off x="2514600" y="2133600"/>
                <a:ext cx="52770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12</a:t>
                </a:r>
                <a:endParaRPr lang="en-US" sz="2400" dirty="0">
                  <a:solidFill>
                    <a:schemeClr val="bg1"/>
                  </a:solidFill>
                  <a:latin typeface="Helvetica" pitchFamily="34" charset="0"/>
                  <a:cs typeface="Helvetica" pitchFamily="34" charset="0"/>
                </a:endParaRPr>
              </a:p>
            </p:txBody>
          </p:sp>
          <p:sp>
            <p:nvSpPr>
              <p:cNvPr id="966" name="TextBox 965"/>
              <p:cNvSpPr txBox="1"/>
              <p:nvPr/>
            </p:nvSpPr>
            <p:spPr bwMode="auto">
              <a:xfrm>
                <a:off x="4267200" y="2057400"/>
                <a:ext cx="52770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13</a:t>
                </a:r>
                <a:endParaRPr lang="en-US" sz="2400" dirty="0">
                  <a:solidFill>
                    <a:schemeClr val="bg1"/>
                  </a:solidFill>
                  <a:latin typeface="Helvetica" pitchFamily="34" charset="0"/>
                  <a:cs typeface="Helvetica" pitchFamily="34" charset="0"/>
                </a:endParaRPr>
              </a:p>
            </p:txBody>
          </p:sp>
        </p:gr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58" name="TextBox 157"/>
          <p:cNvSpPr txBox="1"/>
          <p:nvPr/>
        </p:nvSpPr>
        <p:spPr bwMode="auto">
          <a:xfrm>
            <a:off x="5505061" y="5638800"/>
            <a:ext cx="32303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45 out of 364 matrices</a:t>
            </a:r>
            <a:endParaRPr lang="en-US" sz="2400" dirty="0">
              <a:solidFill>
                <a:schemeClr val="bg1"/>
              </a:solidFill>
              <a:latin typeface="Helvetica" pitchFamily="34" charset="0"/>
              <a:cs typeface="Helvetica" pitchFamily="34" charset="0"/>
            </a:endParaRPr>
          </a:p>
        </p:txBody>
      </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Level Creation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Interfaces</a:t>
            </a:r>
          </a:p>
        </p:txBody>
      </p:sp>
      <p:grpSp>
        <p:nvGrpSpPr>
          <p:cNvPr id="5"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 name="Group 73"/>
          <p:cNvGrpSpPr/>
          <p:nvPr/>
        </p:nvGrpSpPr>
        <p:grpSpPr>
          <a:xfrm>
            <a:off x="3315525" y="4712044"/>
            <a:ext cx="739140" cy="741983"/>
            <a:chOff x="2849880" y="2796540"/>
            <a:chExt cx="739140" cy="739140"/>
          </a:xfrm>
        </p:grpSpPr>
        <p:cxnSp>
          <p:nvCxnSpPr>
            <p:cNvPr id="75" name="Straight Connector 7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 name="Group 83"/>
          <p:cNvGrpSpPr/>
          <p:nvPr/>
        </p:nvGrpSpPr>
        <p:grpSpPr>
          <a:xfrm>
            <a:off x="3314496" y="2936789"/>
            <a:ext cx="740169" cy="741983"/>
            <a:chOff x="2848851" y="2849880"/>
            <a:chExt cx="740169" cy="739140"/>
          </a:xfrm>
        </p:grpSpPr>
        <p:cxnSp>
          <p:nvCxnSpPr>
            <p:cNvPr id="87" name="Straight Connector 8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88"/>
          <p:cNvGrpSpPr/>
          <p:nvPr/>
        </p:nvGrpSpPr>
        <p:grpSpPr>
          <a:xfrm>
            <a:off x="4176585" y="2883244"/>
            <a:ext cx="739140" cy="741983"/>
            <a:chOff x="2796540" y="2796540"/>
            <a:chExt cx="739140" cy="739140"/>
          </a:xfrm>
        </p:grpSpPr>
        <p:cxnSp>
          <p:nvCxnSpPr>
            <p:cNvPr id="90" name="Straight Connector 8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3" name="Group 108"/>
          <p:cNvGrpSpPr/>
          <p:nvPr/>
        </p:nvGrpSpPr>
        <p:grpSpPr>
          <a:xfrm>
            <a:off x="1434312" y="2022389"/>
            <a:ext cx="792480" cy="741983"/>
            <a:chOff x="2796540" y="2849880"/>
            <a:chExt cx="792480" cy="739140"/>
          </a:xfrm>
        </p:grpSpPr>
        <p:cxnSp>
          <p:nvCxnSpPr>
            <p:cNvPr id="111" name="Straight Connector 11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0" name="Rectangle 139"/>
          <p:cNvSpPr/>
          <p:nvPr/>
        </p:nvSpPr>
        <p:spPr>
          <a:xfrm>
            <a:off x="6695203" y="1367135"/>
            <a:ext cx="782587" cy="461665"/>
          </a:xfrm>
          <a:prstGeom prst="rect">
            <a:avLst/>
          </a:prstGeom>
        </p:spPr>
        <p:txBody>
          <a:bodyPr wrap="none">
            <a:spAutoFit/>
          </a:bodyPr>
          <a:lstStyle/>
          <a:p>
            <a:r>
              <a:rPr lang="en-US" sz="2400" b="1" dirty="0" err="1" smtClean="0">
                <a:solidFill>
                  <a:schemeClr val="bg1"/>
                </a:solidFill>
                <a:latin typeface="Helvetica" pitchFamily="34" charset="0"/>
                <a:cs typeface="Helvetica" pitchFamily="34" charset="0"/>
                <a:sym typeface="Wingdings 3"/>
              </a:rPr>
              <a:t>T</a:t>
            </a:r>
            <a:r>
              <a:rPr lang="en-US" sz="2400" b="1" baseline="-25000" dirty="0" err="1" smtClean="0">
                <a:solidFill>
                  <a:schemeClr val="bg1"/>
                </a:solidFill>
                <a:latin typeface="Helvetica" pitchFamily="34" charset="0"/>
                <a:cs typeface="Helvetica" pitchFamily="34" charset="0"/>
                <a:sym typeface="Wingdings 3"/>
              </a:rPr>
              <a:t>b</a:t>
            </a:r>
            <a:r>
              <a:rPr lang="en-US" sz="2400" b="1" baseline="-25000" dirty="0" err="1" smtClean="0">
                <a:solidFill>
                  <a:schemeClr val="bg1"/>
                </a:solidFill>
                <a:latin typeface="Times New Roman"/>
                <a:cs typeface="Times New Roman"/>
                <a:sym typeface="Wingdings 3"/>
              </a:rPr>
              <a:t>→</a:t>
            </a:r>
            <a:r>
              <a:rPr lang="en-US" sz="2400" b="1" baseline="-25000" dirty="0" err="1" smtClean="0">
                <a:solidFill>
                  <a:schemeClr val="bg1"/>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5486400" y="464203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Rectangle 84"/>
          <p:cNvSpPr/>
          <p:nvPr/>
        </p:nvSpPr>
        <p:spPr>
          <a:xfrm>
            <a:off x="5486400" y="265142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p:cNvSpPr/>
          <p:nvPr/>
        </p:nvSpPr>
        <p:spPr>
          <a:xfrm>
            <a:off x="5486400" y="277583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6" name="Rectangle 95"/>
          <p:cNvSpPr/>
          <p:nvPr/>
        </p:nvSpPr>
        <p:spPr>
          <a:xfrm>
            <a:off x="5486400" y="302466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Rectangle 98"/>
          <p:cNvSpPr/>
          <p:nvPr/>
        </p:nvSpPr>
        <p:spPr>
          <a:xfrm>
            <a:off x="5486400" y="339790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Rectangle 100"/>
          <p:cNvSpPr/>
          <p:nvPr/>
        </p:nvSpPr>
        <p:spPr>
          <a:xfrm>
            <a:off x="5486400" y="414437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5" name="Rectangle 104"/>
          <p:cNvSpPr/>
          <p:nvPr/>
        </p:nvSpPr>
        <p:spPr>
          <a:xfrm>
            <a:off x="5486400" y="352231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Rectangle 105"/>
          <p:cNvSpPr/>
          <p:nvPr/>
        </p:nvSpPr>
        <p:spPr>
          <a:xfrm>
            <a:off x="5486400" y="377113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Rectangle 131"/>
          <p:cNvSpPr/>
          <p:nvPr/>
        </p:nvSpPr>
        <p:spPr>
          <a:xfrm>
            <a:off x="5726723"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4" name="Rectangle 133"/>
          <p:cNvSpPr/>
          <p:nvPr/>
        </p:nvSpPr>
        <p:spPr>
          <a:xfrm>
            <a:off x="5726723"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5" name="Rectangle 134"/>
          <p:cNvSpPr/>
          <p:nvPr/>
        </p:nvSpPr>
        <p:spPr>
          <a:xfrm>
            <a:off x="5726723"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Rectangle 141"/>
          <p:cNvSpPr/>
          <p:nvPr/>
        </p:nvSpPr>
        <p:spPr>
          <a:xfrm>
            <a:off x="5967046" y="227594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7" name="Rectangle 146"/>
          <p:cNvSpPr/>
          <p:nvPr/>
        </p:nvSpPr>
        <p:spPr>
          <a:xfrm>
            <a:off x="5967046" y="314683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2" name="Rectangle 151"/>
          <p:cNvSpPr/>
          <p:nvPr/>
        </p:nvSpPr>
        <p:spPr>
          <a:xfrm>
            <a:off x="5967046"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Rectangle 153"/>
          <p:cNvSpPr/>
          <p:nvPr/>
        </p:nvSpPr>
        <p:spPr>
          <a:xfrm>
            <a:off x="5967046" y="327124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Rectangle 160"/>
          <p:cNvSpPr/>
          <p:nvPr/>
        </p:nvSpPr>
        <p:spPr>
          <a:xfrm>
            <a:off x="5967046"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Rectangle 161"/>
          <p:cNvSpPr/>
          <p:nvPr/>
        </p:nvSpPr>
        <p:spPr>
          <a:xfrm>
            <a:off x="5967046" y="37688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5" name="Rectangle 164"/>
          <p:cNvSpPr/>
          <p:nvPr/>
        </p:nvSpPr>
        <p:spPr>
          <a:xfrm>
            <a:off x="6207369"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Rectangle 168"/>
          <p:cNvSpPr/>
          <p:nvPr/>
        </p:nvSpPr>
        <p:spPr>
          <a:xfrm>
            <a:off x="6207369"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7" name="Rectangle 176"/>
          <p:cNvSpPr/>
          <p:nvPr/>
        </p:nvSpPr>
        <p:spPr>
          <a:xfrm>
            <a:off x="6207369"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0" name="Rectangle 179"/>
          <p:cNvSpPr/>
          <p:nvPr/>
        </p:nvSpPr>
        <p:spPr>
          <a:xfrm>
            <a:off x="6207369" y="302242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2" name="Rectangle 181"/>
          <p:cNvSpPr/>
          <p:nvPr/>
        </p:nvSpPr>
        <p:spPr>
          <a:xfrm>
            <a:off x="6207369"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Rectangle 182"/>
          <p:cNvSpPr/>
          <p:nvPr/>
        </p:nvSpPr>
        <p:spPr>
          <a:xfrm>
            <a:off x="6207369"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Rectangle 185"/>
          <p:cNvSpPr/>
          <p:nvPr/>
        </p:nvSpPr>
        <p:spPr>
          <a:xfrm>
            <a:off x="6207369"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0" name="Rectangle 189"/>
          <p:cNvSpPr/>
          <p:nvPr/>
        </p:nvSpPr>
        <p:spPr>
          <a:xfrm>
            <a:off x="6447692"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4" name="Rectangle 193"/>
          <p:cNvSpPr/>
          <p:nvPr/>
        </p:nvSpPr>
        <p:spPr>
          <a:xfrm>
            <a:off x="6447692"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5" name="Rectangle 194"/>
          <p:cNvSpPr/>
          <p:nvPr/>
        </p:nvSpPr>
        <p:spPr>
          <a:xfrm>
            <a:off x="6447692" y="476420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Rectangle 197"/>
          <p:cNvSpPr/>
          <p:nvPr/>
        </p:nvSpPr>
        <p:spPr>
          <a:xfrm>
            <a:off x="6447692" y="264918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Rectangle 198"/>
          <p:cNvSpPr/>
          <p:nvPr/>
        </p:nvSpPr>
        <p:spPr>
          <a:xfrm>
            <a:off x="6447692" y="501302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7" name="Rectangle 206"/>
          <p:cNvSpPr/>
          <p:nvPr/>
        </p:nvSpPr>
        <p:spPr>
          <a:xfrm>
            <a:off x="6447692"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8" name="Rectangle 207"/>
          <p:cNvSpPr/>
          <p:nvPr/>
        </p:nvSpPr>
        <p:spPr>
          <a:xfrm>
            <a:off x="6447692"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0" name="Rectangle 209"/>
          <p:cNvSpPr/>
          <p:nvPr/>
        </p:nvSpPr>
        <p:spPr>
          <a:xfrm>
            <a:off x="6447692"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1" name="Rectangle 210"/>
          <p:cNvSpPr/>
          <p:nvPr/>
        </p:nvSpPr>
        <p:spPr>
          <a:xfrm>
            <a:off x="6447692"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Rectangle 212"/>
          <p:cNvSpPr/>
          <p:nvPr/>
        </p:nvSpPr>
        <p:spPr>
          <a:xfrm>
            <a:off x="6447692" y="38933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Rectangle 214"/>
          <p:cNvSpPr/>
          <p:nvPr/>
        </p:nvSpPr>
        <p:spPr>
          <a:xfrm>
            <a:off x="6688015"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9" name="Rectangle 218"/>
          <p:cNvSpPr/>
          <p:nvPr/>
        </p:nvSpPr>
        <p:spPr>
          <a:xfrm>
            <a:off x="6688015"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2" name="Rectangle 221"/>
          <p:cNvSpPr/>
          <p:nvPr/>
        </p:nvSpPr>
        <p:spPr>
          <a:xfrm>
            <a:off x="6688015"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3" name="Rectangle 222"/>
          <p:cNvSpPr/>
          <p:nvPr/>
        </p:nvSpPr>
        <p:spPr>
          <a:xfrm>
            <a:off x="6688015"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4" name="Rectangle 223"/>
          <p:cNvSpPr/>
          <p:nvPr/>
        </p:nvSpPr>
        <p:spPr>
          <a:xfrm>
            <a:off x="6688015"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7" name="Rectangle 226"/>
          <p:cNvSpPr/>
          <p:nvPr/>
        </p:nvSpPr>
        <p:spPr>
          <a:xfrm>
            <a:off x="6688015"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Rectangle 232"/>
          <p:cNvSpPr/>
          <p:nvPr/>
        </p:nvSpPr>
        <p:spPr>
          <a:xfrm>
            <a:off x="6688015"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5" name="Rectangle 234"/>
          <p:cNvSpPr/>
          <p:nvPr/>
        </p:nvSpPr>
        <p:spPr>
          <a:xfrm>
            <a:off x="6688015"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Rectangle 235"/>
          <p:cNvSpPr/>
          <p:nvPr/>
        </p:nvSpPr>
        <p:spPr>
          <a:xfrm>
            <a:off x="6688015" y="352455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Rectangle 237"/>
          <p:cNvSpPr/>
          <p:nvPr/>
        </p:nvSpPr>
        <p:spPr>
          <a:xfrm>
            <a:off x="6688015" y="389779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Rectangle 239"/>
          <p:cNvSpPr/>
          <p:nvPr/>
        </p:nvSpPr>
        <p:spPr>
          <a:xfrm>
            <a:off x="6928338"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7" name="Rectangle 246"/>
          <p:cNvSpPr/>
          <p:nvPr/>
        </p:nvSpPr>
        <p:spPr>
          <a:xfrm>
            <a:off x="6928338"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8" name="Rectangle 247"/>
          <p:cNvSpPr/>
          <p:nvPr/>
        </p:nvSpPr>
        <p:spPr>
          <a:xfrm>
            <a:off x="6928338"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Rectangle 251"/>
          <p:cNvSpPr/>
          <p:nvPr/>
        </p:nvSpPr>
        <p:spPr>
          <a:xfrm>
            <a:off x="6928338"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4" name="Rectangle 253"/>
          <p:cNvSpPr/>
          <p:nvPr/>
        </p:nvSpPr>
        <p:spPr>
          <a:xfrm>
            <a:off x="6928338"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8" name="Rectangle 257"/>
          <p:cNvSpPr/>
          <p:nvPr/>
        </p:nvSpPr>
        <p:spPr>
          <a:xfrm>
            <a:off x="6928338"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0" name="Rectangle 259"/>
          <p:cNvSpPr/>
          <p:nvPr/>
        </p:nvSpPr>
        <p:spPr>
          <a:xfrm>
            <a:off x="6928338"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5" name="Rectangle 264"/>
          <p:cNvSpPr/>
          <p:nvPr/>
        </p:nvSpPr>
        <p:spPr>
          <a:xfrm>
            <a:off x="7168661"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9" name="Rectangle 268"/>
          <p:cNvSpPr/>
          <p:nvPr/>
        </p:nvSpPr>
        <p:spPr>
          <a:xfrm>
            <a:off x="7168661"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0" name="Rectangle 269"/>
          <p:cNvSpPr/>
          <p:nvPr/>
        </p:nvSpPr>
        <p:spPr>
          <a:xfrm>
            <a:off x="7168661" y="476868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2" name="Rectangle 271"/>
          <p:cNvSpPr/>
          <p:nvPr/>
        </p:nvSpPr>
        <p:spPr>
          <a:xfrm>
            <a:off x="7168661" y="3151314"/>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3" name="Rectangle 272"/>
          <p:cNvSpPr/>
          <p:nvPr/>
        </p:nvSpPr>
        <p:spPr>
          <a:xfrm>
            <a:off x="7168661"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4" name="Rectangle 273"/>
          <p:cNvSpPr/>
          <p:nvPr/>
        </p:nvSpPr>
        <p:spPr>
          <a:xfrm>
            <a:off x="7168661"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0" name="Rectangle 279"/>
          <p:cNvSpPr/>
          <p:nvPr/>
        </p:nvSpPr>
        <p:spPr>
          <a:xfrm>
            <a:off x="7168661" y="3026901"/>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2" name="Rectangle 281"/>
          <p:cNvSpPr/>
          <p:nvPr/>
        </p:nvSpPr>
        <p:spPr>
          <a:xfrm>
            <a:off x="7168661" y="340014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0" name="Rectangle 289"/>
          <p:cNvSpPr/>
          <p:nvPr/>
        </p:nvSpPr>
        <p:spPr>
          <a:xfrm>
            <a:off x="7408984"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4" name="Rectangle 293"/>
          <p:cNvSpPr/>
          <p:nvPr/>
        </p:nvSpPr>
        <p:spPr>
          <a:xfrm>
            <a:off x="7408984" y="364896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7" name="Rectangle 296"/>
          <p:cNvSpPr/>
          <p:nvPr/>
        </p:nvSpPr>
        <p:spPr>
          <a:xfrm>
            <a:off x="7408984"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8" name="Rectangle 297"/>
          <p:cNvSpPr/>
          <p:nvPr/>
        </p:nvSpPr>
        <p:spPr>
          <a:xfrm>
            <a:off x="7408984"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4" name="Rectangle 303"/>
          <p:cNvSpPr/>
          <p:nvPr/>
        </p:nvSpPr>
        <p:spPr>
          <a:xfrm>
            <a:off x="7408984"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0" name="Rectangle 309"/>
          <p:cNvSpPr/>
          <p:nvPr/>
        </p:nvSpPr>
        <p:spPr>
          <a:xfrm>
            <a:off x="7408984"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2" name="Rectangle 311"/>
          <p:cNvSpPr/>
          <p:nvPr/>
        </p:nvSpPr>
        <p:spPr>
          <a:xfrm>
            <a:off x="7408984" y="377337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9" name="Rectangle 318"/>
          <p:cNvSpPr/>
          <p:nvPr/>
        </p:nvSpPr>
        <p:spPr>
          <a:xfrm>
            <a:off x="7649307" y="364566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2" name="Rectangle 321"/>
          <p:cNvSpPr/>
          <p:nvPr/>
        </p:nvSpPr>
        <p:spPr>
          <a:xfrm>
            <a:off x="7649307" y="314801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3" name="Rectangle 322"/>
          <p:cNvSpPr/>
          <p:nvPr/>
        </p:nvSpPr>
        <p:spPr>
          <a:xfrm>
            <a:off x="7649307"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9" name="Rectangle 328"/>
          <p:cNvSpPr/>
          <p:nvPr/>
        </p:nvSpPr>
        <p:spPr>
          <a:xfrm>
            <a:off x="7649307" y="327243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4" name="Rectangle 343"/>
          <p:cNvSpPr/>
          <p:nvPr/>
        </p:nvSpPr>
        <p:spPr>
          <a:xfrm>
            <a:off x="7649307" y="4392147"/>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6" name="Rectangle 345"/>
          <p:cNvSpPr/>
          <p:nvPr/>
        </p:nvSpPr>
        <p:spPr>
          <a:xfrm>
            <a:off x="7649307" y="377008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4" name="Rectangle 353"/>
          <p:cNvSpPr/>
          <p:nvPr/>
        </p:nvSpPr>
        <p:spPr>
          <a:xfrm>
            <a:off x="7889630" y="476538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2" name="Rectangle 361"/>
          <p:cNvSpPr/>
          <p:nvPr/>
        </p:nvSpPr>
        <p:spPr>
          <a:xfrm>
            <a:off x="7889630" y="488979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4" name="Rectangle 363"/>
          <p:cNvSpPr/>
          <p:nvPr/>
        </p:nvSpPr>
        <p:spPr>
          <a:xfrm>
            <a:off x="7889630"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3" name="Rectangle 372"/>
          <p:cNvSpPr/>
          <p:nvPr/>
        </p:nvSpPr>
        <p:spPr>
          <a:xfrm>
            <a:off x="7889630"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1" name="Rectangle 380"/>
          <p:cNvSpPr/>
          <p:nvPr/>
        </p:nvSpPr>
        <p:spPr>
          <a:xfrm>
            <a:off x="8129953"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2" name="Rectangle 381"/>
          <p:cNvSpPr/>
          <p:nvPr/>
        </p:nvSpPr>
        <p:spPr>
          <a:xfrm>
            <a:off x="8129953"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9" name="Rectangle 388"/>
          <p:cNvSpPr/>
          <p:nvPr/>
        </p:nvSpPr>
        <p:spPr>
          <a:xfrm>
            <a:off x="8129953"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8" name="Rectangle 397"/>
          <p:cNvSpPr/>
          <p:nvPr/>
        </p:nvSpPr>
        <p:spPr>
          <a:xfrm>
            <a:off x="8129953"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6" name="Rectangle 405"/>
          <p:cNvSpPr/>
          <p:nvPr/>
        </p:nvSpPr>
        <p:spPr>
          <a:xfrm>
            <a:off x="8370276"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7" name="Rectangle 406"/>
          <p:cNvSpPr/>
          <p:nvPr/>
        </p:nvSpPr>
        <p:spPr>
          <a:xfrm>
            <a:off x="8370276"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8" name="Rectangle 407"/>
          <p:cNvSpPr/>
          <p:nvPr/>
        </p:nvSpPr>
        <p:spPr>
          <a:xfrm>
            <a:off x="8370276" y="50142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2" name="Rectangle 411"/>
          <p:cNvSpPr/>
          <p:nvPr/>
        </p:nvSpPr>
        <p:spPr>
          <a:xfrm>
            <a:off x="8370276" y="48897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3" name="Rectangle 422"/>
          <p:cNvSpPr/>
          <p:nvPr/>
        </p:nvSpPr>
        <p:spPr>
          <a:xfrm>
            <a:off x="8370276"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8" name="Rectangle 427"/>
          <p:cNvSpPr/>
          <p:nvPr/>
        </p:nvSpPr>
        <p:spPr>
          <a:xfrm>
            <a:off x="8610600" y="365014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7" name="Rectangle 446"/>
          <p:cNvSpPr/>
          <p:nvPr/>
        </p:nvSpPr>
        <p:spPr>
          <a:xfrm>
            <a:off x="8610600" y="327691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9" name="Rectangle 448"/>
          <p:cNvSpPr/>
          <p:nvPr/>
        </p:nvSpPr>
        <p:spPr>
          <a:xfrm>
            <a:off x="8610600" y="452104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2" name="Rectangle 451"/>
          <p:cNvSpPr/>
          <p:nvPr/>
        </p:nvSpPr>
        <p:spPr>
          <a:xfrm>
            <a:off x="8610600" y="427221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5" name="Rectangle 454"/>
          <p:cNvSpPr/>
          <p:nvPr/>
        </p:nvSpPr>
        <p:spPr>
          <a:xfrm>
            <a:off x="8610600" y="377456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8" name="TextBox 457"/>
          <p:cNvSpPr txBox="1"/>
          <p:nvPr/>
        </p:nvSpPr>
        <p:spPr bwMode="auto">
          <a:xfrm>
            <a:off x="5507839" y="5638800"/>
            <a:ext cx="32303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90 out of 364 matrices</a:t>
            </a:r>
            <a:endParaRPr lang="en-US" sz="2400" dirty="0">
              <a:solidFill>
                <a:schemeClr val="bg1"/>
              </a:solidFill>
              <a:latin typeface="Helvetica" pitchFamily="34" charset="0"/>
              <a:cs typeface="Helvetica" pitchFamily="34" charset="0"/>
            </a:endParaRPr>
          </a:p>
        </p:txBody>
      </p:sp>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42" name="Group 241"/>
          <p:cNvGrpSpPr/>
          <p:nvPr/>
        </p:nvGrpSpPr>
        <p:grpSpPr>
          <a:xfrm>
            <a:off x="1295399" y="2362200"/>
            <a:ext cx="6781801" cy="1838632"/>
            <a:chOff x="1295399" y="2362200"/>
            <a:chExt cx="6781801" cy="1838632"/>
          </a:xfrm>
        </p:grpSpPr>
        <p:sp>
          <p:nvSpPr>
            <p:cNvPr id="176" name="Oval 175"/>
            <p:cNvSpPr/>
            <p:nvPr/>
          </p:nvSpPr>
          <p:spPr>
            <a:xfrm>
              <a:off x="7772400" y="3896032"/>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29" name="Group 228"/>
            <p:cNvGrpSpPr/>
            <p:nvPr/>
          </p:nvGrpSpPr>
          <p:grpSpPr>
            <a:xfrm>
              <a:off x="1295399" y="2362200"/>
              <a:ext cx="533404" cy="1447800"/>
              <a:chOff x="1295399" y="2362200"/>
              <a:chExt cx="533404" cy="1447800"/>
            </a:xfrm>
          </p:grpSpPr>
          <p:cxnSp>
            <p:nvCxnSpPr>
              <p:cNvPr id="170" name="Straight Arrow Connector 169"/>
              <p:cNvCxnSpPr/>
              <p:nvPr/>
            </p:nvCxnSpPr>
            <p:spPr>
              <a:xfrm>
                <a:off x="1822450" y="2876550"/>
                <a:ext cx="0" cy="93345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6" name="Shape 155"/>
              <p:cNvCxnSpPr/>
              <p:nvPr/>
            </p:nvCxnSpPr>
            <p:spPr>
              <a:xfrm>
                <a:off x="1295399" y="2362200"/>
                <a:ext cx="533404" cy="527053"/>
              </a:xfrm>
              <a:prstGeom prst="bentConnector3">
                <a:avLst>
                  <a:gd name="adj1" fmla="val 100000"/>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234" name="Group 233"/>
          <p:cNvGrpSpPr/>
          <p:nvPr/>
        </p:nvGrpSpPr>
        <p:grpSpPr>
          <a:xfrm>
            <a:off x="914400" y="2915264"/>
            <a:ext cx="4771104" cy="1656736"/>
            <a:chOff x="914400" y="2915264"/>
            <a:chExt cx="4771104" cy="1656736"/>
          </a:xfrm>
        </p:grpSpPr>
        <p:sp>
          <p:nvSpPr>
            <p:cNvPr id="175" name="Oval 174"/>
            <p:cNvSpPr/>
            <p:nvPr/>
          </p:nvSpPr>
          <p:spPr>
            <a:xfrm>
              <a:off x="5380704" y="2915264"/>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26" name="Group 225"/>
            <p:cNvGrpSpPr/>
            <p:nvPr/>
          </p:nvGrpSpPr>
          <p:grpSpPr>
            <a:xfrm>
              <a:off x="914400" y="4191000"/>
              <a:ext cx="1447800" cy="381000"/>
              <a:chOff x="914400" y="4191000"/>
              <a:chExt cx="1447800" cy="381000"/>
            </a:xfrm>
          </p:grpSpPr>
          <p:cxnSp>
            <p:nvCxnSpPr>
              <p:cNvPr id="173" name="Straight Arrow Connector 172"/>
              <p:cNvCxnSpPr/>
              <p:nvPr/>
            </p:nvCxnSpPr>
            <p:spPr>
              <a:xfrm>
                <a:off x="1447800" y="4191000"/>
                <a:ext cx="914400" cy="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Elbow Connector 137"/>
              <p:cNvCxnSpPr/>
              <p:nvPr/>
            </p:nvCxnSpPr>
            <p:spPr>
              <a:xfrm flipV="1">
                <a:off x="914400" y="4191000"/>
                <a:ext cx="533400" cy="381000"/>
              </a:xfrm>
              <a:prstGeom prst="bentConnector3">
                <a:avLst>
                  <a:gd name="adj1" fmla="val 0"/>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grpSp>
      <p:cxnSp>
        <p:nvCxnSpPr>
          <p:cNvPr id="58" name="Straight Connector 57"/>
          <p:cNvCxnSpPr/>
          <p:nvPr/>
        </p:nvCxnSpPr>
        <p:spPr>
          <a:xfrm>
            <a:off x="571296" y="4594099"/>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37" name="Group 236"/>
          <p:cNvGrpSpPr/>
          <p:nvPr/>
        </p:nvGrpSpPr>
        <p:grpSpPr>
          <a:xfrm>
            <a:off x="3883743" y="3409336"/>
            <a:ext cx="2030361" cy="1696064"/>
            <a:chOff x="3883743" y="3409336"/>
            <a:chExt cx="2030361" cy="1696064"/>
          </a:xfrm>
        </p:grpSpPr>
        <p:grpSp>
          <p:nvGrpSpPr>
            <p:cNvPr id="221" name="Group 220"/>
            <p:cNvGrpSpPr/>
            <p:nvPr/>
          </p:nvGrpSpPr>
          <p:grpSpPr>
            <a:xfrm>
              <a:off x="3883743" y="3657600"/>
              <a:ext cx="307258" cy="1447800"/>
              <a:chOff x="3883743" y="3657600"/>
              <a:chExt cx="307258" cy="1447800"/>
            </a:xfrm>
          </p:grpSpPr>
          <p:cxnSp>
            <p:nvCxnSpPr>
              <p:cNvPr id="206" name="Straight Arrow Connector 205"/>
              <p:cNvCxnSpPr/>
              <p:nvPr/>
            </p:nvCxnSpPr>
            <p:spPr>
              <a:xfrm flipV="1">
                <a:off x="3886200" y="3657600"/>
                <a:ext cx="0" cy="91440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1" name="Elbow Connector 200"/>
              <p:cNvCxnSpPr/>
              <p:nvPr/>
            </p:nvCxnSpPr>
            <p:spPr>
              <a:xfrm rot="16200000" flipV="1">
                <a:off x="3785420" y="4699820"/>
                <a:ext cx="503903" cy="307258"/>
              </a:xfrm>
              <a:prstGeom prst="bentConnector3">
                <a:avLst>
                  <a:gd name="adj1" fmla="val -732"/>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30" name="Oval 229"/>
            <p:cNvSpPr/>
            <p:nvPr/>
          </p:nvSpPr>
          <p:spPr>
            <a:xfrm>
              <a:off x="5609304" y="3409336"/>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1" name="Group 240"/>
          <p:cNvGrpSpPr/>
          <p:nvPr/>
        </p:nvGrpSpPr>
        <p:grpSpPr>
          <a:xfrm>
            <a:off x="2231924" y="3028336"/>
            <a:ext cx="5368412" cy="1010264"/>
            <a:chOff x="2231924" y="3028336"/>
            <a:chExt cx="5368412" cy="1010264"/>
          </a:xfrm>
        </p:grpSpPr>
        <p:grpSp>
          <p:nvGrpSpPr>
            <p:cNvPr id="225" name="Group 224"/>
            <p:cNvGrpSpPr/>
            <p:nvPr/>
          </p:nvGrpSpPr>
          <p:grpSpPr>
            <a:xfrm>
              <a:off x="2231924" y="3810000"/>
              <a:ext cx="1425676" cy="228600"/>
              <a:chOff x="2231924" y="3810000"/>
              <a:chExt cx="1425676" cy="228600"/>
            </a:xfrm>
          </p:grpSpPr>
          <p:cxnSp>
            <p:nvCxnSpPr>
              <p:cNvPr id="185" name="Straight Arrow Connector 184"/>
              <p:cNvCxnSpPr/>
              <p:nvPr/>
            </p:nvCxnSpPr>
            <p:spPr>
              <a:xfrm flipH="1">
                <a:off x="2231924" y="4038600"/>
                <a:ext cx="904566" cy="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1" name="Elbow Connector 180"/>
              <p:cNvCxnSpPr/>
              <p:nvPr/>
            </p:nvCxnSpPr>
            <p:spPr>
              <a:xfrm rot="10800000" flipV="1">
                <a:off x="3124200" y="3810000"/>
                <a:ext cx="533400" cy="228600"/>
              </a:xfrm>
              <a:prstGeom prst="bentConnector3">
                <a:avLst>
                  <a:gd name="adj1" fmla="val 230"/>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31" name="Oval 230"/>
            <p:cNvSpPr/>
            <p:nvPr/>
          </p:nvSpPr>
          <p:spPr>
            <a:xfrm>
              <a:off x="7295536" y="3028336"/>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9" name="Group 238"/>
          <p:cNvGrpSpPr/>
          <p:nvPr/>
        </p:nvGrpSpPr>
        <p:grpSpPr>
          <a:xfrm>
            <a:off x="2054943" y="2743200"/>
            <a:ext cx="4822721" cy="1676400"/>
            <a:chOff x="2054943" y="2743200"/>
            <a:chExt cx="4822721" cy="1676400"/>
          </a:xfrm>
        </p:grpSpPr>
        <p:grpSp>
          <p:nvGrpSpPr>
            <p:cNvPr id="228" name="Group 227"/>
            <p:cNvGrpSpPr/>
            <p:nvPr/>
          </p:nvGrpSpPr>
          <p:grpSpPr>
            <a:xfrm>
              <a:off x="2054943" y="2743200"/>
              <a:ext cx="307258" cy="1676400"/>
              <a:chOff x="2054943" y="2743200"/>
              <a:chExt cx="307258" cy="1676400"/>
            </a:xfrm>
          </p:grpSpPr>
          <p:cxnSp>
            <p:nvCxnSpPr>
              <p:cNvPr id="217" name="Straight Arrow Connector 216"/>
              <p:cNvCxnSpPr/>
              <p:nvPr/>
            </p:nvCxnSpPr>
            <p:spPr>
              <a:xfrm flipV="1">
                <a:off x="2057400" y="2743200"/>
                <a:ext cx="0" cy="91440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2" name="Elbow Connector 211"/>
              <p:cNvCxnSpPr/>
              <p:nvPr/>
            </p:nvCxnSpPr>
            <p:spPr>
              <a:xfrm rot="16200000" flipV="1">
                <a:off x="1842320" y="3899720"/>
                <a:ext cx="732503" cy="307258"/>
              </a:xfrm>
              <a:prstGeom prst="bentConnector3">
                <a:avLst>
                  <a:gd name="adj1" fmla="val -1007"/>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32" name="Oval 231"/>
            <p:cNvSpPr/>
            <p:nvPr/>
          </p:nvSpPr>
          <p:spPr>
            <a:xfrm>
              <a:off x="6572864" y="3780504"/>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37"/>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239"/>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241"/>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2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8"/>
                                        </p:tgtEl>
                                        <p:attrNameLst>
                                          <p:attrName>style.visibility</p:attrName>
                                        </p:attrNameLst>
                                      </p:cBhvr>
                                      <p:to>
                                        <p:strVal val="visible"/>
                                      </p:to>
                                    </p:set>
                                  </p:childTnLst>
                                </p:cTn>
                              </p:par>
                              <p:par>
                                <p:cTn id="23" presetID="1" presetClass="exit" presetSubtype="0" fill="hold" grpId="0" nodeType="withEffect">
                                  <p:stCondLst>
                                    <p:cond delay="0"/>
                                  </p:stCondLst>
                                  <p:childTnLst>
                                    <p:set>
                                      <p:cBhvr>
                                        <p:cTn id="24" dur="1" fill="hold">
                                          <p:stCondLst>
                                            <p:cond delay="0"/>
                                          </p:stCondLst>
                                        </p:cTn>
                                        <p:tgtEl>
                                          <p:spTgt spid="4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458"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pSp>
        <p:nvGrpSpPr>
          <p:cNvPr id="59" name="Group 58"/>
          <p:cNvGrpSpPr/>
          <p:nvPr/>
        </p:nvGrpSpPr>
        <p:grpSpPr>
          <a:xfrm>
            <a:off x="2772194" y="838200"/>
            <a:ext cx="3599613" cy="1856016"/>
            <a:chOff x="2772194" y="838200"/>
            <a:chExt cx="3599613" cy="1856016"/>
          </a:xfrm>
        </p:grpSpPr>
        <p:pic>
          <p:nvPicPr>
            <p:cNvPr id="30" name="Picture 29" descr="direct.bmp"/>
            <p:cNvPicPr>
              <a:picLocks noChangeAspect="1"/>
            </p:cNvPicPr>
            <p:nvPr/>
          </p:nvPicPr>
          <p:blipFill>
            <a:blip r:embed="rId4" cstate="print"/>
            <a:srcRect l="11251" t="25003" r="11251" b="5001"/>
            <a:stretch>
              <a:fillRect/>
            </a:stretch>
          </p:blipFill>
          <p:spPr>
            <a:xfrm>
              <a:off x="2772194" y="838200"/>
              <a:ext cx="3599613" cy="1828800"/>
            </a:xfrm>
            <a:prstGeom prst="rect">
              <a:avLst/>
            </a:prstGeom>
          </p:spPr>
        </p:pic>
        <p:sp>
          <p:nvSpPr>
            <p:cNvPr id="45" name="TextBox 44"/>
            <p:cNvSpPr txBox="1"/>
            <p:nvPr/>
          </p:nvSpPr>
          <p:spPr bwMode="auto">
            <a:xfrm>
              <a:off x="4211966" y="2355662"/>
              <a:ext cx="720069"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Direct</a:t>
              </a:r>
            </a:p>
          </p:txBody>
        </p:sp>
      </p:grpSp>
      <p:grpSp>
        <p:nvGrpSpPr>
          <p:cNvPr id="64" name="Group 63"/>
          <p:cNvGrpSpPr/>
          <p:nvPr/>
        </p:nvGrpSpPr>
        <p:grpSpPr>
          <a:xfrm>
            <a:off x="5544387" y="2095500"/>
            <a:ext cx="3599613" cy="2324100"/>
            <a:chOff x="5544387" y="2095500"/>
            <a:chExt cx="3599613" cy="2324100"/>
          </a:xfrm>
        </p:grpSpPr>
        <p:grpSp>
          <p:nvGrpSpPr>
            <p:cNvPr id="61" name="Group 60"/>
            <p:cNvGrpSpPr/>
            <p:nvPr/>
          </p:nvGrpSpPr>
          <p:grpSpPr>
            <a:xfrm>
              <a:off x="5544387" y="2590800"/>
              <a:ext cx="3599613" cy="1828800"/>
              <a:chOff x="5544387" y="2590800"/>
              <a:chExt cx="3599613" cy="1828800"/>
            </a:xfrm>
          </p:grpSpPr>
          <p:pic>
            <p:nvPicPr>
              <p:cNvPr id="33" name="Picture 32" descr="interfaces.bmp"/>
              <p:cNvPicPr>
                <a:picLocks noChangeAspect="1"/>
              </p:cNvPicPr>
              <p:nvPr/>
            </p:nvPicPr>
            <p:blipFill>
              <a:blip r:embed="rId5" cstate="print"/>
              <a:srcRect l="11251" t="25003" r="11251" b="5001"/>
              <a:stretch>
                <a:fillRect/>
              </a:stretch>
            </p:blipFill>
            <p:spPr>
              <a:xfrm>
                <a:off x="5544387" y="2590800"/>
                <a:ext cx="3599613" cy="1828800"/>
              </a:xfrm>
              <a:prstGeom prst="rect">
                <a:avLst/>
              </a:prstGeom>
            </p:spPr>
          </p:pic>
          <p:grpSp>
            <p:nvGrpSpPr>
              <p:cNvPr id="44" name="Group 43"/>
              <p:cNvGrpSpPr/>
              <p:nvPr/>
            </p:nvGrpSpPr>
            <p:grpSpPr>
              <a:xfrm>
                <a:off x="7543800" y="2895600"/>
                <a:ext cx="748923" cy="461665"/>
                <a:chOff x="4724400" y="4724400"/>
                <a:chExt cx="748923" cy="461665"/>
              </a:xfrm>
            </p:grpSpPr>
            <p:sp>
              <p:nvSpPr>
                <p:cNvPr id="8" name="TextBox 7"/>
                <p:cNvSpPr txBox="1"/>
                <p:nvPr/>
              </p:nvSpPr>
              <p:spPr bwMode="auto">
                <a:xfrm>
                  <a:off x="4724400" y="4724400"/>
                  <a:ext cx="74892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r</a:t>
                  </a:r>
                  <a:r>
                    <a:rPr lang="en-US" sz="2400" dirty="0" smtClean="0">
                      <a:solidFill>
                        <a:schemeClr val="bg1"/>
                      </a:solidFill>
                      <a:latin typeface="Helvetica" pitchFamily="34" charset="0"/>
                      <a:cs typeface="Helvetica" pitchFamily="34" charset="0"/>
                    </a:rPr>
                    <a:t>  r</a:t>
                  </a:r>
                  <a:endParaRPr lang="en-US" sz="2400" dirty="0">
                    <a:solidFill>
                      <a:schemeClr val="bg1"/>
                    </a:solidFill>
                    <a:latin typeface="Helvetica" pitchFamily="34" charset="0"/>
                    <a:cs typeface="Helvetica" pitchFamily="34" charset="0"/>
                  </a:endParaRPr>
                </a:p>
              </p:txBody>
            </p:sp>
            <p:cxnSp>
              <p:nvCxnSpPr>
                <p:cNvPr id="39" name="Straight Arrow Connector 38"/>
                <p:cNvCxnSpPr/>
                <p:nvPr/>
              </p:nvCxnSpPr>
              <p:spPr>
                <a:xfrm>
                  <a:off x="5048252" y="4977492"/>
                  <a:ext cx="97631"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grpSp>
        <p:sp>
          <p:nvSpPr>
            <p:cNvPr id="52" name="Down Arrow 51"/>
            <p:cNvSpPr/>
            <p:nvPr/>
          </p:nvSpPr>
          <p:spPr>
            <a:xfrm>
              <a:off x="7620000" y="2095500"/>
              <a:ext cx="152400" cy="304800"/>
            </a:xfrm>
            <a:prstGeom prst="down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Run-time</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17" name="TextBox 16"/>
          <p:cNvSpPr txBox="1"/>
          <p:nvPr/>
        </p:nvSpPr>
        <p:spPr bwMode="auto">
          <a:xfrm>
            <a:off x="7086600" y="1447800"/>
            <a:ext cx="146309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 = T</a:t>
            </a:r>
            <a:r>
              <a:rPr lang="en-US" sz="2400" baseline="-25000" dirty="0" smtClean="0">
                <a:solidFill>
                  <a:schemeClr val="bg1"/>
                </a:solidFill>
                <a:latin typeface="Helvetica" pitchFamily="34" charset="0"/>
                <a:cs typeface="Helvetica" pitchFamily="34" charset="0"/>
              </a:rPr>
              <a:t>b</a:t>
            </a:r>
            <a:r>
              <a:rPr lang="en-US" sz="2400" baseline="-25000" dirty="0" smtClean="0">
                <a:solidFill>
                  <a:schemeClr val="bg1"/>
                </a:solidFill>
                <a:latin typeface="Times New Roman"/>
                <a:cs typeface="Times New Roman"/>
              </a:rPr>
              <a:t>→</a:t>
            </a:r>
            <a:r>
              <a:rPr lang="en-US" sz="2400" baseline="-25000" dirty="0" smtClean="0">
                <a:solidFill>
                  <a:schemeClr val="bg1"/>
                </a:solidFill>
                <a:latin typeface="Helvetica" pitchFamily="34" charset="0"/>
                <a:cs typeface="Helvetica" pitchFamily="34" charset="0"/>
              </a:rPr>
              <a:t>r</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grpSp>
        <p:nvGrpSpPr>
          <p:cNvPr id="55" name="Group 54"/>
          <p:cNvGrpSpPr/>
          <p:nvPr/>
        </p:nvGrpSpPr>
        <p:grpSpPr>
          <a:xfrm>
            <a:off x="152400" y="4419600"/>
            <a:ext cx="2334467" cy="1828800"/>
            <a:chOff x="152400" y="4419600"/>
            <a:chExt cx="2334467" cy="1828800"/>
          </a:xfrm>
        </p:grpSpPr>
        <p:pic>
          <p:nvPicPr>
            <p:cNvPr id="36" name="Picture 35" descr="volumes.bmp"/>
            <p:cNvPicPr>
              <a:picLocks noChangeAspect="1"/>
            </p:cNvPicPr>
            <p:nvPr/>
          </p:nvPicPr>
          <p:blipFill>
            <a:blip r:embed="rId6" cstate="print"/>
            <a:srcRect l="11251" t="25003" r="45006" b="5001"/>
            <a:stretch>
              <a:fillRect/>
            </a:stretch>
          </p:blipFill>
          <p:spPr>
            <a:xfrm>
              <a:off x="152400" y="4419600"/>
              <a:ext cx="2031785" cy="1828800"/>
            </a:xfrm>
            <a:prstGeom prst="rect">
              <a:avLst/>
            </a:prstGeom>
          </p:spPr>
        </p:pic>
        <p:sp>
          <p:nvSpPr>
            <p:cNvPr id="22" name="TextBox 21"/>
            <p:cNvSpPr txBox="1"/>
            <p:nvPr/>
          </p:nvSpPr>
          <p:spPr bwMode="auto">
            <a:xfrm>
              <a:off x="1447800" y="5715000"/>
              <a:ext cx="103906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bvol</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grpSp>
      <p:grpSp>
        <p:nvGrpSpPr>
          <p:cNvPr id="56" name="Group 55"/>
          <p:cNvGrpSpPr/>
          <p:nvPr/>
        </p:nvGrpSpPr>
        <p:grpSpPr>
          <a:xfrm>
            <a:off x="7086600" y="4419600"/>
            <a:ext cx="2057400" cy="1828800"/>
            <a:chOff x="7086600" y="4419600"/>
            <a:chExt cx="2057400" cy="1828800"/>
          </a:xfrm>
        </p:grpSpPr>
        <p:pic>
          <p:nvPicPr>
            <p:cNvPr id="41" name="Picture 40" descr="volumes-interfaces.bmp"/>
            <p:cNvPicPr>
              <a:picLocks noChangeAspect="1"/>
            </p:cNvPicPr>
            <p:nvPr/>
          </p:nvPicPr>
          <p:blipFill>
            <a:blip r:embed="rId7" cstate="print"/>
            <a:srcRect l="11251" t="25003" r="45006" b="5001"/>
            <a:stretch>
              <a:fillRect/>
            </a:stretch>
          </p:blipFill>
          <p:spPr>
            <a:xfrm>
              <a:off x="7112215" y="4419600"/>
              <a:ext cx="2031785" cy="1828800"/>
            </a:xfrm>
            <a:prstGeom prst="rect">
              <a:avLst/>
            </a:prstGeom>
          </p:spPr>
        </p:pic>
        <p:sp>
          <p:nvSpPr>
            <p:cNvPr id="26" name="TextBox 25"/>
            <p:cNvSpPr txBox="1"/>
            <p:nvPr/>
          </p:nvSpPr>
          <p:spPr bwMode="auto">
            <a:xfrm>
              <a:off x="7086600" y="5715000"/>
              <a:ext cx="925253"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rvol</a:t>
              </a:r>
              <a:r>
                <a:rPr lang="en-US" sz="2400" dirty="0" smtClean="0">
                  <a:solidFill>
                    <a:schemeClr val="bg1"/>
                  </a:solidFill>
                  <a:latin typeface="Helvetica" pitchFamily="34" charset="0"/>
                  <a:cs typeface="Helvetica" pitchFamily="34" charset="0"/>
                </a:rPr>
                <a:t> r</a:t>
              </a:r>
              <a:endParaRPr lang="en-US" sz="2400" dirty="0">
                <a:solidFill>
                  <a:schemeClr val="bg1"/>
                </a:solidFill>
                <a:latin typeface="Helvetica" pitchFamily="34" charset="0"/>
                <a:cs typeface="Helvetica" pitchFamily="34" charset="0"/>
              </a:endParaRPr>
            </a:p>
          </p:txBody>
        </p:sp>
      </p:grpSp>
      <p:sp>
        <p:nvSpPr>
          <p:cNvPr id="46" name="Down Arrow 45"/>
          <p:cNvSpPr/>
          <p:nvPr/>
        </p:nvSpPr>
        <p:spPr>
          <a:xfrm>
            <a:off x="4495800" y="2819400"/>
            <a:ext cx="152400" cy="1371600"/>
          </a:xfrm>
          <a:prstGeom prst="down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2" name="Group 61"/>
          <p:cNvGrpSpPr/>
          <p:nvPr/>
        </p:nvGrpSpPr>
        <p:grpSpPr>
          <a:xfrm>
            <a:off x="685800" y="1447800"/>
            <a:ext cx="1981199" cy="461665"/>
            <a:chOff x="685800" y="1447800"/>
            <a:chExt cx="1981199" cy="461665"/>
          </a:xfrm>
        </p:grpSpPr>
        <p:sp>
          <p:nvSpPr>
            <p:cNvPr id="16" name="TextBox 15"/>
            <p:cNvSpPr txBox="1"/>
            <p:nvPr/>
          </p:nvSpPr>
          <p:spPr bwMode="auto">
            <a:xfrm>
              <a:off x="685800" y="1447800"/>
              <a:ext cx="158812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b = T</a:t>
              </a:r>
              <a:r>
                <a:rPr lang="en-US" sz="2400" baseline="-25000" dirty="0" smtClean="0">
                  <a:solidFill>
                    <a:schemeClr val="bg1"/>
                  </a:solidFill>
                  <a:latin typeface="Helvetica" pitchFamily="34" charset="0"/>
                  <a:cs typeface="Helvetica" pitchFamily="34" charset="0"/>
                </a:rPr>
                <a:t>d</a:t>
              </a:r>
              <a:r>
                <a:rPr lang="en-US" sz="2400" baseline="-25000" dirty="0" smtClean="0">
                  <a:solidFill>
                    <a:schemeClr val="bg1"/>
                  </a:solidFill>
                  <a:latin typeface="Times New Roman"/>
                  <a:cs typeface="Times New Roman"/>
                </a:rPr>
                <a:t>→</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49" name="Left Arrow 48"/>
            <p:cNvSpPr/>
            <p:nvPr/>
          </p:nvSpPr>
          <p:spPr>
            <a:xfrm>
              <a:off x="2362199" y="1676400"/>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3" name="Group 62"/>
          <p:cNvGrpSpPr/>
          <p:nvPr/>
        </p:nvGrpSpPr>
        <p:grpSpPr>
          <a:xfrm>
            <a:off x="152400" y="2095500"/>
            <a:ext cx="3599613" cy="2324100"/>
            <a:chOff x="152400" y="2095500"/>
            <a:chExt cx="3599613" cy="2324100"/>
          </a:xfrm>
        </p:grpSpPr>
        <p:grpSp>
          <p:nvGrpSpPr>
            <p:cNvPr id="60" name="Group 59"/>
            <p:cNvGrpSpPr/>
            <p:nvPr/>
          </p:nvGrpSpPr>
          <p:grpSpPr>
            <a:xfrm>
              <a:off x="152400" y="2590800"/>
              <a:ext cx="3599613" cy="1828800"/>
              <a:chOff x="152400" y="2590800"/>
              <a:chExt cx="3599613" cy="1828800"/>
            </a:xfrm>
          </p:grpSpPr>
          <p:pic>
            <p:nvPicPr>
              <p:cNvPr id="43" name="Picture 42" descr="indirect.bmp"/>
              <p:cNvPicPr>
                <a:picLocks noChangeAspect="1"/>
              </p:cNvPicPr>
              <p:nvPr/>
            </p:nvPicPr>
            <p:blipFill>
              <a:blip r:embed="rId8" cstate="print"/>
              <a:srcRect l="11251" t="25003" r="11251" b="5001"/>
              <a:stretch>
                <a:fillRect/>
              </a:stretch>
            </p:blipFill>
            <p:spPr>
              <a:xfrm>
                <a:off x="152400" y="2590800"/>
                <a:ext cx="3599613" cy="1828800"/>
              </a:xfrm>
              <a:prstGeom prst="rect">
                <a:avLst/>
              </a:prstGeom>
            </p:spPr>
          </p:pic>
          <p:grpSp>
            <p:nvGrpSpPr>
              <p:cNvPr id="29" name="Group 28"/>
              <p:cNvGrpSpPr/>
              <p:nvPr/>
            </p:nvGrpSpPr>
            <p:grpSpPr>
              <a:xfrm>
                <a:off x="2133600" y="2895600"/>
                <a:ext cx="777777" cy="461665"/>
                <a:chOff x="4724400" y="1521023"/>
                <a:chExt cx="777777" cy="461665"/>
              </a:xfrm>
            </p:grpSpPr>
            <p:sp>
              <p:nvSpPr>
                <p:cNvPr id="9" name="TextBox 8"/>
                <p:cNvSpPr txBox="1"/>
                <p:nvPr/>
              </p:nvSpPr>
              <p:spPr bwMode="auto">
                <a:xfrm>
                  <a:off x="4724400" y="1521023"/>
                  <a:ext cx="77777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cxnSp>
              <p:nvCxnSpPr>
                <p:cNvPr id="37" name="Straight Arrow Connector 36"/>
                <p:cNvCxnSpPr/>
                <p:nvPr/>
              </p:nvCxnSpPr>
              <p:spPr>
                <a:xfrm>
                  <a:off x="5051313" y="1749623"/>
                  <a:ext cx="97631"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grpSp>
        <p:sp>
          <p:nvSpPr>
            <p:cNvPr id="51" name="Down Arrow 50"/>
            <p:cNvSpPr/>
            <p:nvPr/>
          </p:nvSpPr>
          <p:spPr>
            <a:xfrm>
              <a:off x="1447800" y="2095500"/>
              <a:ext cx="152400" cy="304800"/>
            </a:xfrm>
            <a:prstGeom prst="down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3" name="Left Arrow 52"/>
          <p:cNvSpPr/>
          <p:nvPr/>
        </p:nvSpPr>
        <p:spPr>
          <a:xfrm rot="10800000">
            <a:off x="2362200" y="5257800"/>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Left Arrow 53"/>
          <p:cNvSpPr/>
          <p:nvPr/>
        </p:nvSpPr>
        <p:spPr>
          <a:xfrm>
            <a:off x="6629400" y="5257800"/>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8" name="Group 57"/>
          <p:cNvGrpSpPr/>
          <p:nvPr/>
        </p:nvGrpSpPr>
        <p:grpSpPr>
          <a:xfrm>
            <a:off x="2895600" y="4400548"/>
            <a:ext cx="3599613" cy="1854390"/>
            <a:chOff x="2895600" y="4400548"/>
            <a:chExt cx="3599613" cy="1854390"/>
          </a:xfrm>
        </p:grpSpPr>
        <p:pic>
          <p:nvPicPr>
            <p:cNvPr id="42" name="Picture 41" descr="all.bmp"/>
            <p:cNvPicPr>
              <a:picLocks noChangeAspect="1"/>
            </p:cNvPicPr>
            <p:nvPr/>
          </p:nvPicPr>
          <p:blipFill>
            <a:blip r:embed="rId9" cstate="print"/>
            <a:srcRect l="11251" t="25003" r="11251" b="5001"/>
            <a:stretch>
              <a:fillRect/>
            </a:stretch>
          </p:blipFill>
          <p:spPr>
            <a:xfrm>
              <a:off x="2895600" y="4400548"/>
              <a:ext cx="3599613" cy="1828800"/>
            </a:xfrm>
            <a:prstGeom prst="rect">
              <a:avLst/>
            </a:prstGeom>
          </p:spPr>
        </p:pic>
        <p:sp>
          <p:nvSpPr>
            <p:cNvPr id="57" name="TextBox 56"/>
            <p:cNvSpPr txBox="1"/>
            <p:nvPr/>
          </p:nvSpPr>
          <p:spPr bwMode="auto">
            <a:xfrm>
              <a:off x="3872905" y="5916384"/>
              <a:ext cx="1645002"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Direct &amp; Indirect</a:t>
              </a:r>
            </a:p>
          </p:txBody>
        </p:sp>
      </p:grpSp>
      <p:sp>
        <p:nvSpPr>
          <p:cNvPr id="38" name="Left Arrow 37"/>
          <p:cNvSpPr/>
          <p:nvPr/>
        </p:nvSpPr>
        <p:spPr>
          <a:xfrm rot="12852128">
            <a:off x="3597877" y="4415889"/>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Left Arrow 39"/>
          <p:cNvSpPr/>
          <p:nvPr/>
        </p:nvSpPr>
        <p:spPr>
          <a:xfrm rot="19391577">
            <a:off x="5471126" y="4419517"/>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6" grpId="0" animBg="1"/>
      <p:bldP spid="53" grpId="0" animBg="1"/>
      <p:bldP spid="54" grpId="0" animBg="1"/>
      <p:bldP spid="38" grpId="0" animBg="1"/>
      <p:bldP spid="4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Limitations</a:t>
            </a:r>
            <a:endParaRPr lang="en-US" sz="1600" b="1" dirty="0" smtClean="0">
              <a:solidFill>
                <a:srgbClr val="FFFF00"/>
              </a:solidFill>
              <a:latin typeface="Verdana" pitchFamily="34" charset="0"/>
              <a:ea typeface="Verdana" pitchFamily="34" charset="0"/>
              <a:cs typeface="Verdana" pitchFamily="34" charset="0"/>
            </a:endParaRPr>
          </a:p>
        </p:txBody>
      </p:sp>
      <p:pic>
        <p:nvPicPr>
          <p:cNvPr id="8" name="Picture 7" descr="cave+ogre-multibounce-indirect.png"/>
          <p:cNvPicPr>
            <a:picLocks noChangeAspect="1"/>
          </p:cNvPicPr>
          <p:nvPr/>
        </p:nvPicPr>
        <p:blipFill>
          <a:blip r:embed="rId4" cstate="print"/>
          <a:stretch>
            <a:fillRect/>
          </a:stretch>
        </p:blipFill>
        <p:spPr>
          <a:xfrm>
            <a:off x="640080" y="1755648"/>
            <a:ext cx="3657600" cy="3657600"/>
          </a:xfrm>
          <a:prstGeom prst="rect">
            <a:avLst/>
          </a:prstGeom>
        </p:spPr>
      </p:pic>
      <p:pic>
        <p:nvPicPr>
          <p:cNvPr id="9" name="Picture 8" descr="cave+ogre-multibounce-indirect-reference.png"/>
          <p:cNvPicPr>
            <a:picLocks noChangeAspect="1"/>
          </p:cNvPicPr>
          <p:nvPr/>
        </p:nvPicPr>
        <p:blipFill>
          <a:blip r:embed="rId5" cstate="print"/>
          <a:stretch>
            <a:fillRect/>
          </a:stretch>
        </p:blipFill>
        <p:spPr>
          <a:xfrm>
            <a:off x="4837176" y="1755648"/>
            <a:ext cx="3657600" cy="3657600"/>
          </a:xfrm>
          <a:prstGeom prst="rect">
            <a:avLst/>
          </a:prstGeom>
        </p:spPr>
      </p:pic>
      <p:sp>
        <p:nvSpPr>
          <p:cNvPr id="10" name="TextBox 9"/>
          <p:cNvSpPr txBox="1"/>
          <p:nvPr/>
        </p:nvSpPr>
        <p:spPr bwMode="auto">
          <a:xfrm>
            <a:off x="1066800" y="5481935"/>
            <a:ext cx="290983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MRT – Indirect Only</a:t>
            </a:r>
            <a:endParaRPr lang="en-US" sz="2400" dirty="0">
              <a:solidFill>
                <a:schemeClr val="bg1"/>
              </a:solidFill>
              <a:latin typeface="Helvetica" pitchFamily="34" charset="0"/>
              <a:cs typeface="Helvetica" pitchFamily="34" charset="0"/>
            </a:endParaRPr>
          </a:p>
        </p:txBody>
      </p:sp>
      <p:sp>
        <p:nvSpPr>
          <p:cNvPr id="11" name="TextBox 10"/>
          <p:cNvSpPr txBox="1"/>
          <p:nvPr/>
        </p:nvSpPr>
        <p:spPr bwMode="auto">
          <a:xfrm>
            <a:off x="4841175" y="5481935"/>
            <a:ext cx="365741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Ray Trace – Indirect Only</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Limitations</a:t>
            </a:r>
            <a:endParaRPr lang="en-US" sz="1600" b="1" dirty="0" smtClean="0">
              <a:solidFill>
                <a:srgbClr val="FFFF00"/>
              </a:solidFill>
              <a:latin typeface="Verdana" pitchFamily="34" charset="0"/>
              <a:ea typeface="Verdana" pitchFamily="34" charset="0"/>
              <a:cs typeface="Verdana" pitchFamily="34" charset="0"/>
            </a:endParaRPr>
          </a:p>
        </p:txBody>
      </p:sp>
      <p:pic>
        <p:nvPicPr>
          <p:cNvPr id="1028" name="Picture 4"/>
          <p:cNvPicPr>
            <a:picLocks noChangeAspect="1" noChangeArrowheads="1"/>
          </p:cNvPicPr>
          <p:nvPr/>
        </p:nvPicPr>
        <p:blipFill>
          <a:blip r:embed="rId4" cstate="print"/>
          <a:srcRect/>
          <a:stretch>
            <a:fillRect/>
          </a:stretch>
        </p:blipFill>
        <p:spPr bwMode="auto">
          <a:xfrm>
            <a:off x="4838700" y="1752600"/>
            <a:ext cx="3657600" cy="3657600"/>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647700" y="1752600"/>
            <a:ext cx="3657600" cy="3657600"/>
          </a:xfrm>
          <a:prstGeom prst="rect">
            <a:avLst/>
          </a:prstGeom>
          <a:noFill/>
          <a:ln w="9525">
            <a:noFill/>
            <a:miter lim="800000"/>
            <a:headEnd/>
            <a:tailEnd/>
          </a:ln>
        </p:spPr>
      </p:pic>
      <p:sp>
        <p:nvSpPr>
          <p:cNvPr id="13" name="TextBox 12"/>
          <p:cNvSpPr txBox="1"/>
          <p:nvPr/>
        </p:nvSpPr>
        <p:spPr bwMode="auto">
          <a:xfrm>
            <a:off x="1066800" y="5481935"/>
            <a:ext cx="290983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MRT – Indirect Only</a:t>
            </a:r>
            <a:endParaRPr lang="en-US" sz="2400" dirty="0">
              <a:solidFill>
                <a:schemeClr val="bg1"/>
              </a:solidFill>
              <a:latin typeface="Helvetica" pitchFamily="34" charset="0"/>
              <a:cs typeface="Helvetica" pitchFamily="34" charset="0"/>
            </a:endParaRPr>
          </a:p>
        </p:txBody>
      </p:sp>
      <p:sp>
        <p:nvSpPr>
          <p:cNvPr id="14" name="TextBox 13"/>
          <p:cNvSpPr txBox="1"/>
          <p:nvPr/>
        </p:nvSpPr>
        <p:spPr bwMode="auto">
          <a:xfrm>
            <a:off x="4841175" y="5481935"/>
            <a:ext cx="365741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Ray Trace – Indirect Only</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Key Ideas</a:t>
            </a:r>
            <a:endParaRPr lang="en-US" sz="1600" b="1" dirty="0" smtClean="0">
              <a:solidFill>
                <a:srgbClr val="FFFF00"/>
              </a:solidFill>
              <a:latin typeface="Verdana" pitchFamily="34" charset="0"/>
              <a:ea typeface="Verdana" pitchFamily="34" charset="0"/>
              <a:cs typeface="Verdana" pitchFamily="34" charset="0"/>
            </a:endParaRPr>
          </a:p>
        </p:txBody>
      </p:sp>
      <p:grpSp>
        <p:nvGrpSpPr>
          <p:cNvPr id="9" name="Group 8"/>
          <p:cNvGrpSpPr/>
          <p:nvPr/>
        </p:nvGrpSpPr>
        <p:grpSpPr>
          <a:xfrm>
            <a:off x="818531" y="990600"/>
            <a:ext cx="7727192" cy="461665"/>
            <a:chOff x="818531" y="990600"/>
            <a:chExt cx="7727192" cy="461665"/>
          </a:xfrm>
        </p:grpSpPr>
        <p:sp>
          <p:nvSpPr>
            <p:cNvPr id="5" name="TextBox 4"/>
            <p:cNvSpPr txBox="1"/>
            <p:nvPr/>
          </p:nvSpPr>
          <p:spPr bwMode="auto">
            <a:xfrm>
              <a:off x="818531" y="990600"/>
              <a:ext cx="2000869"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Lighting Prior</a:t>
              </a:r>
              <a:endParaRPr lang="en-US" sz="2400" dirty="0">
                <a:solidFill>
                  <a:schemeClr val="tx1">
                    <a:lumMod val="65000"/>
                    <a:lumOff val="35000"/>
                  </a:schemeClr>
                </a:solidFill>
                <a:latin typeface="Helvetica" pitchFamily="34" charset="0"/>
                <a:cs typeface="Helvetica" pitchFamily="34" charset="0"/>
              </a:endParaRPr>
            </a:p>
          </p:txBody>
        </p:sp>
        <p:sp>
          <p:nvSpPr>
            <p:cNvPr id="6" name="TextBox 5"/>
            <p:cNvSpPr txBox="1"/>
            <p:nvPr/>
          </p:nvSpPr>
          <p:spPr bwMode="auto">
            <a:xfrm>
              <a:off x="3768735" y="990600"/>
              <a:ext cx="1606530"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Modularity</a:t>
              </a:r>
              <a:endParaRPr lang="en-US" sz="2400" dirty="0">
                <a:solidFill>
                  <a:schemeClr val="tx1">
                    <a:lumMod val="65000"/>
                    <a:lumOff val="35000"/>
                  </a:schemeClr>
                </a:solidFill>
                <a:latin typeface="Helvetica" pitchFamily="34" charset="0"/>
                <a:cs typeface="Helvetica" pitchFamily="34" charset="0"/>
              </a:endParaRPr>
            </a:p>
          </p:txBody>
        </p:sp>
        <p:sp>
          <p:nvSpPr>
            <p:cNvPr id="7" name="TextBox 6"/>
            <p:cNvSpPr txBox="1"/>
            <p:nvPr/>
          </p:nvSpPr>
          <p:spPr bwMode="auto">
            <a:xfrm>
              <a:off x="6237078" y="990600"/>
              <a:ext cx="2308645"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Runtime Speed</a:t>
              </a:r>
              <a:endParaRPr lang="en-US" sz="2400" dirty="0">
                <a:solidFill>
                  <a:schemeClr val="tx1">
                    <a:lumMod val="65000"/>
                    <a:lumOff val="35000"/>
                  </a:schemeClr>
                </a:solidFill>
                <a:latin typeface="Helvetica" pitchFamily="34" charset="0"/>
                <a:cs typeface="Helvetica" pitchFamily="34" charset="0"/>
              </a:endParaRPr>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Key Ideas</a:t>
            </a:r>
            <a:endParaRPr lang="en-US" sz="1600" b="1" dirty="0" smtClean="0">
              <a:solidFill>
                <a:srgbClr val="FFFF00"/>
              </a:solidFill>
              <a:latin typeface="Verdana" pitchFamily="34" charset="0"/>
              <a:ea typeface="Verdana" pitchFamily="34" charset="0"/>
              <a:cs typeface="Verdana" pitchFamily="34" charset="0"/>
            </a:endParaRPr>
          </a:p>
        </p:txBody>
      </p:sp>
      <p:pic>
        <p:nvPicPr>
          <p:cNvPr id="15" name="Picture 38" descr="cube-scambled.png"/>
          <p:cNvPicPr>
            <a:picLocks noChangeAspect="1"/>
          </p:cNvPicPr>
          <p:nvPr/>
        </p:nvPicPr>
        <p:blipFill>
          <a:blip r:embed="rId4" cstate="print"/>
          <a:stretch>
            <a:fillRect/>
          </a:stretch>
        </p:blipFill>
        <p:spPr bwMode="auto">
          <a:xfrm>
            <a:off x="228600" y="1524000"/>
            <a:ext cx="4114800" cy="4114800"/>
          </a:xfrm>
          <a:prstGeom prst="rect">
            <a:avLst/>
          </a:prstGeom>
          <a:noFill/>
          <a:ln w="9525">
            <a:noFill/>
            <a:miter lim="800000"/>
            <a:headEnd/>
            <a:tailEnd/>
          </a:ln>
        </p:spPr>
      </p:pic>
      <p:pic>
        <p:nvPicPr>
          <p:cNvPr id="16" name="Picture 37" descr="cube-nearest.png"/>
          <p:cNvPicPr>
            <a:picLocks noChangeAspect="1"/>
          </p:cNvPicPr>
          <p:nvPr/>
        </p:nvPicPr>
        <p:blipFill>
          <a:blip r:embed="rId5" cstate="print"/>
          <a:stretch>
            <a:fillRect/>
          </a:stretch>
        </p:blipFill>
        <p:spPr bwMode="auto">
          <a:xfrm>
            <a:off x="4724400" y="1524000"/>
            <a:ext cx="4114800" cy="4114800"/>
          </a:xfrm>
          <a:prstGeom prst="rect">
            <a:avLst/>
          </a:prstGeom>
          <a:noFill/>
          <a:ln w="9525">
            <a:noFill/>
            <a:miter lim="800000"/>
            <a:headEnd/>
            <a:tailEnd/>
          </a:ln>
        </p:spPr>
      </p:pic>
      <p:sp>
        <p:nvSpPr>
          <p:cNvPr id="17" name="TextBox 16"/>
          <p:cNvSpPr txBox="1"/>
          <p:nvPr/>
        </p:nvSpPr>
        <p:spPr bwMode="auto">
          <a:xfrm>
            <a:off x="3219546" y="5786735"/>
            <a:ext cx="202683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P P</a:t>
            </a:r>
            <a:r>
              <a:rPr lang="en-US" sz="2400" baseline="30000" dirty="0" smtClean="0">
                <a:solidFill>
                  <a:schemeClr val="bg1"/>
                </a:solidFill>
                <a:latin typeface="Helvetica" pitchFamily="34" charset="0"/>
                <a:cs typeface="Helvetica" pitchFamily="34" charset="0"/>
              </a:rPr>
              <a:t>T</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18" name="Rectangle 17"/>
          <p:cNvSpPr/>
          <p:nvPr/>
        </p:nvSpPr>
        <p:spPr>
          <a:xfrm>
            <a:off x="4191000" y="5786735"/>
            <a:ext cx="718457" cy="457200"/>
          </a:xfrm>
          <a:prstGeom prst="rect">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9" name="Group 18"/>
          <p:cNvGrpSpPr/>
          <p:nvPr/>
        </p:nvGrpSpPr>
        <p:grpSpPr>
          <a:xfrm>
            <a:off x="818531" y="990600"/>
            <a:ext cx="7727192" cy="461665"/>
            <a:chOff x="818531" y="990600"/>
            <a:chExt cx="7727192" cy="461665"/>
          </a:xfrm>
        </p:grpSpPr>
        <p:sp>
          <p:nvSpPr>
            <p:cNvPr id="20" name="TextBox 19"/>
            <p:cNvSpPr txBox="1"/>
            <p:nvPr/>
          </p:nvSpPr>
          <p:spPr bwMode="auto">
            <a:xfrm>
              <a:off x="818531" y="990600"/>
              <a:ext cx="200086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Lighting Prior</a:t>
              </a:r>
              <a:endParaRPr lang="en-US" sz="2400" dirty="0">
                <a:solidFill>
                  <a:schemeClr val="bg1"/>
                </a:solidFill>
                <a:latin typeface="Helvetica" pitchFamily="34" charset="0"/>
                <a:cs typeface="Helvetica" pitchFamily="34" charset="0"/>
              </a:endParaRPr>
            </a:p>
          </p:txBody>
        </p:sp>
        <p:sp>
          <p:nvSpPr>
            <p:cNvPr id="21" name="TextBox 20"/>
            <p:cNvSpPr txBox="1"/>
            <p:nvPr/>
          </p:nvSpPr>
          <p:spPr bwMode="auto">
            <a:xfrm>
              <a:off x="3768735" y="990600"/>
              <a:ext cx="1606530"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Modularity</a:t>
              </a:r>
              <a:endParaRPr lang="en-US" sz="2400" dirty="0">
                <a:solidFill>
                  <a:schemeClr val="tx1">
                    <a:lumMod val="65000"/>
                    <a:lumOff val="35000"/>
                  </a:schemeClr>
                </a:solidFill>
                <a:latin typeface="Helvetica" pitchFamily="34" charset="0"/>
                <a:cs typeface="Helvetica" pitchFamily="34" charset="0"/>
              </a:endParaRPr>
            </a:p>
          </p:txBody>
        </p:sp>
        <p:sp>
          <p:nvSpPr>
            <p:cNvPr id="22" name="TextBox 21"/>
            <p:cNvSpPr txBox="1"/>
            <p:nvPr/>
          </p:nvSpPr>
          <p:spPr bwMode="auto">
            <a:xfrm>
              <a:off x="6237078" y="990600"/>
              <a:ext cx="2308645"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Runtime Speed</a:t>
              </a:r>
              <a:endParaRPr lang="en-US" sz="2400" dirty="0">
                <a:solidFill>
                  <a:schemeClr val="tx1">
                    <a:lumMod val="65000"/>
                    <a:lumOff val="35000"/>
                  </a:schemeClr>
                </a:solidFill>
                <a:latin typeface="Helvetica" pitchFamily="34" charset="0"/>
                <a:cs typeface="Helvetic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pSp>
        <p:nvGrpSpPr>
          <p:cNvPr id="82" name="Group 81"/>
          <p:cNvGrpSpPr/>
          <p:nvPr/>
        </p:nvGrpSpPr>
        <p:grpSpPr>
          <a:xfrm>
            <a:off x="818531" y="990600"/>
            <a:ext cx="7727192" cy="461665"/>
            <a:chOff x="818531" y="990600"/>
            <a:chExt cx="7727192" cy="461665"/>
          </a:xfrm>
        </p:grpSpPr>
        <p:sp>
          <p:nvSpPr>
            <p:cNvPr id="83" name="TextBox 82"/>
            <p:cNvSpPr txBox="1"/>
            <p:nvPr/>
          </p:nvSpPr>
          <p:spPr bwMode="auto">
            <a:xfrm>
              <a:off x="818531" y="990600"/>
              <a:ext cx="2000869"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Lighting Prior</a:t>
              </a:r>
              <a:endParaRPr lang="en-US" sz="2400" dirty="0">
                <a:solidFill>
                  <a:schemeClr val="tx1">
                    <a:lumMod val="65000"/>
                    <a:lumOff val="35000"/>
                  </a:schemeClr>
                </a:solidFill>
                <a:latin typeface="Helvetica" pitchFamily="34" charset="0"/>
                <a:cs typeface="Helvetica" pitchFamily="34" charset="0"/>
              </a:endParaRPr>
            </a:p>
          </p:txBody>
        </p:sp>
        <p:sp>
          <p:nvSpPr>
            <p:cNvPr id="84" name="TextBox 83"/>
            <p:cNvSpPr txBox="1"/>
            <p:nvPr/>
          </p:nvSpPr>
          <p:spPr bwMode="auto">
            <a:xfrm>
              <a:off x="3768735" y="990600"/>
              <a:ext cx="160653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Modularity</a:t>
              </a:r>
              <a:endParaRPr lang="en-US" sz="2400" dirty="0">
                <a:solidFill>
                  <a:schemeClr val="bg1"/>
                </a:solidFill>
                <a:latin typeface="Helvetica" pitchFamily="34" charset="0"/>
                <a:cs typeface="Helvetica" pitchFamily="34" charset="0"/>
              </a:endParaRPr>
            </a:p>
          </p:txBody>
        </p:sp>
        <p:sp>
          <p:nvSpPr>
            <p:cNvPr id="85" name="TextBox 84"/>
            <p:cNvSpPr txBox="1"/>
            <p:nvPr/>
          </p:nvSpPr>
          <p:spPr bwMode="auto">
            <a:xfrm>
              <a:off x="6237078" y="990600"/>
              <a:ext cx="2308645"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Runtime Speed</a:t>
              </a:r>
              <a:endParaRPr lang="en-US" sz="2400" dirty="0">
                <a:solidFill>
                  <a:schemeClr val="tx1">
                    <a:lumMod val="65000"/>
                    <a:lumOff val="35000"/>
                  </a:schemeClr>
                </a:solidFill>
                <a:latin typeface="Helvetica" pitchFamily="34" charset="0"/>
                <a:cs typeface="Helvetica" pitchFamily="34" charset="0"/>
              </a:endParaRPr>
            </a:p>
          </p:txBody>
        </p:sp>
      </p:grpSp>
      <p:grpSp>
        <p:nvGrpSpPr>
          <p:cNvPr id="126" name="Group 125"/>
          <p:cNvGrpSpPr/>
          <p:nvPr/>
        </p:nvGrpSpPr>
        <p:grpSpPr>
          <a:xfrm>
            <a:off x="487680" y="1578114"/>
            <a:ext cx="2682240" cy="4746486"/>
            <a:chOff x="487680" y="1578114"/>
            <a:chExt cx="2682240" cy="4746486"/>
          </a:xfrm>
        </p:grpSpPr>
        <p:grpSp>
          <p:nvGrpSpPr>
            <p:cNvPr id="127" name="Group 7"/>
            <p:cNvGrpSpPr/>
            <p:nvPr/>
          </p:nvGrpSpPr>
          <p:grpSpPr>
            <a:xfrm>
              <a:off x="487680" y="1578114"/>
              <a:ext cx="1188720" cy="1496943"/>
              <a:chOff x="685800" y="1398657"/>
              <a:chExt cx="1188720" cy="1496943"/>
            </a:xfrm>
          </p:grpSpPr>
          <p:pic>
            <p:nvPicPr>
              <p:cNvPr id="143" name="Picture 36" descr="cube-2.png"/>
              <p:cNvPicPr>
                <a:picLocks noChangeAspect="1"/>
              </p:cNvPicPr>
              <p:nvPr/>
            </p:nvPicPr>
            <p:blipFill>
              <a:blip r:embed="rId4" cstate="print"/>
              <a:stretch>
                <a:fillRect/>
              </a:stretch>
            </p:blipFill>
            <p:spPr bwMode="auto">
              <a:xfrm>
                <a:off x="685800" y="1398657"/>
                <a:ext cx="1188720" cy="1188720"/>
              </a:xfrm>
              <a:prstGeom prst="rect">
                <a:avLst/>
              </a:prstGeom>
              <a:noFill/>
              <a:ln w="9525">
                <a:noFill/>
                <a:miter lim="800000"/>
                <a:headEnd/>
                <a:tailEnd/>
              </a:ln>
            </p:spPr>
          </p:pic>
          <p:sp>
            <p:nvSpPr>
              <p:cNvPr id="144" name="TextBox 42"/>
              <p:cNvSpPr txBox="1">
                <a:spLocks noChangeArrowheads="1"/>
              </p:cNvSpPr>
              <p:nvPr/>
            </p:nvSpPr>
            <p:spPr bwMode="auto">
              <a:xfrm>
                <a:off x="823144" y="2541657"/>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2 Sides</a:t>
                </a:r>
              </a:p>
            </p:txBody>
          </p:sp>
        </p:grpSp>
        <p:grpSp>
          <p:nvGrpSpPr>
            <p:cNvPr id="128" name="Group 10"/>
            <p:cNvGrpSpPr/>
            <p:nvPr/>
          </p:nvGrpSpPr>
          <p:grpSpPr>
            <a:xfrm>
              <a:off x="1981200" y="1578114"/>
              <a:ext cx="1188720" cy="1496943"/>
              <a:chOff x="2362200" y="1398657"/>
              <a:chExt cx="1188720" cy="1496943"/>
            </a:xfrm>
          </p:grpSpPr>
          <p:pic>
            <p:nvPicPr>
              <p:cNvPr id="141" name="Picture 37" descr="cube-3.png"/>
              <p:cNvPicPr>
                <a:picLocks noChangeAspect="1"/>
              </p:cNvPicPr>
              <p:nvPr/>
            </p:nvPicPr>
            <p:blipFill>
              <a:blip r:embed="rId5" cstate="print"/>
              <a:stretch>
                <a:fillRect/>
              </a:stretch>
            </p:blipFill>
            <p:spPr bwMode="auto">
              <a:xfrm>
                <a:off x="2362200" y="1398657"/>
                <a:ext cx="1188720" cy="1188720"/>
              </a:xfrm>
              <a:prstGeom prst="rect">
                <a:avLst/>
              </a:prstGeom>
              <a:noFill/>
              <a:ln w="9525">
                <a:noFill/>
                <a:miter lim="800000"/>
                <a:headEnd/>
                <a:tailEnd/>
              </a:ln>
            </p:spPr>
          </p:pic>
          <p:sp>
            <p:nvSpPr>
              <p:cNvPr id="142" name="TextBox 44"/>
              <p:cNvSpPr txBox="1">
                <a:spLocks noChangeArrowheads="1"/>
              </p:cNvSpPr>
              <p:nvPr/>
            </p:nvSpPr>
            <p:spPr bwMode="auto">
              <a:xfrm>
                <a:off x="2499544" y="2541657"/>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3 Sides</a:t>
                </a:r>
              </a:p>
            </p:txBody>
          </p:sp>
        </p:grpSp>
        <p:grpSp>
          <p:nvGrpSpPr>
            <p:cNvPr id="129" name="Group 13"/>
            <p:cNvGrpSpPr/>
            <p:nvPr/>
          </p:nvGrpSpPr>
          <p:grpSpPr>
            <a:xfrm>
              <a:off x="563880" y="4827657"/>
              <a:ext cx="1188720" cy="1496943"/>
              <a:chOff x="685800" y="4648200"/>
              <a:chExt cx="1188720" cy="1496943"/>
            </a:xfrm>
          </p:grpSpPr>
          <p:pic>
            <p:nvPicPr>
              <p:cNvPr id="139" name="Picture 40" descr="cube-5.png"/>
              <p:cNvPicPr>
                <a:picLocks noChangeAspect="1"/>
              </p:cNvPicPr>
              <p:nvPr/>
            </p:nvPicPr>
            <p:blipFill>
              <a:blip r:embed="rId6" cstate="print"/>
              <a:stretch>
                <a:fillRect/>
              </a:stretch>
            </p:blipFill>
            <p:spPr bwMode="auto">
              <a:xfrm>
                <a:off x="685800" y="4648200"/>
                <a:ext cx="1188720" cy="1188720"/>
              </a:xfrm>
              <a:prstGeom prst="rect">
                <a:avLst/>
              </a:prstGeom>
              <a:noFill/>
              <a:ln w="9525">
                <a:noFill/>
                <a:miter lim="800000"/>
                <a:headEnd/>
                <a:tailEnd/>
              </a:ln>
            </p:spPr>
          </p:pic>
          <p:sp>
            <p:nvSpPr>
              <p:cNvPr id="140" name="TextBox 45"/>
              <p:cNvSpPr txBox="1">
                <a:spLocks noChangeArrowheads="1"/>
              </p:cNvSpPr>
              <p:nvPr/>
            </p:nvSpPr>
            <p:spPr bwMode="auto">
              <a:xfrm>
                <a:off x="823144" y="57912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5 Sides</a:t>
                </a:r>
              </a:p>
            </p:txBody>
          </p:sp>
        </p:grpSp>
        <p:grpSp>
          <p:nvGrpSpPr>
            <p:cNvPr id="130" name="Group 16"/>
            <p:cNvGrpSpPr/>
            <p:nvPr/>
          </p:nvGrpSpPr>
          <p:grpSpPr>
            <a:xfrm>
              <a:off x="563880" y="3227457"/>
              <a:ext cx="1188720" cy="1496943"/>
              <a:chOff x="685800" y="3048000"/>
              <a:chExt cx="1188720" cy="1496943"/>
            </a:xfrm>
          </p:grpSpPr>
          <p:sp>
            <p:nvSpPr>
              <p:cNvPr id="137" name="TextBox 43"/>
              <p:cNvSpPr txBox="1">
                <a:spLocks noChangeArrowheads="1"/>
              </p:cNvSpPr>
              <p:nvPr/>
            </p:nvSpPr>
            <p:spPr bwMode="auto">
              <a:xfrm>
                <a:off x="823144" y="41910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4 Sides</a:t>
                </a:r>
              </a:p>
            </p:txBody>
          </p:sp>
          <p:pic>
            <p:nvPicPr>
              <p:cNvPr id="138" name="Picture 38" descr="cube-4a.png"/>
              <p:cNvPicPr>
                <a:picLocks noChangeAspect="1"/>
              </p:cNvPicPr>
              <p:nvPr/>
            </p:nvPicPr>
            <p:blipFill>
              <a:blip r:embed="rId7" cstate="print"/>
              <a:stretch>
                <a:fillRect/>
              </a:stretch>
            </p:blipFill>
            <p:spPr bwMode="auto">
              <a:xfrm>
                <a:off x="685800" y="3048000"/>
                <a:ext cx="1188720" cy="1188720"/>
              </a:xfrm>
              <a:prstGeom prst="rect">
                <a:avLst/>
              </a:prstGeom>
              <a:noFill/>
              <a:ln w="9525">
                <a:noFill/>
                <a:miter lim="800000"/>
                <a:headEnd/>
                <a:tailEnd/>
              </a:ln>
            </p:spPr>
          </p:pic>
        </p:grpSp>
        <p:grpSp>
          <p:nvGrpSpPr>
            <p:cNvPr id="131" name="Group 19"/>
            <p:cNvGrpSpPr/>
            <p:nvPr/>
          </p:nvGrpSpPr>
          <p:grpSpPr>
            <a:xfrm>
              <a:off x="1981200" y="3227457"/>
              <a:ext cx="1188720" cy="1496943"/>
              <a:chOff x="2362200" y="3048000"/>
              <a:chExt cx="1188720" cy="1496943"/>
            </a:xfrm>
          </p:grpSpPr>
          <p:pic>
            <p:nvPicPr>
              <p:cNvPr id="135" name="Picture 39" descr="cube-4b.png"/>
              <p:cNvPicPr>
                <a:picLocks noChangeAspect="1"/>
              </p:cNvPicPr>
              <p:nvPr/>
            </p:nvPicPr>
            <p:blipFill>
              <a:blip r:embed="rId8" cstate="print"/>
              <a:stretch>
                <a:fillRect/>
              </a:stretch>
            </p:blipFill>
            <p:spPr bwMode="auto">
              <a:xfrm>
                <a:off x="2362200" y="3048000"/>
                <a:ext cx="1188720" cy="1188720"/>
              </a:xfrm>
              <a:prstGeom prst="rect">
                <a:avLst/>
              </a:prstGeom>
              <a:noFill/>
              <a:ln w="9525">
                <a:noFill/>
                <a:miter lim="800000"/>
                <a:headEnd/>
                <a:tailEnd/>
              </a:ln>
            </p:spPr>
          </p:pic>
          <p:sp>
            <p:nvSpPr>
              <p:cNvPr id="136" name="TextBox 46"/>
              <p:cNvSpPr txBox="1">
                <a:spLocks noChangeArrowheads="1"/>
              </p:cNvSpPr>
              <p:nvPr/>
            </p:nvSpPr>
            <p:spPr bwMode="auto">
              <a:xfrm>
                <a:off x="2499544" y="41910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4 Sides</a:t>
                </a:r>
              </a:p>
            </p:txBody>
          </p:sp>
        </p:grpSp>
        <p:grpSp>
          <p:nvGrpSpPr>
            <p:cNvPr id="132" name="Group 22"/>
            <p:cNvGrpSpPr/>
            <p:nvPr/>
          </p:nvGrpSpPr>
          <p:grpSpPr>
            <a:xfrm>
              <a:off x="1981200" y="4827657"/>
              <a:ext cx="1188720" cy="1496943"/>
              <a:chOff x="2362200" y="4648200"/>
              <a:chExt cx="1188720" cy="1496943"/>
            </a:xfrm>
          </p:grpSpPr>
          <p:pic>
            <p:nvPicPr>
              <p:cNvPr id="133" name="Picture 41" descr="cube-6.png"/>
              <p:cNvPicPr>
                <a:picLocks noChangeAspect="1"/>
              </p:cNvPicPr>
              <p:nvPr/>
            </p:nvPicPr>
            <p:blipFill>
              <a:blip r:embed="rId9" cstate="print"/>
              <a:stretch>
                <a:fillRect/>
              </a:stretch>
            </p:blipFill>
            <p:spPr bwMode="auto">
              <a:xfrm>
                <a:off x="2362200" y="4648200"/>
                <a:ext cx="1188720" cy="1188720"/>
              </a:xfrm>
              <a:prstGeom prst="rect">
                <a:avLst/>
              </a:prstGeom>
              <a:noFill/>
              <a:ln w="9525">
                <a:noFill/>
                <a:miter lim="800000"/>
                <a:headEnd/>
                <a:tailEnd/>
              </a:ln>
            </p:spPr>
          </p:pic>
          <p:sp>
            <p:nvSpPr>
              <p:cNvPr id="134" name="TextBox 47"/>
              <p:cNvSpPr txBox="1">
                <a:spLocks noChangeArrowheads="1"/>
              </p:cNvSpPr>
              <p:nvPr/>
            </p:nvSpPr>
            <p:spPr bwMode="auto">
              <a:xfrm>
                <a:off x="2499544" y="5791200"/>
                <a:ext cx="914033" cy="353943"/>
              </a:xfrm>
              <a:prstGeom prst="rect">
                <a:avLst/>
              </a:prstGeom>
              <a:noFill/>
              <a:ln w="9525">
                <a:noFill/>
                <a:miter lim="800000"/>
                <a:headEnd/>
                <a:tailEnd/>
              </a:ln>
            </p:spPr>
            <p:txBody>
              <a:bodyPr wrap="none">
                <a:spAutoFit/>
              </a:bodyPr>
              <a:lstStyle/>
              <a:p>
                <a:r>
                  <a:rPr lang="en-US" sz="1700" i="1" dirty="0">
                    <a:solidFill>
                      <a:schemeClr val="bg1"/>
                    </a:solidFill>
                    <a:latin typeface="Helvetica" pitchFamily="34" charset="0"/>
                    <a:cs typeface="Helvetica" pitchFamily="34" charset="0"/>
                  </a:rPr>
                  <a:t>6 Sides</a:t>
                </a:r>
              </a:p>
            </p:txBody>
          </p:sp>
        </p:grpSp>
      </p:grpSp>
      <p:pic>
        <p:nvPicPr>
          <p:cNvPr id="146" name="Picture 145" descr="maze-top.bmp"/>
          <p:cNvPicPr>
            <a:picLocks noChangeAspect="1"/>
          </p:cNvPicPr>
          <p:nvPr/>
        </p:nvPicPr>
        <p:blipFill>
          <a:blip r:embed="rId10" cstate="print"/>
          <a:stretch>
            <a:fillRect/>
          </a:stretch>
        </p:blipFill>
        <p:spPr>
          <a:xfrm>
            <a:off x="3505200" y="1600200"/>
            <a:ext cx="1143000" cy="1143000"/>
          </a:xfrm>
          <a:prstGeom prst="rect">
            <a:avLst/>
          </a:prstGeom>
          <a:effectLst>
            <a:outerShdw blurRad="50800" dist="38100" dir="2700000" algn="tl" rotWithShape="0">
              <a:prstClr val="black">
                <a:alpha val="40000"/>
              </a:prstClr>
            </a:outerShdw>
          </a:effectLst>
        </p:spPr>
      </p:pic>
      <p:pic>
        <p:nvPicPr>
          <p:cNvPr id="147" name="Picture 146" descr="maze-top.bmp"/>
          <p:cNvPicPr>
            <a:picLocks noChangeAspect="1"/>
          </p:cNvPicPr>
          <p:nvPr/>
        </p:nvPicPr>
        <p:blipFill>
          <a:blip r:embed="rId11" cstate="print"/>
          <a:stretch>
            <a:fillRect/>
          </a:stretch>
        </p:blipFill>
        <p:spPr>
          <a:xfrm>
            <a:off x="3505200" y="2743200"/>
            <a:ext cx="1143000" cy="1143000"/>
          </a:xfrm>
          <a:prstGeom prst="rect">
            <a:avLst/>
          </a:prstGeom>
          <a:effectLst>
            <a:outerShdw blurRad="50800" dist="38100" dir="2700000" algn="tl" rotWithShape="0">
              <a:prstClr val="black">
                <a:alpha val="40000"/>
              </a:prstClr>
            </a:outerShdw>
          </a:effectLst>
        </p:spPr>
      </p:pic>
      <p:pic>
        <p:nvPicPr>
          <p:cNvPr id="148" name="Picture 147" descr="maze-top.bmp"/>
          <p:cNvPicPr>
            <a:picLocks noChangeAspect="1"/>
          </p:cNvPicPr>
          <p:nvPr/>
        </p:nvPicPr>
        <p:blipFill>
          <a:blip r:embed="rId12" cstate="print"/>
          <a:stretch>
            <a:fillRect/>
          </a:stretch>
        </p:blipFill>
        <p:spPr>
          <a:xfrm>
            <a:off x="3505200" y="3886200"/>
            <a:ext cx="1143000" cy="1143000"/>
          </a:xfrm>
          <a:prstGeom prst="rect">
            <a:avLst/>
          </a:prstGeom>
          <a:effectLst>
            <a:outerShdw blurRad="50800" dist="38100" dir="2700000" algn="tl" rotWithShape="0">
              <a:prstClr val="black">
                <a:alpha val="40000"/>
              </a:prstClr>
            </a:outerShdw>
          </a:effectLst>
        </p:spPr>
      </p:pic>
      <p:pic>
        <p:nvPicPr>
          <p:cNvPr id="149" name="Picture 148" descr="maze-top.bmp"/>
          <p:cNvPicPr>
            <a:picLocks noChangeAspect="1"/>
          </p:cNvPicPr>
          <p:nvPr/>
        </p:nvPicPr>
        <p:blipFill>
          <a:blip r:embed="rId13" cstate="print"/>
          <a:stretch>
            <a:fillRect/>
          </a:stretch>
        </p:blipFill>
        <p:spPr>
          <a:xfrm>
            <a:off x="3505200" y="5029200"/>
            <a:ext cx="1143000" cy="1143000"/>
          </a:xfrm>
          <a:prstGeom prst="rect">
            <a:avLst/>
          </a:prstGeom>
          <a:effectLst>
            <a:outerShdw blurRad="50800" dist="38100" dir="2700000" algn="tl" rotWithShape="0">
              <a:prstClr val="black">
                <a:alpha val="40000"/>
              </a:prstClr>
            </a:outerShdw>
          </a:effectLst>
        </p:spPr>
      </p:pic>
      <p:pic>
        <p:nvPicPr>
          <p:cNvPr id="150" name="Picture 149" descr="maze-top.bmp"/>
          <p:cNvPicPr>
            <a:picLocks noChangeAspect="1"/>
          </p:cNvPicPr>
          <p:nvPr/>
        </p:nvPicPr>
        <p:blipFill>
          <a:blip r:embed="rId14" cstate="print"/>
          <a:stretch>
            <a:fillRect/>
          </a:stretch>
        </p:blipFill>
        <p:spPr>
          <a:xfrm>
            <a:off x="4610100" y="1600200"/>
            <a:ext cx="1143000" cy="1143000"/>
          </a:xfrm>
          <a:prstGeom prst="rect">
            <a:avLst/>
          </a:prstGeom>
          <a:effectLst>
            <a:outerShdw blurRad="50800" dist="38100" dir="2700000" algn="tl" rotWithShape="0">
              <a:prstClr val="black">
                <a:alpha val="40000"/>
              </a:prstClr>
            </a:outerShdw>
          </a:effectLst>
        </p:spPr>
      </p:pic>
      <p:pic>
        <p:nvPicPr>
          <p:cNvPr id="151" name="Picture 150" descr="maze-top.bmp"/>
          <p:cNvPicPr>
            <a:picLocks noChangeAspect="1"/>
          </p:cNvPicPr>
          <p:nvPr/>
        </p:nvPicPr>
        <p:blipFill>
          <a:blip r:embed="rId15" cstate="print"/>
          <a:stretch>
            <a:fillRect/>
          </a:stretch>
        </p:blipFill>
        <p:spPr>
          <a:xfrm>
            <a:off x="4610100" y="2743200"/>
            <a:ext cx="1143000" cy="1143000"/>
          </a:xfrm>
          <a:prstGeom prst="rect">
            <a:avLst/>
          </a:prstGeom>
          <a:effectLst>
            <a:outerShdw blurRad="50800" dist="38100" dir="2700000" algn="tl" rotWithShape="0">
              <a:prstClr val="black">
                <a:alpha val="40000"/>
              </a:prstClr>
            </a:outerShdw>
          </a:effectLst>
        </p:spPr>
      </p:pic>
      <p:pic>
        <p:nvPicPr>
          <p:cNvPr id="152" name="Picture 151" descr="maze-top.bmp"/>
          <p:cNvPicPr>
            <a:picLocks noChangeAspect="1"/>
          </p:cNvPicPr>
          <p:nvPr/>
        </p:nvPicPr>
        <p:blipFill>
          <a:blip r:embed="rId16" cstate="print"/>
          <a:stretch>
            <a:fillRect/>
          </a:stretch>
        </p:blipFill>
        <p:spPr>
          <a:xfrm>
            <a:off x="4610100" y="3886200"/>
            <a:ext cx="1143000" cy="1143000"/>
          </a:xfrm>
          <a:prstGeom prst="rect">
            <a:avLst/>
          </a:prstGeom>
          <a:effectLst>
            <a:outerShdw blurRad="50800" dist="38100" dir="2700000" algn="tl" rotWithShape="0">
              <a:prstClr val="black">
                <a:alpha val="40000"/>
              </a:prstClr>
            </a:outerShdw>
          </a:effectLst>
        </p:spPr>
      </p:pic>
      <p:pic>
        <p:nvPicPr>
          <p:cNvPr id="153" name="Picture 152" descr="maze-top.bmp"/>
          <p:cNvPicPr>
            <a:picLocks noChangeAspect="1"/>
          </p:cNvPicPr>
          <p:nvPr/>
        </p:nvPicPr>
        <p:blipFill>
          <a:blip r:embed="rId17" cstate="print"/>
          <a:stretch>
            <a:fillRect/>
          </a:stretch>
        </p:blipFill>
        <p:spPr>
          <a:xfrm>
            <a:off x="4610100" y="5029200"/>
            <a:ext cx="1143000" cy="1143000"/>
          </a:xfrm>
          <a:prstGeom prst="rect">
            <a:avLst/>
          </a:prstGeom>
          <a:effectLst>
            <a:outerShdw blurRad="50800" dist="38100" dir="2700000" algn="tl" rotWithShape="0">
              <a:prstClr val="black">
                <a:alpha val="40000"/>
              </a:prstClr>
            </a:outerShdw>
          </a:effectLst>
        </p:spPr>
      </p:pic>
      <p:grpSp>
        <p:nvGrpSpPr>
          <p:cNvPr id="154" name="Group 153"/>
          <p:cNvGrpSpPr/>
          <p:nvPr/>
        </p:nvGrpSpPr>
        <p:grpSpPr>
          <a:xfrm>
            <a:off x="6248400" y="1524000"/>
            <a:ext cx="2286000" cy="4724400"/>
            <a:chOff x="6324600" y="1524000"/>
            <a:chExt cx="2286000" cy="4724400"/>
          </a:xfrm>
        </p:grpSpPr>
        <p:grpSp>
          <p:nvGrpSpPr>
            <p:cNvPr id="155" name="Group 78"/>
            <p:cNvGrpSpPr/>
            <p:nvPr/>
          </p:nvGrpSpPr>
          <p:grpSpPr>
            <a:xfrm>
              <a:off x="6324600" y="3962400"/>
              <a:ext cx="2286000" cy="2286000"/>
              <a:chOff x="5715000" y="1600200"/>
              <a:chExt cx="2286000" cy="2286000"/>
            </a:xfrm>
          </p:grpSpPr>
          <p:pic>
            <p:nvPicPr>
              <p:cNvPr id="157" name="Picture 156" descr="maze-top.bmp"/>
              <p:cNvPicPr>
                <a:picLocks noChangeAspect="1"/>
              </p:cNvPicPr>
              <p:nvPr/>
            </p:nvPicPr>
            <p:blipFill>
              <a:blip r:embed="rId18" cstate="print"/>
              <a:stretch>
                <a:fillRect/>
              </a:stretch>
            </p:blipFill>
            <p:spPr>
              <a:xfrm>
                <a:off x="5715000" y="1600200"/>
                <a:ext cx="2286000" cy="2286000"/>
              </a:xfrm>
              <a:prstGeom prst="rect">
                <a:avLst/>
              </a:prstGeom>
              <a:effectLst>
                <a:outerShdw blurRad="50800" dist="38100" dir="2700000" algn="tl" rotWithShape="0">
                  <a:prstClr val="black">
                    <a:alpha val="40000"/>
                  </a:prstClr>
                </a:outerShdw>
              </a:effectLst>
            </p:spPr>
          </p:pic>
          <p:cxnSp>
            <p:nvCxnSpPr>
              <p:cNvPr id="158" name="Straight Connector 157"/>
              <p:cNvCxnSpPr/>
              <p:nvPr/>
            </p:nvCxnSpPr>
            <p:spPr>
              <a:xfrm flipV="1">
                <a:off x="7048500" y="2194560"/>
                <a:ext cx="0" cy="3048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7086600" y="2133600"/>
                <a:ext cx="301752"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7467600" y="2133600"/>
                <a:ext cx="301752"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7467600" y="3299460"/>
                <a:ext cx="301752" cy="0"/>
              </a:xfrm>
              <a:prstGeom prst="line">
                <a:avLst/>
              </a:prstGeom>
              <a:ln w="254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V="1">
                <a:off x="7421880" y="3352800"/>
                <a:ext cx="0" cy="3048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a:off x="7623175" y="2933700"/>
                <a:ext cx="0" cy="361950"/>
              </a:xfrm>
              <a:prstGeom prst="straightConnector1">
                <a:avLst/>
              </a:prstGeom>
              <a:ln w="2540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64" name="Oval 163"/>
              <p:cNvSpPr/>
              <p:nvPr/>
            </p:nvSpPr>
            <p:spPr>
              <a:xfrm>
                <a:off x="7200900" y="2317750"/>
                <a:ext cx="76200" cy="76200"/>
              </a:xfrm>
              <a:prstGeom prst="ellipse">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5" name="Oval 164"/>
              <p:cNvSpPr/>
              <p:nvPr/>
            </p:nvSpPr>
            <p:spPr>
              <a:xfrm>
                <a:off x="7581900" y="3448050"/>
                <a:ext cx="76200" cy="76200"/>
              </a:xfrm>
              <a:prstGeom prst="ellipse">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66" name="Straight Connector 165"/>
              <p:cNvCxnSpPr/>
              <p:nvPr/>
            </p:nvCxnSpPr>
            <p:spPr>
              <a:xfrm>
                <a:off x="7467600" y="2933700"/>
                <a:ext cx="301752"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p:nvPr/>
            </p:nvCxnSpPr>
            <p:spPr>
              <a:xfrm>
                <a:off x="7623175" y="2555875"/>
                <a:ext cx="0" cy="381000"/>
              </a:xfrm>
              <a:prstGeom prst="straightConnector1">
                <a:avLst/>
              </a:prstGeom>
              <a:ln w="2540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7467600" y="2560320"/>
                <a:ext cx="301752"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9" name="Elbow Connector 168"/>
              <p:cNvCxnSpPr/>
              <p:nvPr/>
            </p:nvCxnSpPr>
            <p:spPr>
              <a:xfrm>
                <a:off x="7423150" y="2362200"/>
                <a:ext cx="196850" cy="193675"/>
              </a:xfrm>
              <a:prstGeom prst="bentConnector3">
                <a:avLst>
                  <a:gd name="adj1" fmla="val 100000"/>
                </a:avLst>
              </a:prstGeom>
              <a:ln w="254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V="1">
                <a:off x="7421880" y="2209800"/>
                <a:ext cx="0" cy="304800"/>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156" name="Picture 155" descr="ca-overlay.png"/>
            <p:cNvPicPr>
              <a:picLocks noChangeAspect="1"/>
            </p:cNvPicPr>
            <p:nvPr/>
          </p:nvPicPr>
          <p:blipFill>
            <a:blip r:embed="rId19" cstate="print"/>
            <a:stretch>
              <a:fillRect/>
            </a:stretch>
          </p:blipFill>
          <p:spPr>
            <a:xfrm>
              <a:off x="6324600" y="1524000"/>
              <a:ext cx="2286000" cy="2286000"/>
            </a:xfrm>
            <a:prstGeom prst="rect">
              <a:avLst/>
            </a:prstGeom>
          </p:spPr>
        </p:pic>
      </p:grpSp>
      <p:sp>
        <p:nvSpPr>
          <p:cNvPr id="51" name="Title 50"/>
          <p:cNvSpPr>
            <a:spLocks noGrp="1"/>
          </p:cNvSpPr>
          <p:nvPr>
            <p:ph type="title"/>
          </p:nvPr>
        </p:nvSpPr>
        <p:spPr/>
        <p:txBody>
          <a:bodyPr/>
          <a:lstStyle/>
          <a:p>
            <a:endParaRPr lang="en-US"/>
          </a:p>
        </p:txBody>
      </p:sp>
      <p:sp>
        <p:nvSpPr>
          <p:cNvPr id="52" name="Title 1"/>
          <p:cNvSpPr txBox="1">
            <a:spLocks/>
          </p:cNvSpPr>
          <p:nvPr/>
        </p:nvSpPr>
        <p:spPr bwMode="auto">
          <a:xfrm>
            <a:off x="319088" y="344488"/>
            <a:ext cx="8229600" cy="646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smtClean="0">
                <a:ln>
                  <a:noFill/>
                </a:ln>
                <a:solidFill>
                  <a:srgbClr val="FFFF00"/>
                </a:solidFill>
                <a:effectLst/>
                <a:uLnTx/>
                <a:uFillTx/>
                <a:latin typeface="Helvetica" pitchFamily="34" charset="0"/>
                <a:ea typeface="Verdana" pitchFamily="34" charset="0"/>
                <a:cs typeface="Verdana" pitchFamily="34" charset="0"/>
              </a:rPr>
              <a:t>Key Ideas</a:t>
            </a:r>
            <a:endParaRPr kumimoji="0" lang="en-US" sz="1600" b="1" i="0" u="none" strike="noStrike" kern="1200" cap="none" spc="0" normalizeH="0" baseline="0" noProof="0" dirty="0" smtClean="0">
              <a:ln>
                <a:noFill/>
              </a:ln>
              <a:solidFill>
                <a:srgbClr val="FFFF00"/>
              </a:solidFill>
              <a:effectLst/>
              <a:uLnTx/>
              <a:uFillTx/>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6"/>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300"/>
                                  </p:stCondLst>
                                  <p:childTnLst>
                                    <p:set>
                                      <p:cBhvr>
                                        <p:cTn id="13" dur="1" fill="hold">
                                          <p:stCondLst>
                                            <p:cond delay="0"/>
                                          </p:stCondLst>
                                        </p:cTn>
                                        <p:tgtEl>
                                          <p:spTgt spid="147"/>
                                        </p:tgtEl>
                                        <p:attrNameLst>
                                          <p:attrName>style.visibility</p:attrName>
                                        </p:attrNameLst>
                                      </p:cBhvr>
                                      <p:to>
                                        <p:strVal val="visible"/>
                                      </p:to>
                                    </p:set>
                                  </p:childTnLst>
                                </p:cTn>
                              </p:par>
                            </p:childTnLst>
                          </p:cTn>
                        </p:par>
                        <p:par>
                          <p:cTn id="14" fill="hold">
                            <p:stCondLst>
                              <p:cond delay="300"/>
                            </p:stCondLst>
                            <p:childTnLst>
                              <p:par>
                                <p:cTn id="15" presetID="1" presetClass="entr" presetSubtype="0" fill="hold" nodeType="afterEffect">
                                  <p:stCondLst>
                                    <p:cond delay="300"/>
                                  </p:stCondLst>
                                  <p:childTnLst>
                                    <p:set>
                                      <p:cBhvr>
                                        <p:cTn id="16" dur="1" fill="hold">
                                          <p:stCondLst>
                                            <p:cond delay="0"/>
                                          </p:stCondLst>
                                        </p:cTn>
                                        <p:tgtEl>
                                          <p:spTgt spid="148"/>
                                        </p:tgtEl>
                                        <p:attrNameLst>
                                          <p:attrName>style.visibility</p:attrName>
                                        </p:attrNameLst>
                                      </p:cBhvr>
                                      <p:to>
                                        <p:strVal val="visible"/>
                                      </p:to>
                                    </p:set>
                                  </p:childTnLst>
                                </p:cTn>
                              </p:par>
                            </p:childTnLst>
                          </p:cTn>
                        </p:par>
                        <p:par>
                          <p:cTn id="17" fill="hold">
                            <p:stCondLst>
                              <p:cond delay="600"/>
                            </p:stCondLst>
                            <p:childTnLst>
                              <p:par>
                                <p:cTn id="18" presetID="1" presetClass="entr" presetSubtype="0" fill="hold" nodeType="afterEffect">
                                  <p:stCondLst>
                                    <p:cond delay="300"/>
                                  </p:stCondLst>
                                  <p:childTnLst>
                                    <p:set>
                                      <p:cBhvr>
                                        <p:cTn id="19" dur="1" fill="hold">
                                          <p:stCondLst>
                                            <p:cond delay="0"/>
                                          </p:stCondLst>
                                        </p:cTn>
                                        <p:tgtEl>
                                          <p:spTgt spid="149"/>
                                        </p:tgtEl>
                                        <p:attrNameLst>
                                          <p:attrName>style.visibility</p:attrName>
                                        </p:attrNameLst>
                                      </p:cBhvr>
                                      <p:to>
                                        <p:strVal val="visible"/>
                                      </p:to>
                                    </p:set>
                                  </p:childTnLst>
                                </p:cTn>
                              </p:par>
                            </p:childTnLst>
                          </p:cTn>
                        </p:par>
                        <p:par>
                          <p:cTn id="20" fill="hold">
                            <p:stCondLst>
                              <p:cond delay="900"/>
                            </p:stCondLst>
                            <p:childTnLst>
                              <p:par>
                                <p:cTn id="21" presetID="1" presetClass="entr" presetSubtype="0" fill="hold" nodeType="afterEffect">
                                  <p:stCondLst>
                                    <p:cond delay="300"/>
                                  </p:stCondLst>
                                  <p:childTnLst>
                                    <p:set>
                                      <p:cBhvr>
                                        <p:cTn id="22" dur="1" fill="hold">
                                          <p:stCondLst>
                                            <p:cond delay="0"/>
                                          </p:stCondLst>
                                        </p:cTn>
                                        <p:tgtEl>
                                          <p:spTgt spid="150"/>
                                        </p:tgtEl>
                                        <p:attrNameLst>
                                          <p:attrName>style.visibility</p:attrName>
                                        </p:attrNameLst>
                                      </p:cBhvr>
                                      <p:to>
                                        <p:strVal val="visible"/>
                                      </p:to>
                                    </p:set>
                                  </p:childTnLst>
                                </p:cTn>
                              </p:par>
                            </p:childTnLst>
                          </p:cTn>
                        </p:par>
                        <p:par>
                          <p:cTn id="23" fill="hold">
                            <p:stCondLst>
                              <p:cond delay="1200"/>
                            </p:stCondLst>
                            <p:childTnLst>
                              <p:par>
                                <p:cTn id="24" presetID="1" presetClass="entr" presetSubtype="0" fill="hold" nodeType="afterEffect">
                                  <p:stCondLst>
                                    <p:cond delay="300"/>
                                  </p:stCondLst>
                                  <p:childTnLst>
                                    <p:set>
                                      <p:cBhvr>
                                        <p:cTn id="25" dur="1" fill="hold">
                                          <p:stCondLst>
                                            <p:cond delay="0"/>
                                          </p:stCondLst>
                                        </p:cTn>
                                        <p:tgtEl>
                                          <p:spTgt spid="151"/>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nodeType="afterEffect">
                                  <p:stCondLst>
                                    <p:cond delay="300"/>
                                  </p:stCondLst>
                                  <p:childTnLst>
                                    <p:set>
                                      <p:cBhvr>
                                        <p:cTn id="28" dur="1" fill="hold">
                                          <p:stCondLst>
                                            <p:cond delay="0"/>
                                          </p:stCondLst>
                                        </p:cTn>
                                        <p:tgtEl>
                                          <p:spTgt spid="152"/>
                                        </p:tgtEl>
                                        <p:attrNameLst>
                                          <p:attrName>style.visibility</p:attrName>
                                        </p:attrNameLst>
                                      </p:cBhvr>
                                      <p:to>
                                        <p:strVal val="visible"/>
                                      </p:to>
                                    </p:set>
                                  </p:childTnLst>
                                </p:cTn>
                              </p:par>
                            </p:childTnLst>
                          </p:cTn>
                        </p:par>
                        <p:par>
                          <p:cTn id="29" fill="hold">
                            <p:stCondLst>
                              <p:cond delay="1800"/>
                            </p:stCondLst>
                            <p:childTnLst>
                              <p:par>
                                <p:cTn id="30" presetID="1" presetClass="entr" presetSubtype="0" fill="hold" nodeType="afterEffect">
                                  <p:stCondLst>
                                    <p:cond delay="300"/>
                                  </p:stCondLst>
                                  <p:childTnLst>
                                    <p:set>
                                      <p:cBhvr>
                                        <p:cTn id="31" dur="1" fill="hold">
                                          <p:stCondLst>
                                            <p:cond delay="0"/>
                                          </p:stCondLst>
                                        </p:cTn>
                                        <p:tgtEl>
                                          <p:spTgt spid="15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How do we solve it?</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grpSp>
        <p:nvGrpSpPr>
          <p:cNvPr id="48" name="Group 47"/>
          <p:cNvGrpSpPr/>
          <p:nvPr/>
        </p:nvGrpSpPr>
        <p:grpSpPr>
          <a:xfrm>
            <a:off x="228600" y="1066800"/>
            <a:ext cx="3657600" cy="2133600"/>
            <a:chOff x="304800" y="1371600"/>
            <a:chExt cx="3657600" cy="2133600"/>
          </a:xfrm>
        </p:grpSpPr>
        <p:pic>
          <p:nvPicPr>
            <p:cNvPr id="1026" name="Picture 2"/>
            <p:cNvPicPr>
              <a:picLocks noChangeAspect="1" noChangeArrowheads="1"/>
            </p:cNvPicPr>
            <p:nvPr/>
          </p:nvPicPr>
          <p:blipFill>
            <a:blip r:embed="rId4" cstate="print"/>
            <a:srcRect/>
            <a:stretch>
              <a:fillRect/>
            </a:stretch>
          </p:blipFill>
          <p:spPr bwMode="auto">
            <a:xfrm>
              <a:off x="304800" y="1371600"/>
              <a:ext cx="3657600" cy="1828800"/>
            </a:xfrm>
            <a:prstGeom prst="rect">
              <a:avLst/>
            </a:prstGeom>
            <a:noFill/>
            <a:ln w="9525">
              <a:noFill/>
              <a:miter lim="800000"/>
              <a:headEnd/>
              <a:tailEnd/>
            </a:ln>
          </p:spPr>
        </p:pic>
        <p:sp>
          <p:nvSpPr>
            <p:cNvPr id="47" name="TextBox 46"/>
            <p:cNvSpPr txBox="1"/>
            <p:nvPr/>
          </p:nvSpPr>
          <p:spPr bwMode="auto">
            <a:xfrm>
              <a:off x="1169234" y="3166646"/>
              <a:ext cx="1928733" cy="338554"/>
            </a:xfrm>
            <a:prstGeom prst="rect">
              <a:avLst/>
            </a:prstGeom>
            <a:noFill/>
            <a:ln w="9525">
              <a:noFill/>
              <a:miter lim="800000"/>
              <a:headEnd/>
              <a:tailEnd/>
            </a:ln>
          </p:spPr>
          <p:txBody>
            <a:bodyPr wrap="none" rtlCol="0">
              <a:spAutoFit/>
            </a:bodyPr>
            <a:lstStyle/>
            <a:p>
              <a:r>
                <a:rPr lang="en-US" sz="1600" dirty="0" err="1" smtClean="0">
                  <a:solidFill>
                    <a:schemeClr val="bg1"/>
                  </a:solidFill>
                  <a:latin typeface="Helvetica" pitchFamily="34" charset="0"/>
                  <a:cs typeface="Helvetica" pitchFamily="34" charset="0"/>
                </a:rPr>
                <a:t>Lehtinen</a:t>
              </a:r>
              <a:r>
                <a:rPr lang="en-US" sz="1600" dirty="0" smtClean="0">
                  <a:solidFill>
                    <a:schemeClr val="bg1"/>
                  </a:solidFill>
                  <a:latin typeface="Helvetica" pitchFamily="34" charset="0"/>
                  <a:cs typeface="Helvetica" pitchFamily="34" charset="0"/>
                </a:rPr>
                <a:t> et al 2008</a:t>
              </a:r>
              <a:endParaRPr lang="en-US" sz="1600" dirty="0">
                <a:solidFill>
                  <a:schemeClr val="bg1"/>
                </a:solidFill>
                <a:latin typeface="Helvetica" pitchFamily="34" charset="0"/>
                <a:cs typeface="Helvetica" pitchFamily="34" charset="0"/>
              </a:endParaRPr>
            </a:p>
          </p:txBody>
        </p:sp>
      </p:grpSp>
      <p:grpSp>
        <p:nvGrpSpPr>
          <p:cNvPr id="46" name="Group 45"/>
          <p:cNvGrpSpPr/>
          <p:nvPr/>
        </p:nvGrpSpPr>
        <p:grpSpPr>
          <a:xfrm>
            <a:off x="1143083" y="1676400"/>
            <a:ext cx="2895434" cy="1904834"/>
            <a:chOff x="1371683" y="2819400"/>
            <a:chExt cx="2895434" cy="1904834"/>
          </a:xfrm>
        </p:grpSpPr>
        <p:pic>
          <p:nvPicPr>
            <p:cNvPr id="40" name="Picture 36" descr="cube-2.png"/>
            <p:cNvPicPr>
              <a:picLocks noChangeAspect="1"/>
            </p:cNvPicPr>
            <p:nvPr/>
          </p:nvPicPr>
          <p:blipFill>
            <a:blip r:embed="rId5" cstate="print"/>
            <a:stretch>
              <a:fillRect/>
            </a:stretch>
          </p:blipFill>
          <p:spPr bwMode="auto">
            <a:xfrm>
              <a:off x="1371683" y="2819400"/>
              <a:ext cx="914234" cy="914234"/>
            </a:xfrm>
            <a:prstGeom prst="rect">
              <a:avLst/>
            </a:prstGeom>
            <a:noFill/>
            <a:ln w="9525">
              <a:noFill/>
              <a:miter lim="800000"/>
              <a:headEnd/>
              <a:tailEnd/>
            </a:ln>
          </p:spPr>
        </p:pic>
        <p:pic>
          <p:nvPicPr>
            <p:cNvPr id="41" name="Picture 39" descr="cube-4b.png"/>
            <p:cNvPicPr>
              <a:picLocks noChangeAspect="1"/>
            </p:cNvPicPr>
            <p:nvPr/>
          </p:nvPicPr>
          <p:blipFill>
            <a:blip r:embed="rId6" cstate="print"/>
            <a:stretch>
              <a:fillRect/>
            </a:stretch>
          </p:blipFill>
          <p:spPr bwMode="auto">
            <a:xfrm>
              <a:off x="1371683" y="3810000"/>
              <a:ext cx="914234" cy="914234"/>
            </a:xfrm>
            <a:prstGeom prst="rect">
              <a:avLst/>
            </a:prstGeom>
            <a:noFill/>
            <a:ln w="9525">
              <a:noFill/>
              <a:miter lim="800000"/>
              <a:headEnd/>
              <a:tailEnd/>
            </a:ln>
          </p:spPr>
        </p:pic>
        <p:pic>
          <p:nvPicPr>
            <p:cNvPr id="42" name="Picture 37" descr="cube-3.png"/>
            <p:cNvPicPr>
              <a:picLocks noChangeAspect="1"/>
            </p:cNvPicPr>
            <p:nvPr/>
          </p:nvPicPr>
          <p:blipFill>
            <a:blip r:embed="rId7" cstate="print"/>
            <a:stretch>
              <a:fillRect/>
            </a:stretch>
          </p:blipFill>
          <p:spPr bwMode="auto">
            <a:xfrm>
              <a:off x="2362283" y="2819400"/>
              <a:ext cx="914234" cy="914234"/>
            </a:xfrm>
            <a:prstGeom prst="rect">
              <a:avLst/>
            </a:prstGeom>
            <a:noFill/>
            <a:ln w="9525">
              <a:noFill/>
              <a:miter lim="800000"/>
              <a:headEnd/>
              <a:tailEnd/>
            </a:ln>
          </p:spPr>
        </p:pic>
        <p:pic>
          <p:nvPicPr>
            <p:cNvPr id="43" name="Picture 40" descr="cube-5.png"/>
            <p:cNvPicPr>
              <a:picLocks noChangeAspect="1"/>
            </p:cNvPicPr>
            <p:nvPr/>
          </p:nvPicPr>
          <p:blipFill>
            <a:blip r:embed="rId8" cstate="print"/>
            <a:stretch>
              <a:fillRect/>
            </a:stretch>
          </p:blipFill>
          <p:spPr bwMode="auto">
            <a:xfrm>
              <a:off x="2362283" y="3810000"/>
              <a:ext cx="914234" cy="914234"/>
            </a:xfrm>
            <a:prstGeom prst="rect">
              <a:avLst/>
            </a:prstGeom>
            <a:noFill/>
            <a:ln w="9525">
              <a:noFill/>
              <a:miter lim="800000"/>
              <a:headEnd/>
              <a:tailEnd/>
            </a:ln>
          </p:spPr>
        </p:pic>
        <p:pic>
          <p:nvPicPr>
            <p:cNvPr id="44" name="Picture 38" descr="cube-4a.png"/>
            <p:cNvPicPr>
              <a:picLocks noChangeAspect="1"/>
            </p:cNvPicPr>
            <p:nvPr/>
          </p:nvPicPr>
          <p:blipFill>
            <a:blip r:embed="rId9" cstate="print"/>
            <a:stretch>
              <a:fillRect/>
            </a:stretch>
          </p:blipFill>
          <p:spPr bwMode="auto">
            <a:xfrm>
              <a:off x="3352883" y="2819400"/>
              <a:ext cx="914234" cy="914234"/>
            </a:xfrm>
            <a:prstGeom prst="rect">
              <a:avLst/>
            </a:prstGeom>
            <a:noFill/>
            <a:ln w="9525">
              <a:noFill/>
              <a:miter lim="800000"/>
              <a:headEnd/>
              <a:tailEnd/>
            </a:ln>
          </p:spPr>
        </p:pic>
        <p:pic>
          <p:nvPicPr>
            <p:cNvPr id="45" name="Picture 41" descr="cube-6.png"/>
            <p:cNvPicPr>
              <a:picLocks noChangeAspect="1"/>
            </p:cNvPicPr>
            <p:nvPr/>
          </p:nvPicPr>
          <p:blipFill>
            <a:blip r:embed="rId10" cstate="print"/>
            <a:stretch>
              <a:fillRect/>
            </a:stretch>
          </p:blipFill>
          <p:spPr bwMode="auto">
            <a:xfrm>
              <a:off x="3352883" y="3810000"/>
              <a:ext cx="914234" cy="914234"/>
            </a:xfrm>
            <a:prstGeom prst="rect">
              <a:avLst/>
            </a:prstGeom>
            <a:noFill/>
            <a:ln w="9525">
              <a:noFill/>
              <a:miter lim="800000"/>
              <a:headEnd/>
              <a:tailEnd/>
            </a:ln>
          </p:spPr>
        </p:pic>
      </p:grpSp>
      <p:pic>
        <p:nvPicPr>
          <p:cNvPr id="49" name="Picture 48" descr="maze-example.bmp"/>
          <p:cNvPicPr>
            <a:picLocks noChangeAspect="1"/>
          </p:cNvPicPr>
          <p:nvPr/>
        </p:nvPicPr>
        <p:blipFill>
          <a:blip r:embed="rId11" cstate="print"/>
          <a:stretch>
            <a:fillRect/>
          </a:stretch>
        </p:blipFill>
        <p:spPr>
          <a:xfrm>
            <a:off x="3200400" y="2362200"/>
            <a:ext cx="2743200" cy="2743200"/>
          </a:xfrm>
          <a:prstGeom prst="rect">
            <a:avLst/>
          </a:prstGeom>
        </p:spPr>
      </p:pic>
      <p:pic>
        <p:nvPicPr>
          <p:cNvPr id="51" name="Picture 50" descr="screenshot0000.bmp"/>
          <p:cNvPicPr>
            <a:picLocks noChangeAspect="1"/>
          </p:cNvPicPr>
          <p:nvPr/>
        </p:nvPicPr>
        <p:blipFill>
          <a:blip r:embed="rId12" cstate="print"/>
          <a:srcRect l="5626" t="22503" r="5626" b="20003"/>
          <a:stretch>
            <a:fillRect/>
          </a:stretch>
        </p:blipFill>
        <p:spPr>
          <a:xfrm>
            <a:off x="4572000" y="3733800"/>
            <a:ext cx="3894769" cy="1419281"/>
          </a:xfrm>
          <a:prstGeom prst="rect">
            <a:avLst/>
          </a:prstGeom>
        </p:spPr>
      </p:pic>
      <p:pic>
        <p:nvPicPr>
          <p:cNvPr id="50" name="Picture 49" descr="screenshot0000.bmp"/>
          <p:cNvPicPr>
            <a:picLocks noChangeAspect="1"/>
          </p:cNvPicPr>
          <p:nvPr/>
        </p:nvPicPr>
        <p:blipFill>
          <a:blip r:embed="rId13" cstate="print"/>
          <a:srcRect l="5626" t="22503" r="5626" b="20002"/>
          <a:stretch>
            <a:fillRect/>
          </a:stretch>
        </p:blipFill>
        <p:spPr>
          <a:xfrm>
            <a:off x="5249231" y="4419600"/>
            <a:ext cx="3894769" cy="1419305"/>
          </a:xfrm>
          <a:prstGeom prst="rect">
            <a:avLst/>
          </a:prstGeom>
        </p:spPr>
      </p:pic>
      <p:pic>
        <p:nvPicPr>
          <p:cNvPr id="52" name="Picture 51" descr="screenshot0000.bmp"/>
          <p:cNvPicPr>
            <a:picLocks noChangeAspect="1"/>
          </p:cNvPicPr>
          <p:nvPr/>
        </p:nvPicPr>
        <p:blipFill>
          <a:blip r:embed="rId14" cstate="print"/>
          <a:stretch>
            <a:fillRect/>
          </a:stretch>
        </p:blipFill>
        <p:spPr>
          <a:xfrm>
            <a:off x="0" y="990600"/>
            <a:ext cx="9144000" cy="5143500"/>
          </a:xfrm>
          <a:prstGeom prst="rect">
            <a:avLst/>
          </a:prstGeom>
        </p:spPr>
      </p:pic>
      <p:grpSp>
        <p:nvGrpSpPr>
          <p:cNvPr id="65" name="Group 64"/>
          <p:cNvGrpSpPr/>
          <p:nvPr/>
        </p:nvGrpSpPr>
        <p:grpSpPr>
          <a:xfrm>
            <a:off x="1219200" y="2438400"/>
            <a:ext cx="6553200" cy="2057400"/>
            <a:chOff x="1219200" y="2438400"/>
            <a:chExt cx="6553200" cy="2057400"/>
          </a:xfrm>
        </p:grpSpPr>
        <p:sp>
          <p:nvSpPr>
            <p:cNvPr id="53" name="TextBox 52"/>
            <p:cNvSpPr txBox="1"/>
            <p:nvPr/>
          </p:nvSpPr>
          <p:spPr bwMode="auto">
            <a:xfrm>
              <a:off x="2886282" y="3429000"/>
              <a:ext cx="337143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Coupled Bounce Cards</a:t>
              </a:r>
              <a:endParaRPr lang="en-US" sz="2400" dirty="0">
                <a:solidFill>
                  <a:schemeClr val="bg1"/>
                </a:solidFill>
                <a:latin typeface="Helvetica" pitchFamily="34" charset="0"/>
                <a:cs typeface="Helvetica" pitchFamily="34" charset="0"/>
              </a:endParaRPr>
            </a:p>
          </p:txBody>
        </p:sp>
        <p:cxnSp>
          <p:nvCxnSpPr>
            <p:cNvPr id="55" name="Straight Arrow Connector 54"/>
            <p:cNvCxnSpPr>
              <a:stCxn id="53" idx="3"/>
            </p:cNvCxnSpPr>
            <p:nvPr/>
          </p:nvCxnSpPr>
          <p:spPr>
            <a:xfrm flipV="1">
              <a:off x="6257718" y="3276601"/>
              <a:ext cx="1514682" cy="383232"/>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53" idx="0"/>
            </p:cNvCxnSpPr>
            <p:nvPr/>
          </p:nvCxnSpPr>
          <p:spPr>
            <a:xfrm flipV="1">
              <a:off x="4572000" y="2438400"/>
              <a:ext cx="1" cy="990600"/>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53" idx="0"/>
            </p:cNvCxnSpPr>
            <p:nvPr/>
          </p:nvCxnSpPr>
          <p:spPr>
            <a:xfrm flipH="1" flipV="1">
              <a:off x="3810004" y="2971800"/>
              <a:ext cx="761996" cy="457200"/>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53" idx="1"/>
            </p:cNvCxnSpPr>
            <p:nvPr/>
          </p:nvCxnSpPr>
          <p:spPr>
            <a:xfrm flipH="1">
              <a:off x="1219200" y="3659833"/>
              <a:ext cx="1667082" cy="226367"/>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3" idx="2"/>
            </p:cNvCxnSpPr>
            <p:nvPr/>
          </p:nvCxnSpPr>
          <p:spPr>
            <a:xfrm>
              <a:off x="4572000" y="3890665"/>
              <a:ext cx="1" cy="605135"/>
            </a:xfrm>
            <a:prstGeom prst="straightConnector1">
              <a:avLst/>
            </a:prstGeom>
            <a:ln w="50800">
              <a:solidFill>
                <a:schemeClr val="bg1"/>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grpSp>
        <p:nvGrpSpPr>
          <p:cNvPr id="7" name="Group 6"/>
          <p:cNvGrpSpPr/>
          <p:nvPr/>
        </p:nvGrpSpPr>
        <p:grpSpPr>
          <a:xfrm>
            <a:off x="818531" y="990600"/>
            <a:ext cx="7727192" cy="461665"/>
            <a:chOff x="818531" y="990600"/>
            <a:chExt cx="7727192" cy="461665"/>
          </a:xfrm>
        </p:grpSpPr>
        <p:sp>
          <p:nvSpPr>
            <p:cNvPr id="8" name="TextBox 7"/>
            <p:cNvSpPr txBox="1"/>
            <p:nvPr/>
          </p:nvSpPr>
          <p:spPr bwMode="auto">
            <a:xfrm>
              <a:off x="818531" y="990600"/>
              <a:ext cx="2000869"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Lighting Prior</a:t>
              </a:r>
              <a:endParaRPr lang="en-US" sz="2400" dirty="0">
                <a:solidFill>
                  <a:schemeClr val="tx1">
                    <a:lumMod val="65000"/>
                    <a:lumOff val="35000"/>
                  </a:schemeClr>
                </a:solidFill>
                <a:latin typeface="Helvetica" pitchFamily="34" charset="0"/>
                <a:cs typeface="Helvetica" pitchFamily="34" charset="0"/>
              </a:endParaRPr>
            </a:p>
          </p:txBody>
        </p:sp>
        <p:sp>
          <p:nvSpPr>
            <p:cNvPr id="9" name="TextBox 8"/>
            <p:cNvSpPr txBox="1"/>
            <p:nvPr/>
          </p:nvSpPr>
          <p:spPr bwMode="auto">
            <a:xfrm>
              <a:off x="3768735" y="990600"/>
              <a:ext cx="1606530" cy="461665"/>
            </a:xfrm>
            <a:prstGeom prst="rect">
              <a:avLst/>
            </a:prstGeom>
            <a:noFill/>
            <a:ln w="9525">
              <a:noFill/>
              <a:miter lim="800000"/>
              <a:headEnd/>
              <a:tailEnd/>
            </a:ln>
          </p:spPr>
          <p:txBody>
            <a:bodyPr wrap="none" rtlCol="0">
              <a:spAutoFit/>
            </a:bodyPr>
            <a:lstStyle/>
            <a:p>
              <a:r>
                <a:rPr lang="en-US" sz="2400" dirty="0" smtClean="0">
                  <a:solidFill>
                    <a:schemeClr val="tx1">
                      <a:lumMod val="65000"/>
                      <a:lumOff val="35000"/>
                    </a:schemeClr>
                  </a:solidFill>
                  <a:latin typeface="Helvetica" pitchFamily="34" charset="0"/>
                  <a:cs typeface="Helvetica" pitchFamily="34" charset="0"/>
                </a:rPr>
                <a:t>Modularity</a:t>
              </a:r>
              <a:endParaRPr lang="en-US" sz="2400" dirty="0">
                <a:solidFill>
                  <a:schemeClr val="tx1">
                    <a:lumMod val="65000"/>
                    <a:lumOff val="35000"/>
                  </a:schemeClr>
                </a:solidFill>
                <a:latin typeface="Helvetica" pitchFamily="34" charset="0"/>
                <a:cs typeface="Helvetica" pitchFamily="34" charset="0"/>
              </a:endParaRPr>
            </a:p>
          </p:txBody>
        </p:sp>
        <p:sp>
          <p:nvSpPr>
            <p:cNvPr id="10" name="TextBox 9"/>
            <p:cNvSpPr txBox="1"/>
            <p:nvPr/>
          </p:nvSpPr>
          <p:spPr bwMode="auto">
            <a:xfrm>
              <a:off x="6237078" y="990600"/>
              <a:ext cx="2308645"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Runtime Speed</a:t>
              </a:r>
              <a:endParaRPr lang="en-US" sz="2400" dirty="0">
                <a:solidFill>
                  <a:schemeClr val="bg1"/>
                </a:solidFill>
                <a:latin typeface="Helvetica" pitchFamily="34" charset="0"/>
                <a:cs typeface="Helvetica" pitchFamily="34" charset="0"/>
              </a:endParaRPr>
            </a:p>
          </p:txBody>
        </p:sp>
      </p:grpSp>
      <p:pic>
        <p:nvPicPr>
          <p:cNvPr id="17" name="ios-short-mrt.wmv">
            <a:hlinkClick r:id="" action="ppaction://media"/>
          </p:cNvPr>
          <p:cNvPicPr>
            <a:picLocks noRot="1" noChangeAspect="1"/>
          </p:cNvPicPr>
          <p:nvPr>
            <a:videoFile r:link="rId1"/>
          </p:nvPr>
        </p:nvPicPr>
        <p:blipFill>
          <a:blip r:embed="rId5" cstate="print"/>
          <a:stretch>
            <a:fillRect/>
          </a:stretch>
        </p:blipFill>
        <p:spPr>
          <a:xfrm>
            <a:off x="1524381" y="2057400"/>
            <a:ext cx="6095239" cy="3428572"/>
          </a:xfrm>
          <a:prstGeom prst="rect">
            <a:avLst/>
          </a:prstGeom>
        </p:spPr>
      </p:pic>
      <p:sp>
        <p:nvSpPr>
          <p:cNvPr id="11" name="Title 10"/>
          <p:cNvSpPr>
            <a:spLocks noGrp="1"/>
          </p:cNvSpPr>
          <p:nvPr>
            <p:ph type="title"/>
          </p:nvPr>
        </p:nvSpPr>
        <p:spPr/>
        <p:txBody>
          <a:bodyPr/>
          <a:lstStyle/>
          <a:p>
            <a:endParaRPr lang="en-US"/>
          </a:p>
        </p:txBody>
      </p:sp>
      <p:sp>
        <p:nvSpPr>
          <p:cNvPr id="12" name="Title 1"/>
          <p:cNvSpPr txBox="1">
            <a:spLocks/>
          </p:cNvSpPr>
          <p:nvPr/>
        </p:nvSpPr>
        <p:spPr bwMode="auto">
          <a:xfrm>
            <a:off x="319088" y="344488"/>
            <a:ext cx="8229600" cy="646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smtClean="0">
                <a:ln>
                  <a:noFill/>
                </a:ln>
                <a:solidFill>
                  <a:srgbClr val="FFFF00"/>
                </a:solidFill>
                <a:effectLst/>
                <a:uLnTx/>
                <a:uFillTx/>
                <a:latin typeface="Helvetica" pitchFamily="34" charset="0"/>
                <a:ea typeface="Verdana" pitchFamily="34" charset="0"/>
                <a:cs typeface="Verdana" pitchFamily="34" charset="0"/>
              </a:rPr>
              <a:t>Key Ideas</a:t>
            </a:r>
            <a:endParaRPr kumimoji="0" lang="en-US" sz="1600" b="1" i="0" u="none" strike="noStrike" kern="1200" cap="none" spc="0" normalizeH="0" baseline="0" noProof="0" dirty="0" smtClean="0">
              <a:ln>
                <a:noFill/>
              </a:ln>
              <a:solidFill>
                <a:srgbClr val="FFFF00"/>
              </a:solidFill>
              <a:effectLst/>
              <a:uLnTx/>
              <a:uFillTx/>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45"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7"/>
                </p:tgtEl>
              </p:cMediaNode>
            </p:vide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4099" name="Title 1"/>
          <p:cNvSpPr>
            <a:spLocks noGrp="1"/>
          </p:cNvSpPr>
          <p:nvPr>
            <p:ph type="title"/>
          </p:nvPr>
        </p:nvSpPr>
        <p:spPr>
          <a:xfrm>
            <a:off x="319088" y="344488"/>
            <a:ext cx="8229600" cy="1143000"/>
          </a:xfrm>
        </p:spPr>
        <p:txBody>
          <a:bodyPr/>
          <a:lstStyle/>
          <a:p>
            <a:pPr algn="l" eaLnBrk="1" hangingPunct="1"/>
            <a:r>
              <a:rPr lang="en-US" sz="3000" b="1" smtClean="0">
                <a:solidFill>
                  <a:srgbClr val="FFFF00"/>
                </a:solidFill>
                <a:latin typeface="Verdana" pitchFamily="34" charset="0"/>
                <a:ea typeface="Verdana" pitchFamily="34" charset="0"/>
                <a:cs typeface="Verdana" pitchFamily="34" charset="0"/>
              </a:rPr>
              <a:t/>
            </a:r>
            <a:br>
              <a:rPr lang="en-US" sz="3000" b="1" smtClean="0">
                <a:solidFill>
                  <a:srgbClr val="FFFF00"/>
                </a:solidFill>
                <a:latin typeface="Verdana" pitchFamily="34" charset="0"/>
                <a:ea typeface="Verdana" pitchFamily="34" charset="0"/>
                <a:cs typeface="Verdana" pitchFamily="34" charset="0"/>
              </a:rPr>
            </a:br>
            <a:endParaRPr lang="en-US" sz="3000" b="1" smtClean="0">
              <a:solidFill>
                <a:srgbClr val="FFFF00"/>
              </a:solidFill>
              <a:latin typeface="Verdana" pitchFamily="34" charset="0"/>
              <a:ea typeface="Verdana" pitchFamily="34" charset="0"/>
              <a:cs typeface="Verdana" pitchFamily="34" charset="0"/>
            </a:endParaRPr>
          </a:p>
        </p:txBody>
      </p:sp>
      <p:sp>
        <p:nvSpPr>
          <p:cNvPr id="8" name="Title 1"/>
          <p:cNvSpPr txBox="1">
            <a:spLocks/>
          </p:cNvSpPr>
          <p:nvPr/>
        </p:nvSpPr>
        <p:spPr bwMode="auto">
          <a:xfrm>
            <a:off x="319088" y="344488"/>
            <a:ext cx="8229600" cy="646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smtClean="0">
                <a:ln>
                  <a:noFill/>
                </a:ln>
                <a:solidFill>
                  <a:srgbClr val="FFFF00"/>
                </a:solidFill>
                <a:effectLst/>
                <a:uLnTx/>
                <a:uFillTx/>
                <a:latin typeface="Helvetica" pitchFamily="34" charset="0"/>
                <a:ea typeface="Verdana" pitchFamily="34" charset="0"/>
                <a:cs typeface="Verdana" pitchFamily="34" charset="0"/>
              </a:rPr>
              <a:t>Any Questions?</a:t>
            </a:r>
            <a:endParaRPr kumimoji="0" lang="en-US" sz="1600" b="1" i="0" u="none" strike="noStrike" kern="1200" cap="none" spc="0" normalizeH="0" baseline="0" noProof="0" dirty="0" smtClean="0">
              <a:ln>
                <a:noFill/>
              </a:ln>
              <a:solidFill>
                <a:srgbClr val="FFFF00"/>
              </a:solidFill>
              <a:effectLst/>
              <a:uLnTx/>
              <a:uFillTx/>
              <a:latin typeface="Verdana" pitchFamily="34" charset="0"/>
              <a:ea typeface="Verdana" pitchFamily="34" charset="0"/>
              <a:cs typeface="Verdana" pitchFamily="34" charset="0"/>
            </a:endParaRPr>
          </a:p>
        </p:txBody>
      </p:sp>
      <p:pic>
        <p:nvPicPr>
          <p:cNvPr id="5" name="SS.wmv">
            <a:hlinkClick r:id="" action="ppaction://media"/>
          </p:cNvPr>
          <p:cNvPicPr>
            <a:picLocks noRot="1" noChangeAspect="1"/>
          </p:cNvPicPr>
          <p:nvPr>
            <a:videoFile r:link="rId1"/>
          </p:nvPr>
        </p:nvPicPr>
        <p:blipFill>
          <a:blip r:embed="rId5" cstate="print"/>
          <a:stretch>
            <a:fillRect/>
          </a:stretch>
        </p:blipFill>
        <p:spPr>
          <a:xfrm>
            <a:off x="549143" y="1371600"/>
            <a:ext cx="8045715" cy="4525714"/>
          </a:xfrm>
          <a:prstGeom prst="rect">
            <a:avLst/>
          </a:prstGeom>
        </p:spPr>
      </p:pic>
      <p:sp>
        <p:nvSpPr>
          <p:cNvPr id="6" name="TextBox 5"/>
          <p:cNvSpPr txBox="1"/>
          <p:nvPr/>
        </p:nvSpPr>
        <p:spPr bwMode="auto">
          <a:xfrm>
            <a:off x="6475938" y="986135"/>
            <a:ext cx="221086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Indirect &lt; 2 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Radiance Transfer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r>
              <a:rPr lang="en-US" sz="1600" b="1" dirty="0" smtClean="0">
                <a:solidFill>
                  <a:srgbClr val="FFFF00"/>
                </a:solidFill>
                <a:latin typeface="Verdana" pitchFamily="34" charset="0"/>
                <a:ea typeface="Verdana" pitchFamily="34" charset="0"/>
                <a:cs typeface="Verdana" pitchFamily="34" charset="0"/>
              </a:rPr>
              <a:t> </a:t>
            </a:r>
          </a:p>
        </p:txBody>
      </p:sp>
      <p:grpSp>
        <p:nvGrpSpPr>
          <p:cNvPr id="30" name="Group 29"/>
          <p:cNvGrpSpPr/>
          <p:nvPr/>
        </p:nvGrpSpPr>
        <p:grpSpPr>
          <a:xfrm>
            <a:off x="571500" y="1214735"/>
            <a:ext cx="8001000" cy="4178322"/>
            <a:chOff x="685800" y="1214735"/>
            <a:chExt cx="8001000" cy="4178322"/>
          </a:xfrm>
        </p:grpSpPr>
        <p:grpSp>
          <p:nvGrpSpPr>
            <p:cNvPr id="28" name="Group 27"/>
            <p:cNvGrpSpPr/>
            <p:nvPr/>
          </p:nvGrpSpPr>
          <p:grpSpPr>
            <a:xfrm>
              <a:off x="685800" y="1214735"/>
              <a:ext cx="3901068" cy="4119265"/>
              <a:chOff x="4861932" y="1143000"/>
              <a:chExt cx="3901068" cy="4119265"/>
            </a:xfrm>
          </p:grpSpPr>
          <p:pic>
            <p:nvPicPr>
              <p:cNvPr id="22" name="Picture 21" descr="originalMRT.png"/>
              <p:cNvPicPr>
                <a:picLocks noChangeAspect="1"/>
              </p:cNvPicPr>
              <p:nvPr/>
            </p:nvPicPr>
            <p:blipFill>
              <a:blip r:embed="rId4" cstate="print"/>
              <a:stretch>
                <a:fillRect/>
              </a:stretch>
            </p:blipFill>
            <p:spPr>
              <a:xfrm>
                <a:off x="4983666" y="1600200"/>
                <a:ext cx="3657600" cy="3657600"/>
              </a:xfrm>
              <a:prstGeom prst="rect">
                <a:avLst/>
              </a:prstGeom>
            </p:spPr>
          </p:pic>
          <p:sp>
            <p:nvSpPr>
              <p:cNvPr id="24" name="TextBox 23"/>
              <p:cNvSpPr txBox="1"/>
              <p:nvPr/>
            </p:nvSpPr>
            <p:spPr bwMode="auto">
              <a:xfrm>
                <a:off x="5856115" y="4800600"/>
                <a:ext cx="1912703"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Indirect Only</a:t>
                </a:r>
              </a:p>
            </p:txBody>
          </p:sp>
          <p:sp>
            <p:nvSpPr>
              <p:cNvPr id="25" name="TextBox 24"/>
              <p:cNvSpPr txBox="1"/>
              <p:nvPr/>
            </p:nvSpPr>
            <p:spPr bwMode="auto">
              <a:xfrm>
                <a:off x="4861932" y="1143000"/>
                <a:ext cx="390106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Modular Radiance Transfer</a:t>
                </a:r>
              </a:p>
            </p:txBody>
          </p:sp>
        </p:grpSp>
        <p:grpSp>
          <p:nvGrpSpPr>
            <p:cNvPr id="27" name="Group 26"/>
            <p:cNvGrpSpPr/>
            <p:nvPr/>
          </p:nvGrpSpPr>
          <p:grpSpPr>
            <a:xfrm>
              <a:off x="5029200" y="1219200"/>
              <a:ext cx="3657600" cy="4173857"/>
              <a:chOff x="419100" y="1143000"/>
              <a:chExt cx="3657600" cy="4173857"/>
            </a:xfrm>
          </p:grpSpPr>
          <p:pic>
            <p:nvPicPr>
              <p:cNvPr id="20" name="Picture 19" descr="newMRT.png"/>
              <p:cNvPicPr>
                <a:picLocks noChangeAspect="1"/>
              </p:cNvPicPr>
              <p:nvPr/>
            </p:nvPicPr>
            <p:blipFill>
              <a:blip r:embed="rId5" cstate="print"/>
              <a:stretch>
                <a:fillRect/>
              </a:stretch>
            </p:blipFill>
            <p:spPr>
              <a:xfrm>
                <a:off x="419100" y="1600200"/>
                <a:ext cx="3657600" cy="3657600"/>
              </a:xfrm>
              <a:prstGeom prst="rect">
                <a:avLst/>
              </a:prstGeom>
            </p:spPr>
          </p:pic>
          <p:sp>
            <p:nvSpPr>
              <p:cNvPr id="23" name="TextBox 22"/>
              <p:cNvSpPr txBox="1"/>
              <p:nvPr/>
            </p:nvSpPr>
            <p:spPr bwMode="auto">
              <a:xfrm>
                <a:off x="1291549" y="4855192"/>
                <a:ext cx="1912703"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Indirect Only</a:t>
                </a:r>
              </a:p>
            </p:txBody>
          </p:sp>
          <p:sp>
            <p:nvSpPr>
              <p:cNvPr id="26" name="TextBox 25"/>
              <p:cNvSpPr txBox="1"/>
              <p:nvPr/>
            </p:nvSpPr>
            <p:spPr bwMode="auto">
              <a:xfrm>
                <a:off x="494536" y="1143000"/>
                <a:ext cx="350672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Delta Radiance Transfer</a:t>
                </a:r>
              </a:p>
            </p:txBody>
          </p:sp>
        </p:grpSp>
      </p:grpSp>
      <p:sp>
        <p:nvSpPr>
          <p:cNvPr id="29" name="TextBox 28"/>
          <p:cNvSpPr txBox="1"/>
          <p:nvPr/>
        </p:nvSpPr>
        <p:spPr bwMode="auto">
          <a:xfrm>
            <a:off x="3056201" y="5650468"/>
            <a:ext cx="3031599" cy="369332"/>
          </a:xfrm>
          <a:prstGeom prst="rect">
            <a:avLst/>
          </a:prstGeom>
          <a:noFill/>
          <a:ln w="9525">
            <a:noFill/>
            <a:miter lim="800000"/>
            <a:headEnd/>
            <a:tailEnd/>
          </a:ln>
        </p:spPr>
        <p:txBody>
          <a:bodyPr wrap="none" rtlCol="0">
            <a:spAutoFit/>
          </a:bodyPr>
          <a:lstStyle/>
          <a:p>
            <a:r>
              <a:rPr lang="en-US" i="1" dirty="0" smtClean="0">
                <a:solidFill>
                  <a:schemeClr val="bg1"/>
                </a:solidFill>
                <a:latin typeface="Helvetica" pitchFamily="34" charset="0"/>
                <a:cs typeface="Helvetica" pitchFamily="34" charset="0"/>
              </a:rPr>
              <a:t>to be presented at i3D 2012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err="1" smtClean="0">
                <a:solidFill>
                  <a:srgbClr val="FFFF00"/>
                </a:solidFill>
                <a:latin typeface="Helvetica" pitchFamily="34" charset="0"/>
                <a:ea typeface="Verdana" pitchFamily="34" charset="0"/>
                <a:cs typeface="Verdana" pitchFamily="34" charset="0"/>
              </a:rPr>
              <a:t>iPad</a:t>
            </a:r>
            <a:r>
              <a:rPr lang="en-US" sz="3200" b="1" dirty="0" smtClean="0">
                <a:solidFill>
                  <a:srgbClr val="FFFF00"/>
                </a:solidFill>
                <a:latin typeface="Helvetica" pitchFamily="34" charset="0"/>
                <a:ea typeface="Verdana" pitchFamily="34" charset="0"/>
                <a:cs typeface="Verdana" pitchFamily="34" charset="0"/>
              </a:rPr>
              <a:t> Timings</a:t>
            </a:r>
            <a:endParaRPr lang="en-US" sz="1600" b="1" dirty="0" smtClean="0">
              <a:solidFill>
                <a:srgbClr val="FFFF00"/>
              </a:solidFill>
              <a:latin typeface="Verdana" pitchFamily="34" charset="0"/>
              <a:ea typeface="Verdana" pitchFamily="34" charset="0"/>
              <a:cs typeface="Verdana" pitchFamily="34" charset="0"/>
            </a:endParaRPr>
          </a:p>
        </p:txBody>
      </p:sp>
      <p:graphicFrame>
        <p:nvGraphicFramePr>
          <p:cNvPr id="13" name="Table 12"/>
          <p:cNvGraphicFramePr>
            <a:graphicFrameLocks noGrp="1"/>
          </p:cNvGraphicFramePr>
          <p:nvPr/>
        </p:nvGraphicFramePr>
        <p:xfrm>
          <a:off x="381000" y="990600"/>
          <a:ext cx="8458202" cy="5105404"/>
        </p:xfrm>
        <a:graphic>
          <a:graphicData uri="http://schemas.openxmlformats.org/drawingml/2006/table">
            <a:tbl>
              <a:tblPr firstRow="1">
                <a:tableStyleId>{69012ECD-51FC-41F1-AA8D-1B2483CD663E}</a:tableStyleId>
              </a:tblPr>
              <a:tblGrid>
                <a:gridCol w="989789"/>
                <a:gridCol w="719847"/>
                <a:gridCol w="629866"/>
                <a:gridCol w="629866"/>
                <a:gridCol w="629866"/>
                <a:gridCol w="629866"/>
                <a:gridCol w="809828"/>
                <a:gridCol w="719847"/>
                <a:gridCol w="629866"/>
                <a:gridCol w="719847"/>
                <a:gridCol w="629866"/>
                <a:gridCol w="719848"/>
              </a:tblGrid>
              <a:tr h="349684">
                <a:tc>
                  <a:txBody>
                    <a:bodyPr/>
                    <a:lstStyle/>
                    <a:p>
                      <a:pPr algn="ctr"/>
                      <a:r>
                        <a:rPr lang="en-US" sz="900" b="0" dirty="0" smtClean="0"/>
                        <a:t>Device</a:t>
                      </a:r>
                      <a:endParaRPr lang="en-US" sz="900" b="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Method</a:t>
                      </a:r>
                      <a:endParaRPr lang="en-US" sz="900" b="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Direct</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Bs</a:t>
                      </a:r>
                      <a:endParaRPr lang="en-US" sz="900" b="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Us</a:t>
                      </a:r>
                      <a:endParaRPr lang="en-US" sz="900" b="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err="1" smtClean="0"/>
                        <a:t>Rs</a:t>
                      </a:r>
                      <a:endParaRPr lang="en-US" sz="900" b="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Interfaces</a:t>
                      </a:r>
                      <a:endParaRPr lang="en-US" sz="900" b="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Indirect</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tcPr>
                </a:tc>
                <a:tc>
                  <a:txBody>
                    <a:bodyPr/>
                    <a:lstStyle/>
                    <a:p>
                      <a:pPr algn="ctr"/>
                      <a:r>
                        <a:rPr lang="en-US" sz="900" b="0" dirty="0" smtClean="0"/>
                        <a:t>Pad</a:t>
                      </a:r>
                      <a:endParaRPr lang="en-US" sz="900" b="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Texture</a:t>
                      </a:r>
                      <a:endParaRPr lang="en-US" sz="900" b="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Draw</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900" b="0" dirty="0" smtClean="0"/>
                        <a:t>Total</a:t>
                      </a:r>
                      <a:endParaRPr lang="en-US" sz="9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noFill/>
                      <a:prstDash val="solid"/>
                      <a:round/>
                      <a:headEnd type="none" w="med" len="med"/>
                      <a:tailEnd type="none" w="med" len="med"/>
                    </a:lnB>
                    <a:solidFill>
                      <a:schemeClr val="bg1"/>
                    </a:solidFill>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0.159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1.703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3.468</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0.359</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6.471</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solidFill>
                            <a:srgbClr val="FF0000"/>
                          </a:solidFill>
                        </a:rPr>
                        <a:t>12.001</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rowSpan="3">
                  <a:txBody>
                    <a:bodyPr/>
                    <a:lstStyle/>
                    <a:p>
                      <a:pPr algn="ctr"/>
                      <a:r>
                        <a:rPr lang="en-US" sz="1000" dirty="0" smtClean="0"/>
                        <a:t>0.123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0.465</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1.145</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13.893</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r>
              <a:tr h="396310">
                <a:tc>
                  <a:txBody>
                    <a:bodyPr/>
                    <a:lstStyle/>
                    <a:p>
                      <a:pPr algn="ctr"/>
                      <a:r>
                        <a:rPr lang="en-US" sz="1000" dirty="0" smtClean="0"/>
                        <a:t>iPhone3GS</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0.407</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0.539</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0.390</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0.665</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solidFill>
                            <a:srgbClr val="FF0000"/>
                          </a:solidFill>
                        </a:rPr>
                        <a:t>1.991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3.883</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0.091</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0.271</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0.266</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0.468</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solidFill>
                            <a:srgbClr val="FF0000"/>
                          </a:solidFill>
                        </a:rPr>
                        <a:t>1.096</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2.988</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0.133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1.233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3.342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0.412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t>4.987</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a:txBody>
                    <a:bodyPr/>
                    <a:lstStyle/>
                    <a:p>
                      <a:pPr algn="ctr"/>
                      <a:r>
                        <a:rPr lang="en-US" sz="1000" dirty="0" smtClean="0">
                          <a:solidFill>
                            <a:srgbClr val="FF0000"/>
                          </a:solidFill>
                        </a:rPr>
                        <a:t>9.974</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FEE9D6"/>
                    </a:solidFill>
                  </a:tcPr>
                </a:tc>
                <a:tc rowSpan="3">
                  <a:txBody>
                    <a:bodyPr/>
                    <a:lstStyle/>
                    <a:p>
                      <a:pPr algn="ctr"/>
                      <a:r>
                        <a:rPr lang="en-US" sz="1000" dirty="0" smtClean="0"/>
                        <a:t>0.116</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0.445</a:t>
                      </a:r>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rowSpan="3">
                  <a:txBody>
                    <a:bodyPr/>
                    <a:lstStyle/>
                    <a:p>
                      <a:pPr algn="ctr"/>
                      <a:r>
                        <a:rPr lang="en-US" sz="1000" dirty="0" smtClean="0"/>
                        <a:t>0.768</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EE9D6"/>
                    </a:solidFill>
                  </a:tcPr>
                </a:tc>
                <a:tc>
                  <a:txBody>
                    <a:bodyPr/>
                    <a:lstStyle/>
                    <a:p>
                      <a:pPr algn="ctr"/>
                      <a:r>
                        <a:rPr lang="en-US" sz="1000" dirty="0" smtClean="0"/>
                        <a:t>11.436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FEE9D6"/>
                    </a:solidFill>
                  </a:tcPr>
                </a:tc>
              </a:tr>
              <a:tr h="396310">
                <a:tc>
                  <a:txBody>
                    <a:bodyPr/>
                    <a:lstStyle/>
                    <a:p>
                      <a:pPr algn="ctr"/>
                      <a:r>
                        <a:rPr lang="en-US" sz="1000" dirty="0" smtClean="0"/>
                        <a:t>iPhone4</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0.322</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0.563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0.420</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t>0.612</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a:txBody>
                    <a:bodyPr/>
                    <a:lstStyle/>
                    <a:p>
                      <a:pPr algn="ctr"/>
                      <a:r>
                        <a:rPr lang="en-US" sz="1000" dirty="0" smtClean="0">
                          <a:solidFill>
                            <a:srgbClr val="FF0000"/>
                          </a:solidFill>
                        </a:rPr>
                        <a:t>1.917</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rgbClr val="E4F2DD"/>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solidFill>
                      <a:srgbClr val="E4F2DD"/>
                    </a:solidFill>
                  </a:tcPr>
                </a:tc>
                <a:tc>
                  <a:txBody>
                    <a:bodyPr/>
                    <a:lstStyle/>
                    <a:p>
                      <a:pPr algn="ctr"/>
                      <a:r>
                        <a:rPr lang="en-US" sz="1000" dirty="0" smtClean="0"/>
                        <a:t>3.379</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solidFill>
                      <a:srgbClr val="E4F2DD"/>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0.073</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0.244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0.233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t>0.384</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a:txBody>
                    <a:bodyPr/>
                    <a:lstStyle/>
                    <a:p>
                      <a:pPr algn="ctr"/>
                      <a:r>
                        <a:rPr lang="en-US" sz="1000" dirty="0" smtClean="0">
                          <a:solidFill>
                            <a:srgbClr val="FF0000"/>
                          </a:solidFill>
                        </a:rPr>
                        <a:t>0.934</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c>
                  <a:txBody>
                    <a:bodyPr/>
                    <a:lstStyle/>
                    <a:p>
                      <a:pPr algn="ctr"/>
                      <a:r>
                        <a:rPr lang="en-US" sz="1000" dirty="0" smtClean="0"/>
                        <a:t>2.396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0DDFA"/>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noFill/>
                      <a:prstDash val="solid"/>
                      <a:round/>
                      <a:headEnd type="none" w="med" len="med"/>
                      <a:tailEnd type="none" w="med" len="med"/>
                    </a:lnB>
                    <a:solidFill>
                      <a:schemeClr val="bg1"/>
                    </a:solidFill>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0.089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0.854</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1.654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0.490</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3.786</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solidFill>
                            <a:srgbClr val="FF0000"/>
                          </a:solidFill>
                        </a:rPr>
                        <a:t>6.784</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rowSpan="3">
                  <a:txBody>
                    <a:bodyPr/>
                    <a:lstStyle/>
                    <a:p>
                      <a:pPr algn="ctr"/>
                      <a:r>
                        <a:rPr lang="en-US" sz="1000" dirty="0" smtClean="0"/>
                        <a:t>0.105</a:t>
                      </a:r>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0.186</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0.622</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7.786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bg2">
                        <a:lumMod val="10000"/>
                        <a:lumOff val="90000"/>
                      </a:schemeClr>
                    </a:solidFill>
                  </a:tcPr>
                </a:tc>
              </a:tr>
              <a:tr h="396310">
                <a:tc>
                  <a:txBody>
                    <a:bodyPr/>
                    <a:lstStyle/>
                    <a:p>
                      <a:pPr algn="ctr"/>
                      <a:r>
                        <a:rPr lang="en-US" sz="1000" dirty="0" smtClean="0"/>
                        <a:t>iPad2</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a:txBody>
                    <a:bodyPr/>
                    <a:lstStyle/>
                    <a:p>
                      <a:pPr algn="ctr"/>
                      <a:r>
                        <a:rPr lang="en-US" sz="1000" dirty="0" smtClean="0"/>
                        <a:t>0.476</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0.654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0.476</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0.745</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solidFill>
                            <a:srgbClr val="FF0000"/>
                          </a:solidFill>
                        </a:rPr>
                        <a:t>2.351</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c>
                  <a:txBody>
                    <a:bodyPr/>
                    <a:lstStyle/>
                    <a:p>
                      <a:pPr algn="ctr"/>
                      <a:r>
                        <a:rPr lang="en-US" sz="1000" dirty="0" smtClean="0"/>
                        <a:t>3.352</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4">
                        <a:lumMod val="20000"/>
                        <a:lumOff val="80000"/>
                      </a:schemeClr>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a:txBody>
                    <a:bodyPr/>
                    <a:lstStyle/>
                    <a:p>
                      <a:pPr algn="ctr"/>
                      <a:r>
                        <a:rPr lang="en-US" sz="1000" dirty="0" smtClean="0"/>
                        <a:t>0.135</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0.182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0.249</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0.434</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solidFill>
                            <a:srgbClr val="FF0000"/>
                          </a:solidFill>
                        </a:rPr>
                        <a:t>1.000</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a:txBody>
                    <a:bodyPr/>
                    <a:lstStyle/>
                    <a:p>
                      <a:pPr algn="ctr"/>
                      <a:r>
                        <a:rPr lang="en-US" sz="1000" dirty="0" smtClean="0"/>
                        <a:t>2.002</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r"/>
                      <a:r>
                        <a:rPr lang="en-US" sz="1000" dirty="0" smtClean="0"/>
                        <a:t>Plain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6">
                        <a:lumMod val="20000"/>
                        <a:lumOff val="80000"/>
                      </a:schemeClr>
                    </a:solidFill>
                  </a:tcPr>
                </a:tc>
                <a:tc rowSpan="3">
                  <a:txBody>
                    <a:bodyPr/>
                    <a:lstStyle/>
                    <a:p>
                      <a:pPr algn="ctr"/>
                      <a:r>
                        <a:rPr lang="en-US" sz="1000" dirty="0" smtClean="0"/>
                        <a:t>0.090</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0.921</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2.174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0.263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t>3.809</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a:txBody>
                    <a:bodyPr/>
                    <a:lstStyle/>
                    <a:p>
                      <a:pPr algn="ctr"/>
                      <a:r>
                        <a:rPr lang="en-US" sz="1000" dirty="0" smtClean="0">
                          <a:solidFill>
                            <a:srgbClr val="FF0000"/>
                          </a:solidFill>
                        </a:rPr>
                        <a:t>7.167</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bg2">
                        <a:lumMod val="10000"/>
                        <a:lumOff val="90000"/>
                      </a:schemeClr>
                    </a:solidFill>
                  </a:tcPr>
                </a:tc>
                <a:tc rowSpan="3">
                  <a:txBody>
                    <a:bodyPr/>
                    <a:lstStyle/>
                    <a:p>
                      <a:pPr algn="ctr"/>
                      <a:r>
                        <a:rPr lang="en-US" sz="1000" dirty="0" smtClean="0"/>
                        <a:t>0.074</a:t>
                      </a:r>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0.280</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rowSpan="3">
                  <a:txBody>
                    <a:bodyPr/>
                    <a:lstStyle/>
                    <a:p>
                      <a:pPr algn="ctr"/>
                      <a:r>
                        <a:rPr lang="en-US" sz="1000" dirty="0" smtClean="0"/>
                        <a:t>0.665</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8.276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tx2">
                        <a:lumMod val="20000"/>
                        <a:lumOff val="80000"/>
                      </a:schemeClr>
                    </a:solidFill>
                  </a:tcPr>
                </a:tc>
              </a:tr>
              <a:tr h="396310">
                <a:tc>
                  <a:txBody>
                    <a:bodyPr/>
                    <a:lstStyle/>
                    <a:p>
                      <a:pPr algn="ctr"/>
                      <a:r>
                        <a:rPr lang="en-US" sz="1000" dirty="0" err="1" smtClean="0"/>
                        <a:t>iPad</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r"/>
                      <a:r>
                        <a:rPr lang="en-US" sz="1000" dirty="0" smtClean="0"/>
                        <a:t>Cache</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0.252</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0.331</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0.272</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t>0.370</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a:txBody>
                    <a:bodyPr/>
                    <a:lstStyle/>
                    <a:p>
                      <a:pPr algn="ctr"/>
                      <a:r>
                        <a:rPr lang="en-US" sz="1000" dirty="0" smtClean="0">
                          <a:solidFill>
                            <a:srgbClr val="FF0000"/>
                          </a:solidFill>
                        </a:rPr>
                        <a:t>1.225</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cell3D prstMaterial="dkEdge">
                      <a:bevel w="12700" h="12700"/>
                      <a:lightRig rig="flood" dir="t"/>
                    </a:cell3D>
                    <a:solidFill>
                      <a:schemeClr val="accent4">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2.334</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3175" cap="flat" cmpd="sng" algn="ctr">
                      <a:solidFill>
                        <a:scrgbClr r="0" g="0" b="0"/>
                      </a:solidFill>
                      <a:prstDash val="solid"/>
                      <a:round/>
                      <a:headEnd type="none" w="med" len="med"/>
                      <a:tailEnd type="none" w="med" len="med"/>
                    </a:lnB>
                    <a:solidFill>
                      <a:schemeClr val="accent6">
                        <a:lumMod val="20000"/>
                        <a:lumOff val="80000"/>
                      </a:schemeClr>
                    </a:solidFill>
                  </a:tcPr>
                </a:tc>
              </a:tr>
              <a:tr h="396310">
                <a:tc>
                  <a:txBody>
                    <a:bodyPr/>
                    <a:lstStyle/>
                    <a:p>
                      <a:pPr algn="ct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r"/>
                      <a:r>
                        <a:rPr lang="en-US" sz="1000" dirty="0" smtClean="0"/>
                        <a:t>Neon</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0.067</a:t>
                      </a:r>
                      <a:endParaRPr lang="en-US" sz="1000" dirty="0"/>
                    </a:p>
                  </a:txBody>
                  <a:tcPr>
                    <a:lnL w="12700"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0.174</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0.203</a:t>
                      </a:r>
                      <a:endParaRPr lang="en-US" sz="10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t>0.273</a:t>
                      </a:r>
                      <a:endParaRPr lang="en-US" sz="10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a:txBody>
                    <a:bodyPr/>
                    <a:lstStyle/>
                    <a:p>
                      <a:pPr algn="ctr"/>
                      <a:r>
                        <a:rPr lang="en-US" sz="1000" dirty="0" smtClean="0">
                          <a:solidFill>
                            <a:srgbClr val="FF0000"/>
                          </a:solidFill>
                        </a:rPr>
                        <a:t>0.717</a:t>
                      </a:r>
                      <a:endParaRPr lang="en-US" sz="1000" dirty="0">
                        <a:solidFill>
                          <a:srgbClr val="FF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cell3D prstMaterial="dkEdge">
                      <a:bevel w="12700" h="12700"/>
                      <a:lightRig rig="flood" dir="t"/>
                    </a:cell3D>
                    <a:solidFill>
                      <a:schemeClr val="accent6">
                        <a:lumMod val="20000"/>
                        <a:lumOff val="8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31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31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vMerge="1">
                  <a:txBody>
                    <a:bodyPr/>
                    <a:lstStyle/>
                    <a:p>
                      <a:pPr algn="ctr"/>
                      <a:endParaRPr lang="en-US" sz="11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10000"/>
                        <a:lumOff val="90000"/>
                      </a:schemeClr>
                    </a:solidFill>
                  </a:tcPr>
                </a:tc>
                <a:tc>
                  <a:txBody>
                    <a:bodyPr/>
                    <a:lstStyle/>
                    <a:p>
                      <a:pPr algn="ctr"/>
                      <a:r>
                        <a:rPr lang="en-US" sz="1000" dirty="0" smtClean="0"/>
                        <a:t>1.826</a:t>
                      </a:r>
                      <a:endParaRPr lang="en-US" sz="10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31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25" name="Picture 24" descr="maze.bmp"/>
          <p:cNvPicPr>
            <a:picLocks noChangeAspect="1"/>
          </p:cNvPicPr>
          <p:nvPr/>
        </p:nvPicPr>
        <p:blipFill>
          <a:blip r:embed="rId4" cstate="print"/>
          <a:srcRect t="30004" b="17502"/>
          <a:stretch>
            <a:fillRect/>
          </a:stretch>
        </p:blipFill>
        <p:spPr>
          <a:xfrm>
            <a:off x="1600200" y="1981200"/>
            <a:ext cx="7315200" cy="2160031"/>
          </a:xfrm>
          <a:prstGeom prst="rect">
            <a:avLst/>
          </a:prstGeom>
        </p:spPr>
      </p:pic>
      <p:pic>
        <p:nvPicPr>
          <p:cNvPr id="27" name="Picture 26" descr="maze+interfaces.bmp"/>
          <p:cNvPicPr>
            <a:picLocks noChangeAspect="1"/>
          </p:cNvPicPr>
          <p:nvPr/>
        </p:nvPicPr>
        <p:blipFill>
          <a:blip r:embed="rId5" cstate="print"/>
          <a:srcRect t="30004" b="17502"/>
          <a:stretch>
            <a:fillRect/>
          </a:stretch>
        </p:blipFill>
        <p:spPr>
          <a:xfrm>
            <a:off x="1600200" y="4114800"/>
            <a:ext cx="7315200" cy="2160031"/>
          </a:xfrm>
          <a:prstGeom prst="rect">
            <a:avLst/>
          </a:prstGeom>
        </p:spPr>
      </p:pic>
      <p:pic>
        <p:nvPicPr>
          <p:cNvPr id="30" name="Picture 29" descr="single-cube.bmp"/>
          <p:cNvPicPr>
            <a:picLocks noChangeAspect="1"/>
          </p:cNvPicPr>
          <p:nvPr/>
        </p:nvPicPr>
        <p:blipFill>
          <a:blip r:embed="rId6" cstate="print"/>
          <a:srcRect l="25938" t="16113" r="29062" b="6850"/>
          <a:stretch>
            <a:fillRect/>
          </a:stretch>
        </p:blipFill>
        <p:spPr>
          <a:xfrm>
            <a:off x="228600" y="914400"/>
            <a:ext cx="1828800" cy="1761067"/>
          </a:xfrm>
          <a:prstGeom prst="rect">
            <a:avLst/>
          </a:prstGeom>
        </p:spPr>
      </p:pic>
      <p:cxnSp>
        <p:nvCxnSpPr>
          <p:cNvPr id="32" name="Straight Arrow Connector 31"/>
          <p:cNvCxnSpPr/>
          <p:nvPr/>
        </p:nvCxnSpPr>
        <p:spPr>
          <a:xfrm>
            <a:off x="2057400" y="3429000"/>
            <a:ext cx="1447800" cy="228600"/>
          </a:xfrm>
          <a:prstGeom prst="straightConnector1">
            <a:avLst/>
          </a:prstGeom>
          <a:ln w="25400">
            <a:solidFill>
              <a:schemeClr val="bg1"/>
            </a:solidFill>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bwMode="auto">
          <a:xfrm>
            <a:off x="3068868" y="1219200"/>
            <a:ext cx="470353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Images are Indirect Lighting Only</a:t>
            </a:r>
          </a:p>
        </p:txBody>
      </p:sp>
      <p:grpSp>
        <p:nvGrpSpPr>
          <p:cNvPr id="109" name="Group 108"/>
          <p:cNvGrpSpPr/>
          <p:nvPr/>
        </p:nvGrpSpPr>
        <p:grpSpPr>
          <a:xfrm>
            <a:off x="2819400" y="2743200"/>
            <a:ext cx="431800" cy="1270000"/>
            <a:chOff x="2844800" y="4876800"/>
            <a:chExt cx="431800" cy="1270000"/>
          </a:xfrm>
        </p:grpSpPr>
        <p:cxnSp>
          <p:nvCxnSpPr>
            <p:cNvPr id="98" name="Straight Connector 97"/>
            <p:cNvCxnSpPr/>
            <p:nvPr/>
          </p:nvCxnSpPr>
          <p:spPr>
            <a:xfrm flipH="1">
              <a:off x="2997200" y="5638800"/>
              <a:ext cx="279400" cy="5080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flipV="1">
              <a:off x="3124200" y="4883150"/>
              <a:ext cx="152400" cy="7620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2844800" y="4876800"/>
              <a:ext cx="279400" cy="5080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flipV="1">
              <a:off x="2844800" y="5384800"/>
              <a:ext cx="152400" cy="7620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2914650" y="5264150"/>
              <a:ext cx="279400" cy="5080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2959100" y="5448300"/>
              <a:ext cx="279400" cy="5080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2882900" y="5060950"/>
              <a:ext cx="279400" cy="5080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flipV="1">
              <a:off x="2984500" y="5124450"/>
              <a:ext cx="152400" cy="7620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flipV="1">
              <a:off x="2914650" y="5264150"/>
              <a:ext cx="152400" cy="7620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flipV="1">
              <a:off x="3060700" y="5003800"/>
              <a:ext cx="152400" cy="76200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Thought Process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27" name="Picture 26" descr="maze+interfaces.bmp"/>
          <p:cNvPicPr>
            <a:picLocks noChangeAspect="1"/>
          </p:cNvPicPr>
          <p:nvPr/>
        </p:nvPicPr>
        <p:blipFill>
          <a:blip r:embed="rId4" cstate="print"/>
          <a:srcRect t="30004" b="17502"/>
          <a:stretch>
            <a:fillRect/>
          </a:stretch>
        </p:blipFill>
        <p:spPr>
          <a:xfrm>
            <a:off x="1600200" y="4114800"/>
            <a:ext cx="7315200" cy="2160031"/>
          </a:xfrm>
          <a:prstGeom prst="rect">
            <a:avLst/>
          </a:prstGeom>
        </p:spPr>
      </p:pic>
      <p:pic>
        <p:nvPicPr>
          <p:cNvPr id="28" name="Picture 27" descr="maze+interfaces+normals.bmp"/>
          <p:cNvPicPr>
            <a:picLocks noChangeAspect="1"/>
          </p:cNvPicPr>
          <p:nvPr/>
        </p:nvPicPr>
        <p:blipFill>
          <a:blip r:embed="rId5" cstate="print"/>
          <a:srcRect t="30004" b="17502"/>
          <a:stretch>
            <a:fillRect/>
          </a:stretch>
        </p:blipFill>
        <p:spPr>
          <a:xfrm>
            <a:off x="1600200" y="4114800"/>
            <a:ext cx="7315200" cy="2160031"/>
          </a:xfrm>
          <a:prstGeom prst="rect">
            <a:avLst/>
          </a:prstGeom>
        </p:spPr>
      </p:pic>
      <p:pic>
        <p:nvPicPr>
          <p:cNvPr id="30" name="Picture 29" descr="single-cube.bmp"/>
          <p:cNvPicPr>
            <a:picLocks noChangeAspect="1"/>
          </p:cNvPicPr>
          <p:nvPr/>
        </p:nvPicPr>
        <p:blipFill>
          <a:blip r:embed="rId6" cstate="print"/>
          <a:srcRect l="25938" t="16113" r="29062" b="6850"/>
          <a:stretch>
            <a:fillRect/>
          </a:stretch>
        </p:blipFill>
        <p:spPr>
          <a:xfrm>
            <a:off x="228600" y="914400"/>
            <a:ext cx="1828800" cy="1761067"/>
          </a:xfrm>
          <a:prstGeom prst="rect">
            <a:avLst/>
          </a:prstGeom>
        </p:spPr>
      </p:pic>
      <p:sp>
        <p:nvSpPr>
          <p:cNvPr id="9" name="TextBox 8"/>
          <p:cNvSpPr txBox="1"/>
          <p:nvPr/>
        </p:nvSpPr>
        <p:spPr bwMode="auto">
          <a:xfrm>
            <a:off x="3068868" y="1219200"/>
            <a:ext cx="470353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Images are Indirect Lighting Only</a:t>
            </a:r>
          </a:p>
        </p:txBody>
      </p:sp>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Thought Process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0 0  L 0 -0.33302  E" pathEditMode="relative" ptsTypes="">
                                      <p:cBhvr>
                                        <p:cTn id="6" dur="1000" fill="hold"/>
                                        <p:tgtEl>
                                          <p:spTgt spid="27"/>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DISPLAYSOURCE" val="\documentclass{article}\pagestyle{empty}&#10;\begin{document}&#10;&#10;\end{document}&#10;"/>
  <p:tag name="EMBEDFONTS"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solidFill>
        <a:ln w="50800">
          <a:noFill/>
          <a:headEnd type="none"/>
          <a:tailEnd type="none"/>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25400">
          <a:solidFill>
            <a:schemeClr val="bg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spAutoFit/>
      </a:bodyPr>
      <a:lstStyle>
        <a:defPPr>
          <a:defRPr sz="1600" dirty="0" smtClean="0">
            <a:solidFill>
              <a:schemeClr val="bg1"/>
            </a:solidFill>
            <a:latin typeface="Helvetica" pitchFamily="34" charset="0"/>
            <a:cs typeface="Helvetic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7152</TotalTime>
  <Words>5181</Words>
  <Application>Microsoft Office PowerPoint</Application>
  <PresentationFormat>On-screen Show (4:3)</PresentationFormat>
  <Paragraphs>1240</Paragraphs>
  <Slides>73</Slides>
  <Notes>73</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73</vt:i4>
      </vt:variant>
    </vt:vector>
  </HeadingPairs>
  <TitlesOfParts>
    <vt:vector size="80" baseType="lpstr">
      <vt:lpstr>Arial</vt:lpstr>
      <vt:lpstr>Helvetica</vt:lpstr>
      <vt:lpstr>Verdana</vt:lpstr>
      <vt:lpstr>Calibri</vt:lpstr>
      <vt:lpstr>Wingdings 3</vt:lpstr>
      <vt:lpstr>Times New Roman</vt:lpstr>
      <vt:lpstr>Office Theme</vt:lpstr>
      <vt:lpstr>Slide 1</vt:lpstr>
      <vt:lpstr>Modular Radiance Transfer</vt:lpstr>
      <vt:lpstr>What is the problem? </vt:lpstr>
      <vt:lpstr>Key Ideas </vt:lpstr>
      <vt:lpstr>Previous Work</vt:lpstr>
      <vt:lpstr>Where do we fit?</vt:lpstr>
      <vt:lpstr>How do we solve it? </vt:lpstr>
      <vt:lpstr>Thought Process </vt:lpstr>
      <vt:lpstr>Thought Process </vt:lpstr>
      <vt:lpstr>Thought Process </vt:lpstr>
      <vt:lpstr>MRT Overview</vt:lpstr>
      <vt:lpstr>Dictionary Shapes</vt:lpstr>
      <vt:lpstr>Dictionary Shapes</vt:lpstr>
      <vt:lpstr>Dictionary Direct to Indirect Transfer</vt:lpstr>
      <vt:lpstr>Dictionary Direct to Indirect Lighting (SVD)</vt:lpstr>
      <vt:lpstr>Dictionary Direct to Indirect Lighting (SVD)</vt:lpstr>
      <vt:lpstr>Dictionary Direct to Indirect Lighting (SVD)</vt:lpstr>
      <vt:lpstr>Dictionary Direct to Indirect Lighting (SVD)</vt:lpstr>
      <vt:lpstr>Dictionary Direct to Indirect Lighting (SVD)</vt:lpstr>
      <vt:lpstr>Dictionary Lighting Prior (Ld)</vt:lpstr>
      <vt:lpstr>Dictionary Lighting Prior (Ld)</vt:lpstr>
      <vt:lpstr>Dictionary Lighting Prior (Ld)</vt:lpstr>
      <vt:lpstr>Dictionary Lighting Prior (Ld)</vt:lpstr>
      <vt:lpstr>Dictionary Lighting Prior (Ld)</vt:lpstr>
      <vt:lpstr>Dictionary Lighting Prior (Ld)</vt:lpstr>
      <vt:lpstr>Dictionary Lighting Prior (Ld)</vt:lpstr>
      <vt:lpstr>Dictionary Indirect Lighting Correlations (M)</vt:lpstr>
      <vt:lpstr>Dictionary Indirect Lighting Correlations (M)</vt:lpstr>
      <vt:lpstr>Dictionary Indirect Lighting Correlations (M)</vt:lpstr>
      <vt:lpstr>Dictionary U Textures</vt:lpstr>
      <vt:lpstr>Dictionary U Textures</vt:lpstr>
      <vt:lpstr>Dictionary Basis Enrichment</vt:lpstr>
      <vt:lpstr>Dictionary U Textures (Limp / Ub  / Ubvol)</vt:lpstr>
      <vt:lpstr>Dictionary U Textures (Limp / Ub  / Ubvol)</vt:lpstr>
      <vt:lpstr>Dictionary U Textures (Limp / Ub  / Ubvol)</vt:lpstr>
      <vt:lpstr>Dictionary U Textures (Limp / Ub  / Ubvol)</vt:lpstr>
      <vt:lpstr>Dictionary U Textures (Limp / Ub  / Ubvol)</vt:lpstr>
      <vt:lpstr>Dictionary Interfaces</vt:lpstr>
      <vt:lpstr>Dictionary Interfaces (Hrlf / Rb→rlf)</vt:lpstr>
      <vt:lpstr>Dictionary Interfaces (Hrlf / Rb→rlf)</vt:lpstr>
      <vt:lpstr>Dictionary Interfaces (Hrlf / Rb→rlf)</vt:lpstr>
      <vt:lpstr>Dictionary Interfaces (Hrlf / Rb→rlf)</vt:lpstr>
      <vt:lpstr>Dictionary Interfaces (Hrlf / Rb→rlf)</vt:lpstr>
      <vt:lpstr>Dictionary Interfaces (Hrlf / Rb→rlf)</vt:lpstr>
      <vt:lpstr>Dictionary Interfaces (R / R↑ / R)</vt:lpstr>
      <vt:lpstr>Dictionary Interfaces (Tr→lfr / Ur)</vt:lpstr>
      <vt:lpstr>Dictionary Interfaces (Tr→lfr / Ur)</vt:lpstr>
      <vt:lpstr>Dictionary Interfaces (Tr→lfr / Ur)</vt:lpstr>
      <vt:lpstr>Dictionary Interfaces (Tr→lfr / Ur)</vt:lpstr>
      <vt:lpstr>Level Creation Mapping</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Run-time </vt:lpstr>
      <vt:lpstr>Limitations</vt:lpstr>
      <vt:lpstr>Limitations</vt:lpstr>
      <vt:lpstr>Key Ideas</vt:lpstr>
      <vt:lpstr>Key Ideas</vt:lpstr>
      <vt:lpstr>Slide 69</vt:lpstr>
      <vt:lpstr>Slide 70</vt:lpstr>
      <vt:lpstr> </vt:lpstr>
      <vt:lpstr>Delta Radiance Transfer  </vt:lpstr>
      <vt:lpstr>iPad Timings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Chan</dc:creator>
  <cp:lastModifiedBy>loos</cp:lastModifiedBy>
  <cp:revision>664</cp:revision>
  <dcterms:created xsi:type="dcterms:W3CDTF">2011-09-08T08:45:07Z</dcterms:created>
  <dcterms:modified xsi:type="dcterms:W3CDTF">2011-12-15T06:05:14Z</dcterms:modified>
</cp:coreProperties>
</file>