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tags/tag8.xml" ContentType="application/vnd.openxmlformats-officedocument.presentationml.tags+xml"/>
  <Override PartName="/ppt/tags/tag104.xml" ContentType="application/vnd.openxmlformats-officedocument.presentationml.tags+xml"/>
  <Override PartName="/ppt/tags/tag140.xml" ContentType="application/vnd.openxmlformats-officedocument.presentationml.tags+xml"/>
  <Override PartName="/ppt/slides/slide36.xml" ContentType="application/vnd.openxmlformats-officedocument.presentationml.slide+xml"/>
  <Override PartName="/ppt/slides/slide83.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85.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tags/tag49.xml" ContentType="application/vnd.openxmlformats-officedocument.presentationml.tags+xml"/>
  <Override PartName="/ppt/notesSlides/notesSlide27.xml" ContentType="application/vnd.openxmlformats-officedocument.presentationml.notesSlide+xml"/>
  <Override PartName="/ppt/tags/tag96.xml" ContentType="application/vnd.openxmlformats-officedocument.presentationml.tags+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theme/themeOverride1.xml" ContentType="application/vnd.openxmlformats-officedocument.themeOverride+xml"/>
  <Override PartName="/ppt/notesSlides/notesSlide16.xml" ContentType="application/vnd.openxmlformats-officedocument.presentationml.notesSlide+xml"/>
  <Override PartName="/ppt/tags/tag38.xml" ContentType="application/vnd.openxmlformats-officedocument.presentationml.tags+xml"/>
  <Override PartName="/ppt/tags/tag85.xml" ContentType="application/vnd.openxmlformats-officedocument.presentationml.tags+xml"/>
  <Override PartName="/ppt/notesSlides/notesSlide63.xml" ContentType="application/vnd.openxmlformats-officedocument.presentationml.notesSlide+xml"/>
  <Override PartName="/ppt/tableStyles.xml" ContentType="application/vnd.openxmlformats-officedocument.presentationml.tableStyles+xml"/>
  <Override PartName="/ppt/tags/tag16.xml" ContentType="application/vnd.openxmlformats-officedocument.presentationml.tags+xml"/>
  <Override PartName="/ppt/tags/tag27.xml" ContentType="application/vnd.openxmlformats-officedocument.presentationml.tags+xml"/>
  <Override PartName="/ppt/tags/tag63.xml" ContentType="application/vnd.openxmlformats-officedocument.presentationml.tags+xml"/>
  <Override PartName="/ppt/tags/tag74.xml" ContentType="application/vnd.openxmlformats-officedocument.presentationml.tags+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tags/tag52.xml" ContentType="application/vnd.openxmlformats-officedocument.presentationml.tags+xml"/>
  <Override PartName="/ppt/notesSlides/notesSlide30.xml" ContentType="application/vnd.openxmlformats-officedocument.presentationml.notesSlide+xml"/>
  <Override PartName="/ppt/tags/tag109.xml" ContentType="application/vnd.openxmlformats-officedocument.presentationml.tags+xml"/>
  <Override PartName="/ppt/notesSlides/notesSlide7.xml" ContentType="application/vnd.openxmlformats-officedocument.presentationml.notesSlide+xml"/>
  <Override PartName="/ppt/tags/tag41.xml" ContentType="application/vnd.openxmlformats-officedocument.presentationml.tags+xml"/>
  <Override PartName="/ppt/slides/slide77.xml" ContentType="application/vnd.openxmlformats-officedocument.presentationml.slide+xml"/>
  <Override PartName="/ppt/slides/slide88.xml" ContentType="application/vnd.openxmlformats-officedocument.presentationml.slide+xml"/>
  <Override PartName="/ppt/tags/tag30.xml" ContentType="application/vnd.openxmlformats-officedocument.presentationml.tags+xml"/>
  <Override PartName="/ppt/tags/tag134.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tags/tag112.xml" ContentType="application/vnd.openxmlformats-officedocument.presentationml.tags+xml"/>
  <Override PartName="/ppt/tags/tag123.xml" ContentType="application/vnd.openxmlformats-officedocument.presentationml.tags+xml"/>
  <Override PartName="/ppt/notesSlides/notesSlide68.xml" ContentType="application/vnd.openxmlformats-officedocument.presentationml.notesSlide+xml"/>
  <Override PartName="/ppt/notesSlides/notesSlide79.xml" ContentType="application/vnd.openxmlformats-officedocument.presentationml.notesSlide+xml"/>
  <Override PartName="/ppt/slides/slide55.xml" ContentType="application/vnd.openxmlformats-officedocument.presentationml.slide+xml"/>
  <Override PartName="/ppt/theme/theme2.xml" ContentType="application/vnd.openxmlformats-officedocument.theme+xml"/>
  <Override PartName="/ppt/tags/tag5.xml" ContentType="application/vnd.openxmlformats-officedocument.presentationml.tags+xml"/>
  <Override PartName="/ppt/tags/tag79.xml" ContentType="application/vnd.openxmlformats-officedocument.presentationml.tags+xml"/>
  <Override PartName="/ppt/tags/tag101.xml" ContentType="application/vnd.openxmlformats-officedocument.presentationml.tags+xml"/>
  <Override PartName="/ppt/notesSlides/notesSlide57.xml" ContentType="application/vnd.openxmlformats-officedocument.presentationml.notesSlide+xml"/>
  <Override PartName="/ppt/slides/slide33.xml" ContentType="application/vnd.openxmlformats-officedocument.presentationml.slide+xml"/>
  <Override PartName="/ppt/slides/slide44.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tags/tag68.xml" ContentType="application/vnd.openxmlformats-officedocument.presentationml.tags+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notesSlides/notesSlide24.xml" ContentType="application/vnd.openxmlformats-officedocument.presentationml.notesSlide+xml"/>
  <Override PartName="/ppt/tags/tag57.xml" ContentType="application/vnd.openxmlformats-officedocument.presentationml.tags+xml"/>
  <Override PartName="/ppt/notesSlides/notesSlide35.xml" ContentType="application/vnd.openxmlformats-officedocument.presentationml.notesSlide+xml"/>
  <Override PartName="/ppt/notesSlides/notesSlide71.xml" ContentType="application/vnd.openxmlformats-officedocument.presentationml.notesSlide+xml"/>
  <Override PartName="/ppt/notesSlides/notesSlide8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notesSlides/notesSlide13.xml" ContentType="application/vnd.openxmlformats-officedocument.presentationml.notesSlide+xml"/>
  <Override PartName="/ppt/tags/tag35.xml" ContentType="application/vnd.openxmlformats-officedocument.presentationml.tags+xml"/>
  <Override PartName="/ppt/tags/tag46.xml" ContentType="application/vnd.openxmlformats-officedocument.presentationml.tags+xml"/>
  <Override PartName="/ppt/tags/tag82.xml" ContentType="application/vnd.openxmlformats-officedocument.presentationml.tags+xml"/>
  <Override PartName="/ppt/tags/tag93.xml" ContentType="application/vnd.openxmlformats-officedocument.presentationml.tags+xml"/>
  <Override PartName="/ppt/notesSlides/notesSlide60.xml" ContentType="application/vnd.openxmlformats-officedocument.presentationml.notesSlide+xml"/>
  <Override PartName="/ppt/tags/tag139.xml" ContentType="application/vnd.openxmlformats-officedocument.presentationml.tags+xml"/>
  <Override PartName="/ppt/slideLayouts/slideLayout10.xml" ContentType="application/vnd.openxmlformats-officedocument.presentationml.slideLayout+xml"/>
  <Override PartName="/ppt/tags/tag24.xml" ContentType="application/vnd.openxmlformats-officedocument.presentationml.tags+xml"/>
  <Override PartName="/ppt/tags/tag71.xml" ContentType="application/vnd.openxmlformats-officedocument.presentationml.tags+xml"/>
  <Override PartName="/ppt/tags/tag128.xml" ContentType="application/vnd.openxmlformats-officedocument.presentationml.tags+xml"/>
  <Override PartName="/ppt/tags/tag13.xml" ContentType="application/vnd.openxmlformats-officedocument.presentationml.tags+xml"/>
  <Override PartName="/ppt/tags/tag60.xml" ContentType="application/vnd.openxmlformats-officedocument.presentationml.tags+xml"/>
  <Override PartName="/ppt/tags/tag117.xml" ContentType="application/vnd.openxmlformats-officedocument.presentationml.tags+xml"/>
  <Override PartName="/ppt/slides/slide49.xml" ContentType="application/vnd.openxmlformats-officedocument.presentationml.slide+xml"/>
  <Override PartName="/ppt/notesSlides/notesSlide4.xml" ContentType="application/vnd.openxmlformats-officedocument.presentationml.notesSlide+xml"/>
  <Override PartName="/ppt/tags/tag106.xml" ContentType="application/vnd.openxmlformats-officedocument.presentationml.tags+xml"/>
  <Override PartName="/ppt/tags/tag142.xml" ContentType="application/vnd.openxmlformats-officedocument.presentationml.tags+xml"/>
  <Override PartName="/ppt/slides/slide38.xml" ContentType="application/vnd.openxmlformats-officedocument.presentationml.slide+xml"/>
  <Override PartName="/ppt/slides/slide85.xml" ContentType="application/vnd.openxmlformats-officedocument.presentationml.slide+xml"/>
  <Override PartName="/ppt/tags/tag131.xml" ContentType="application/vnd.openxmlformats-officedocument.presentationml.tags+xml"/>
  <Override PartName="/ppt/notesSlides/notesSlide87.xml" ContentType="application/vnd.openxmlformats-officedocument.presentationml.notesSlide+xml"/>
  <Override PartName="/ppt/slides/slide27.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tags/tag98.xml" ContentType="application/vnd.openxmlformats-officedocument.presentationml.tags+xml"/>
  <Override PartName="/ppt/tags/tag120.xml" ContentType="application/vnd.openxmlformats-officedocument.presentationml.tags+xml"/>
  <Override PartName="/ppt/notesSlides/notesSlide76.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ags/tag2.xml" ContentType="application/vnd.openxmlformats-officedocument.presentationml.tags+xml"/>
  <Override PartName="/ppt/notesSlides/notesSlide18.xml" ContentType="application/vnd.openxmlformats-officedocument.presentationml.notesSlide+xml"/>
  <Override PartName="/ppt/tags/tag87.xml" ContentType="application/vnd.openxmlformats-officedocument.presentationml.tags+xml"/>
  <Override PartName="/ppt/notesSlides/notesSlide65.xml" ContentType="application/vnd.openxmlformats-officedocument.presentationml.notesSlide+xml"/>
  <Override PartName="/ppt/slides/slide41.xml" ContentType="application/vnd.openxmlformats-officedocument.presentationml.slide+xml"/>
  <Override PartName="/ppt/tags/tag29.xml" ContentType="application/vnd.openxmlformats-officedocument.presentationml.tags+xml"/>
  <Override PartName="/ppt/tags/tag76.xml" ContentType="application/vnd.openxmlformats-officedocument.presentationml.tags+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90.xml" ContentType="application/vnd.openxmlformats-officedocument.presentationml.notesSlide+xml"/>
  <Override PartName="/ppt/slides/slide30.xml" ContentType="application/vnd.openxmlformats-officedocument.presentationml.slide+xml"/>
  <Override PartName="/ppt/tags/tag18.xml" ContentType="application/vnd.openxmlformats-officedocument.presentationml.tags+xml"/>
  <Override PartName="/ppt/tags/tag54.xml" ContentType="application/vnd.openxmlformats-officedocument.presentationml.tags+xml"/>
  <Override PartName="/ppt/tags/tag65.xml" ContentType="application/vnd.openxmlformats-officedocument.presentationml.tags+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tags/tag43.xml" ContentType="application/vnd.openxmlformats-officedocument.presentationml.tags+xml"/>
  <Override PartName="/ppt/tags/tag90.xml" ContentType="application/vnd.openxmlformats-officedocument.presentationml.tags+xml"/>
  <Override PartName="/ppt/slides/slide79.xml" ContentType="application/vnd.openxmlformats-officedocument.presentationml.slide+xml"/>
  <Override PartName="/ppt/notesSlides/notesSlide10.xml" ContentType="application/vnd.openxmlformats-officedocument.presentationml.notesSlide+xml"/>
  <Override PartName="/ppt/tags/tag32.xml" ContentType="application/vnd.openxmlformats-officedocument.presentationml.tags+xml"/>
  <Override PartName="/ppt/tags/tag136.xml" ContentType="application/vnd.openxmlformats-officedocument.presentationml.tags+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tags/tag21.xml" ContentType="application/vnd.openxmlformats-officedocument.presentationml.tags+xml"/>
  <Override PartName="/ppt/tags/tag114.xml" ContentType="application/vnd.openxmlformats-officedocument.presentationml.tags+xml"/>
  <Override PartName="/ppt/tags/tag125.xml" ContentType="application/vnd.openxmlformats-officedocument.presentationml.tags+xml"/>
  <Override PartName="/ppt/slides/slide57.xml" ContentType="application/vnd.openxmlformats-officedocument.presentationml.slide+xml"/>
  <Override PartName="/ppt/notesSlides/notesSlide1.xml" ContentType="application/vnd.openxmlformats-officedocument.presentationml.notesSlide+xml"/>
  <Override PartName="/ppt/tags/tag7.xml" ContentType="application/vnd.openxmlformats-officedocument.presentationml.tags+xml"/>
  <Override PartName="/ppt/tags/tag103.xml" ContentType="application/vnd.openxmlformats-officedocument.presentationml.tags+xml"/>
  <Override PartName="/ppt/notesSlides/notesSlide59.xml" ContentType="application/vnd.openxmlformats-officedocument.presentationml.notesSlide+xml"/>
  <Override PartName="/ppt/slides/slide46.xml" ContentType="application/vnd.openxmlformats-officedocument.presentationml.slide+xml"/>
  <Override PartName="/ppt/notesSlides/notesSlide48.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tags/tag59.xml" ContentType="application/vnd.openxmlformats-officedocument.presentationml.tags+xml"/>
  <Override PartName="/ppt/notesSlides/notesSlide37.xml" ContentType="application/vnd.openxmlformats-officedocument.presentationml.notesSlide+xml"/>
  <Override PartName="/ppt/notesSlides/notesSlide84.xml" ContentType="application/vnd.openxmlformats-officedocument.presentationml.notesSlide+xml"/>
  <Override PartName="/ppt/slides/slide13.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tags/tag37.xml" ContentType="application/vnd.openxmlformats-officedocument.presentationml.tags+xml"/>
  <Override PartName="/ppt/tags/tag48.xml" ContentType="application/vnd.openxmlformats-officedocument.presentationml.tags+xml"/>
  <Override PartName="/ppt/notesSlides/notesSlide26.xml" ContentType="application/vnd.openxmlformats-officedocument.presentationml.notesSlide+xml"/>
  <Override PartName="/ppt/tags/tag84.xml" ContentType="application/vnd.openxmlformats-officedocument.presentationml.tags+xml"/>
  <Override PartName="/ppt/tags/tag95.xml" ContentType="application/vnd.openxmlformats-officedocument.presentationml.tags+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slides/slide20.xml" ContentType="application/vnd.openxmlformats-officedocument.presentationml.slide+xml"/>
  <Override PartName="/ppt/notesSlides/notesSlide22.xml" ContentType="application/vnd.openxmlformats-officedocument.presentationml.notesSlide+xml"/>
  <Override PartName="/ppt/tags/tag26.xml" ContentType="application/vnd.openxmlformats-officedocument.presentationml.tags+xml"/>
  <Override PartName="/ppt/tags/tag55.xml" ContentType="application/vnd.openxmlformats-officedocument.presentationml.tags+xml"/>
  <Override PartName="/ppt/tags/tag73.xml" ContentType="application/vnd.openxmlformats-officedocument.presentationml.tags+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80.xml" ContentType="application/vnd.openxmlformats-officedocument.presentationml.notesSlide+xml"/>
  <Override PartName="/ppt/notesSlides/notesSlide11.xml" ContentType="application/vnd.openxmlformats-officedocument.presentationml.notesSlide+xml"/>
  <Override PartName="/ppt/tags/tag15.xml" ContentType="application/vnd.openxmlformats-officedocument.presentationml.tags+xml"/>
  <Override PartName="/ppt/tags/tag33.xml" ContentType="application/vnd.openxmlformats-officedocument.presentationml.tags+xml"/>
  <Override PartName="/ppt/tags/tag44.xml" ContentType="application/vnd.openxmlformats-officedocument.presentationml.tags+xml"/>
  <Override PartName="/ppt/tags/tag62.xml" ContentType="application/vnd.openxmlformats-officedocument.presentationml.tags+xml"/>
  <Override PartName="/ppt/tags/tag80.xml" ContentType="application/vnd.openxmlformats-officedocument.presentationml.tags+xml"/>
  <Override PartName="/ppt/tags/tag91.xml" ContentType="application/vnd.openxmlformats-officedocument.presentationml.tags+xml"/>
  <Override PartName="/ppt/tags/tag119.xml" ContentType="application/vnd.openxmlformats-officedocument.presentationml.tags+xml"/>
  <Override PartName="/ppt/notesSlides/notesSlide40.xml" ContentType="application/vnd.openxmlformats-officedocument.presentationml.notesSlide+xml"/>
  <Override PartName="/ppt/tags/tag137.xml" ContentType="application/vnd.openxmlformats-officedocument.presentationml.tags+xml"/>
  <Override PartName="/ppt/notesSlides/notesSlide6.xml" ContentType="application/vnd.openxmlformats-officedocument.presentationml.notesSlide+xml"/>
  <Override PartName="/ppt/tags/tag22.xml" ContentType="application/vnd.openxmlformats-officedocument.presentationml.tags+xml"/>
  <Override PartName="/ppt/tags/tag40.xml" ContentType="application/vnd.openxmlformats-officedocument.presentationml.tags+xml"/>
  <Override PartName="/ppt/tags/tag51.xml" ContentType="application/vnd.openxmlformats-officedocument.presentationml.tags+xml"/>
  <Override PartName="/ppt/tags/tag108.xml" ContentType="application/vnd.openxmlformats-officedocument.presentationml.tags+xml"/>
  <Override PartName="/ppt/tags/tag126.xml" ContentType="application/vnd.openxmlformats-officedocument.presentationml.tags+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tags/tag11.xml" ContentType="application/vnd.openxmlformats-officedocument.presentationml.tags+xml"/>
  <Override PartName="/ppt/tags/tag115.xml" ContentType="application/vnd.openxmlformats-officedocument.presentationml.tags+xml"/>
  <Override PartName="/ppt/tags/tag133.xml" ContentType="application/vnd.openxmlformats-officedocument.presentationml.tags+xml"/>
  <Override PartName="/ppt/notesSlides/notesSlide89.xml" ContentType="application/vnd.openxmlformats-officedocument.presentationml.notesSlide+xml"/>
  <Override PartName="/ppt/slides/slide29.xml" ContentType="application/vnd.openxmlformats-officedocument.presentationml.slide+xml"/>
  <Override PartName="/ppt/slides/slide76.xml" ContentType="application/vnd.openxmlformats-officedocument.presentationml.slide+xml"/>
  <Override PartName="/ppt/tags/tag122.xml" ContentType="application/vnd.openxmlformats-officedocument.presentationml.tags+xml"/>
  <Override PartName="/ppt/notesSlides/notesSlide78.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tags/tag4.xml" ContentType="application/vnd.openxmlformats-officedocument.presentationml.tags+xml"/>
  <Override PartName="/ppt/tags/tag89.xml" ContentType="application/vnd.openxmlformats-officedocument.presentationml.tags+xml"/>
  <Override PartName="/ppt/tags/tag111.xml" ContentType="application/vnd.openxmlformats-officedocument.presentationml.tags+xml"/>
  <Override PartName="/ppt/notesSlides/notesSlide67.xml" ContentType="application/vnd.openxmlformats-officedocument.presentationml.notesSlid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tags/tag78.xml" ContentType="application/vnd.openxmlformats-officedocument.presentationml.tags+xml"/>
  <Override PartName="/ppt/tags/tag100.xml" ContentType="application/vnd.openxmlformats-officedocument.presentationml.tags+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notesSlides/notesSlide92.xml" ContentType="application/vnd.openxmlformats-officedocument.presentationml.notesSlide+xml"/>
  <Override PartName="/ppt/slides/slide32.xml" ContentType="application/vnd.openxmlformats-officedocument.presentationml.slide+xml"/>
  <Default Extension="fntdata" ContentType="application/x-fontdata"/>
  <Override PartName="/ppt/tags/tag56.xml" ContentType="application/vnd.openxmlformats-officedocument.presentationml.tags+xml"/>
  <Override PartName="/ppt/tags/tag67.xml" ContentType="application/vnd.openxmlformats-officedocument.presentationml.tags+xml"/>
  <Override PartName="/ppt/notesSlides/notesSlide34.xml" ContentType="application/vnd.openxmlformats-officedocument.presentationml.notesSlide+xml"/>
  <Override PartName="/ppt/notesSlides/notesSlide81.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notesSlides/notesSlide23.xml" ContentType="application/vnd.openxmlformats-officedocument.presentationml.notesSlide+xml"/>
  <Override PartName="/ppt/tags/tag45.xml" ContentType="application/vnd.openxmlformats-officedocument.presentationml.tags+xml"/>
  <Override PartName="/ppt/tags/tag92.xml" ContentType="application/vnd.openxmlformats-officedocument.presentationml.tags+xml"/>
  <Override PartName="/ppt/notesSlides/notesSlide70.xml" ContentType="application/vnd.openxmlformats-officedocument.presentationml.notesSlide+xml"/>
  <Override PartName="/ppt/notesSlides/notesSlide12.xml" ContentType="application/vnd.openxmlformats-officedocument.presentationml.notesSlide+xml"/>
  <Override PartName="/ppt/tags/tag34.xml" ContentType="application/vnd.openxmlformats-officedocument.presentationml.tags+xml"/>
  <Override PartName="/ppt/tags/tag81.xml" ContentType="application/vnd.openxmlformats-officedocument.presentationml.tags+xml"/>
  <Override PartName="/ppt/tags/tag138.xml" ContentType="application/vnd.openxmlformats-officedocument.presentationml.tags+xml"/>
  <Override PartName="/ppt/tags/tag12.xml" ContentType="application/vnd.openxmlformats-officedocument.presentationml.tags+xml"/>
  <Override PartName="/ppt/tags/tag23.xml" ContentType="application/vnd.openxmlformats-officedocument.presentationml.tags+xml"/>
  <Override PartName="/ppt/tags/tag70.xml" ContentType="application/vnd.openxmlformats-officedocument.presentationml.tags+xml"/>
  <Override PartName="/ppt/tags/tag116.xml" ContentType="application/vnd.openxmlformats-officedocument.presentationml.tags+xml"/>
  <Override PartName="/ppt/tags/tag127.xml" ContentType="application/vnd.openxmlformats-officedocument.presentationml.tags+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tags/tag105.xml" ContentType="application/vnd.openxmlformats-officedocument.presentationml.tags+xml"/>
  <Override PartName="/ppt/slides/slide48.xml" ContentType="application/vnd.openxmlformats-officedocument.presentationml.slide+xml"/>
  <Override PartName="/ppt/notesSlides/notesSlide3.xml" ContentType="application/vnd.openxmlformats-officedocument.presentationml.notesSlide+xml"/>
  <Override PartName="/ppt/tags/tag141.xml" ContentType="application/vnd.openxmlformats-officedocument.presentationml.tags+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notesSlides/notesSlide39.xml" ContentType="application/vnd.openxmlformats-officedocument.presentationml.notesSlide+xml"/>
  <Override PartName="/ppt/tags/tag130.xml" ContentType="application/vnd.openxmlformats-officedocument.presentationml.tags+xml"/>
  <Override PartName="/ppt/notesSlides/notesSlide86.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tags/tag39.xml" ContentType="application/vnd.openxmlformats-officedocument.presentationml.tags+xml"/>
  <Override PartName="/ppt/notesSlides/notesSlide28.xml" ContentType="application/vnd.openxmlformats-officedocument.presentationml.notesSlide+xml"/>
  <Override PartName="/ppt/tags/tag86.xml" ContentType="application/vnd.openxmlformats-officedocument.presentationml.tags+xml"/>
  <Override PartName="/ppt/tags/tag97.xml" ContentType="application/vnd.openxmlformats-officedocument.presentationml.tags+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slides/slide51.xml" ContentType="application/vnd.openxmlformats-officedocument.presentationml.slide+xml"/>
  <Override PartName="/ppt/tags/tag1.xml" ContentType="application/vnd.openxmlformats-officedocument.presentationml.tags+xml"/>
  <Override PartName="/ppt/tags/tag28.xml" ContentType="application/vnd.openxmlformats-officedocument.presentationml.tags+xml"/>
  <Override PartName="/ppt/tags/tag75.xml" ContentType="application/vnd.openxmlformats-officedocument.presentationml.tags+xml"/>
  <Override PartName="/ppt/notesSlides/notesSlide53.xml" ContentType="application/vnd.openxmlformats-officedocument.presentationml.notesSlide+xml"/>
  <Override PartName="/ppt/slides/slide40.xml" ContentType="application/vnd.openxmlformats-officedocument.presentationml.slide+xml"/>
  <Override PartName="/ppt/tags/tag17.xml" ContentType="application/vnd.openxmlformats-officedocument.presentationml.tags+xml"/>
  <Override PartName="/ppt/tags/tag64.xml" ContentType="application/vnd.openxmlformats-officedocument.presentationml.tags+xml"/>
  <Override PartName="/ppt/notesSlides/notesSlide42.xml" ContentType="application/vnd.openxmlformats-officedocument.presentationml.notesSlide+xml"/>
  <Override PartName="/ppt/notesSlides/notesSlide8.xml" ContentType="application/vnd.openxmlformats-officedocument.presentationml.notesSlide+xml"/>
  <Override PartName="/ppt/notesSlides/notesSlide20.xml" ContentType="application/vnd.openxmlformats-officedocument.presentationml.notesSlide+xml"/>
  <Override PartName="/ppt/tags/tag53.xml" ContentType="application/vnd.openxmlformats-officedocument.presentationml.tags+xml"/>
  <Override PartName="/ppt/notesSlides/notesSlide31.xml" ContentType="application/vnd.openxmlformats-officedocument.presentationml.notesSlide+xml"/>
  <Override PartName="/ppt/slides/slide89.xml" ContentType="application/vnd.openxmlformats-officedocument.presentationml.slide+xml"/>
  <Override PartName="/ppt/tags/tag31.xml" ContentType="application/vnd.openxmlformats-officedocument.presentationml.tags+xml"/>
  <Override PartName="/ppt/tags/tag42.xml" ContentType="application/vnd.openxmlformats-officedocument.presentationml.tags+xml"/>
  <Override PartName="/ppt/tags/tag135.xml" ContentType="application/vnd.openxmlformats-officedocument.presentationml.tags+xml"/>
  <Override PartName="/ppt/slides/slide78.xml" ContentType="application/vnd.openxmlformats-officedocument.presentationml.slide+xml"/>
  <Override PartName="/ppt/handoutMasters/handoutMaster1.xml" ContentType="application/vnd.openxmlformats-officedocument.presentationml.handoutMaster+xml"/>
  <Override PartName="/ppt/tags/tag20.xml" ContentType="application/vnd.openxmlformats-officedocument.presentationml.tags+xml"/>
  <Override PartName="/ppt/tags/tag124.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tags/tag113.xml" ContentType="application/vnd.openxmlformats-officedocument.presentationml.tags+xml"/>
  <Override PartName="/ppt/notesSlides/notesSlide69.xml" ContentType="application/vnd.openxmlformats-officedocument.presentationml.notesSlide+xml"/>
  <Override PartName="/ppt/slideMasters/slideMaster1.xml" ContentType="application/vnd.openxmlformats-officedocument.presentationml.slideMaster+xml"/>
  <Override PartName="/ppt/slides/slide45.xml" ContentType="application/vnd.openxmlformats-officedocument.presentationml.slide+xml"/>
  <Override PartName="/ppt/slides/slide92.xml" ContentType="application/vnd.openxmlformats-officedocument.presentationml.slide+xml"/>
  <Override PartName="/ppt/theme/theme3.xml" ContentType="application/vnd.openxmlformats-officedocument.theme+xml"/>
  <Override PartName="/ppt/tags/tag102.xml" ContentType="application/vnd.openxmlformats-officedocument.presentationml.tags+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slides/slide34.xml" ContentType="application/vnd.openxmlformats-officedocument.presentationml.slide+xml"/>
  <Override PartName="/ppt/slides/slide81.xml" ContentType="application/vnd.openxmlformats-officedocument.presentationml.slide+xml"/>
  <Override PartName="/ppt/tags/tag58.xml" ContentType="application/vnd.openxmlformats-officedocument.presentationml.tags+xml"/>
  <Override PartName="/ppt/tags/tag69.xml" ContentType="application/vnd.openxmlformats-officedocument.presentationml.tags+xml"/>
  <Override PartName="/ppt/notesSlides/notesSlide36.xml" ContentType="application/vnd.openxmlformats-officedocument.presentationml.notesSlide+xml"/>
  <Override PartName="/ppt/notesSlides/notesSlide83.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tags/tag47.xml" ContentType="application/vnd.openxmlformats-officedocument.presentationml.tags+xml"/>
  <Override PartName="/ppt/tags/tag94.xml" ContentType="application/vnd.openxmlformats-officedocument.presentationml.tags+xml"/>
  <Override PartName="/ppt/notesSlides/notesSlide72.xml" ContentType="application/vnd.openxmlformats-officedocument.presentationml.notesSlide+xml"/>
  <Override PartName="/ppt/slides/slide12.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tags/tag36.xml" ContentType="application/vnd.openxmlformats-officedocument.presentationml.tags+xml"/>
  <Override PartName="/ppt/tags/tag83.xml" ContentType="application/vnd.openxmlformats-officedocument.presentationml.tags+xml"/>
  <Override PartName="/ppt/notesSlides/notesSlide61.xml" ContentType="application/vnd.openxmlformats-officedocument.presentationml.notesSlide+xml"/>
  <Override PartName="/ppt/commentAuthors.xml" ContentType="application/vnd.openxmlformats-officedocument.presentationml.commentAuthors+xml"/>
  <Override PartName="/ppt/tags/tag14.xml" ContentType="application/vnd.openxmlformats-officedocument.presentationml.tags+xml"/>
  <Override PartName="/ppt/tags/tag25.xml" ContentType="application/vnd.openxmlformats-officedocument.presentationml.tags+xml"/>
  <Override PartName="/ppt/tags/tag61.xml" ContentType="application/vnd.openxmlformats-officedocument.presentationml.tags+xml"/>
  <Override PartName="/ppt/tags/tag72.xml" ContentType="application/vnd.openxmlformats-officedocument.presentationml.tags+xml"/>
  <Override PartName="/ppt/tags/tag118.xml" ContentType="application/vnd.openxmlformats-officedocument.presentationml.tags+xml"/>
  <Override PartName="/ppt/notesSlides/notesSlide50.xml" ContentType="application/vnd.openxmlformats-officedocument.presentationml.notesSlide+xml"/>
  <Override PartName="/ppt/tags/tag129.xml" ContentType="application/vnd.openxmlformats-officedocument.presentationml.tags+xml"/>
  <Override PartName="/ppt/tags/tag50.xml" ContentType="application/vnd.openxmlformats-officedocument.presentationml.tags+xml"/>
  <Override PartName="/ppt/tags/tag107.xml" ContentType="application/vnd.openxmlformats-officedocument.presentationml.tags+xml"/>
  <Override PartName="/ppt/notesSlides/notesSlide5.xml" ContentType="application/vnd.openxmlformats-officedocument.presentationml.notesSlide+xml"/>
  <Override PartName="/ppt/charts/chart1.xml" ContentType="application/vnd.openxmlformats-officedocument.drawingml.chart+xml"/>
  <Override PartName="/ppt/slides/slide28.xml" ContentType="application/vnd.openxmlformats-officedocument.presentationml.slide+xml"/>
  <Override PartName="/ppt/slides/slide39.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tags/tag132.xml" ContentType="application/vnd.openxmlformats-officedocument.presentationml.tags+xml"/>
  <Override PartName="/ppt/notesSlides/notesSlide88.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tags/tag99.xml" ContentType="application/vnd.openxmlformats-officedocument.presentationml.tags+xml"/>
  <Override PartName="/ppt/tags/tag110.xml" ContentType="application/vnd.openxmlformats-officedocument.presentationml.tags+xml"/>
  <Override PartName="/ppt/tags/tag121.xml" ContentType="application/vnd.openxmlformats-officedocument.presentationml.tags+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slides/slide53.xml" ContentType="application/vnd.openxmlformats-officedocument.presentationml.slide+xml"/>
  <Default Extension="jpeg" ContentType="image/jpeg"/>
  <Override PartName="/ppt/tags/tag3.xml" ContentType="application/vnd.openxmlformats-officedocument.presentationml.tags+xml"/>
  <Override PartName="/ppt/tags/tag77.xml" ContentType="application/vnd.openxmlformats-officedocument.presentationml.tags+xml"/>
  <Override PartName="/ppt/tags/tag88.xml" ContentType="application/vnd.openxmlformats-officedocument.presentationml.tags+xml"/>
  <Override PartName="/ppt/notesSlides/notesSlide55.xml" ContentType="application/vnd.openxmlformats-officedocument.presentationml.notesSlide+xml"/>
  <Override PartName="/ppt/slides/slide31.xml" ContentType="application/vnd.openxmlformats-officedocument.presentationml.slide+xml"/>
  <Override PartName="/ppt/slides/slide42.xml" ContentType="application/vnd.openxmlformats-officedocument.presentationml.slide+xml"/>
  <Override PartName="/ppt/tags/tag19.xml" ContentType="application/vnd.openxmlformats-officedocument.presentationml.tags+xml"/>
  <Override PartName="/ppt/tags/tag66.xml" ContentType="application/vnd.openxmlformats-officedocument.presentationml.tags+xml"/>
  <Override PartName="/ppt/notesSlides/notesSlide44.xml" ContentType="application/vnd.openxmlformats-officedocument.presentationml.notesSlide+xml"/>
  <Override PartName="/ppt/notesSlides/notesSlide9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732" r:id="rId1"/>
  </p:sldMasterIdLst>
  <p:notesMasterIdLst>
    <p:notesMasterId r:id="rId94"/>
  </p:notesMasterIdLst>
  <p:handoutMasterIdLst>
    <p:handoutMasterId r:id="rId95"/>
  </p:handoutMasterIdLst>
  <p:sldIdLst>
    <p:sldId id="256" r:id="rId2"/>
    <p:sldId id="257" r:id="rId3"/>
    <p:sldId id="439" r:id="rId4"/>
    <p:sldId id="441" r:id="rId5"/>
    <p:sldId id="367" r:id="rId6"/>
    <p:sldId id="482" r:id="rId7"/>
    <p:sldId id="449" r:id="rId8"/>
    <p:sldId id="446" r:id="rId9"/>
    <p:sldId id="445" r:id="rId10"/>
    <p:sldId id="444" r:id="rId11"/>
    <p:sldId id="443" r:id="rId12"/>
    <p:sldId id="447" r:id="rId13"/>
    <p:sldId id="481" r:id="rId14"/>
    <p:sldId id="379" r:id="rId15"/>
    <p:sldId id="380" r:id="rId16"/>
    <p:sldId id="431" r:id="rId17"/>
    <p:sldId id="435" r:id="rId18"/>
    <p:sldId id="436" r:id="rId19"/>
    <p:sldId id="437" r:id="rId20"/>
    <p:sldId id="438" r:id="rId21"/>
    <p:sldId id="298" r:id="rId22"/>
    <p:sldId id="448" r:id="rId23"/>
    <p:sldId id="450" r:id="rId24"/>
    <p:sldId id="452" r:id="rId25"/>
    <p:sldId id="454" r:id="rId26"/>
    <p:sldId id="455" r:id="rId27"/>
    <p:sldId id="406" r:id="rId28"/>
    <p:sldId id="457" r:id="rId29"/>
    <p:sldId id="456" r:id="rId30"/>
    <p:sldId id="459" r:id="rId31"/>
    <p:sldId id="458" r:id="rId32"/>
    <p:sldId id="460" r:id="rId33"/>
    <p:sldId id="461" r:id="rId34"/>
    <p:sldId id="471" r:id="rId35"/>
    <p:sldId id="462" r:id="rId36"/>
    <p:sldId id="465" r:id="rId37"/>
    <p:sldId id="463" r:id="rId38"/>
    <p:sldId id="467" r:id="rId39"/>
    <p:sldId id="468" r:id="rId40"/>
    <p:sldId id="331" r:id="rId41"/>
    <p:sldId id="382" r:id="rId42"/>
    <p:sldId id="432" r:id="rId43"/>
    <p:sldId id="483" r:id="rId44"/>
    <p:sldId id="433" r:id="rId45"/>
    <p:sldId id="434" r:id="rId46"/>
    <p:sldId id="420" r:id="rId47"/>
    <p:sldId id="423" r:id="rId48"/>
    <p:sldId id="424" r:id="rId49"/>
    <p:sldId id="330" r:id="rId50"/>
    <p:sldId id="425" r:id="rId51"/>
    <p:sldId id="426" r:id="rId52"/>
    <p:sldId id="427" r:id="rId53"/>
    <p:sldId id="358" r:id="rId54"/>
    <p:sldId id="359" r:id="rId55"/>
    <p:sldId id="360" r:id="rId56"/>
    <p:sldId id="376" r:id="rId57"/>
    <p:sldId id="377" r:id="rId58"/>
    <p:sldId id="364" r:id="rId59"/>
    <p:sldId id="372" r:id="rId60"/>
    <p:sldId id="402" r:id="rId61"/>
    <p:sldId id="404" r:id="rId62"/>
    <p:sldId id="388" r:id="rId63"/>
    <p:sldId id="403" r:id="rId64"/>
    <p:sldId id="401" r:id="rId65"/>
    <p:sldId id="405" r:id="rId66"/>
    <p:sldId id="430" r:id="rId67"/>
    <p:sldId id="428" r:id="rId68"/>
    <p:sldId id="366" r:id="rId69"/>
    <p:sldId id="336" r:id="rId70"/>
    <p:sldId id="400" r:id="rId71"/>
    <p:sldId id="369" r:id="rId72"/>
    <p:sldId id="429" r:id="rId73"/>
    <p:sldId id="352" r:id="rId74"/>
    <p:sldId id="354" r:id="rId75"/>
    <p:sldId id="356" r:id="rId76"/>
    <p:sldId id="355" r:id="rId77"/>
    <p:sldId id="262" r:id="rId78"/>
    <p:sldId id="485" r:id="rId79"/>
    <p:sldId id="484" r:id="rId80"/>
    <p:sldId id="397" r:id="rId81"/>
    <p:sldId id="440" r:id="rId82"/>
    <p:sldId id="442" r:id="rId83"/>
    <p:sldId id="419" r:id="rId84"/>
    <p:sldId id="472" r:id="rId85"/>
    <p:sldId id="473" r:id="rId86"/>
    <p:sldId id="474" r:id="rId87"/>
    <p:sldId id="475" r:id="rId88"/>
    <p:sldId id="476" r:id="rId89"/>
    <p:sldId id="477" r:id="rId90"/>
    <p:sldId id="478" r:id="rId91"/>
    <p:sldId id="479" r:id="rId92"/>
    <p:sldId id="480" r:id="rId93"/>
  </p:sldIdLst>
  <p:sldSz cx="9144000" cy="6858000" type="screen4x3"/>
  <p:notesSz cx="6997700" cy="9283700"/>
  <p:embeddedFontLst>
    <p:embeddedFont>
      <p:font typeface="Tw Cen MT" pitchFamily="34" charset="0"/>
      <p:regular r:id="rId96"/>
      <p:bold r:id="rId97"/>
      <p:italic r:id="rId98"/>
      <p:boldItalic r:id="rId99"/>
    </p:embeddedFont>
    <p:embeddedFont>
      <p:font typeface="CMMI10"/>
      <p:regular r:id="rId100"/>
    </p:embeddedFont>
    <p:embeddedFont>
      <p:font typeface="CMR10"/>
      <p:regular r:id="rId101"/>
    </p:embeddedFont>
    <p:embeddedFont>
      <p:font typeface="CMR7"/>
      <p:regular r:id="rId102"/>
    </p:embeddedFont>
    <p:embeddedFont>
      <p:font typeface="CMMI7"/>
      <p:regular r:id="rId103"/>
    </p:embeddedFont>
    <p:embeddedFont>
      <p:font typeface="CMEX10"/>
      <p:regular r:id="rId104"/>
    </p:embeddedFont>
    <p:embeddedFont>
      <p:font typeface="cmsy7"/>
      <p:regular r:id="rId105"/>
    </p:embeddedFont>
    <p:embeddedFont>
      <p:font typeface="cmsy10orig"/>
      <p:regular r:id="rId106"/>
    </p:embeddedFont>
    <p:embeddedFont>
      <p:font typeface="cmbx10"/>
      <p:regular r:id="rId107"/>
    </p:embeddedFont>
    <p:embeddedFont>
      <p:font typeface="cmmi5"/>
      <p:regular r:id="rId108"/>
    </p:embeddedFont>
    <p:embeddedFont>
      <p:font typeface="CMR5"/>
      <p:regular r:id="rId109"/>
    </p:embeddedFont>
    <p:embeddedFont>
      <p:font typeface="CMSY5"/>
      <p:regular r:id="rId110"/>
    </p:embeddedFont>
    <p:embeddedFont>
      <p:font typeface="Calibri" pitchFamily="34" charset="0"/>
      <p:regular r:id="rId111"/>
      <p:bold r:id="rId112"/>
      <p:italic r:id="rId113"/>
      <p:boldItalic r:id="rId114"/>
    </p:embeddedFont>
    <p:embeddedFont>
      <p:font typeface="Wingdings 2" pitchFamily="18" charset="2"/>
      <p:regular r:id="rId115"/>
    </p:embeddedFont>
  </p:embeddedFontLst>
  <p:custDataLst>
    <p:tags r:id="rId116"/>
  </p:custDataLst>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Bradford James Loos" initials="bjl" lastIdx="25"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showPr>
  <p:clrMru>
    <a:srgbClr val="37C047"/>
    <a:srgbClr val="DB2A17"/>
    <a:srgbClr val="800000"/>
    <a:srgbClr val="FF9900"/>
    <a:srgbClr val="0000FF"/>
    <a:srgbClr val="00FF00"/>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452" autoAdjust="0"/>
    <p:restoredTop sz="61800" autoAdjust="0"/>
  </p:normalViewPr>
  <p:slideViewPr>
    <p:cSldViewPr snapToGrid="0">
      <p:cViewPr varScale="1">
        <p:scale>
          <a:sx n="80" d="100"/>
          <a:sy n="80" d="100"/>
        </p:scale>
        <p:origin x="-2460" y="-84"/>
      </p:cViewPr>
      <p:guideLst>
        <p:guide orient="horz" pos="2160"/>
        <p:guide pos="2880"/>
      </p:guideLst>
    </p:cSldViewPr>
  </p:slideViewPr>
  <p:outlineViewPr>
    <p:cViewPr>
      <p:scale>
        <a:sx n="33" d="100"/>
        <a:sy n="33" d="100"/>
      </p:scale>
      <p:origin x="0" y="2496"/>
    </p:cViewPr>
  </p:outlineViewPr>
  <p:notesTextViewPr>
    <p:cViewPr>
      <p:scale>
        <a:sx n="100" d="100"/>
        <a:sy n="100" d="100"/>
      </p:scale>
      <p:origin x="0" y="0"/>
    </p:cViewPr>
  </p:notesTextViewPr>
  <p:sorterViewPr>
    <p:cViewPr>
      <p:scale>
        <a:sx n="33" d="100"/>
        <a:sy n="33" d="100"/>
      </p:scale>
      <p:origin x="0" y="0"/>
    </p:cViewPr>
  </p:sorterViewPr>
  <p:gridSpacing cx="78028800" cy="780288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commentAuthors" Target="commentAuthors.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font" Target="fonts/font17.fntdata"/><Relationship Id="rId16" Type="http://schemas.openxmlformats.org/officeDocument/2006/relationships/slide" Target="slides/slide15.xml"/><Relationship Id="rId107" Type="http://schemas.openxmlformats.org/officeDocument/2006/relationships/font" Target="fonts/font12.fntdata"/><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font" Target="fonts/font7.fntdata"/><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handoutMaster" Target="handoutMasters/handoutMaster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font" Target="fonts/font5.fntdata"/><Relationship Id="rId105" Type="http://schemas.openxmlformats.org/officeDocument/2006/relationships/font" Target="fonts/font10.fntdata"/><Relationship Id="rId113" Type="http://schemas.openxmlformats.org/officeDocument/2006/relationships/font" Target="fonts/font18.fntdata"/><Relationship Id="rId11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font" Target="fonts/font3.fntdata"/><Relationship Id="rId121"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font" Target="fonts/font8.fntdata"/><Relationship Id="rId108" Type="http://schemas.openxmlformats.org/officeDocument/2006/relationships/font" Target="fonts/font13.fntdata"/><Relationship Id="rId116" Type="http://schemas.openxmlformats.org/officeDocument/2006/relationships/tags" Target="tags/tag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font" Target="fonts/font1.fntdata"/><Relationship Id="rId111" Type="http://schemas.openxmlformats.org/officeDocument/2006/relationships/font" Target="fonts/font16.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font" Target="fonts/font11.fntdata"/><Relationship Id="rId114" Type="http://schemas.openxmlformats.org/officeDocument/2006/relationships/font" Target="fonts/font19.fntdata"/><Relationship Id="rId119" Type="http://schemas.openxmlformats.org/officeDocument/2006/relationships/viewProps" Target="view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notesMaster" Target="notesMasters/notesMaster1.xml"/><Relationship Id="rId99" Type="http://schemas.openxmlformats.org/officeDocument/2006/relationships/font" Target="fonts/font4.fntdata"/><Relationship Id="rId101" Type="http://schemas.openxmlformats.org/officeDocument/2006/relationships/font" Target="fonts/font6.fntdata"/><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font" Target="fonts/font14.fntdata"/><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font" Target="fonts/font2.fntdata"/><Relationship Id="rId104" Type="http://schemas.openxmlformats.org/officeDocument/2006/relationships/font" Target="fonts/font9.fntdata"/><Relationship Id="rId120"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font" Target="fonts/font15.fntdata"/><Relationship Id="rId115" Type="http://schemas.openxmlformats.org/officeDocument/2006/relationships/font" Target="fonts/font20.fntdata"/></Relationships>
</file>

<file path=ppt/charts/_rels/chart1.xml.rels><?xml version="1.0" encoding="UTF-8" standalone="yes"?>
<Relationships xmlns="http://schemas.openxmlformats.org/package/2006/relationships"><Relationship Id="rId1" Type="http://schemas.openxmlformats.org/officeDocument/2006/relationships/oleObject" Target="file:///D:\Depot\depot\Research\projects\VolumeObscurance\presentation\Sampling%20Chart.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US"/>
  <c:chart>
    <c:title>
      <c:tx>
        <c:rich>
          <a:bodyPr/>
          <a:lstStyle/>
          <a:p>
            <a:pPr>
              <a:defRPr/>
            </a:pPr>
            <a:r>
              <a:rPr lang="en-US" b="0">
                <a:latin typeface="Tw Cen MT" pitchFamily="34" charset="0"/>
              </a:rPr>
              <a:t>Possible </a:t>
            </a:r>
            <a:r>
              <a:rPr lang="el-GR" b="0">
                <a:latin typeface="Arial"/>
                <a:cs typeface="Arial"/>
              </a:rPr>
              <a:t>ρ</a:t>
            </a:r>
            <a:r>
              <a:rPr lang="en-US" b="0">
                <a:latin typeface="Tw Cen MT" pitchFamily="34" charset="0"/>
              </a:rPr>
              <a:t> functions</a:t>
            </a:r>
          </a:p>
        </c:rich>
      </c:tx>
      <c:layout>
        <c:manualLayout>
          <c:xMode val="edge"/>
          <c:yMode val="edge"/>
          <c:x val="0.33072975358892781"/>
          <c:y val="2.4024024024024034E-2"/>
        </c:manualLayout>
      </c:layout>
      <c:overlay val="1"/>
    </c:title>
    <c:plotArea>
      <c:layout>
        <c:manualLayout>
          <c:layoutTarget val="inner"/>
          <c:xMode val="edge"/>
          <c:yMode val="edge"/>
          <c:x val="9.7057742782152831E-2"/>
          <c:y val="4.2141294838145604E-2"/>
          <c:w val="0.87894980995498073"/>
          <c:h val="0.89719889180519174"/>
        </c:manualLayout>
      </c:layout>
      <c:lineChart>
        <c:grouping val="standard"/>
        <c:ser>
          <c:idx val="0"/>
          <c:order val="0"/>
          <c:tx>
            <c:strRef>
              <c:f>'rho functions'!$B$1</c:f>
              <c:strCache>
                <c:ptCount val="1"/>
                <c:pt idx="0">
                  <c:v>x</c:v>
                </c:pt>
              </c:strCache>
            </c:strRef>
          </c:tx>
          <c:marker>
            <c:symbol val="none"/>
          </c:marker>
          <c:val>
            <c:numRef>
              <c:f>'rho functions'!$B$2:$B$135</c:f>
              <c:numCache>
                <c:formatCode>General</c:formatCode>
                <c:ptCount val="134"/>
                <c:pt idx="0">
                  <c:v>1.0000000000000007E-2</c:v>
                </c:pt>
                <c:pt idx="1">
                  <c:v>2.0000000000000014E-2</c:v>
                </c:pt>
                <c:pt idx="2">
                  <c:v>3.0000000000000006E-2</c:v>
                </c:pt>
                <c:pt idx="3">
                  <c:v>4.0000000000000029E-2</c:v>
                </c:pt>
                <c:pt idx="4">
                  <c:v>5.000000000000001E-2</c:v>
                </c:pt>
                <c:pt idx="5">
                  <c:v>6.0000000000000039E-2</c:v>
                </c:pt>
                <c:pt idx="6">
                  <c:v>7.0000000000000034E-2</c:v>
                </c:pt>
                <c:pt idx="7">
                  <c:v>8.0000000000000057E-2</c:v>
                </c:pt>
                <c:pt idx="8">
                  <c:v>9.0000000000000038E-2</c:v>
                </c:pt>
                <c:pt idx="9">
                  <c:v>0.1</c:v>
                </c:pt>
                <c:pt idx="10">
                  <c:v>0.11000000000000001</c:v>
                </c:pt>
                <c:pt idx="11">
                  <c:v>0.12000000000000002</c:v>
                </c:pt>
                <c:pt idx="12">
                  <c:v>0.13</c:v>
                </c:pt>
                <c:pt idx="13">
                  <c:v>0.14000000000000001</c:v>
                </c:pt>
                <c:pt idx="14">
                  <c:v>0.15000000000000024</c:v>
                </c:pt>
                <c:pt idx="15">
                  <c:v>0.16000000000000003</c:v>
                </c:pt>
                <c:pt idx="16">
                  <c:v>0.17</c:v>
                </c:pt>
                <c:pt idx="17">
                  <c:v>0.18000000000000024</c:v>
                </c:pt>
                <c:pt idx="18">
                  <c:v>0.19000000000000003</c:v>
                </c:pt>
                <c:pt idx="19">
                  <c:v>0.2</c:v>
                </c:pt>
                <c:pt idx="20">
                  <c:v>0.21000000000000021</c:v>
                </c:pt>
                <c:pt idx="21">
                  <c:v>0.22000000000000003</c:v>
                </c:pt>
                <c:pt idx="22">
                  <c:v>0.23</c:v>
                </c:pt>
                <c:pt idx="23">
                  <c:v>0.24000000000000021</c:v>
                </c:pt>
                <c:pt idx="24">
                  <c:v>0.25</c:v>
                </c:pt>
                <c:pt idx="25">
                  <c:v>0.26</c:v>
                </c:pt>
                <c:pt idx="26">
                  <c:v>0.27</c:v>
                </c:pt>
                <c:pt idx="27">
                  <c:v>0.28000000000000008</c:v>
                </c:pt>
                <c:pt idx="28">
                  <c:v>0.29000000000000031</c:v>
                </c:pt>
                <c:pt idx="29">
                  <c:v>0.30000000000000032</c:v>
                </c:pt>
                <c:pt idx="30">
                  <c:v>0.31000000000000105</c:v>
                </c:pt>
                <c:pt idx="31">
                  <c:v>0.32000000000000117</c:v>
                </c:pt>
                <c:pt idx="32">
                  <c:v>0.3300000000000014</c:v>
                </c:pt>
                <c:pt idx="33">
                  <c:v>0.34000000000000008</c:v>
                </c:pt>
                <c:pt idx="34">
                  <c:v>0.35000000000000031</c:v>
                </c:pt>
                <c:pt idx="35">
                  <c:v>0.36000000000000032</c:v>
                </c:pt>
                <c:pt idx="36">
                  <c:v>0.37000000000000038</c:v>
                </c:pt>
                <c:pt idx="37">
                  <c:v>0.38000000000000117</c:v>
                </c:pt>
                <c:pt idx="38">
                  <c:v>0.39000000000000118</c:v>
                </c:pt>
                <c:pt idx="39">
                  <c:v>0.4</c:v>
                </c:pt>
                <c:pt idx="40">
                  <c:v>0.41000000000000031</c:v>
                </c:pt>
                <c:pt idx="41">
                  <c:v>0.42000000000000032</c:v>
                </c:pt>
                <c:pt idx="42">
                  <c:v>0.43000000000000038</c:v>
                </c:pt>
                <c:pt idx="43">
                  <c:v>0.44000000000000006</c:v>
                </c:pt>
                <c:pt idx="44">
                  <c:v>0.45</c:v>
                </c:pt>
                <c:pt idx="45">
                  <c:v>0.46</c:v>
                </c:pt>
                <c:pt idx="46">
                  <c:v>0.47000000000000008</c:v>
                </c:pt>
                <c:pt idx="47">
                  <c:v>0.48000000000000032</c:v>
                </c:pt>
                <c:pt idx="48">
                  <c:v>0.49000000000000032</c:v>
                </c:pt>
                <c:pt idx="49">
                  <c:v>0.5</c:v>
                </c:pt>
                <c:pt idx="50">
                  <c:v>0.51</c:v>
                </c:pt>
                <c:pt idx="51">
                  <c:v>0.52</c:v>
                </c:pt>
                <c:pt idx="52">
                  <c:v>0.53</c:v>
                </c:pt>
                <c:pt idx="53">
                  <c:v>0.54</c:v>
                </c:pt>
                <c:pt idx="54">
                  <c:v>0.55000000000000004</c:v>
                </c:pt>
                <c:pt idx="55">
                  <c:v>0.56000000000000005</c:v>
                </c:pt>
                <c:pt idx="56">
                  <c:v>0.56999999999999995</c:v>
                </c:pt>
                <c:pt idx="57">
                  <c:v>0.58000000000000018</c:v>
                </c:pt>
                <c:pt idx="58">
                  <c:v>0.59000000000000008</c:v>
                </c:pt>
                <c:pt idx="59">
                  <c:v>0.60000000000000064</c:v>
                </c:pt>
                <c:pt idx="60">
                  <c:v>0.61000000000000065</c:v>
                </c:pt>
                <c:pt idx="61">
                  <c:v>0.6200000000000021</c:v>
                </c:pt>
                <c:pt idx="62">
                  <c:v>0.63000000000000234</c:v>
                </c:pt>
                <c:pt idx="63">
                  <c:v>0.64000000000000234</c:v>
                </c:pt>
                <c:pt idx="64">
                  <c:v>0.65000000000000246</c:v>
                </c:pt>
                <c:pt idx="65">
                  <c:v>0.66000000000000281</c:v>
                </c:pt>
                <c:pt idx="66">
                  <c:v>0.67000000000000282</c:v>
                </c:pt>
                <c:pt idx="67">
                  <c:v>0.68000000000000016</c:v>
                </c:pt>
                <c:pt idx="68">
                  <c:v>0.69000000000000072</c:v>
                </c:pt>
                <c:pt idx="69">
                  <c:v>0.70000000000000062</c:v>
                </c:pt>
                <c:pt idx="70">
                  <c:v>0.71000000000000063</c:v>
                </c:pt>
                <c:pt idx="71">
                  <c:v>0.72000000000000064</c:v>
                </c:pt>
                <c:pt idx="72">
                  <c:v>0.73000000000000065</c:v>
                </c:pt>
                <c:pt idx="73">
                  <c:v>0.7400000000000021</c:v>
                </c:pt>
                <c:pt idx="74">
                  <c:v>0.75000000000000222</c:v>
                </c:pt>
                <c:pt idx="75">
                  <c:v>0.76000000000000234</c:v>
                </c:pt>
                <c:pt idx="76">
                  <c:v>0.77000000000000224</c:v>
                </c:pt>
                <c:pt idx="77">
                  <c:v>0.78</c:v>
                </c:pt>
                <c:pt idx="78">
                  <c:v>0.79</c:v>
                </c:pt>
                <c:pt idx="79">
                  <c:v>0.8</c:v>
                </c:pt>
                <c:pt idx="80">
                  <c:v>0.81</c:v>
                </c:pt>
                <c:pt idx="81">
                  <c:v>0.82000000000000062</c:v>
                </c:pt>
                <c:pt idx="82">
                  <c:v>0.83000000000000063</c:v>
                </c:pt>
                <c:pt idx="83">
                  <c:v>0.84000000000000064</c:v>
                </c:pt>
                <c:pt idx="84">
                  <c:v>0.85000000000000064</c:v>
                </c:pt>
                <c:pt idx="85">
                  <c:v>0.86000000000000065</c:v>
                </c:pt>
                <c:pt idx="86">
                  <c:v>0.8700000000000021</c:v>
                </c:pt>
                <c:pt idx="87">
                  <c:v>0.88000000000000012</c:v>
                </c:pt>
                <c:pt idx="88">
                  <c:v>0.89000000000000012</c:v>
                </c:pt>
                <c:pt idx="89">
                  <c:v>0.9</c:v>
                </c:pt>
                <c:pt idx="90">
                  <c:v>0.91</c:v>
                </c:pt>
                <c:pt idx="91">
                  <c:v>0.92</c:v>
                </c:pt>
                <c:pt idx="92">
                  <c:v>0.93</c:v>
                </c:pt>
                <c:pt idx="93">
                  <c:v>0.94000000000000061</c:v>
                </c:pt>
                <c:pt idx="94">
                  <c:v>0.95000000000000062</c:v>
                </c:pt>
                <c:pt idx="95">
                  <c:v>0.96000000000000063</c:v>
                </c:pt>
                <c:pt idx="96">
                  <c:v>0.97000000000000053</c:v>
                </c:pt>
                <c:pt idx="97">
                  <c:v>0.98</c:v>
                </c:pt>
                <c:pt idx="98">
                  <c:v>0.99</c:v>
                </c:pt>
                <c:pt idx="99">
                  <c:v>1</c:v>
                </c:pt>
                <c:pt idx="100">
                  <c:v>1</c:v>
                </c:pt>
                <c:pt idx="101">
                  <c:v>1</c:v>
                </c:pt>
                <c:pt idx="102">
                  <c:v>1</c:v>
                </c:pt>
                <c:pt idx="103">
                  <c:v>1</c:v>
                </c:pt>
                <c:pt idx="104">
                  <c:v>1</c:v>
                </c:pt>
                <c:pt idx="105">
                  <c:v>1</c:v>
                </c:pt>
                <c:pt idx="106">
                  <c:v>1</c:v>
                </c:pt>
                <c:pt idx="107">
                  <c:v>1</c:v>
                </c:pt>
                <c:pt idx="108">
                  <c:v>1</c:v>
                </c:pt>
                <c:pt idx="109">
                  <c:v>1</c:v>
                </c:pt>
                <c:pt idx="110">
                  <c:v>1</c:v>
                </c:pt>
                <c:pt idx="111">
                  <c:v>1</c:v>
                </c:pt>
                <c:pt idx="112">
                  <c:v>1</c:v>
                </c:pt>
                <c:pt idx="113">
                  <c:v>1</c:v>
                </c:pt>
                <c:pt idx="114">
                  <c:v>1</c:v>
                </c:pt>
                <c:pt idx="115">
                  <c:v>1</c:v>
                </c:pt>
                <c:pt idx="116">
                  <c:v>1</c:v>
                </c:pt>
                <c:pt idx="117">
                  <c:v>1</c:v>
                </c:pt>
                <c:pt idx="118">
                  <c:v>1</c:v>
                </c:pt>
                <c:pt idx="119">
                  <c:v>1</c:v>
                </c:pt>
                <c:pt idx="120">
                  <c:v>1</c:v>
                </c:pt>
                <c:pt idx="121">
                  <c:v>1</c:v>
                </c:pt>
                <c:pt idx="122">
                  <c:v>1</c:v>
                </c:pt>
                <c:pt idx="123">
                  <c:v>1</c:v>
                </c:pt>
                <c:pt idx="124">
                  <c:v>1</c:v>
                </c:pt>
                <c:pt idx="125">
                  <c:v>1</c:v>
                </c:pt>
                <c:pt idx="126">
                  <c:v>1</c:v>
                </c:pt>
                <c:pt idx="127">
                  <c:v>1</c:v>
                </c:pt>
                <c:pt idx="128">
                  <c:v>1</c:v>
                </c:pt>
                <c:pt idx="129">
                  <c:v>1</c:v>
                </c:pt>
                <c:pt idx="130">
                  <c:v>1</c:v>
                </c:pt>
                <c:pt idx="131">
                  <c:v>1</c:v>
                </c:pt>
                <c:pt idx="132">
                  <c:v>1</c:v>
                </c:pt>
                <c:pt idx="133">
                  <c:v>1</c:v>
                </c:pt>
              </c:numCache>
            </c:numRef>
          </c:val>
          <c:smooth val="1"/>
        </c:ser>
        <c:ser>
          <c:idx val="1"/>
          <c:order val="1"/>
          <c:tx>
            <c:strRef>
              <c:f>'rho functions'!$C$1</c:f>
              <c:strCache>
                <c:ptCount val="1"/>
                <c:pt idx="0">
                  <c:v>x^2</c:v>
                </c:pt>
              </c:strCache>
            </c:strRef>
          </c:tx>
          <c:spPr>
            <a:ln>
              <a:solidFill>
                <a:srgbClr val="00B0F0"/>
              </a:solidFill>
            </a:ln>
          </c:spPr>
          <c:marker>
            <c:symbol val="none"/>
          </c:marker>
          <c:val>
            <c:numRef>
              <c:f>'rho functions'!$C$2:$C$135</c:f>
              <c:numCache>
                <c:formatCode>General</c:formatCode>
                <c:ptCount val="134"/>
                <c:pt idx="0">
                  <c:v>1.0000000000000049E-4</c:v>
                </c:pt>
                <c:pt idx="1">
                  <c:v>4.000000000000004E-4</c:v>
                </c:pt>
                <c:pt idx="2">
                  <c:v>9.0000000000000258E-4</c:v>
                </c:pt>
                <c:pt idx="3">
                  <c:v>1.6000000000000074E-3</c:v>
                </c:pt>
                <c:pt idx="4">
                  <c:v>2.5000000000000096E-3</c:v>
                </c:pt>
                <c:pt idx="5">
                  <c:v>3.6000000000000125E-3</c:v>
                </c:pt>
                <c:pt idx="6">
                  <c:v>4.9000000000000233E-3</c:v>
                </c:pt>
                <c:pt idx="7">
                  <c:v>6.4000000000000255E-3</c:v>
                </c:pt>
                <c:pt idx="8">
                  <c:v>8.1000000000000048E-3</c:v>
                </c:pt>
                <c:pt idx="9">
                  <c:v>1.0000000000000007E-2</c:v>
                </c:pt>
                <c:pt idx="10">
                  <c:v>1.2100000000000001E-2</c:v>
                </c:pt>
                <c:pt idx="11">
                  <c:v>1.4400000000000003E-2</c:v>
                </c:pt>
                <c:pt idx="12">
                  <c:v>1.6900000000000075E-2</c:v>
                </c:pt>
                <c:pt idx="13">
                  <c:v>1.9600000000000083E-2</c:v>
                </c:pt>
                <c:pt idx="14">
                  <c:v>2.250000000000001E-2</c:v>
                </c:pt>
                <c:pt idx="15">
                  <c:v>2.5600000000000015E-2</c:v>
                </c:pt>
                <c:pt idx="16">
                  <c:v>2.8900000000000006E-2</c:v>
                </c:pt>
                <c:pt idx="17">
                  <c:v>3.2400000000000005E-2</c:v>
                </c:pt>
                <c:pt idx="18">
                  <c:v>3.6100000000000007E-2</c:v>
                </c:pt>
                <c:pt idx="19">
                  <c:v>4.0000000000000029E-2</c:v>
                </c:pt>
                <c:pt idx="20">
                  <c:v>4.4100000000000021E-2</c:v>
                </c:pt>
                <c:pt idx="21">
                  <c:v>4.8400000000000019E-2</c:v>
                </c:pt>
                <c:pt idx="22">
                  <c:v>5.290000000000003E-2</c:v>
                </c:pt>
                <c:pt idx="23">
                  <c:v>5.7600000000000019E-2</c:v>
                </c:pt>
                <c:pt idx="24">
                  <c:v>6.2500000000000014E-2</c:v>
                </c:pt>
                <c:pt idx="25">
                  <c:v>6.7600000000000035E-2</c:v>
                </c:pt>
                <c:pt idx="26">
                  <c:v>7.2900000000000034E-2</c:v>
                </c:pt>
                <c:pt idx="27">
                  <c:v>7.8400000000000025E-2</c:v>
                </c:pt>
                <c:pt idx="28">
                  <c:v>8.4100000000000036E-2</c:v>
                </c:pt>
                <c:pt idx="29">
                  <c:v>9.0000000000000038E-2</c:v>
                </c:pt>
                <c:pt idx="30">
                  <c:v>9.6100000000000019E-2</c:v>
                </c:pt>
                <c:pt idx="31">
                  <c:v>0.1024</c:v>
                </c:pt>
                <c:pt idx="32">
                  <c:v>0.10890000000000002</c:v>
                </c:pt>
                <c:pt idx="33">
                  <c:v>0.11560000000000004</c:v>
                </c:pt>
                <c:pt idx="34">
                  <c:v>0.12249999999999998</c:v>
                </c:pt>
                <c:pt idx="35">
                  <c:v>0.12959999999999999</c:v>
                </c:pt>
                <c:pt idx="36">
                  <c:v>0.13689999999999999</c:v>
                </c:pt>
                <c:pt idx="37">
                  <c:v>0.14440000000000044</c:v>
                </c:pt>
                <c:pt idx="38">
                  <c:v>0.15210000000000001</c:v>
                </c:pt>
                <c:pt idx="39">
                  <c:v>0.16000000000000006</c:v>
                </c:pt>
                <c:pt idx="40">
                  <c:v>0.16810000000000003</c:v>
                </c:pt>
                <c:pt idx="41">
                  <c:v>0.17640000000000053</c:v>
                </c:pt>
                <c:pt idx="42">
                  <c:v>0.18490000000000059</c:v>
                </c:pt>
                <c:pt idx="43">
                  <c:v>0.19360000000000002</c:v>
                </c:pt>
                <c:pt idx="44">
                  <c:v>0.20250000000000001</c:v>
                </c:pt>
                <c:pt idx="45">
                  <c:v>0.21160000000000001</c:v>
                </c:pt>
                <c:pt idx="46">
                  <c:v>0.22090000000000001</c:v>
                </c:pt>
                <c:pt idx="47">
                  <c:v>0.23039999999999999</c:v>
                </c:pt>
                <c:pt idx="48">
                  <c:v>0.24010000000000001</c:v>
                </c:pt>
                <c:pt idx="49">
                  <c:v>0.25</c:v>
                </c:pt>
                <c:pt idx="50">
                  <c:v>0.2601</c:v>
                </c:pt>
                <c:pt idx="51">
                  <c:v>0.27040000000000008</c:v>
                </c:pt>
                <c:pt idx="52">
                  <c:v>0.28090000000000032</c:v>
                </c:pt>
                <c:pt idx="53">
                  <c:v>0.29160000000000008</c:v>
                </c:pt>
                <c:pt idx="54">
                  <c:v>0.30250000000000032</c:v>
                </c:pt>
                <c:pt idx="55">
                  <c:v>0.31360000000000032</c:v>
                </c:pt>
                <c:pt idx="56">
                  <c:v>0.32490000000000141</c:v>
                </c:pt>
                <c:pt idx="57">
                  <c:v>0.33640000000000153</c:v>
                </c:pt>
                <c:pt idx="58">
                  <c:v>0.34810000000000008</c:v>
                </c:pt>
                <c:pt idx="59">
                  <c:v>0.36000000000000032</c:v>
                </c:pt>
                <c:pt idx="60">
                  <c:v>0.37210000000000032</c:v>
                </c:pt>
                <c:pt idx="61">
                  <c:v>0.38440000000000141</c:v>
                </c:pt>
                <c:pt idx="62">
                  <c:v>0.39690000000000164</c:v>
                </c:pt>
                <c:pt idx="63">
                  <c:v>0.40960000000000002</c:v>
                </c:pt>
                <c:pt idx="64">
                  <c:v>0.42250000000000032</c:v>
                </c:pt>
                <c:pt idx="65">
                  <c:v>0.43560000000000032</c:v>
                </c:pt>
                <c:pt idx="66">
                  <c:v>0.44890000000000013</c:v>
                </c:pt>
                <c:pt idx="67">
                  <c:v>0.46240000000000031</c:v>
                </c:pt>
                <c:pt idx="68">
                  <c:v>0.47610000000000002</c:v>
                </c:pt>
                <c:pt idx="69">
                  <c:v>0.49000000000000032</c:v>
                </c:pt>
                <c:pt idx="70">
                  <c:v>0.50409999999999999</c:v>
                </c:pt>
                <c:pt idx="71">
                  <c:v>0.51839999999999997</c:v>
                </c:pt>
                <c:pt idx="72">
                  <c:v>0.53289999999999993</c:v>
                </c:pt>
                <c:pt idx="73">
                  <c:v>0.54759999999999998</c:v>
                </c:pt>
                <c:pt idx="74">
                  <c:v>0.5625</c:v>
                </c:pt>
                <c:pt idx="75">
                  <c:v>0.57760000000000233</c:v>
                </c:pt>
                <c:pt idx="76">
                  <c:v>0.59290000000000009</c:v>
                </c:pt>
                <c:pt idx="77">
                  <c:v>0.60840000000000005</c:v>
                </c:pt>
                <c:pt idx="78">
                  <c:v>0.62410000000000065</c:v>
                </c:pt>
                <c:pt idx="79">
                  <c:v>0.64000000000000246</c:v>
                </c:pt>
                <c:pt idx="80">
                  <c:v>0.65610000000000246</c:v>
                </c:pt>
                <c:pt idx="81">
                  <c:v>0.672400000000002</c:v>
                </c:pt>
                <c:pt idx="82">
                  <c:v>0.68890000000000073</c:v>
                </c:pt>
                <c:pt idx="83">
                  <c:v>0.70559999999999989</c:v>
                </c:pt>
                <c:pt idx="84">
                  <c:v>0.72249999999999992</c:v>
                </c:pt>
                <c:pt idx="85">
                  <c:v>0.73959999999999992</c:v>
                </c:pt>
                <c:pt idx="86">
                  <c:v>0.75690000000000235</c:v>
                </c:pt>
                <c:pt idx="87">
                  <c:v>0.77440000000000053</c:v>
                </c:pt>
                <c:pt idx="88">
                  <c:v>0.79210000000000003</c:v>
                </c:pt>
                <c:pt idx="89">
                  <c:v>0.81</c:v>
                </c:pt>
                <c:pt idx="90">
                  <c:v>0.82810000000000061</c:v>
                </c:pt>
                <c:pt idx="91">
                  <c:v>0.84640000000000004</c:v>
                </c:pt>
                <c:pt idx="92">
                  <c:v>0.86490000000000244</c:v>
                </c:pt>
                <c:pt idx="93">
                  <c:v>0.88359999999999961</c:v>
                </c:pt>
                <c:pt idx="94">
                  <c:v>0.90249999999999997</c:v>
                </c:pt>
                <c:pt idx="95">
                  <c:v>0.92159999999999997</c:v>
                </c:pt>
                <c:pt idx="96">
                  <c:v>0.94090000000000062</c:v>
                </c:pt>
                <c:pt idx="97">
                  <c:v>0.96039999999999992</c:v>
                </c:pt>
                <c:pt idx="98">
                  <c:v>0.98009999999999997</c:v>
                </c:pt>
                <c:pt idx="99">
                  <c:v>1</c:v>
                </c:pt>
                <c:pt idx="100">
                  <c:v>1</c:v>
                </c:pt>
                <c:pt idx="101">
                  <c:v>1</c:v>
                </c:pt>
                <c:pt idx="102">
                  <c:v>1</c:v>
                </c:pt>
                <c:pt idx="103">
                  <c:v>1</c:v>
                </c:pt>
                <c:pt idx="104">
                  <c:v>1</c:v>
                </c:pt>
                <c:pt idx="105">
                  <c:v>1</c:v>
                </c:pt>
                <c:pt idx="106">
                  <c:v>1</c:v>
                </c:pt>
                <c:pt idx="107">
                  <c:v>1</c:v>
                </c:pt>
                <c:pt idx="108">
                  <c:v>1</c:v>
                </c:pt>
                <c:pt idx="109">
                  <c:v>1</c:v>
                </c:pt>
                <c:pt idx="110">
                  <c:v>1</c:v>
                </c:pt>
                <c:pt idx="111">
                  <c:v>1</c:v>
                </c:pt>
                <c:pt idx="112">
                  <c:v>1</c:v>
                </c:pt>
                <c:pt idx="113">
                  <c:v>1</c:v>
                </c:pt>
                <c:pt idx="114">
                  <c:v>1</c:v>
                </c:pt>
                <c:pt idx="115">
                  <c:v>1</c:v>
                </c:pt>
                <c:pt idx="116">
                  <c:v>1</c:v>
                </c:pt>
                <c:pt idx="117">
                  <c:v>1</c:v>
                </c:pt>
                <c:pt idx="118">
                  <c:v>1</c:v>
                </c:pt>
                <c:pt idx="119">
                  <c:v>1</c:v>
                </c:pt>
                <c:pt idx="120">
                  <c:v>1</c:v>
                </c:pt>
                <c:pt idx="121">
                  <c:v>1</c:v>
                </c:pt>
                <c:pt idx="122">
                  <c:v>1</c:v>
                </c:pt>
                <c:pt idx="123">
                  <c:v>1</c:v>
                </c:pt>
                <c:pt idx="124">
                  <c:v>1</c:v>
                </c:pt>
                <c:pt idx="125">
                  <c:v>1</c:v>
                </c:pt>
                <c:pt idx="126">
                  <c:v>1</c:v>
                </c:pt>
                <c:pt idx="127">
                  <c:v>1</c:v>
                </c:pt>
                <c:pt idx="128">
                  <c:v>1</c:v>
                </c:pt>
                <c:pt idx="129">
                  <c:v>1</c:v>
                </c:pt>
                <c:pt idx="130">
                  <c:v>1</c:v>
                </c:pt>
                <c:pt idx="131">
                  <c:v>1</c:v>
                </c:pt>
                <c:pt idx="132">
                  <c:v>1</c:v>
                </c:pt>
                <c:pt idx="133">
                  <c:v>1</c:v>
                </c:pt>
              </c:numCache>
            </c:numRef>
          </c:val>
          <c:smooth val="1"/>
        </c:ser>
        <c:ser>
          <c:idx val="2"/>
          <c:order val="2"/>
          <c:tx>
            <c:strRef>
              <c:f>'rho functions'!$D$1</c:f>
              <c:strCache>
                <c:ptCount val="1"/>
                <c:pt idx="0">
                  <c:v>step(x)</c:v>
                </c:pt>
              </c:strCache>
            </c:strRef>
          </c:tx>
          <c:marker>
            <c:symbol val="none"/>
          </c:marker>
          <c:val>
            <c:numRef>
              <c:f>'rho functions'!$D$2:$D$135</c:f>
              <c:numCache>
                <c:formatCode>General</c:formatCode>
                <c:ptCount val="134"/>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0</c:v>
                </c:pt>
                <c:pt idx="22">
                  <c:v>0</c:v>
                </c:pt>
                <c:pt idx="23">
                  <c:v>0</c:v>
                </c:pt>
                <c:pt idx="24">
                  <c:v>0</c:v>
                </c:pt>
                <c:pt idx="25">
                  <c:v>0</c:v>
                </c:pt>
                <c:pt idx="26">
                  <c:v>0</c:v>
                </c:pt>
                <c:pt idx="27">
                  <c:v>0</c:v>
                </c:pt>
                <c:pt idx="28">
                  <c:v>0</c:v>
                </c:pt>
                <c:pt idx="29">
                  <c:v>0</c:v>
                </c:pt>
                <c:pt idx="30">
                  <c:v>0</c:v>
                </c:pt>
                <c:pt idx="31">
                  <c:v>0</c:v>
                </c:pt>
                <c:pt idx="32">
                  <c:v>0</c:v>
                </c:pt>
                <c:pt idx="33">
                  <c:v>0</c:v>
                </c:pt>
                <c:pt idx="34">
                  <c:v>0</c:v>
                </c:pt>
                <c:pt idx="35">
                  <c:v>0</c:v>
                </c:pt>
                <c:pt idx="36">
                  <c:v>0</c:v>
                </c:pt>
                <c:pt idx="37">
                  <c:v>0</c:v>
                </c:pt>
                <c:pt idx="38">
                  <c:v>0</c:v>
                </c:pt>
                <c:pt idx="39">
                  <c:v>0</c:v>
                </c:pt>
                <c:pt idx="40">
                  <c:v>0</c:v>
                </c:pt>
                <c:pt idx="41">
                  <c:v>0</c:v>
                </c:pt>
                <c:pt idx="42">
                  <c:v>0</c:v>
                </c:pt>
                <c:pt idx="43">
                  <c:v>0</c:v>
                </c:pt>
                <c:pt idx="44">
                  <c:v>0</c:v>
                </c:pt>
                <c:pt idx="45">
                  <c:v>0</c:v>
                </c:pt>
                <c:pt idx="46">
                  <c:v>0</c:v>
                </c:pt>
                <c:pt idx="47">
                  <c:v>0</c:v>
                </c:pt>
                <c:pt idx="48">
                  <c:v>0</c:v>
                </c:pt>
                <c:pt idx="49">
                  <c:v>0</c:v>
                </c:pt>
                <c:pt idx="50">
                  <c:v>0</c:v>
                </c:pt>
                <c:pt idx="51">
                  <c:v>0</c:v>
                </c:pt>
                <c:pt idx="52">
                  <c:v>0</c:v>
                </c:pt>
                <c:pt idx="53">
                  <c:v>0</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0</c:v>
                </c:pt>
                <c:pt idx="69">
                  <c:v>0</c:v>
                </c:pt>
                <c:pt idx="70">
                  <c:v>0</c:v>
                </c:pt>
                <c:pt idx="71">
                  <c:v>0</c:v>
                </c:pt>
                <c:pt idx="72">
                  <c:v>0</c:v>
                </c:pt>
                <c:pt idx="73">
                  <c:v>0</c:v>
                </c:pt>
                <c:pt idx="74">
                  <c:v>0</c:v>
                </c:pt>
                <c:pt idx="75">
                  <c:v>0</c:v>
                </c:pt>
                <c:pt idx="76">
                  <c:v>0</c:v>
                </c:pt>
                <c:pt idx="77">
                  <c:v>0</c:v>
                </c:pt>
                <c:pt idx="78">
                  <c:v>0</c:v>
                </c:pt>
                <c:pt idx="79">
                  <c:v>0</c:v>
                </c:pt>
                <c:pt idx="80">
                  <c:v>0</c:v>
                </c:pt>
                <c:pt idx="81">
                  <c:v>0</c:v>
                </c:pt>
                <c:pt idx="82">
                  <c:v>0</c:v>
                </c:pt>
                <c:pt idx="83">
                  <c:v>0</c:v>
                </c:pt>
                <c:pt idx="84">
                  <c:v>0</c:v>
                </c:pt>
                <c:pt idx="85">
                  <c:v>0</c:v>
                </c:pt>
                <c:pt idx="86">
                  <c:v>0</c:v>
                </c:pt>
                <c:pt idx="87">
                  <c:v>0</c:v>
                </c:pt>
                <c:pt idx="88">
                  <c:v>0</c:v>
                </c:pt>
                <c:pt idx="89">
                  <c:v>0</c:v>
                </c:pt>
                <c:pt idx="90">
                  <c:v>0</c:v>
                </c:pt>
                <c:pt idx="91">
                  <c:v>0</c:v>
                </c:pt>
                <c:pt idx="92">
                  <c:v>0</c:v>
                </c:pt>
                <c:pt idx="93">
                  <c:v>0</c:v>
                </c:pt>
                <c:pt idx="94">
                  <c:v>0</c:v>
                </c:pt>
                <c:pt idx="95">
                  <c:v>0</c:v>
                </c:pt>
                <c:pt idx="96">
                  <c:v>0</c:v>
                </c:pt>
                <c:pt idx="97">
                  <c:v>0</c:v>
                </c:pt>
                <c:pt idx="98">
                  <c:v>0</c:v>
                </c:pt>
                <c:pt idx="99">
                  <c:v>1</c:v>
                </c:pt>
                <c:pt idx="100">
                  <c:v>1</c:v>
                </c:pt>
                <c:pt idx="101">
                  <c:v>1</c:v>
                </c:pt>
                <c:pt idx="102">
                  <c:v>1</c:v>
                </c:pt>
                <c:pt idx="103">
                  <c:v>1</c:v>
                </c:pt>
                <c:pt idx="104">
                  <c:v>1</c:v>
                </c:pt>
                <c:pt idx="105">
                  <c:v>1</c:v>
                </c:pt>
                <c:pt idx="106">
                  <c:v>1</c:v>
                </c:pt>
                <c:pt idx="107">
                  <c:v>1</c:v>
                </c:pt>
                <c:pt idx="108">
                  <c:v>1</c:v>
                </c:pt>
                <c:pt idx="109">
                  <c:v>1</c:v>
                </c:pt>
                <c:pt idx="110">
                  <c:v>1</c:v>
                </c:pt>
                <c:pt idx="111">
                  <c:v>1</c:v>
                </c:pt>
                <c:pt idx="112">
                  <c:v>1</c:v>
                </c:pt>
                <c:pt idx="113">
                  <c:v>1</c:v>
                </c:pt>
                <c:pt idx="114">
                  <c:v>1</c:v>
                </c:pt>
                <c:pt idx="115">
                  <c:v>1</c:v>
                </c:pt>
                <c:pt idx="116">
                  <c:v>1</c:v>
                </c:pt>
                <c:pt idx="117">
                  <c:v>1</c:v>
                </c:pt>
                <c:pt idx="118">
                  <c:v>1</c:v>
                </c:pt>
                <c:pt idx="119">
                  <c:v>1</c:v>
                </c:pt>
                <c:pt idx="120">
                  <c:v>1</c:v>
                </c:pt>
                <c:pt idx="121">
                  <c:v>1</c:v>
                </c:pt>
                <c:pt idx="122">
                  <c:v>1</c:v>
                </c:pt>
                <c:pt idx="123">
                  <c:v>1</c:v>
                </c:pt>
                <c:pt idx="124">
                  <c:v>1</c:v>
                </c:pt>
                <c:pt idx="125">
                  <c:v>1</c:v>
                </c:pt>
                <c:pt idx="126">
                  <c:v>1</c:v>
                </c:pt>
                <c:pt idx="127">
                  <c:v>1</c:v>
                </c:pt>
                <c:pt idx="128">
                  <c:v>1</c:v>
                </c:pt>
                <c:pt idx="129">
                  <c:v>1</c:v>
                </c:pt>
                <c:pt idx="130">
                  <c:v>1</c:v>
                </c:pt>
                <c:pt idx="131">
                  <c:v>1</c:v>
                </c:pt>
                <c:pt idx="132">
                  <c:v>1</c:v>
                </c:pt>
                <c:pt idx="133">
                  <c:v>1</c:v>
                </c:pt>
              </c:numCache>
            </c:numRef>
          </c:val>
        </c:ser>
        <c:marker val="1"/>
        <c:axId val="52101504"/>
        <c:axId val="52103040"/>
      </c:lineChart>
      <c:catAx>
        <c:axId val="52101504"/>
        <c:scaling>
          <c:orientation val="minMax"/>
        </c:scaling>
        <c:delete val="1"/>
        <c:axPos val="b"/>
        <c:tickLblPos val="none"/>
        <c:crossAx val="52103040"/>
        <c:crosses val="autoZero"/>
        <c:auto val="1"/>
        <c:lblAlgn val="ctr"/>
        <c:lblOffset val="100"/>
      </c:catAx>
      <c:valAx>
        <c:axId val="52103040"/>
        <c:scaling>
          <c:orientation val="minMax"/>
          <c:max val="1.2"/>
          <c:min val="0"/>
        </c:scaling>
        <c:axPos val="l"/>
        <c:majorGridlines/>
        <c:numFmt formatCode="General" sourceLinked="1"/>
        <c:majorTickMark val="none"/>
        <c:tickLblPos val="nextTo"/>
        <c:crossAx val="52101504"/>
        <c:crosses val="autoZero"/>
        <c:crossBetween val="between"/>
        <c:majorUnit val="1"/>
      </c:valAx>
    </c:plotArea>
    <c:plotVisOnly val="1"/>
  </c:chart>
  <c:externalData r:id="rId1"/>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3032177" cy="463343"/>
          </a:xfrm>
          <a:prstGeom prst="rect">
            <a:avLst/>
          </a:prstGeom>
        </p:spPr>
        <p:txBody>
          <a:bodyPr vert="horz" lIns="91434" tIns="45717" rIns="91434" bIns="45717" rtlCol="0"/>
          <a:lstStyle>
            <a:lvl1pPr algn="l">
              <a:defRPr sz="1200"/>
            </a:lvl1pPr>
          </a:lstStyle>
          <a:p>
            <a:endParaRPr lang="en-US"/>
          </a:p>
        </p:txBody>
      </p:sp>
      <p:sp>
        <p:nvSpPr>
          <p:cNvPr id="3" name="Date Placeholder 2"/>
          <p:cNvSpPr>
            <a:spLocks noGrp="1"/>
          </p:cNvSpPr>
          <p:nvPr>
            <p:ph type="dt" sz="quarter" idx="1"/>
          </p:nvPr>
        </p:nvSpPr>
        <p:spPr>
          <a:xfrm>
            <a:off x="3964328" y="1"/>
            <a:ext cx="3032177" cy="463343"/>
          </a:xfrm>
          <a:prstGeom prst="rect">
            <a:avLst/>
          </a:prstGeom>
        </p:spPr>
        <p:txBody>
          <a:bodyPr vert="horz" lIns="91434" tIns="45717" rIns="91434" bIns="45717" rtlCol="0"/>
          <a:lstStyle>
            <a:lvl1pPr algn="r">
              <a:defRPr sz="1200"/>
            </a:lvl1pPr>
          </a:lstStyle>
          <a:p>
            <a:fld id="{C077DDE4-7FB9-46F9-8554-9D9031629603}" type="datetimeFigureOut">
              <a:rPr lang="en-US" smtClean="0"/>
              <a:pPr/>
              <a:t>2/19/2010</a:t>
            </a:fld>
            <a:endParaRPr lang="en-US"/>
          </a:p>
        </p:txBody>
      </p:sp>
      <p:sp>
        <p:nvSpPr>
          <p:cNvPr id="4" name="Footer Placeholder 3"/>
          <p:cNvSpPr>
            <a:spLocks noGrp="1"/>
          </p:cNvSpPr>
          <p:nvPr>
            <p:ph type="ftr" sz="quarter" idx="2"/>
          </p:nvPr>
        </p:nvSpPr>
        <p:spPr>
          <a:xfrm>
            <a:off x="1" y="8818253"/>
            <a:ext cx="3032177" cy="463343"/>
          </a:xfrm>
          <a:prstGeom prst="rect">
            <a:avLst/>
          </a:prstGeom>
        </p:spPr>
        <p:txBody>
          <a:bodyPr vert="horz" lIns="91434" tIns="45717" rIns="91434" bIns="45717" rtlCol="0" anchor="b"/>
          <a:lstStyle>
            <a:lvl1pPr algn="l">
              <a:defRPr sz="1200"/>
            </a:lvl1pPr>
          </a:lstStyle>
          <a:p>
            <a:endParaRPr lang="en-US"/>
          </a:p>
        </p:txBody>
      </p:sp>
      <p:sp>
        <p:nvSpPr>
          <p:cNvPr id="5" name="Slide Number Placeholder 4"/>
          <p:cNvSpPr>
            <a:spLocks noGrp="1"/>
          </p:cNvSpPr>
          <p:nvPr>
            <p:ph type="sldNum" sz="quarter" idx="3"/>
          </p:nvPr>
        </p:nvSpPr>
        <p:spPr>
          <a:xfrm>
            <a:off x="3964328" y="8818253"/>
            <a:ext cx="3032177" cy="463343"/>
          </a:xfrm>
          <a:prstGeom prst="rect">
            <a:avLst/>
          </a:prstGeom>
        </p:spPr>
        <p:txBody>
          <a:bodyPr vert="horz" lIns="91434" tIns="45717" rIns="91434" bIns="45717" rtlCol="0" anchor="b"/>
          <a:lstStyle>
            <a:lvl1pPr algn="r">
              <a:defRPr sz="1200"/>
            </a:lvl1pPr>
          </a:lstStyle>
          <a:p>
            <a:fld id="{64D29A45-1CF9-4607-919E-DABD18BC4BB8}" type="slidenum">
              <a:rPr lang="en-US" smtClean="0"/>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2"/>
            <a:ext cx="3032337" cy="464185"/>
          </a:xfrm>
          <a:prstGeom prst="rect">
            <a:avLst/>
          </a:prstGeom>
        </p:spPr>
        <p:txBody>
          <a:bodyPr vert="horz" lIns="93025" tIns="46513" rIns="93025" bIns="46513" rtlCol="0"/>
          <a:lstStyle>
            <a:lvl1pPr algn="l">
              <a:defRPr sz="1200"/>
            </a:lvl1pPr>
          </a:lstStyle>
          <a:p>
            <a:endParaRPr lang="en-US"/>
          </a:p>
        </p:txBody>
      </p:sp>
      <p:sp>
        <p:nvSpPr>
          <p:cNvPr id="3" name="Date Placeholder 2"/>
          <p:cNvSpPr>
            <a:spLocks noGrp="1"/>
          </p:cNvSpPr>
          <p:nvPr>
            <p:ph type="dt" idx="1"/>
          </p:nvPr>
        </p:nvSpPr>
        <p:spPr>
          <a:xfrm>
            <a:off x="3963746" y="2"/>
            <a:ext cx="3032337" cy="464185"/>
          </a:xfrm>
          <a:prstGeom prst="rect">
            <a:avLst/>
          </a:prstGeom>
        </p:spPr>
        <p:txBody>
          <a:bodyPr vert="horz" lIns="93025" tIns="46513" rIns="93025" bIns="46513" rtlCol="0"/>
          <a:lstStyle>
            <a:lvl1pPr algn="r">
              <a:defRPr sz="1200"/>
            </a:lvl1pPr>
          </a:lstStyle>
          <a:p>
            <a:fld id="{2D62B619-9924-4D97-8E44-F29DA130AB48}" type="datetimeFigureOut">
              <a:rPr lang="en-US" smtClean="0"/>
              <a:pPr/>
              <a:t>2/19/2010</a:t>
            </a:fld>
            <a:endParaRPr lang="en-US"/>
          </a:p>
        </p:txBody>
      </p:sp>
      <p:sp>
        <p:nvSpPr>
          <p:cNvPr id="4" name="Slide Image Placeholder 3"/>
          <p:cNvSpPr>
            <a:spLocks noGrp="1" noRot="1" noChangeAspect="1"/>
          </p:cNvSpPr>
          <p:nvPr>
            <p:ph type="sldImg" idx="2"/>
          </p:nvPr>
        </p:nvSpPr>
        <p:spPr>
          <a:xfrm>
            <a:off x="1177925" y="696913"/>
            <a:ext cx="4641850" cy="3481387"/>
          </a:xfrm>
          <a:prstGeom prst="rect">
            <a:avLst/>
          </a:prstGeom>
          <a:noFill/>
          <a:ln w="12700">
            <a:solidFill>
              <a:prstClr val="black"/>
            </a:solidFill>
          </a:ln>
        </p:spPr>
        <p:txBody>
          <a:bodyPr vert="horz" lIns="93025" tIns="46513" rIns="93025" bIns="46513" rtlCol="0" anchor="ctr"/>
          <a:lstStyle/>
          <a:p>
            <a:endParaRPr lang="en-US"/>
          </a:p>
        </p:txBody>
      </p:sp>
      <p:sp>
        <p:nvSpPr>
          <p:cNvPr id="5" name="Notes Placeholder 4"/>
          <p:cNvSpPr>
            <a:spLocks noGrp="1"/>
          </p:cNvSpPr>
          <p:nvPr>
            <p:ph type="body" sz="quarter" idx="3"/>
          </p:nvPr>
        </p:nvSpPr>
        <p:spPr>
          <a:xfrm>
            <a:off x="699770" y="4409759"/>
            <a:ext cx="5598160" cy="4177665"/>
          </a:xfrm>
          <a:prstGeom prst="rect">
            <a:avLst/>
          </a:prstGeom>
        </p:spPr>
        <p:txBody>
          <a:bodyPr vert="horz" lIns="93025" tIns="46513" rIns="93025" bIns="46513"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2" y="8817905"/>
            <a:ext cx="3032337" cy="464185"/>
          </a:xfrm>
          <a:prstGeom prst="rect">
            <a:avLst/>
          </a:prstGeom>
        </p:spPr>
        <p:txBody>
          <a:bodyPr vert="horz" lIns="93025" tIns="46513" rIns="93025" bIns="46513" rtlCol="0" anchor="b"/>
          <a:lstStyle>
            <a:lvl1pPr algn="l">
              <a:defRPr sz="1200"/>
            </a:lvl1pPr>
          </a:lstStyle>
          <a:p>
            <a:endParaRPr lang="en-US"/>
          </a:p>
        </p:txBody>
      </p:sp>
      <p:sp>
        <p:nvSpPr>
          <p:cNvPr id="7" name="Slide Number Placeholder 6"/>
          <p:cNvSpPr>
            <a:spLocks noGrp="1"/>
          </p:cNvSpPr>
          <p:nvPr>
            <p:ph type="sldNum" sz="quarter" idx="5"/>
          </p:nvPr>
        </p:nvSpPr>
        <p:spPr>
          <a:xfrm>
            <a:off x="3963746" y="8817905"/>
            <a:ext cx="3032337" cy="464185"/>
          </a:xfrm>
          <a:prstGeom prst="rect">
            <a:avLst/>
          </a:prstGeom>
        </p:spPr>
        <p:txBody>
          <a:bodyPr vert="horz" lIns="93025" tIns="46513" rIns="93025" bIns="46513" rtlCol="0" anchor="b"/>
          <a:lstStyle>
            <a:lvl1pPr algn="r">
              <a:defRPr sz="1200"/>
            </a:lvl1pPr>
          </a:lstStyle>
          <a:p>
            <a:fld id="{73276157-8634-48CF-9346-8F484CCCCB3F}"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Thank</a:t>
            </a:r>
            <a:r>
              <a:rPr lang="en-US" baseline="0" dirty="0" smtClean="0"/>
              <a:t> you all for coming. My name is Brad Loos and today I will be speaking about our Volumetric </a:t>
            </a:r>
            <a:r>
              <a:rPr lang="en-US" baseline="0" dirty="0" err="1" smtClean="0"/>
              <a:t>Obscurance</a:t>
            </a:r>
            <a:r>
              <a:rPr lang="en-US" baseline="0" dirty="0" smtClean="0"/>
              <a:t> paper.</a:t>
            </a:r>
            <a:endParaRPr lang="en-US" dirty="0"/>
          </a:p>
        </p:txBody>
      </p:sp>
      <p:sp>
        <p:nvSpPr>
          <p:cNvPr id="4" name="Slide Number Placeholder 3"/>
          <p:cNvSpPr>
            <a:spLocks noGrp="1"/>
          </p:cNvSpPr>
          <p:nvPr>
            <p:ph type="sldNum" sz="quarter" idx="10"/>
          </p:nvPr>
        </p:nvSpPr>
        <p:spPr/>
        <p:txBody>
          <a:bodyPr/>
          <a:lstStyle/>
          <a:p>
            <a:fld id="{73276157-8634-48CF-9346-8F484CCCCB3F}"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The most commercially</a:t>
            </a:r>
            <a:r>
              <a:rPr lang="en-US" baseline="0" dirty="0" smtClean="0"/>
              <a:t> successful attempts at real-time AO have used volumes in screen space. And while these attempts are fast enough to use on PCs it’s harder to shoe-horn them into the frame budget for current generation console games.</a:t>
            </a:r>
          </a:p>
          <a:p>
            <a:pPr>
              <a:buFont typeface="Arial" pitchFamily="34" charset="0"/>
              <a:buNone/>
            </a:pPr>
            <a:endParaRPr lang="en-US" baseline="0" dirty="0" smtClean="0"/>
          </a:p>
          <a:p>
            <a:pPr>
              <a:buFont typeface="Arial" pitchFamily="34" charset="0"/>
              <a:buNone/>
            </a:pPr>
            <a:r>
              <a:rPr lang="en-US" baseline="0" dirty="0" smtClean="0"/>
              <a:t>Most commercial successful use volumes</a:t>
            </a:r>
          </a:p>
          <a:p>
            <a:pPr>
              <a:buFont typeface="Arial" pitchFamily="34" charset="0"/>
              <a:buNone/>
            </a:pPr>
            <a:endParaRPr lang="en-US" baseline="0" dirty="0" smtClean="0"/>
          </a:p>
          <a:p>
            <a:pPr>
              <a:buFont typeface="Arial" pitchFamily="34" charset="0"/>
              <a:buNone/>
            </a:pPr>
            <a:r>
              <a:rPr lang="en-US" baseline="0" dirty="0" smtClean="0"/>
              <a:t>Fast enough for PC</a:t>
            </a:r>
          </a:p>
          <a:p>
            <a:pPr>
              <a:buFont typeface="Arial" pitchFamily="34" charset="0"/>
              <a:buNone/>
            </a:pPr>
            <a:endParaRPr lang="en-US" baseline="0" dirty="0" smtClean="0"/>
          </a:p>
          <a:p>
            <a:pPr>
              <a:buFont typeface="Arial" pitchFamily="34" charset="0"/>
              <a:buNone/>
            </a:pPr>
            <a:r>
              <a:rPr lang="en-US" baseline="0" dirty="0" smtClean="0"/>
              <a:t>Hard to put on console</a:t>
            </a:r>
            <a:endParaRPr lang="en-US" dirty="0"/>
          </a:p>
        </p:txBody>
      </p:sp>
      <p:sp>
        <p:nvSpPr>
          <p:cNvPr id="4" name="Slide Number Placeholder 3"/>
          <p:cNvSpPr>
            <a:spLocks noGrp="1"/>
          </p:cNvSpPr>
          <p:nvPr>
            <p:ph type="sldNum" sz="quarter" idx="10"/>
          </p:nvPr>
        </p:nvSpPr>
        <p:spPr/>
        <p:txBody>
          <a:bodyPr/>
          <a:lstStyle/>
          <a:p>
            <a:fld id="{73276157-8634-48CF-9346-8F484CCCCB3F}"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14340">
              <a:defRPr/>
            </a:pPr>
            <a:r>
              <a:rPr lang="en-US" dirty="0" smtClean="0"/>
              <a:t>Although there have been</a:t>
            </a:r>
            <a:r>
              <a:rPr lang="en-US" baseline="0" dirty="0" smtClean="0"/>
              <a:t> some beautiful engineering efforts to do so, such as in Gears of War 2.</a:t>
            </a:r>
            <a:endParaRPr lang="en-US" dirty="0" smtClean="0"/>
          </a:p>
        </p:txBody>
      </p:sp>
      <p:sp>
        <p:nvSpPr>
          <p:cNvPr id="4" name="Slide Number Placeholder 3"/>
          <p:cNvSpPr>
            <a:spLocks noGrp="1"/>
          </p:cNvSpPr>
          <p:nvPr>
            <p:ph type="sldNum" sz="quarter" idx="10"/>
          </p:nvPr>
        </p:nvSpPr>
        <p:spPr/>
        <p:txBody>
          <a:bodyPr/>
          <a:lstStyle/>
          <a:p>
            <a:fld id="{73276157-8634-48CF-9346-8F484CCCCB3F}"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What we have</a:t>
            </a:r>
            <a:r>
              <a:rPr lang="en-US" baseline="0" dirty="0" smtClean="0"/>
              <a:t> created is another SSAO method that is faster while giving the same accuracy as other game SSAO algorithms.</a:t>
            </a:r>
            <a:endParaRPr lang="en-US" dirty="0"/>
          </a:p>
        </p:txBody>
      </p:sp>
      <p:sp>
        <p:nvSpPr>
          <p:cNvPr id="4" name="Slide Number Placeholder 3"/>
          <p:cNvSpPr>
            <a:spLocks noGrp="1"/>
          </p:cNvSpPr>
          <p:nvPr>
            <p:ph type="sldNum" sz="quarter" idx="10"/>
          </p:nvPr>
        </p:nvSpPr>
        <p:spPr/>
        <p:txBody>
          <a:bodyPr/>
          <a:lstStyle/>
          <a:p>
            <a:fld id="{73276157-8634-48CF-9346-8F484CCCCB3F}"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Concurrent to our </a:t>
            </a:r>
            <a:r>
              <a:rPr lang="en-US" baseline="0" dirty="0" smtClean="0"/>
              <a:t>work there is another method, entitled “Volumetric Ambient Occlusion”, which is similar to our line integral method but uses different a different volume.</a:t>
            </a:r>
            <a:endParaRPr lang="en-US" dirty="0"/>
          </a:p>
        </p:txBody>
      </p:sp>
      <p:sp>
        <p:nvSpPr>
          <p:cNvPr id="4" name="Slide Number Placeholder 3"/>
          <p:cNvSpPr>
            <a:spLocks noGrp="1"/>
          </p:cNvSpPr>
          <p:nvPr>
            <p:ph type="sldNum" sz="quarter" idx="10"/>
          </p:nvPr>
        </p:nvSpPr>
        <p:spPr/>
        <p:txBody>
          <a:bodyPr/>
          <a:lstStyle/>
          <a:p>
            <a:fld id="{73276157-8634-48CF-9346-8F484CCCCB3F}"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While using</a:t>
            </a:r>
            <a:r>
              <a:rPr lang="en-US" baseline="0" dirty="0" smtClean="0"/>
              <a:t> SSAO is much faster than traditional AO, all SSAO methods suffer from some fundamental limitations. First of all, any object not in the frame buffer cannot obscure anything.</a:t>
            </a:r>
          </a:p>
          <a:p>
            <a:pPr>
              <a:buFont typeface="Arial" pitchFamily="34" charset="0"/>
              <a:buNone/>
            </a:pPr>
            <a:endParaRPr lang="en-US" baseline="0" dirty="0" smtClean="0"/>
          </a:p>
          <a:p>
            <a:pPr>
              <a:buFont typeface="Arial" pitchFamily="34" charset="0"/>
              <a:buNone/>
            </a:pPr>
            <a:r>
              <a:rPr lang="en-US" baseline="0" dirty="0" err="1" smtClean="0"/>
              <a:t>Offscreen</a:t>
            </a:r>
            <a:r>
              <a:rPr lang="en-US" baseline="0" dirty="0" smtClean="0"/>
              <a:t> can’t obscure</a:t>
            </a:r>
          </a:p>
        </p:txBody>
      </p:sp>
      <p:sp>
        <p:nvSpPr>
          <p:cNvPr id="4" name="Slide Number Placeholder 3"/>
          <p:cNvSpPr>
            <a:spLocks noGrp="1"/>
          </p:cNvSpPr>
          <p:nvPr>
            <p:ph type="sldNum" sz="quarter" idx="10"/>
          </p:nvPr>
        </p:nvSpPr>
        <p:spPr/>
        <p:txBody>
          <a:bodyPr/>
          <a:lstStyle/>
          <a:p>
            <a:fld id="{73276157-8634-48CF-9346-8F484CCCCB3F}"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baseline="0" dirty="0" smtClean="0"/>
              <a:t>Also, since we are using only the depth buffer, all objects in the scene are infinitely thick. This may cause large shadows to appear where none should exist. There are ways of getting around this however. </a:t>
            </a:r>
            <a:r>
              <a:rPr lang="en-US" baseline="0" dirty="0" err="1" smtClean="0"/>
              <a:t>Starcraft</a:t>
            </a:r>
            <a:r>
              <a:rPr lang="en-US" baseline="0" dirty="0" smtClean="0"/>
              <a:t> uses a fall-off method and we have a slightly different method that can be seen in our </a:t>
            </a:r>
            <a:r>
              <a:rPr lang="en-US" baseline="0" smtClean="0"/>
              <a:t>paper.</a:t>
            </a:r>
            <a:endParaRPr lang="en-US" baseline="0" dirty="0" smtClean="0"/>
          </a:p>
        </p:txBody>
      </p:sp>
      <p:sp>
        <p:nvSpPr>
          <p:cNvPr id="4" name="Slide Number Placeholder 3"/>
          <p:cNvSpPr>
            <a:spLocks noGrp="1"/>
          </p:cNvSpPr>
          <p:nvPr>
            <p:ph type="sldNum" sz="quarter" idx="10"/>
          </p:nvPr>
        </p:nvSpPr>
        <p:spPr/>
        <p:txBody>
          <a:bodyPr/>
          <a:lstStyle/>
          <a:p>
            <a:fld id="{73276157-8634-48CF-9346-8F484CCCCB3F}" type="slidenum">
              <a:rPr lang="en-US" smtClean="0"/>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Given it’s limitations one may wonder how</a:t>
            </a:r>
            <a:r>
              <a:rPr lang="en-US" baseline="0" dirty="0" smtClean="0"/>
              <a:t> SSAO can be a valid approximation. It turns out in certain situations SSAO gives the same result as classical AO. As shown in this figure, if you calculate AO in the corner of a room, both SSAO and AO will give you the same result.</a:t>
            </a:r>
          </a:p>
          <a:p>
            <a:endParaRPr lang="en-US" baseline="0" dirty="0" smtClean="0"/>
          </a:p>
          <a:p>
            <a:r>
              <a:rPr lang="en-US" dirty="0" smtClean="0"/>
              <a:t>How</a:t>
            </a:r>
            <a:r>
              <a:rPr lang="en-US" baseline="0" dirty="0" smtClean="0"/>
              <a:t> can SSAO = AO</a:t>
            </a:r>
          </a:p>
          <a:p>
            <a:endParaRPr lang="en-US" baseline="0" dirty="0" smtClean="0"/>
          </a:p>
          <a:p>
            <a:r>
              <a:rPr lang="en-US" baseline="0" dirty="0" smtClean="0"/>
              <a:t>Corner of a room</a:t>
            </a:r>
            <a:endParaRPr lang="en-US" dirty="0"/>
          </a:p>
        </p:txBody>
      </p:sp>
      <p:sp>
        <p:nvSpPr>
          <p:cNvPr id="4" name="Slide Number Placeholder 3"/>
          <p:cNvSpPr>
            <a:spLocks noGrp="1"/>
          </p:cNvSpPr>
          <p:nvPr>
            <p:ph type="sldNum" sz="quarter" idx="10"/>
          </p:nvPr>
        </p:nvSpPr>
        <p:spPr/>
        <p:txBody>
          <a:bodyPr/>
          <a:lstStyle/>
          <a:p>
            <a:fld id="{73276157-8634-48CF-9346-8F484CCCCB3F}" type="slidenum">
              <a:rPr lang="en-US" smtClean="0"/>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Unfortunately,</a:t>
            </a:r>
            <a:r>
              <a:rPr lang="en-US" baseline="0" dirty="0" smtClean="0"/>
              <a:t> if walls become thin or there are other thin occluding objects in the scene SSAO can result in drastically different images than classical AO.</a:t>
            </a:r>
          </a:p>
          <a:p>
            <a:endParaRPr lang="en-US" baseline="0" dirty="0" smtClean="0"/>
          </a:p>
          <a:p>
            <a:r>
              <a:rPr lang="en-US" baseline="0" dirty="0" smtClean="0"/>
              <a:t>Thin = bad</a:t>
            </a:r>
            <a:endParaRPr lang="en-US" dirty="0"/>
          </a:p>
        </p:txBody>
      </p:sp>
      <p:sp>
        <p:nvSpPr>
          <p:cNvPr id="4" name="Slide Number Placeholder 3"/>
          <p:cNvSpPr>
            <a:spLocks noGrp="1"/>
          </p:cNvSpPr>
          <p:nvPr>
            <p:ph type="sldNum" sz="quarter" idx="10"/>
          </p:nvPr>
        </p:nvSpPr>
        <p:spPr/>
        <p:txBody>
          <a:bodyPr/>
          <a:lstStyle/>
          <a:p>
            <a:fld id="{73276157-8634-48CF-9346-8F484CCCCB3F}" type="slidenum">
              <a:rPr lang="en-US" smtClean="0"/>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Due to</a:t>
            </a:r>
            <a:r>
              <a:rPr lang="en-US" baseline="0" dirty="0" smtClean="0"/>
              <a:t> the fact that SSAO requires the definition of a volume, it is possible to choose a volume that will give you different results from classical AO.</a:t>
            </a:r>
          </a:p>
          <a:p>
            <a:endParaRPr lang="en-US" baseline="0" dirty="0" smtClean="0"/>
          </a:p>
          <a:p>
            <a:r>
              <a:rPr lang="en-US" baseline="0" dirty="0" smtClean="0"/>
              <a:t>SSAO uses volume</a:t>
            </a:r>
          </a:p>
          <a:p>
            <a:endParaRPr lang="en-US" baseline="0" dirty="0" smtClean="0"/>
          </a:p>
          <a:p>
            <a:r>
              <a:rPr lang="en-US" baseline="0" dirty="0" smtClean="0"/>
              <a:t>Can get different results</a:t>
            </a:r>
            <a:endParaRPr lang="en-US" dirty="0"/>
          </a:p>
        </p:txBody>
      </p:sp>
      <p:sp>
        <p:nvSpPr>
          <p:cNvPr id="4" name="Slide Number Placeholder 3"/>
          <p:cNvSpPr>
            <a:spLocks noGrp="1"/>
          </p:cNvSpPr>
          <p:nvPr>
            <p:ph type="sldNum" sz="quarter" idx="10"/>
          </p:nvPr>
        </p:nvSpPr>
        <p:spPr/>
        <p:txBody>
          <a:bodyPr/>
          <a:lstStyle/>
          <a:p>
            <a:fld id="{73276157-8634-48CF-9346-8F484CCCCB3F}" type="slidenum">
              <a:rPr lang="en-US" smtClean="0"/>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Or to choose a volume that will give you the same results as classical AO.</a:t>
            </a:r>
          </a:p>
          <a:p>
            <a:endParaRPr lang="en-US" dirty="0" smtClean="0"/>
          </a:p>
          <a:p>
            <a:r>
              <a:rPr lang="en-US" dirty="0" smtClean="0"/>
              <a:t>Or chose radius</a:t>
            </a:r>
            <a:r>
              <a:rPr lang="en-US" baseline="0" dirty="0" smtClean="0"/>
              <a:t> to give same results</a:t>
            </a:r>
            <a:endParaRPr lang="en-US" dirty="0"/>
          </a:p>
        </p:txBody>
      </p:sp>
      <p:sp>
        <p:nvSpPr>
          <p:cNvPr id="4" name="Slide Number Placeholder 3"/>
          <p:cNvSpPr>
            <a:spLocks noGrp="1"/>
          </p:cNvSpPr>
          <p:nvPr>
            <p:ph type="sldNum" sz="quarter" idx="10"/>
          </p:nvPr>
        </p:nvSpPr>
        <p:spPr/>
        <p:txBody>
          <a:bodyPr/>
          <a:lstStyle/>
          <a:p>
            <a:fld id="{73276157-8634-48CF-9346-8F484CCCCB3F}" type="slidenum">
              <a:rPr lang="en-US" smtClean="0"/>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Well</a:t>
            </a:r>
            <a:r>
              <a:rPr lang="en-US" baseline="0" dirty="0" smtClean="0"/>
              <a:t> this is where we begin with the very well known Stanford dragon model. It’s a nice model but it looks kind of flat sitting out there in space.</a:t>
            </a:r>
          </a:p>
          <a:p>
            <a:pPr>
              <a:buFont typeface="Arial" pitchFamily="34" charset="0"/>
              <a:buNone/>
            </a:pPr>
            <a:endParaRPr lang="en-US" baseline="0" dirty="0" smtClean="0"/>
          </a:p>
          <a:p>
            <a:pPr>
              <a:buFont typeface="Arial" pitchFamily="34" charset="0"/>
              <a:buNone/>
            </a:pPr>
            <a:endParaRPr lang="en-US" baseline="0" dirty="0" smtClean="0"/>
          </a:p>
          <a:p>
            <a:pPr>
              <a:buFont typeface="Arial" pitchFamily="34" charset="0"/>
              <a:buNone/>
            </a:pPr>
            <a:r>
              <a:rPr lang="en-US" baseline="0" dirty="0" smtClean="0"/>
              <a:t>Start with Dragon</a:t>
            </a:r>
          </a:p>
          <a:p>
            <a:pPr>
              <a:buFont typeface="Arial" pitchFamily="34" charset="0"/>
              <a:buNone/>
            </a:pPr>
            <a:endParaRPr lang="en-US" baseline="0" dirty="0" smtClean="0"/>
          </a:p>
          <a:p>
            <a:pPr>
              <a:buFont typeface="Arial" pitchFamily="34" charset="0"/>
              <a:buNone/>
            </a:pPr>
            <a:r>
              <a:rPr lang="en-US" baseline="0" dirty="0" smtClean="0"/>
              <a:t>Looks Flat</a:t>
            </a:r>
          </a:p>
        </p:txBody>
      </p:sp>
      <p:sp>
        <p:nvSpPr>
          <p:cNvPr id="4" name="Slide Number Placeholder 3"/>
          <p:cNvSpPr>
            <a:spLocks noGrp="1"/>
          </p:cNvSpPr>
          <p:nvPr>
            <p:ph type="sldNum" sz="quarter" idx="10"/>
          </p:nvPr>
        </p:nvSpPr>
        <p:spPr/>
        <p:txBody>
          <a:bodyPr/>
          <a:lstStyle/>
          <a:p>
            <a:fld id="{73276157-8634-48CF-9346-8F484CCCCB3F}"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So what we did here is attempt to derive the </a:t>
            </a:r>
            <a:r>
              <a:rPr lang="en-US" dirty="0" err="1" smtClean="0"/>
              <a:t>Crytek</a:t>
            </a:r>
            <a:r>
              <a:rPr lang="en-US" dirty="0" smtClean="0"/>
              <a:t>/</a:t>
            </a:r>
            <a:r>
              <a:rPr lang="en-US" dirty="0" err="1" smtClean="0"/>
              <a:t>StarCraft</a:t>
            </a:r>
            <a:r>
              <a:rPr lang="en-US" baseline="0" dirty="0" smtClean="0"/>
              <a:t> methods from the reflectance equation. This derivation gave us more insight into what was actually being solved. Using this new knowledge allowed us to generate AO more quickly by converting some parts of the numeric integral into an analytic integral . This allowed us to generate SSAO using fewer samples to generate nicer images.</a:t>
            </a:r>
          </a:p>
          <a:p>
            <a:pPr>
              <a:buFont typeface="Arial" pitchFamily="34" charset="0"/>
              <a:buNone/>
            </a:pPr>
            <a:endParaRPr lang="en-US" baseline="0" dirty="0" smtClean="0"/>
          </a:p>
          <a:p>
            <a:pPr>
              <a:buFont typeface="Arial" pitchFamily="34" charset="0"/>
              <a:buNone/>
            </a:pPr>
            <a:r>
              <a:rPr lang="en-US" baseline="0" dirty="0" smtClean="0"/>
              <a:t>What are our contributions</a:t>
            </a:r>
          </a:p>
          <a:p>
            <a:pPr>
              <a:buFont typeface="Arial" pitchFamily="34" charset="0"/>
              <a:buNone/>
            </a:pPr>
            <a:endParaRPr lang="en-US" baseline="0" dirty="0" smtClean="0"/>
          </a:p>
          <a:p>
            <a:pPr>
              <a:buFont typeface="Arial" pitchFamily="34" charset="0"/>
              <a:buNone/>
            </a:pPr>
            <a:r>
              <a:rPr lang="en-US" baseline="0" dirty="0" smtClean="0"/>
              <a:t>Attempt to derive SSAO from reflectance</a:t>
            </a:r>
          </a:p>
          <a:p>
            <a:pPr>
              <a:buFont typeface="Arial" pitchFamily="34" charset="0"/>
              <a:buNone/>
            </a:pPr>
            <a:endParaRPr lang="en-US" baseline="0" dirty="0" smtClean="0"/>
          </a:p>
          <a:p>
            <a:pPr>
              <a:buFont typeface="Arial" pitchFamily="34" charset="0"/>
              <a:buNone/>
            </a:pPr>
            <a:r>
              <a:rPr lang="en-US" baseline="0" dirty="0" smtClean="0"/>
              <a:t>Use math to generate AO more quickly</a:t>
            </a:r>
          </a:p>
          <a:p>
            <a:pPr>
              <a:buFont typeface="Arial" pitchFamily="34" charset="0"/>
              <a:buNone/>
            </a:pPr>
            <a:endParaRPr lang="en-US" baseline="0" dirty="0" smtClean="0"/>
          </a:p>
          <a:p>
            <a:pPr>
              <a:buFont typeface="Arial" pitchFamily="34" charset="0"/>
              <a:buNone/>
            </a:pPr>
            <a:r>
              <a:rPr lang="en-US" baseline="0" dirty="0" smtClean="0"/>
              <a:t>Go from 3D numerical to 2D numerical &amp; 1D analytic.</a:t>
            </a:r>
          </a:p>
          <a:p>
            <a:pPr>
              <a:buFont typeface="Arial" pitchFamily="34" charset="0"/>
              <a:buNone/>
            </a:pPr>
            <a:endParaRPr lang="en-US" baseline="0" dirty="0" smtClean="0"/>
          </a:p>
          <a:p>
            <a:pPr>
              <a:buFont typeface="Arial" pitchFamily="34" charset="0"/>
              <a:buNone/>
            </a:pPr>
            <a:r>
              <a:rPr lang="en-US" baseline="0" dirty="0" smtClean="0"/>
              <a:t>Fewer samples and nicer images.</a:t>
            </a:r>
          </a:p>
        </p:txBody>
      </p:sp>
      <p:sp>
        <p:nvSpPr>
          <p:cNvPr id="4" name="Slide Number Placeholder 3"/>
          <p:cNvSpPr>
            <a:spLocks noGrp="1"/>
          </p:cNvSpPr>
          <p:nvPr>
            <p:ph type="sldNum" sz="quarter" idx="10"/>
          </p:nvPr>
        </p:nvSpPr>
        <p:spPr/>
        <p:txBody>
          <a:bodyPr/>
          <a:lstStyle/>
          <a:p>
            <a:fld id="{73276157-8634-48CF-9346-8F484CCCCB3F}" type="slidenum">
              <a:rPr lang="en-US" smtClean="0"/>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As</a:t>
            </a:r>
            <a:r>
              <a:rPr lang="en-US" baseline="0" dirty="0" smtClean="0"/>
              <a:t> with most rendering talks, we’ll begin with the reflectance equation shown here at the top. This is just the standard reflectance equation where </a:t>
            </a:r>
            <a:r>
              <a:rPr lang="en-US" baseline="0" dirty="0" err="1" smtClean="0"/>
              <a:t>f_r</a:t>
            </a:r>
            <a:r>
              <a:rPr lang="en-US" baseline="0" dirty="0" smtClean="0"/>
              <a:t> is the BRDF, </a:t>
            </a:r>
            <a:r>
              <a:rPr lang="en-US" baseline="0" dirty="0" err="1" smtClean="0"/>
              <a:t>L_i</a:t>
            </a:r>
            <a:r>
              <a:rPr lang="en-US" baseline="0" dirty="0" smtClean="0"/>
              <a:t> </a:t>
            </a:r>
            <a:r>
              <a:rPr lang="en-US" baseline="0" dirty="0" err="1" smtClean="0"/>
              <a:t>isthe</a:t>
            </a:r>
            <a:r>
              <a:rPr lang="en-US" baseline="0" dirty="0" smtClean="0"/>
              <a:t> incoming lighting, V is the visibility term, and </a:t>
            </a:r>
            <a:r>
              <a:rPr lang="en-US" baseline="0" dirty="0" err="1" smtClean="0"/>
              <a:t>H_n</a:t>
            </a:r>
            <a:r>
              <a:rPr lang="en-US" baseline="0" dirty="0" smtClean="0"/>
              <a:t> is the clamped cosine term. On the left is an image, seen through a monitor, of our test scene containing a table with a ball and box below it. &lt;animation&gt; If we were to take a slice of our scene on the left containing the red point &lt;animation&gt; we could look at that slice side-on and get a view of the scene as seen on the right.  In this image you can see the table legs as square boxes and slices through the ball and box with the red point being on the floor of the scene.</a:t>
            </a:r>
          </a:p>
          <a:p>
            <a:pPr>
              <a:buFont typeface="Arial" pitchFamily="34" charset="0"/>
              <a:buNone/>
            </a:pPr>
            <a:endParaRPr lang="en-US" baseline="0" dirty="0" smtClean="0"/>
          </a:p>
          <a:p>
            <a:pPr>
              <a:buFont typeface="Arial" pitchFamily="34" charset="0"/>
              <a:buNone/>
            </a:pPr>
            <a:endParaRPr lang="en-US" baseline="0" dirty="0" smtClean="0"/>
          </a:p>
          <a:p>
            <a:pPr>
              <a:buFont typeface="Arial" pitchFamily="34" charset="0"/>
              <a:buNone/>
            </a:pPr>
            <a:r>
              <a:rPr lang="en-US" baseline="0" dirty="0" smtClean="0"/>
              <a:t>Explain Reflectance equation</a:t>
            </a:r>
          </a:p>
          <a:p>
            <a:pPr>
              <a:buFont typeface="Arial" pitchFamily="34" charset="0"/>
              <a:buNone/>
            </a:pPr>
            <a:endParaRPr lang="en-US" baseline="0" dirty="0" smtClean="0"/>
          </a:p>
          <a:p>
            <a:pPr>
              <a:buFont typeface="Arial" pitchFamily="34" charset="0"/>
              <a:buNone/>
            </a:pPr>
            <a:r>
              <a:rPr lang="en-US" baseline="0" dirty="0" smtClean="0"/>
              <a:t>Explain scene</a:t>
            </a:r>
          </a:p>
          <a:p>
            <a:pPr>
              <a:buFont typeface="Arial" pitchFamily="34" charset="0"/>
              <a:buNone/>
            </a:pPr>
            <a:endParaRPr lang="en-US" baseline="0" dirty="0" smtClean="0"/>
          </a:p>
          <a:p>
            <a:pPr>
              <a:buFont typeface="Arial" pitchFamily="34" charset="0"/>
              <a:buNone/>
            </a:pPr>
            <a:r>
              <a:rPr lang="en-US" baseline="0" dirty="0" smtClean="0"/>
              <a:t>&lt;animate&gt; Take scan line</a:t>
            </a:r>
          </a:p>
          <a:p>
            <a:pPr>
              <a:buFont typeface="Arial" pitchFamily="34" charset="0"/>
              <a:buNone/>
            </a:pPr>
            <a:endParaRPr lang="en-US" baseline="0" dirty="0" smtClean="0"/>
          </a:p>
          <a:p>
            <a:pPr>
              <a:buFont typeface="Arial" pitchFamily="34" charset="0"/>
              <a:buNone/>
            </a:pPr>
            <a:r>
              <a:rPr lang="en-US" baseline="0" dirty="0" smtClean="0"/>
              <a:t>&lt;animate&gt; View side on (explain picture)</a:t>
            </a:r>
          </a:p>
        </p:txBody>
      </p:sp>
      <p:sp>
        <p:nvSpPr>
          <p:cNvPr id="4" name="Slide Number Placeholder 3"/>
          <p:cNvSpPr>
            <a:spLocks noGrp="1"/>
          </p:cNvSpPr>
          <p:nvPr>
            <p:ph type="sldNum" sz="quarter" idx="10"/>
          </p:nvPr>
        </p:nvSpPr>
        <p:spPr/>
        <p:txBody>
          <a:bodyPr/>
          <a:lstStyle/>
          <a:p>
            <a:fld id="{73276157-8634-48CF-9346-8F484CCCCB3F}" type="slidenum">
              <a:rPr lang="en-US" smtClean="0"/>
              <a:pPr/>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To start with, we’ll quickly go over the mathematical framework used to define classical</a:t>
            </a:r>
            <a:r>
              <a:rPr lang="en-US" baseline="0" dirty="0" smtClean="0"/>
              <a:t> AO so that we can compare it to our framework later on. </a:t>
            </a:r>
          </a:p>
          <a:p>
            <a:pPr>
              <a:buFont typeface="Arial" pitchFamily="34" charset="0"/>
              <a:buNone/>
            </a:pPr>
            <a:endParaRPr lang="en-US" baseline="0" dirty="0" smtClean="0"/>
          </a:p>
          <a:p>
            <a:pPr>
              <a:buFont typeface="Arial" pitchFamily="34" charset="0"/>
              <a:buNone/>
            </a:pPr>
            <a:r>
              <a:rPr lang="en-US" baseline="0" dirty="0" smtClean="0"/>
              <a:t>Start with framework for AO</a:t>
            </a:r>
            <a:endParaRPr lang="en-US" dirty="0"/>
          </a:p>
        </p:txBody>
      </p:sp>
      <p:sp>
        <p:nvSpPr>
          <p:cNvPr id="4" name="Slide Number Placeholder 3"/>
          <p:cNvSpPr>
            <a:spLocks noGrp="1"/>
          </p:cNvSpPr>
          <p:nvPr>
            <p:ph type="sldNum" sz="quarter" idx="10"/>
          </p:nvPr>
        </p:nvSpPr>
        <p:spPr/>
        <p:txBody>
          <a:bodyPr/>
          <a:lstStyle/>
          <a:p>
            <a:fld id="{73276157-8634-48CF-9346-8F484CCCCB3F}" type="slidenum">
              <a:rPr lang="en-US" smtClean="0"/>
              <a:pPr/>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To solve</a:t>
            </a:r>
            <a:r>
              <a:rPr lang="en-US" baseline="0" dirty="0" smtClean="0"/>
              <a:t> for the AO at the red point &lt;animation&gt; we first make the assumption that all ambient lighting in the scene is a constant defined as an input parameter to the scene. Therefore &lt;animation&gt; we simply pull it out of the integral.</a:t>
            </a:r>
          </a:p>
          <a:p>
            <a:pPr>
              <a:buFont typeface="Arial" pitchFamily="34" charset="0"/>
              <a:buNone/>
            </a:pPr>
            <a:endParaRPr lang="en-US" baseline="0" dirty="0" smtClean="0"/>
          </a:p>
          <a:p>
            <a:pPr>
              <a:buFont typeface="Arial" pitchFamily="34" charset="0"/>
              <a:buNone/>
            </a:pPr>
            <a:endParaRPr lang="en-US" baseline="0" dirty="0" smtClean="0"/>
          </a:p>
          <a:p>
            <a:pPr>
              <a:buFont typeface="Arial" pitchFamily="34" charset="0"/>
              <a:buNone/>
            </a:pPr>
            <a:r>
              <a:rPr lang="en-US" baseline="0" dirty="0" smtClean="0"/>
              <a:t>To solve for red point &lt;animate&gt;</a:t>
            </a:r>
          </a:p>
          <a:p>
            <a:pPr>
              <a:buFont typeface="Arial" pitchFamily="34" charset="0"/>
              <a:buNone/>
            </a:pPr>
            <a:endParaRPr lang="en-US" baseline="0" dirty="0" smtClean="0"/>
          </a:p>
          <a:p>
            <a:pPr>
              <a:buFont typeface="Arial" pitchFamily="34" charset="0"/>
              <a:buNone/>
            </a:pPr>
            <a:r>
              <a:rPr lang="en-US" baseline="0" dirty="0" smtClean="0"/>
              <a:t>Assume </a:t>
            </a:r>
            <a:r>
              <a:rPr lang="en-US" baseline="0" dirty="0" err="1" smtClean="0"/>
              <a:t>L_a</a:t>
            </a:r>
            <a:r>
              <a:rPr lang="en-US" baseline="0" dirty="0" smtClean="0"/>
              <a:t> is constant</a:t>
            </a:r>
          </a:p>
          <a:p>
            <a:pPr>
              <a:buFont typeface="Arial" pitchFamily="34" charset="0"/>
              <a:buNone/>
            </a:pPr>
            <a:endParaRPr lang="en-US" baseline="0" dirty="0" smtClean="0"/>
          </a:p>
          <a:p>
            <a:pPr>
              <a:buFont typeface="Arial" pitchFamily="34" charset="0"/>
              <a:buNone/>
            </a:pPr>
            <a:r>
              <a:rPr lang="en-US" baseline="0" dirty="0" smtClean="0"/>
              <a:t>&lt;animate&gt; pull out of integral</a:t>
            </a:r>
          </a:p>
        </p:txBody>
      </p:sp>
      <p:sp>
        <p:nvSpPr>
          <p:cNvPr id="4" name="Slide Number Placeholder 3"/>
          <p:cNvSpPr>
            <a:spLocks noGrp="1"/>
          </p:cNvSpPr>
          <p:nvPr>
            <p:ph type="sldNum" sz="quarter" idx="10"/>
          </p:nvPr>
        </p:nvSpPr>
        <p:spPr/>
        <p:txBody>
          <a:bodyPr/>
          <a:lstStyle/>
          <a:p>
            <a:fld id="{73276157-8634-48CF-9346-8F484CCCCB3F}" type="slidenum">
              <a:rPr lang="en-US" smtClean="0"/>
              <a:pPr/>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The</a:t>
            </a:r>
            <a:r>
              <a:rPr lang="en-US" baseline="0" dirty="0" smtClean="0"/>
              <a:t> rest of the terms inside the integral are then pre-computed every frame to give us an precise occlusion term for a given point.</a:t>
            </a:r>
          </a:p>
          <a:p>
            <a:pPr>
              <a:buFont typeface="Arial" pitchFamily="34" charset="0"/>
              <a:buNone/>
            </a:pPr>
            <a:endParaRPr lang="en-US" baseline="0" dirty="0" smtClean="0"/>
          </a:p>
          <a:p>
            <a:pPr>
              <a:buFont typeface="Arial" pitchFamily="34" charset="0"/>
              <a:buNone/>
            </a:pPr>
            <a:r>
              <a:rPr lang="en-US" baseline="0" dirty="0" smtClean="0"/>
              <a:t>Rest is pre-computed</a:t>
            </a:r>
            <a:endParaRPr lang="en-US" dirty="0"/>
          </a:p>
        </p:txBody>
      </p:sp>
      <p:sp>
        <p:nvSpPr>
          <p:cNvPr id="4" name="Slide Number Placeholder 3"/>
          <p:cNvSpPr>
            <a:spLocks noGrp="1"/>
          </p:cNvSpPr>
          <p:nvPr>
            <p:ph type="sldNum" sz="quarter" idx="10"/>
          </p:nvPr>
        </p:nvSpPr>
        <p:spPr/>
        <p:txBody>
          <a:bodyPr/>
          <a:lstStyle/>
          <a:p>
            <a:fld id="{73276157-8634-48CF-9346-8F484CCCCB3F}" type="slidenum">
              <a:rPr lang="en-US" smtClean="0"/>
              <a:pPr/>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With this ambient</a:t>
            </a:r>
            <a:r>
              <a:rPr lang="en-US" baseline="0" dirty="0" smtClean="0"/>
              <a:t> occlusion scalar value for each point …</a:t>
            </a:r>
          </a:p>
          <a:p>
            <a:pPr>
              <a:buFont typeface="Arial" pitchFamily="34" charset="0"/>
              <a:buNone/>
            </a:pPr>
            <a:endParaRPr lang="en-US" baseline="0" dirty="0" smtClean="0"/>
          </a:p>
          <a:p>
            <a:pPr>
              <a:buFont typeface="Arial" pitchFamily="34" charset="0"/>
              <a:buNone/>
            </a:pPr>
            <a:r>
              <a:rPr lang="en-US" baseline="0" dirty="0" smtClean="0"/>
              <a:t>Using pre-computed value</a:t>
            </a:r>
            <a:endParaRPr lang="en-US" dirty="0"/>
          </a:p>
        </p:txBody>
      </p:sp>
      <p:sp>
        <p:nvSpPr>
          <p:cNvPr id="4" name="Slide Number Placeholder 3"/>
          <p:cNvSpPr>
            <a:spLocks noGrp="1"/>
          </p:cNvSpPr>
          <p:nvPr>
            <p:ph type="sldNum" sz="quarter" idx="10"/>
          </p:nvPr>
        </p:nvSpPr>
        <p:spPr/>
        <p:txBody>
          <a:bodyPr/>
          <a:lstStyle/>
          <a:p>
            <a:fld id="{73276157-8634-48CF-9346-8F484CCCCB3F}" type="slidenum">
              <a:rPr lang="en-US" smtClean="0"/>
              <a:pPr/>
              <a:t>25</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 we can solve for the occluded</a:t>
            </a:r>
            <a:r>
              <a:rPr lang="en-US" baseline="0" dirty="0" smtClean="0"/>
              <a:t> ambient light at any point in the scene. This is how ambient occlusion is defined.</a:t>
            </a:r>
          </a:p>
          <a:p>
            <a:pPr>
              <a:buFont typeface="Arial" pitchFamily="34" charset="0"/>
              <a:buNone/>
            </a:pPr>
            <a:endParaRPr lang="en-US" baseline="0" dirty="0" smtClean="0"/>
          </a:p>
          <a:p>
            <a:pPr>
              <a:buFont typeface="Arial" pitchFamily="34" charset="0"/>
              <a:buNone/>
            </a:pPr>
            <a:r>
              <a:rPr lang="en-US" baseline="0" dirty="0" smtClean="0"/>
              <a:t>Defines AO</a:t>
            </a:r>
            <a:endParaRPr lang="en-US" dirty="0"/>
          </a:p>
        </p:txBody>
      </p:sp>
      <p:sp>
        <p:nvSpPr>
          <p:cNvPr id="4" name="Slide Number Placeholder 3"/>
          <p:cNvSpPr>
            <a:spLocks noGrp="1"/>
          </p:cNvSpPr>
          <p:nvPr>
            <p:ph type="sldNum" sz="quarter" idx="10"/>
          </p:nvPr>
        </p:nvSpPr>
        <p:spPr/>
        <p:txBody>
          <a:bodyPr/>
          <a:lstStyle/>
          <a:p>
            <a:fld id="{73276157-8634-48CF-9346-8F484CCCCB3F}" type="slidenum">
              <a:rPr lang="en-US" smtClean="0"/>
              <a:pPr/>
              <a:t>26</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Now, can we use the same sort of framework to define what is going on in screen space ambient occlusion? Of</a:t>
            </a:r>
            <a:r>
              <a:rPr lang="en-US" baseline="0" dirty="0" smtClean="0"/>
              <a:t> course we can. </a:t>
            </a:r>
          </a:p>
          <a:p>
            <a:pPr>
              <a:buFont typeface="Arial" pitchFamily="34" charset="0"/>
              <a:buNone/>
            </a:pPr>
            <a:endParaRPr lang="en-US" baseline="0" dirty="0" smtClean="0"/>
          </a:p>
          <a:p>
            <a:pPr>
              <a:buFont typeface="Arial" pitchFamily="34" charset="0"/>
              <a:buNone/>
            </a:pPr>
            <a:r>
              <a:rPr lang="en-US" baseline="0" dirty="0" smtClean="0"/>
              <a:t>Can we use same framework for SSAO? Sure</a:t>
            </a:r>
            <a:endParaRPr lang="en-US" dirty="0"/>
          </a:p>
        </p:txBody>
      </p:sp>
      <p:sp>
        <p:nvSpPr>
          <p:cNvPr id="4" name="Slide Number Placeholder 3"/>
          <p:cNvSpPr>
            <a:spLocks noGrp="1"/>
          </p:cNvSpPr>
          <p:nvPr>
            <p:ph type="sldNum" sz="quarter" idx="10"/>
          </p:nvPr>
        </p:nvSpPr>
        <p:spPr/>
        <p:txBody>
          <a:bodyPr/>
          <a:lstStyle/>
          <a:p>
            <a:fld id="{73276157-8634-48CF-9346-8F484CCCCB3F}" type="slidenum">
              <a:rPr lang="en-US" smtClean="0"/>
              <a:pPr/>
              <a:t>27</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We start again with the</a:t>
            </a:r>
            <a:r>
              <a:rPr lang="en-US" baseline="0" dirty="0" smtClean="0"/>
              <a:t> reflectance equation shown at the top, but this time &lt;animation&gt; we assume that the average visibility is a constant. Due to this assumption &lt;animation&gt; we can pull the average visibility out of the integral.</a:t>
            </a:r>
          </a:p>
          <a:p>
            <a:pPr>
              <a:buFont typeface="Arial" pitchFamily="34" charset="0"/>
              <a:buNone/>
            </a:pPr>
            <a:endParaRPr lang="en-US" baseline="0" dirty="0" smtClean="0"/>
          </a:p>
          <a:p>
            <a:pPr>
              <a:buFont typeface="Arial" pitchFamily="34" charset="0"/>
              <a:buNone/>
            </a:pPr>
            <a:r>
              <a:rPr lang="en-US" baseline="0" dirty="0" smtClean="0"/>
              <a:t>Start with reflectance</a:t>
            </a:r>
          </a:p>
          <a:p>
            <a:pPr>
              <a:buFont typeface="Arial" pitchFamily="34" charset="0"/>
              <a:buNone/>
            </a:pPr>
            <a:endParaRPr lang="en-US" baseline="0" dirty="0" smtClean="0"/>
          </a:p>
          <a:p>
            <a:pPr>
              <a:buFont typeface="Arial" pitchFamily="34" charset="0"/>
              <a:buNone/>
            </a:pPr>
            <a:r>
              <a:rPr lang="en-US" baseline="0" dirty="0" smtClean="0"/>
              <a:t>&lt;animate&gt; constant visibility</a:t>
            </a:r>
          </a:p>
          <a:p>
            <a:pPr>
              <a:buFont typeface="Arial" pitchFamily="34" charset="0"/>
              <a:buNone/>
            </a:pPr>
            <a:endParaRPr lang="en-US" baseline="0" dirty="0" smtClean="0"/>
          </a:p>
          <a:p>
            <a:pPr>
              <a:buFont typeface="Arial" pitchFamily="34" charset="0"/>
              <a:buNone/>
            </a:pPr>
            <a:r>
              <a:rPr lang="en-US" baseline="0" dirty="0" smtClean="0"/>
              <a:t>&lt;animate&gt; pull average visibility out of integral</a:t>
            </a:r>
            <a:endParaRPr lang="en-US" dirty="0"/>
          </a:p>
        </p:txBody>
      </p:sp>
      <p:sp>
        <p:nvSpPr>
          <p:cNvPr id="4" name="Slide Number Placeholder 3"/>
          <p:cNvSpPr>
            <a:spLocks noGrp="1"/>
          </p:cNvSpPr>
          <p:nvPr>
            <p:ph type="sldNum" sz="quarter" idx="10"/>
          </p:nvPr>
        </p:nvSpPr>
        <p:spPr/>
        <p:txBody>
          <a:bodyPr/>
          <a:lstStyle/>
          <a:p>
            <a:fld id="{73276157-8634-48CF-9346-8F484CCCCB3F}" type="slidenum">
              <a:rPr lang="en-US" smtClean="0"/>
              <a:pPr/>
              <a:t>28</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Unlike classical</a:t>
            </a:r>
            <a:r>
              <a:rPr lang="en-US" baseline="0" dirty="0" smtClean="0"/>
              <a:t> ambient occlusion, the portion of this equation that we will pre-compute each frame is the average visibility. The rest of the integral will be solved in the usual manner.</a:t>
            </a:r>
          </a:p>
          <a:p>
            <a:pPr>
              <a:buFont typeface="Arial" pitchFamily="34" charset="0"/>
              <a:buNone/>
            </a:pPr>
            <a:endParaRPr lang="en-US" baseline="0" dirty="0" smtClean="0"/>
          </a:p>
          <a:p>
            <a:pPr>
              <a:buFont typeface="Arial" pitchFamily="34" charset="0"/>
              <a:buNone/>
            </a:pPr>
            <a:r>
              <a:rPr lang="en-US" baseline="0" dirty="0" smtClean="0"/>
              <a:t>Unlike AO </a:t>
            </a:r>
            <a:r>
              <a:rPr lang="en-US" baseline="0" dirty="0" err="1" smtClean="0"/>
              <a:t>V_a</a:t>
            </a:r>
            <a:r>
              <a:rPr lang="en-US" baseline="0" dirty="0" smtClean="0"/>
              <a:t> is pre-computed</a:t>
            </a:r>
          </a:p>
          <a:p>
            <a:pPr>
              <a:buFont typeface="Arial" pitchFamily="34" charset="0"/>
              <a:buNone/>
            </a:pPr>
            <a:endParaRPr lang="en-US" baseline="0" dirty="0" smtClean="0"/>
          </a:p>
          <a:p>
            <a:pPr>
              <a:buFont typeface="Arial" pitchFamily="34" charset="0"/>
              <a:buNone/>
            </a:pPr>
            <a:r>
              <a:rPr lang="en-US" baseline="0" dirty="0" smtClean="0"/>
              <a:t>Rest done normally</a:t>
            </a:r>
            <a:endParaRPr lang="en-US" dirty="0"/>
          </a:p>
        </p:txBody>
      </p:sp>
      <p:sp>
        <p:nvSpPr>
          <p:cNvPr id="4" name="Slide Number Placeholder 3"/>
          <p:cNvSpPr>
            <a:spLocks noGrp="1"/>
          </p:cNvSpPr>
          <p:nvPr>
            <p:ph type="sldNum" sz="quarter" idx="10"/>
          </p:nvPr>
        </p:nvSpPr>
        <p:spPr/>
        <p:txBody>
          <a:bodyPr/>
          <a:lstStyle/>
          <a:p>
            <a:fld id="{73276157-8634-48CF-9346-8F484CCCCB3F}" type="slidenum">
              <a:rPr lang="en-US" smtClean="0"/>
              <a:pPr/>
              <a:t>29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We need to give it more form and</a:t>
            </a:r>
            <a:r>
              <a:rPr lang="en-US" baseline="0" dirty="0" smtClean="0"/>
              <a:t> shape which can easily be done using current ambient occlusion techniques. But while AO is well defined and gives pretty images it’s not something that can be easily achieved in real-time on the current generation of consoles.</a:t>
            </a:r>
          </a:p>
          <a:p>
            <a:pPr>
              <a:buFont typeface="Arial" pitchFamily="34" charset="0"/>
              <a:buNone/>
            </a:pPr>
            <a:endParaRPr lang="en-US" baseline="0" dirty="0" smtClean="0"/>
          </a:p>
          <a:p>
            <a:pPr>
              <a:buFont typeface="Arial" pitchFamily="34" charset="0"/>
              <a:buNone/>
            </a:pPr>
            <a:r>
              <a:rPr lang="en-US" baseline="0" dirty="0" smtClean="0"/>
              <a:t>Need to give more shape</a:t>
            </a:r>
          </a:p>
          <a:p>
            <a:pPr>
              <a:buFont typeface="Arial" pitchFamily="34" charset="0"/>
              <a:buNone/>
            </a:pPr>
            <a:endParaRPr lang="en-US" baseline="0" dirty="0" smtClean="0"/>
          </a:p>
          <a:p>
            <a:pPr>
              <a:buFont typeface="Arial" pitchFamily="34" charset="0"/>
              <a:buNone/>
            </a:pPr>
            <a:r>
              <a:rPr lang="en-US" baseline="0" dirty="0" smtClean="0"/>
              <a:t>AO gives pretty images, but too slow consoles</a:t>
            </a:r>
            <a:endParaRPr lang="en-US" dirty="0"/>
          </a:p>
        </p:txBody>
      </p:sp>
      <p:sp>
        <p:nvSpPr>
          <p:cNvPr id="4" name="Slide Number Placeholder 3"/>
          <p:cNvSpPr>
            <a:spLocks noGrp="1"/>
          </p:cNvSpPr>
          <p:nvPr>
            <p:ph type="sldNum" sz="quarter" idx="10"/>
          </p:nvPr>
        </p:nvSpPr>
        <p:spPr/>
        <p:txBody>
          <a:bodyPr/>
          <a:lstStyle/>
          <a:p>
            <a:fld id="{73276157-8634-48CF-9346-8F484CCCCB3F}" type="slidenum">
              <a:rPr lang="en-US" smtClean="0"/>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One interesting thing to note however,</a:t>
            </a:r>
            <a:r>
              <a:rPr lang="en-US" baseline="0" dirty="0" smtClean="0"/>
              <a:t> is that what the integral portion of the equation is the un-shadowed reflectance equation. What this means is that by pre-calculating an average visibility at a point we can use that value to modulate any kind of lighting, not just ambient lighting. Because of this, this method could properly be called &lt;animation&gt; screen space occlusion. </a:t>
            </a:r>
          </a:p>
          <a:p>
            <a:pPr>
              <a:buFont typeface="Arial" pitchFamily="34" charset="0"/>
              <a:buNone/>
            </a:pPr>
            <a:endParaRPr lang="en-US" baseline="0" dirty="0" smtClean="0"/>
          </a:p>
          <a:p>
            <a:pPr>
              <a:buFont typeface="Arial" pitchFamily="34" charset="0"/>
              <a:buNone/>
            </a:pPr>
            <a:r>
              <a:rPr lang="en-US" baseline="0" dirty="0" smtClean="0"/>
              <a:t>Multiply by any lighting, not just ambient</a:t>
            </a:r>
          </a:p>
          <a:p>
            <a:pPr>
              <a:buFont typeface="Arial" pitchFamily="34" charset="0"/>
              <a:buNone/>
            </a:pPr>
            <a:endParaRPr lang="en-US" baseline="0" dirty="0" smtClean="0"/>
          </a:p>
          <a:p>
            <a:pPr>
              <a:buFont typeface="Arial" pitchFamily="34" charset="0"/>
              <a:buNone/>
            </a:pPr>
            <a:r>
              <a:rPr lang="en-US" baseline="0" dirty="0" smtClean="0"/>
              <a:t>&lt;animate&gt; </a:t>
            </a:r>
            <a:r>
              <a:rPr lang="en-US" baseline="0" dirty="0" err="1" smtClean="0"/>
              <a:t>sso</a:t>
            </a:r>
            <a:r>
              <a:rPr lang="en-US" baseline="0" dirty="0" smtClean="0"/>
              <a:t> instead of </a:t>
            </a:r>
            <a:r>
              <a:rPr lang="en-US" baseline="0" dirty="0" err="1" smtClean="0"/>
              <a:t>ssao</a:t>
            </a:r>
            <a:endParaRPr lang="en-US" dirty="0"/>
          </a:p>
        </p:txBody>
      </p:sp>
      <p:sp>
        <p:nvSpPr>
          <p:cNvPr id="4" name="Slide Number Placeholder 3"/>
          <p:cNvSpPr>
            <a:spLocks noGrp="1"/>
          </p:cNvSpPr>
          <p:nvPr>
            <p:ph type="sldNum" sz="quarter" idx="10"/>
          </p:nvPr>
        </p:nvSpPr>
        <p:spPr/>
        <p:txBody>
          <a:bodyPr/>
          <a:lstStyle/>
          <a:p>
            <a:fld id="{73276157-8634-48CF-9346-8F484CCCCB3F}" type="slidenum">
              <a:rPr lang="en-US" smtClean="0"/>
              <a:pPr/>
              <a:t>30</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baseline="0" dirty="0" smtClean="0"/>
              <a:t>So, to solve for screen space occlusion you simply need to multiply the average visibility at any point by the lighting in the scene. Many games do use the average visibility  to modulate all lighting, which we show here to be a valid approximation.</a:t>
            </a:r>
          </a:p>
          <a:p>
            <a:pPr>
              <a:buFont typeface="Arial" pitchFamily="34" charset="0"/>
              <a:buNone/>
            </a:pPr>
            <a:endParaRPr lang="en-US" baseline="0" dirty="0" smtClean="0"/>
          </a:p>
          <a:p>
            <a:pPr>
              <a:buFont typeface="Arial" pitchFamily="34" charset="0"/>
              <a:buNone/>
            </a:pPr>
            <a:endParaRPr lang="en-US" baseline="0" dirty="0" smtClean="0"/>
          </a:p>
          <a:p>
            <a:pPr>
              <a:buFont typeface="Arial" pitchFamily="34" charset="0"/>
              <a:buNone/>
            </a:pPr>
            <a:r>
              <a:rPr lang="en-US" baseline="0" dirty="0" smtClean="0"/>
              <a:t>So multiply lighting by average visibility</a:t>
            </a:r>
          </a:p>
          <a:p>
            <a:pPr>
              <a:buFont typeface="Arial" pitchFamily="34" charset="0"/>
              <a:buNone/>
            </a:pPr>
            <a:endParaRPr lang="en-US" baseline="0" dirty="0" smtClean="0"/>
          </a:p>
          <a:p>
            <a:pPr>
              <a:buFont typeface="Arial" pitchFamily="34" charset="0"/>
              <a:buNone/>
            </a:pPr>
            <a:r>
              <a:rPr lang="en-US" baseline="0" dirty="0" smtClean="0"/>
              <a:t>Games do this, we show its valid approximation</a:t>
            </a:r>
            <a:endParaRPr lang="en-US" dirty="0"/>
          </a:p>
        </p:txBody>
      </p:sp>
      <p:sp>
        <p:nvSpPr>
          <p:cNvPr id="4" name="Slide Number Placeholder 3"/>
          <p:cNvSpPr>
            <a:spLocks noGrp="1"/>
          </p:cNvSpPr>
          <p:nvPr>
            <p:ph type="sldNum" sz="quarter" idx="10"/>
          </p:nvPr>
        </p:nvSpPr>
        <p:spPr/>
        <p:txBody>
          <a:bodyPr/>
          <a:lstStyle/>
          <a:p>
            <a:fld id="{73276157-8634-48CF-9346-8F484CCCCB3F}" type="slidenum">
              <a:rPr lang="en-US" smtClean="0"/>
              <a:pPr/>
              <a:t>31</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But, we have yet to talk about how can we calculate the average visibility at any point.</a:t>
            </a:r>
          </a:p>
          <a:p>
            <a:pPr>
              <a:buFont typeface="Arial" pitchFamily="34" charset="0"/>
              <a:buNone/>
            </a:pPr>
            <a:endParaRPr lang="en-US" dirty="0" smtClean="0"/>
          </a:p>
          <a:p>
            <a:pPr>
              <a:buFont typeface="Arial" pitchFamily="34" charset="0"/>
              <a:buNone/>
            </a:pPr>
            <a:endParaRPr lang="en-US" dirty="0" smtClean="0"/>
          </a:p>
          <a:p>
            <a:pPr>
              <a:buFont typeface="Arial" pitchFamily="34" charset="0"/>
              <a:buNone/>
            </a:pPr>
            <a:r>
              <a:rPr lang="en-US" dirty="0" smtClean="0"/>
              <a:t>How do we calculate</a:t>
            </a:r>
            <a:r>
              <a:rPr lang="en-US" baseline="0" dirty="0" smtClean="0"/>
              <a:t> </a:t>
            </a:r>
            <a:r>
              <a:rPr lang="en-US" baseline="0" dirty="0" err="1" smtClean="0"/>
              <a:t>Va</a:t>
            </a:r>
            <a:endParaRPr lang="en-US" dirty="0"/>
          </a:p>
        </p:txBody>
      </p:sp>
      <p:sp>
        <p:nvSpPr>
          <p:cNvPr id="4" name="Slide Number Placeholder 3"/>
          <p:cNvSpPr>
            <a:spLocks noGrp="1"/>
          </p:cNvSpPr>
          <p:nvPr>
            <p:ph type="sldNum" sz="quarter" idx="10"/>
          </p:nvPr>
        </p:nvSpPr>
        <p:spPr/>
        <p:txBody>
          <a:bodyPr/>
          <a:lstStyle/>
          <a:p>
            <a:fld id="{73276157-8634-48CF-9346-8F484CCCCB3F}" type="slidenum">
              <a:rPr lang="en-US" smtClean="0"/>
              <a:pPr/>
              <a:t>32</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We’ll begin with the classical definition of visibility</a:t>
            </a:r>
            <a:r>
              <a:rPr lang="en-US" baseline="0" dirty="0" smtClean="0"/>
              <a:t>. Visibility is traditionally defined to be a sum of all rays over the hemisphere, where a ray is considered to be one if it escapes to infinity and zero if the ray hits some object in the scene.</a:t>
            </a:r>
          </a:p>
          <a:p>
            <a:pPr>
              <a:buFont typeface="Arial" pitchFamily="34" charset="0"/>
              <a:buNone/>
            </a:pPr>
            <a:endParaRPr lang="en-US" baseline="0" dirty="0" smtClean="0"/>
          </a:p>
          <a:p>
            <a:pPr>
              <a:buFont typeface="Arial" pitchFamily="34" charset="0"/>
              <a:buNone/>
            </a:pPr>
            <a:r>
              <a:rPr lang="en-US" baseline="0" dirty="0" smtClean="0"/>
              <a:t>Start with classical visibility</a:t>
            </a:r>
          </a:p>
          <a:p>
            <a:pPr>
              <a:buFont typeface="Arial" pitchFamily="34" charset="0"/>
              <a:buNone/>
            </a:pPr>
            <a:endParaRPr lang="en-US" baseline="0" dirty="0" smtClean="0"/>
          </a:p>
          <a:p>
            <a:pPr>
              <a:buFont typeface="Arial" pitchFamily="34" charset="0"/>
              <a:buNone/>
            </a:pPr>
            <a:r>
              <a:rPr lang="en-US" baseline="0" dirty="0" smtClean="0"/>
              <a:t>Define </a:t>
            </a:r>
            <a:endParaRPr lang="en-US" dirty="0"/>
          </a:p>
        </p:txBody>
      </p:sp>
      <p:sp>
        <p:nvSpPr>
          <p:cNvPr id="4" name="Slide Number Placeholder 3"/>
          <p:cNvSpPr>
            <a:spLocks noGrp="1"/>
          </p:cNvSpPr>
          <p:nvPr>
            <p:ph type="sldNum" sz="quarter" idx="10"/>
          </p:nvPr>
        </p:nvSpPr>
        <p:spPr/>
        <p:txBody>
          <a:bodyPr/>
          <a:lstStyle/>
          <a:p>
            <a:fld id="{73276157-8634-48CF-9346-8F484CCCCB3F}" type="slidenum">
              <a:rPr lang="en-US" smtClean="0"/>
              <a:pPr/>
              <a:t>33</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This is a good definition</a:t>
            </a:r>
            <a:r>
              <a:rPr lang="en-US" baseline="0" dirty="0" smtClean="0"/>
              <a:t> if you have the data to ray trace over the entire scene. Unfortunately in games we don’t. &lt;animation&gt; What we do have, is the depth-buffer</a:t>
            </a:r>
          </a:p>
          <a:p>
            <a:pPr>
              <a:buFont typeface="Arial" pitchFamily="34" charset="0"/>
              <a:buNone/>
            </a:pPr>
            <a:endParaRPr lang="en-US" baseline="0" dirty="0" smtClean="0"/>
          </a:p>
          <a:p>
            <a:pPr>
              <a:buFont typeface="Arial" pitchFamily="34" charset="0"/>
              <a:buNone/>
            </a:pPr>
            <a:r>
              <a:rPr lang="en-US" baseline="0" dirty="0" smtClean="0"/>
              <a:t>Good if you have whole scene data</a:t>
            </a:r>
          </a:p>
          <a:p>
            <a:pPr>
              <a:buFont typeface="Arial" pitchFamily="34" charset="0"/>
              <a:buNone/>
            </a:pPr>
            <a:endParaRPr lang="en-US" baseline="0" dirty="0" smtClean="0"/>
          </a:p>
          <a:p>
            <a:pPr>
              <a:buFont typeface="Arial" pitchFamily="34" charset="0"/>
              <a:buNone/>
            </a:pPr>
            <a:r>
              <a:rPr lang="en-US" baseline="0" dirty="0" smtClean="0"/>
              <a:t>We don’t &lt;animate&gt;</a:t>
            </a:r>
          </a:p>
          <a:p>
            <a:pPr>
              <a:buFont typeface="Arial" pitchFamily="34" charset="0"/>
              <a:buNone/>
            </a:pPr>
            <a:endParaRPr lang="en-US" baseline="0" dirty="0" smtClean="0"/>
          </a:p>
          <a:p>
            <a:pPr>
              <a:buFont typeface="Arial" pitchFamily="34" charset="0"/>
              <a:buNone/>
            </a:pPr>
            <a:r>
              <a:rPr lang="en-US" baseline="0" dirty="0" smtClean="0"/>
              <a:t>We </a:t>
            </a:r>
            <a:r>
              <a:rPr lang="en-US" baseline="0" smtClean="0"/>
              <a:t>have </a:t>
            </a:r>
            <a:endParaRPr lang="en-US" dirty="0"/>
          </a:p>
        </p:txBody>
      </p:sp>
      <p:sp>
        <p:nvSpPr>
          <p:cNvPr id="4" name="Slide Number Placeholder 3"/>
          <p:cNvSpPr>
            <a:spLocks noGrp="1"/>
          </p:cNvSpPr>
          <p:nvPr>
            <p:ph type="sldNum" sz="quarter" idx="10"/>
          </p:nvPr>
        </p:nvSpPr>
        <p:spPr/>
        <p:txBody>
          <a:bodyPr/>
          <a:lstStyle/>
          <a:p>
            <a:fld id="{73276157-8634-48CF-9346-8F484CCCCB3F}" type="slidenum">
              <a:rPr lang="en-US" smtClean="0"/>
              <a:pPr/>
              <a:t>34</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With the depth buffer only, it becomes very difficult to sample along the green rays to compute a</a:t>
            </a:r>
            <a:r>
              <a:rPr lang="en-US" baseline="0" dirty="0" smtClean="0"/>
              <a:t> traditional visibility query.</a:t>
            </a:r>
          </a:p>
          <a:p>
            <a:pPr>
              <a:buFont typeface="Arial" pitchFamily="34" charset="0"/>
              <a:buNone/>
            </a:pPr>
            <a:endParaRPr lang="en-US" baseline="0" dirty="0" smtClean="0"/>
          </a:p>
          <a:p>
            <a:pPr>
              <a:buFont typeface="Arial" pitchFamily="34" charset="0"/>
              <a:buNone/>
            </a:pPr>
            <a:r>
              <a:rPr lang="en-US" baseline="0" dirty="0" smtClean="0"/>
              <a:t>Depth buffer = hard to sample green rays</a:t>
            </a:r>
            <a:endParaRPr lang="en-US" dirty="0"/>
          </a:p>
        </p:txBody>
      </p:sp>
      <p:sp>
        <p:nvSpPr>
          <p:cNvPr id="4" name="Slide Number Placeholder 3"/>
          <p:cNvSpPr>
            <a:spLocks noGrp="1"/>
          </p:cNvSpPr>
          <p:nvPr>
            <p:ph type="sldNum" sz="quarter" idx="10"/>
          </p:nvPr>
        </p:nvSpPr>
        <p:spPr/>
        <p:txBody>
          <a:bodyPr/>
          <a:lstStyle/>
          <a:p>
            <a:fld id="{73276157-8634-48CF-9346-8F484CCCCB3F}" type="slidenum">
              <a:rPr lang="en-US" smtClean="0"/>
              <a:pPr/>
              <a:t>35</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But it is very simple to sample the depth buffer itself,</a:t>
            </a:r>
            <a:r>
              <a:rPr lang="en-US" baseline="0" dirty="0" smtClean="0"/>
              <a:t> which gives us data along the gray rays shown in the image.</a:t>
            </a:r>
          </a:p>
          <a:p>
            <a:pPr>
              <a:buFont typeface="Arial" pitchFamily="34" charset="0"/>
              <a:buNone/>
            </a:pPr>
            <a:endParaRPr lang="en-US" baseline="0" dirty="0" smtClean="0"/>
          </a:p>
          <a:p>
            <a:pPr>
              <a:buFont typeface="Arial" pitchFamily="34" charset="0"/>
              <a:buNone/>
            </a:pPr>
            <a:r>
              <a:rPr lang="en-US" baseline="0" dirty="0" smtClean="0"/>
              <a:t>But we have depths (gray rays)</a:t>
            </a:r>
            <a:endParaRPr lang="en-US" dirty="0"/>
          </a:p>
        </p:txBody>
      </p:sp>
      <p:sp>
        <p:nvSpPr>
          <p:cNvPr id="4" name="Slide Number Placeholder 3"/>
          <p:cNvSpPr>
            <a:spLocks noGrp="1"/>
          </p:cNvSpPr>
          <p:nvPr>
            <p:ph type="sldNum" sz="quarter" idx="10"/>
          </p:nvPr>
        </p:nvSpPr>
        <p:spPr/>
        <p:txBody>
          <a:bodyPr/>
          <a:lstStyle/>
          <a:p>
            <a:fld id="{73276157-8634-48CF-9346-8F484CCCCB3F}" type="slidenum">
              <a:rPr lang="en-US" smtClean="0"/>
              <a:pPr/>
              <a:t>36</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To utilize the information provided by the depth buffer, we convert</a:t>
            </a:r>
            <a:r>
              <a:rPr lang="en-US" baseline="0" dirty="0" smtClean="0"/>
              <a:t> our surface integral &lt;animation&gt; into a volumetric one. &lt;animation&gt; And approximate visibility by occupancy.</a:t>
            </a:r>
          </a:p>
          <a:p>
            <a:pPr>
              <a:buFont typeface="Arial" pitchFamily="34" charset="0"/>
              <a:buNone/>
            </a:pPr>
            <a:endParaRPr lang="en-US" baseline="0" dirty="0" smtClean="0"/>
          </a:p>
        </p:txBody>
      </p:sp>
      <p:sp>
        <p:nvSpPr>
          <p:cNvPr id="4" name="Slide Number Placeholder 3"/>
          <p:cNvSpPr>
            <a:spLocks noGrp="1"/>
          </p:cNvSpPr>
          <p:nvPr>
            <p:ph type="sldNum" sz="quarter" idx="10"/>
          </p:nvPr>
        </p:nvSpPr>
        <p:spPr/>
        <p:txBody>
          <a:bodyPr/>
          <a:lstStyle/>
          <a:p>
            <a:fld id="{73276157-8634-48CF-9346-8F484CCCCB3F}" type="slidenum">
              <a:rPr lang="en-US" smtClean="0"/>
              <a:pPr/>
              <a:t>37</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And instead</a:t>
            </a:r>
            <a:r>
              <a:rPr lang="en-US" baseline="0" dirty="0" smtClean="0"/>
              <a:t> of calculating visibility, we approximate it by calculating occupancy. We can do this by summing up the occupancy of each point in the volume where O(v) is defined to be one if the point is occupied and zero if the point is not occupied.</a:t>
            </a:r>
          </a:p>
          <a:p>
            <a:pPr>
              <a:buFont typeface="Arial" pitchFamily="34" charset="0"/>
              <a:buNone/>
            </a:pPr>
            <a:endParaRPr lang="en-US" baseline="0" dirty="0" smtClean="0"/>
          </a:p>
          <a:p>
            <a:pPr>
              <a:buFont typeface="Arial" pitchFamily="34" charset="0"/>
              <a:buNone/>
            </a:pPr>
            <a:endParaRPr lang="en-US" baseline="0" dirty="0" smtClean="0"/>
          </a:p>
          <a:p>
            <a:pPr>
              <a:buFont typeface="Arial" pitchFamily="34" charset="0"/>
              <a:buNone/>
            </a:pPr>
            <a:r>
              <a:rPr lang="en-US" baseline="0" dirty="0" smtClean="0"/>
              <a:t>Instead of visibility use occupancy</a:t>
            </a:r>
          </a:p>
          <a:p>
            <a:pPr>
              <a:buFont typeface="Arial" pitchFamily="34" charset="0"/>
              <a:buNone/>
            </a:pPr>
            <a:endParaRPr lang="en-US" baseline="0" dirty="0" smtClean="0"/>
          </a:p>
          <a:p>
            <a:pPr>
              <a:buFont typeface="Arial" pitchFamily="34" charset="0"/>
              <a:buNone/>
            </a:pPr>
            <a:r>
              <a:rPr lang="en-US" baseline="0" dirty="0" smtClean="0"/>
              <a:t>Occupancy 1= occupied, 0 = unoccupied.</a:t>
            </a:r>
            <a:endParaRPr lang="en-US" dirty="0"/>
          </a:p>
        </p:txBody>
      </p:sp>
      <p:sp>
        <p:nvSpPr>
          <p:cNvPr id="4" name="Slide Number Placeholder 3"/>
          <p:cNvSpPr>
            <a:spLocks noGrp="1"/>
          </p:cNvSpPr>
          <p:nvPr>
            <p:ph type="sldNum" sz="quarter" idx="10"/>
          </p:nvPr>
        </p:nvSpPr>
        <p:spPr/>
        <p:txBody>
          <a:bodyPr/>
          <a:lstStyle/>
          <a:p>
            <a:fld id="{73276157-8634-48CF-9346-8F484CCCCB3F}" type="slidenum">
              <a:rPr lang="en-US" smtClean="0"/>
              <a:pPr/>
              <a:t>38</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By using the occupancy approximation we can now calculate occlusion</a:t>
            </a:r>
            <a:r>
              <a:rPr lang="en-US" baseline="0" dirty="0" smtClean="0"/>
              <a:t> using only the depth buffer.</a:t>
            </a:r>
            <a:endParaRPr lang="en-US" dirty="0"/>
          </a:p>
        </p:txBody>
      </p:sp>
      <p:sp>
        <p:nvSpPr>
          <p:cNvPr id="4" name="Slide Number Placeholder 3"/>
          <p:cNvSpPr>
            <a:spLocks noGrp="1"/>
          </p:cNvSpPr>
          <p:nvPr>
            <p:ph type="sldNum" sz="quarter" idx="10"/>
          </p:nvPr>
        </p:nvSpPr>
        <p:spPr/>
        <p:txBody>
          <a:bodyPr/>
          <a:lstStyle/>
          <a:p>
            <a:fld id="{73276157-8634-48CF-9346-8F484CCCCB3F}" type="slidenum">
              <a:rPr lang="en-US" smtClean="0"/>
              <a:pPr/>
              <a:t>39</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Our motivation for</a:t>
            </a:r>
            <a:r>
              <a:rPr lang="en-US" baseline="0" dirty="0" smtClean="0"/>
              <a:t> this work was to rectify this situation by making a faster version of the ever-present screen space ambient occlusion method.</a:t>
            </a:r>
          </a:p>
          <a:p>
            <a:pPr>
              <a:buFont typeface="Arial" pitchFamily="34" charset="0"/>
              <a:buNone/>
            </a:pPr>
            <a:endParaRPr lang="en-US" baseline="0" dirty="0" smtClean="0"/>
          </a:p>
          <a:p>
            <a:pPr>
              <a:buFont typeface="Arial" pitchFamily="34" charset="0"/>
              <a:buNone/>
            </a:pPr>
            <a:r>
              <a:rPr lang="en-US" baseline="0" dirty="0" smtClean="0"/>
              <a:t>Motivation make faster</a:t>
            </a:r>
            <a:endParaRPr lang="en-US" dirty="0"/>
          </a:p>
        </p:txBody>
      </p:sp>
      <p:sp>
        <p:nvSpPr>
          <p:cNvPr id="4" name="Slide Number Placeholder 3"/>
          <p:cNvSpPr>
            <a:spLocks noGrp="1"/>
          </p:cNvSpPr>
          <p:nvPr>
            <p:ph type="sldNum" sz="quarter" idx="10"/>
          </p:nvPr>
        </p:nvSpPr>
        <p:spPr/>
        <p:txBody>
          <a:bodyPr/>
          <a:lstStyle/>
          <a:p>
            <a:fld id="{73276157-8634-48CF-9346-8F484CCCCB3F}" type="slidenum">
              <a:rPr lang="en-US" smtClean="0"/>
              <a:pPr/>
              <a:t>4</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baseline="0" dirty="0" smtClean="0"/>
              <a:t>In </a:t>
            </a:r>
            <a:r>
              <a:rPr lang="en-US" baseline="0" dirty="0" err="1" smtClean="0"/>
              <a:t>Crytek’s</a:t>
            </a:r>
            <a:r>
              <a:rPr lang="en-US" baseline="0" dirty="0" smtClean="0"/>
              <a:t> method, their volume is a sphere. To approximate the occupancy of the sphere they average the occupancies of some number of point samples within the sphere. This Monte Carlo sampling method has a few drawbacks however</a:t>
            </a:r>
          </a:p>
          <a:p>
            <a:pPr>
              <a:buFont typeface="Arial" pitchFamily="34" charset="0"/>
              <a:buNone/>
            </a:pPr>
            <a:endParaRPr lang="en-US" baseline="0" dirty="0" smtClean="0"/>
          </a:p>
          <a:p>
            <a:pPr>
              <a:buFont typeface="Arial" pitchFamily="34" charset="0"/>
              <a:buNone/>
            </a:pPr>
            <a:r>
              <a:rPr lang="en-US" baseline="0" dirty="0" err="1" smtClean="0"/>
              <a:t>Crytek</a:t>
            </a:r>
            <a:r>
              <a:rPr lang="en-US" baseline="0" dirty="0" smtClean="0"/>
              <a:t> uses points</a:t>
            </a:r>
          </a:p>
          <a:p>
            <a:pPr>
              <a:buFont typeface="Arial" pitchFamily="34" charset="0"/>
              <a:buNone/>
            </a:pPr>
            <a:endParaRPr lang="en-US" baseline="0" dirty="0" smtClean="0"/>
          </a:p>
          <a:p>
            <a:pPr>
              <a:buFont typeface="Arial" pitchFamily="34" charset="0"/>
              <a:buNone/>
            </a:pPr>
            <a:r>
              <a:rPr lang="en-US" baseline="0" dirty="0" smtClean="0"/>
              <a:t>Some draw backs</a:t>
            </a:r>
            <a:endParaRPr lang="en-US" dirty="0"/>
          </a:p>
        </p:txBody>
      </p:sp>
      <p:sp>
        <p:nvSpPr>
          <p:cNvPr id="4" name="Slide Number Placeholder 3"/>
          <p:cNvSpPr>
            <a:spLocks noGrp="1"/>
          </p:cNvSpPr>
          <p:nvPr>
            <p:ph type="sldNum" sz="quarter" idx="10"/>
          </p:nvPr>
        </p:nvSpPr>
        <p:spPr/>
        <p:txBody>
          <a:bodyPr/>
          <a:lstStyle/>
          <a:p>
            <a:fld id="{73276157-8634-48CF-9346-8F484CCCCB3F}" type="slidenum">
              <a:rPr lang="en-US" smtClean="0"/>
              <a:pPr/>
              <a:t>40</a:t>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Firstly, </a:t>
            </a:r>
            <a:r>
              <a:rPr lang="en-US" dirty="0" err="1" smtClean="0"/>
              <a:t>Crytek</a:t>
            </a:r>
            <a:r>
              <a:rPr lang="en-US" baseline="0" dirty="0" smtClean="0"/>
              <a:t> is sampling random points within the volume. Since we’re using a depth buffer we don’t have occupancy data for random points in the scene. </a:t>
            </a:r>
          </a:p>
          <a:p>
            <a:pPr>
              <a:buFont typeface="Arial" pitchFamily="34" charset="0"/>
              <a:buNone/>
            </a:pPr>
            <a:endParaRPr lang="en-US" baseline="0" dirty="0" smtClean="0"/>
          </a:p>
          <a:p>
            <a:pPr>
              <a:buFont typeface="Arial" pitchFamily="34" charset="0"/>
              <a:buNone/>
            </a:pPr>
            <a:endParaRPr lang="en-US" baseline="0" dirty="0" smtClean="0"/>
          </a:p>
          <a:p>
            <a:pPr>
              <a:buFont typeface="Arial" pitchFamily="34" charset="0"/>
              <a:buNone/>
            </a:pPr>
            <a:r>
              <a:rPr lang="en-US" baseline="0" dirty="0" smtClean="0"/>
              <a:t>We don’t have occupancy for random points</a:t>
            </a:r>
            <a:endParaRPr lang="en-US" dirty="0"/>
          </a:p>
        </p:txBody>
      </p:sp>
      <p:sp>
        <p:nvSpPr>
          <p:cNvPr id="4" name="Slide Number Placeholder 3"/>
          <p:cNvSpPr>
            <a:spLocks noGrp="1"/>
          </p:cNvSpPr>
          <p:nvPr>
            <p:ph type="sldNum" sz="quarter" idx="10"/>
          </p:nvPr>
        </p:nvSpPr>
        <p:spPr/>
        <p:txBody>
          <a:bodyPr/>
          <a:lstStyle/>
          <a:p>
            <a:fld id="{73276157-8634-48CF-9346-8F484CCCCB3F}" type="slidenum">
              <a:rPr lang="en-US" smtClean="0"/>
              <a:pPr/>
              <a:t>41</a:t>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baseline="0" dirty="0" smtClean="0"/>
              <a:t>What we do have is a step function that defines the depth of each point in the depth buffer where green indicates empty space and red indicates occupied space</a:t>
            </a:r>
          </a:p>
          <a:p>
            <a:pPr>
              <a:buFont typeface="Arial" pitchFamily="34" charset="0"/>
              <a:buNone/>
            </a:pPr>
            <a:endParaRPr lang="en-US" baseline="0" dirty="0" smtClean="0"/>
          </a:p>
          <a:p>
            <a:pPr>
              <a:buFont typeface="Arial" pitchFamily="34" charset="0"/>
              <a:buNone/>
            </a:pPr>
            <a:r>
              <a:rPr lang="en-US" baseline="0" dirty="0" smtClean="0"/>
              <a:t>Have step function of depth (explain green red)</a:t>
            </a:r>
            <a:endParaRPr lang="en-US" dirty="0"/>
          </a:p>
        </p:txBody>
      </p:sp>
      <p:sp>
        <p:nvSpPr>
          <p:cNvPr id="4" name="Slide Number Placeholder 3"/>
          <p:cNvSpPr>
            <a:spLocks noGrp="1"/>
          </p:cNvSpPr>
          <p:nvPr>
            <p:ph type="sldNum" sz="quarter" idx="10"/>
          </p:nvPr>
        </p:nvSpPr>
        <p:spPr/>
        <p:txBody>
          <a:bodyPr/>
          <a:lstStyle/>
          <a:p>
            <a:fld id="{73276157-8634-48CF-9346-8F484CCCCB3F}" type="slidenum">
              <a:rPr lang="en-US" smtClean="0"/>
              <a:pPr/>
              <a:t>42</a:t>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baseline="0" dirty="0" err="1" smtClean="0"/>
              <a:t>Crytek</a:t>
            </a:r>
            <a:r>
              <a:rPr lang="en-US" baseline="0" dirty="0" smtClean="0"/>
              <a:t> uses this information by calculating the depth of each sample point and comparing it to this step function to find out if a given point is in occupied space or not. This throws away all the information along the ray except for the point we care about.</a:t>
            </a:r>
          </a:p>
          <a:p>
            <a:pPr>
              <a:buFont typeface="Arial" pitchFamily="34" charset="0"/>
              <a:buNone/>
            </a:pPr>
            <a:endParaRPr lang="en-US" baseline="0" dirty="0" smtClean="0"/>
          </a:p>
          <a:p>
            <a:pPr>
              <a:buFont typeface="Arial" pitchFamily="34" charset="0"/>
              <a:buNone/>
            </a:pPr>
            <a:r>
              <a:rPr lang="en-US" baseline="0" dirty="0" smtClean="0"/>
              <a:t>Have step function of depth (explain green red)</a:t>
            </a:r>
          </a:p>
          <a:p>
            <a:pPr>
              <a:buFont typeface="Arial" pitchFamily="34" charset="0"/>
              <a:buNone/>
            </a:pPr>
            <a:endParaRPr lang="en-US" baseline="0" dirty="0" smtClean="0"/>
          </a:p>
          <a:p>
            <a:pPr>
              <a:buFont typeface="Arial" pitchFamily="34" charset="0"/>
              <a:buNone/>
            </a:pPr>
            <a:r>
              <a:rPr lang="en-US" baseline="0" dirty="0" err="1" smtClean="0"/>
              <a:t>Crytek</a:t>
            </a:r>
            <a:r>
              <a:rPr lang="en-US" baseline="0" dirty="0" smtClean="0"/>
              <a:t> compares their point to this function</a:t>
            </a:r>
            <a:endParaRPr lang="en-US" dirty="0"/>
          </a:p>
        </p:txBody>
      </p:sp>
      <p:sp>
        <p:nvSpPr>
          <p:cNvPr id="4" name="Slide Number Placeholder 3"/>
          <p:cNvSpPr>
            <a:spLocks noGrp="1"/>
          </p:cNvSpPr>
          <p:nvPr>
            <p:ph type="sldNum" sz="quarter" idx="10"/>
          </p:nvPr>
        </p:nvSpPr>
        <p:spPr/>
        <p:txBody>
          <a:bodyPr/>
          <a:lstStyle/>
          <a:p>
            <a:fld id="{73276157-8634-48CF-9346-8F484CCCCB3F}" type="slidenum">
              <a:rPr lang="en-US" smtClean="0"/>
              <a:pPr/>
              <a:t>43</a:t>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baseline="0" dirty="0" smtClean="0"/>
              <a:t>Not only does it throw out a lot of information, we may also have to resample the same depth buffer value if another sample happens to lie along the same depth buffer ray.</a:t>
            </a:r>
            <a:br>
              <a:rPr lang="en-US" baseline="0" dirty="0" smtClean="0"/>
            </a:br>
            <a:endParaRPr lang="en-US" baseline="0" dirty="0" smtClean="0"/>
          </a:p>
          <a:p>
            <a:pPr>
              <a:buFont typeface="Arial" pitchFamily="34" charset="0"/>
              <a:buNone/>
            </a:pPr>
            <a:r>
              <a:rPr lang="en-US" baseline="0" dirty="0" smtClean="0"/>
              <a:t>Throws out all information</a:t>
            </a:r>
          </a:p>
          <a:p>
            <a:pPr>
              <a:buFont typeface="Arial" pitchFamily="34" charset="0"/>
              <a:buNone/>
            </a:pPr>
            <a:endParaRPr lang="en-US" baseline="0" dirty="0" smtClean="0"/>
          </a:p>
          <a:p>
            <a:pPr>
              <a:buFont typeface="Arial" pitchFamily="34" charset="0"/>
              <a:buNone/>
            </a:pPr>
            <a:r>
              <a:rPr lang="en-US" baseline="0" dirty="0" smtClean="0"/>
              <a:t>Duplicates depth lookup</a:t>
            </a:r>
            <a:endParaRPr lang="en-US" dirty="0"/>
          </a:p>
        </p:txBody>
      </p:sp>
      <p:sp>
        <p:nvSpPr>
          <p:cNvPr id="4" name="Slide Number Placeholder 3"/>
          <p:cNvSpPr>
            <a:spLocks noGrp="1"/>
          </p:cNvSpPr>
          <p:nvPr>
            <p:ph type="sldNum" sz="quarter" idx="10"/>
          </p:nvPr>
        </p:nvSpPr>
        <p:spPr/>
        <p:txBody>
          <a:bodyPr/>
          <a:lstStyle/>
          <a:p>
            <a:fld id="{73276157-8634-48CF-9346-8F484CCCCB3F}" type="slidenum">
              <a:rPr lang="en-US" smtClean="0"/>
              <a:pPr/>
              <a:t>44</a:t>
            </a:fld>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Another problem is to</a:t>
            </a:r>
            <a:r>
              <a:rPr lang="en-US" baseline="0" dirty="0" smtClean="0"/>
              <a:t> achieve good results u</a:t>
            </a:r>
            <a:r>
              <a:rPr lang="en-US" dirty="0" smtClean="0"/>
              <a:t>sing </a:t>
            </a:r>
            <a:r>
              <a:rPr lang="en-US" baseline="0" dirty="0" smtClean="0"/>
              <a:t>Monte Carlo we should sample the volume with hundreds of samples. Unfortunately, frame budgets only allow a small amount of time for any given effect. Using hundreds of samples would cause screen space occlusion to be too expensive and it would never be used in a game. Therefore we have to make do with fewer samples.</a:t>
            </a:r>
          </a:p>
          <a:p>
            <a:pPr>
              <a:buFont typeface="Arial" pitchFamily="34" charset="0"/>
              <a:buNone/>
            </a:pPr>
            <a:endParaRPr lang="en-US" baseline="0" dirty="0" smtClean="0"/>
          </a:p>
          <a:p>
            <a:pPr>
              <a:buFont typeface="Arial" pitchFamily="34" charset="0"/>
              <a:buNone/>
            </a:pPr>
            <a:r>
              <a:rPr lang="en-US" baseline="0" dirty="0" smtClean="0"/>
              <a:t>Need 100s of samples</a:t>
            </a:r>
          </a:p>
          <a:p>
            <a:pPr>
              <a:buFont typeface="Arial" pitchFamily="34" charset="0"/>
              <a:buNone/>
            </a:pPr>
            <a:endParaRPr lang="en-US" baseline="0" dirty="0" smtClean="0"/>
          </a:p>
          <a:p>
            <a:pPr>
              <a:buFont typeface="Arial" pitchFamily="34" charset="0"/>
              <a:buNone/>
            </a:pPr>
            <a:r>
              <a:rPr lang="en-US" baseline="0" dirty="0" smtClean="0"/>
              <a:t>That’s too slow</a:t>
            </a:r>
          </a:p>
          <a:p>
            <a:pPr>
              <a:buFont typeface="Arial" pitchFamily="34" charset="0"/>
              <a:buNone/>
            </a:pPr>
            <a:endParaRPr lang="en-US" baseline="0" dirty="0" smtClean="0"/>
          </a:p>
          <a:p>
            <a:pPr>
              <a:buFont typeface="Arial" pitchFamily="34" charset="0"/>
              <a:buNone/>
            </a:pPr>
            <a:r>
              <a:rPr lang="en-US" baseline="0" dirty="0" smtClean="0"/>
              <a:t>Have to use fewer</a:t>
            </a:r>
            <a:endParaRPr lang="en-US" dirty="0"/>
          </a:p>
        </p:txBody>
      </p:sp>
      <p:sp>
        <p:nvSpPr>
          <p:cNvPr id="4" name="Slide Number Placeholder 3"/>
          <p:cNvSpPr>
            <a:spLocks noGrp="1"/>
          </p:cNvSpPr>
          <p:nvPr>
            <p:ph type="sldNum" sz="quarter" idx="10"/>
          </p:nvPr>
        </p:nvSpPr>
        <p:spPr/>
        <p:txBody>
          <a:bodyPr/>
          <a:lstStyle/>
          <a:p>
            <a:fld id="{73276157-8634-48CF-9346-8F484CCCCB3F}" type="slidenum">
              <a:rPr lang="en-US" smtClean="0"/>
              <a:pPr/>
              <a:t>45</a:t>
            </a:fld>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By</a:t>
            </a:r>
            <a:r>
              <a:rPr lang="en-US" baseline="0" dirty="0" smtClean="0"/>
              <a:t> using fewer samples we end up with structured aliasing in our image, as shown here.</a:t>
            </a:r>
            <a:endParaRPr lang="en-US" dirty="0"/>
          </a:p>
        </p:txBody>
      </p:sp>
      <p:sp>
        <p:nvSpPr>
          <p:cNvPr id="4" name="Slide Number Placeholder 3"/>
          <p:cNvSpPr>
            <a:spLocks noGrp="1"/>
          </p:cNvSpPr>
          <p:nvPr>
            <p:ph type="sldNum" sz="quarter" idx="10"/>
          </p:nvPr>
        </p:nvSpPr>
        <p:spPr/>
        <p:txBody>
          <a:bodyPr/>
          <a:lstStyle/>
          <a:p>
            <a:fld id="{73276157-8634-48CF-9346-8F484CCCCB3F}" type="slidenum">
              <a:rPr lang="en-US" smtClean="0"/>
              <a:pPr/>
              <a:t>46</a:t>
            </a:fld>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Which we</a:t>
            </a:r>
            <a:r>
              <a:rPr lang="en-US" baseline="0" dirty="0" smtClean="0"/>
              <a:t> can convert into noise by randomizing our samples at every pixel (which </a:t>
            </a:r>
            <a:r>
              <a:rPr lang="en-US" baseline="0" dirty="0" err="1" smtClean="0"/>
              <a:t>Crytek</a:t>
            </a:r>
            <a:r>
              <a:rPr lang="en-US" baseline="0" dirty="0" smtClean="0"/>
              <a:t> does)</a:t>
            </a:r>
            <a:endParaRPr lang="en-US" dirty="0"/>
          </a:p>
        </p:txBody>
      </p:sp>
      <p:sp>
        <p:nvSpPr>
          <p:cNvPr id="4" name="Slide Number Placeholder 3"/>
          <p:cNvSpPr>
            <a:spLocks noGrp="1"/>
          </p:cNvSpPr>
          <p:nvPr>
            <p:ph type="sldNum" sz="quarter" idx="10"/>
          </p:nvPr>
        </p:nvSpPr>
        <p:spPr/>
        <p:txBody>
          <a:bodyPr/>
          <a:lstStyle/>
          <a:p>
            <a:fld id="{73276157-8634-48CF-9346-8F484CCCCB3F}" type="slidenum">
              <a:rPr lang="en-US" smtClean="0"/>
              <a:pPr/>
              <a:t>47</a:t>
            </a:fld>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But to fix the noise we need to blur the entire image using a fairly expensive edge-aware blur. In our experiments performing</a:t>
            </a:r>
            <a:r>
              <a:rPr lang="en-US" baseline="0" dirty="0" smtClean="0"/>
              <a:t> the </a:t>
            </a:r>
            <a:r>
              <a:rPr lang="en-US" dirty="0" smtClean="0"/>
              <a:t>blur seemed</a:t>
            </a:r>
            <a:r>
              <a:rPr lang="en-US" baseline="0" dirty="0" smtClean="0"/>
              <a:t> to take almost twice as long as the rest of the ambient occlusion pass.</a:t>
            </a:r>
          </a:p>
          <a:p>
            <a:pPr>
              <a:buFont typeface="Arial" pitchFamily="34" charset="0"/>
              <a:buNone/>
            </a:pPr>
            <a:endParaRPr lang="en-US" baseline="0" dirty="0" smtClean="0"/>
          </a:p>
          <a:p>
            <a:pPr>
              <a:buFont typeface="Arial" pitchFamily="34" charset="0"/>
              <a:buNone/>
            </a:pPr>
            <a:r>
              <a:rPr lang="en-US" baseline="0" dirty="0" smtClean="0"/>
              <a:t>Have to do blur</a:t>
            </a:r>
          </a:p>
          <a:p>
            <a:pPr>
              <a:buFont typeface="Arial" pitchFamily="34" charset="0"/>
              <a:buNone/>
            </a:pPr>
            <a:endParaRPr lang="en-US" baseline="0" dirty="0" smtClean="0"/>
          </a:p>
          <a:p>
            <a:pPr>
              <a:buFont typeface="Arial" pitchFamily="34" charset="0"/>
              <a:buNone/>
            </a:pPr>
            <a:r>
              <a:rPr lang="en-US" baseline="0" dirty="0" smtClean="0"/>
              <a:t>Blur = 2x slower than AO</a:t>
            </a:r>
            <a:endParaRPr lang="en-US" dirty="0"/>
          </a:p>
        </p:txBody>
      </p:sp>
      <p:sp>
        <p:nvSpPr>
          <p:cNvPr id="4" name="Slide Number Placeholder 3"/>
          <p:cNvSpPr>
            <a:spLocks noGrp="1"/>
          </p:cNvSpPr>
          <p:nvPr>
            <p:ph type="sldNum" sz="quarter" idx="10"/>
          </p:nvPr>
        </p:nvSpPr>
        <p:spPr/>
        <p:txBody>
          <a:bodyPr/>
          <a:lstStyle/>
          <a:p>
            <a:fld id="{73276157-8634-48CF-9346-8F484CCCCB3F}" type="slidenum">
              <a:rPr lang="en-US" smtClean="0"/>
              <a:pPr/>
              <a:t>48</a:t>
            </a:fld>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But</a:t>
            </a:r>
            <a:r>
              <a:rPr lang="en-US" baseline="0" dirty="0" smtClean="0"/>
              <a:t>, if all we’re doing is trying to integrate over a volume aren’t there better ways to do it than point sampling? What method could we use that will allow the least number of depth-buffer samples that also allows us to use all of the information from each depth buffer sample.</a:t>
            </a:r>
          </a:p>
          <a:p>
            <a:pPr>
              <a:buFont typeface="Arial" pitchFamily="34" charset="0"/>
              <a:buNone/>
            </a:pPr>
            <a:endParaRPr lang="en-US" baseline="0" dirty="0" smtClean="0"/>
          </a:p>
        </p:txBody>
      </p:sp>
      <p:sp>
        <p:nvSpPr>
          <p:cNvPr id="4" name="Slide Number Placeholder 3"/>
          <p:cNvSpPr>
            <a:spLocks noGrp="1"/>
          </p:cNvSpPr>
          <p:nvPr>
            <p:ph type="sldNum" sz="quarter" idx="10"/>
          </p:nvPr>
        </p:nvSpPr>
        <p:spPr/>
        <p:txBody>
          <a:bodyPr/>
          <a:lstStyle/>
          <a:p>
            <a:fld id="{73276157-8634-48CF-9346-8F484CCCCB3F}" type="slidenum">
              <a:rPr lang="en-US" smtClean="0"/>
              <a:pPr/>
              <a:t>49</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14340">
              <a:defRPr/>
            </a:pPr>
            <a:r>
              <a:rPr lang="en-US" dirty="0" smtClean="0"/>
              <a:t>As most of</a:t>
            </a:r>
            <a:r>
              <a:rPr lang="en-US" baseline="0" dirty="0" smtClean="0"/>
              <a:t> you know, it’s not usually as simple as ‘making something faster’. There’s almost always some trade-off involved. Usually, ambient occlusion techniques trade  physical accuracy for speed. Along with the techniques themselves there are many engineering tricks </a:t>
            </a:r>
            <a:r>
              <a:rPr lang="en-US" dirty="0" smtClean="0"/>
              <a:t>that can be used when generating screen space ambient occlusion. This depiction of previous work won’t include any of them. That means</a:t>
            </a:r>
            <a:r>
              <a:rPr lang="en-US" baseline="0" dirty="0" smtClean="0"/>
              <a:t> …</a:t>
            </a:r>
            <a:endParaRPr lang="en-US" dirty="0" smtClean="0"/>
          </a:p>
          <a:p>
            <a:pPr>
              <a:buFont typeface="Arial" pitchFamily="34" charset="0"/>
              <a:buNone/>
            </a:pPr>
            <a:endParaRPr lang="en-US" dirty="0" smtClean="0"/>
          </a:p>
          <a:p>
            <a:pPr>
              <a:buFont typeface="Arial" pitchFamily="34" charset="0"/>
              <a:buNone/>
            </a:pPr>
            <a:endParaRPr lang="en-US" dirty="0" smtClean="0"/>
          </a:p>
          <a:p>
            <a:pPr>
              <a:buFont typeface="Arial" pitchFamily="34" charset="0"/>
              <a:buNone/>
            </a:pPr>
            <a:r>
              <a:rPr lang="en-US" dirty="0" smtClean="0"/>
              <a:t>Not</a:t>
            </a:r>
            <a:r>
              <a:rPr lang="en-US" baseline="0" dirty="0" smtClean="0"/>
              <a:t> as simple as making faster</a:t>
            </a:r>
          </a:p>
          <a:p>
            <a:pPr>
              <a:buFont typeface="Arial" pitchFamily="34" charset="0"/>
              <a:buNone/>
            </a:pPr>
            <a:endParaRPr lang="en-US" baseline="0" dirty="0" smtClean="0"/>
          </a:p>
          <a:p>
            <a:pPr>
              <a:buFont typeface="Arial" pitchFamily="34" charset="0"/>
              <a:buNone/>
            </a:pPr>
            <a:r>
              <a:rPr lang="en-US" baseline="0" dirty="0" smtClean="0"/>
              <a:t>Trade off</a:t>
            </a:r>
          </a:p>
          <a:p>
            <a:pPr>
              <a:buFont typeface="Arial" pitchFamily="34" charset="0"/>
              <a:buNone/>
            </a:pPr>
            <a:endParaRPr lang="en-US" baseline="0" dirty="0" smtClean="0"/>
          </a:p>
          <a:p>
            <a:pPr>
              <a:buFont typeface="Arial" pitchFamily="34" charset="0"/>
              <a:buNone/>
            </a:pPr>
            <a:r>
              <a:rPr lang="en-US" baseline="0" dirty="0" smtClean="0"/>
              <a:t>We Trade off Accuracy for speed</a:t>
            </a:r>
          </a:p>
          <a:p>
            <a:pPr>
              <a:buFont typeface="Arial" pitchFamily="34" charset="0"/>
              <a:buNone/>
            </a:pPr>
            <a:endParaRPr lang="en-US" baseline="0" dirty="0" smtClean="0"/>
          </a:p>
          <a:p>
            <a:pPr>
              <a:buFont typeface="Arial" pitchFamily="34" charset="0"/>
              <a:buNone/>
            </a:pPr>
            <a:r>
              <a:rPr lang="en-US" baseline="0" dirty="0" smtClean="0"/>
              <a:t>Many tricks to speed up/we don’t assume any</a:t>
            </a:r>
          </a:p>
        </p:txBody>
      </p:sp>
      <p:sp>
        <p:nvSpPr>
          <p:cNvPr id="4" name="Slide Number Placeholder 3"/>
          <p:cNvSpPr>
            <a:spLocks noGrp="1"/>
          </p:cNvSpPr>
          <p:nvPr>
            <p:ph type="sldNum" sz="quarter" idx="10"/>
          </p:nvPr>
        </p:nvSpPr>
        <p:spPr/>
        <p:txBody>
          <a:bodyPr/>
          <a:lstStyle/>
          <a:p>
            <a:fld id="{73276157-8634-48CF-9346-8F484CCCCB3F}" type="slidenum">
              <a:rPr lang="en-US" smtClean="0"/>
              <a:pPr/>
              <a:t>5</a:t>
            </a:fld>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What we propose, is instead of taking point samples throughout</a:t>
            </a:r>
            <a:r>
              <a:rPr lang="en-US" baseline="0" dirty="0" smtClean="0"/>
              <a:t> the three dimensional sphere and integrating over all three dimensions numerically …</a:t>
            </a:r>
          </a:p>
          <a:p>
            <a:pPr>
              <a:buFont typeface="Arial" pitchFamily="34" charset="0"/>
              <a:buNone/>
            </a:pPr>
            <a:endParaRPr lang="en-US" baseline="0" dirty="0" smtClean="0"/>
          </a:p>
          <a:p>
            <a:pPr>
              <a:buFont typeface="Arial" pitchFamily="34" charset="0"/>
              <a:buNone/>
            </a:pPr>
            <a:endParaRPr lang="en-US" baseline="0" dirty="0" smtClean="0"/>
          </a:p>
          <a:p>
            <a:pPr>
              <a:buFont typeface="Arial" pitchFamily="34" charset="0"/>
              <a:buNone/>
            </a:pPr>
            <a:r>
              <a:rPr lang="en-US" baseline="0" dirty="0" smtClean="0"/>
              <a:t>Instead of 3D</a:t>
            </a:r>
            <a:endParaRPr lang="en-US" dirty="0"/>
          </a:p>
        </p:txBody>
      </p:sp>
      <p:sp>
        <p:nvSpPr>
          <p:cNvPr id="4" name="Slide Number Placeholder 3"/>
          <p:cNvSpPr>
            <a:spLocks noGrp="1"/>
          </p:cNvSpPr>
          <p:nvPr>
            <p:ph type="sldNum" sz="quarter" idx="10"/>
          </p:nvPr>
        </p:nvSpPr>
        <p:spPr/>
        <p:txBody>
          <a:bodyPr/>
          <a:lstStyle/>
          <a:p>
            <a:fld id="{73276157-8634-48CF-9346-8F484CCCCB3F}" type="slidenum">
              <a:rPr lang="en-US" smtClean="0"/>
              <a:pPr/>
              <a:t>50</a:t>
            </a:fld>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 is that we integrate numerically over two dimensions</a:t>
            </a:r>
            <a:r>
              <a:rPr lang="en-US" baseline="0" dirty="0" smtClean="0"/>
              <a:t> only.  To do this, we </a:t>
            </a:r>
            <a:r>
              <a:rPr lang="en-US" dirty="0" smtClean="0"/>
              <a:t>choose samples in 2D. The samples are located on a disk, of constant</a:t>
            </a:r>
            <a:r>
              <a:rPr lang="en-US" baseline="0" dirty="0" smtClean="0"/>
              <a:t> object-space radius, which is </a:t>
            </a:r>
            <a:r>
              <a:rPr lang="en-US" dirty="0" smtClean="0"/>
              <a:t>parallel to the screen, and goes through the red</a:t>
            </a:r>
            <a:r>
              <a:rPr lang="en-US" baseline="0" dirty="0" smtClean="0"/>
              <a:t> point for which we desire to calculate ambient occlusion.</a:t>
            </a:r>
          </a:p>
          <a:p>
            <a:pPr>
              <a:buFont typeface="Arial" pitchFamily="34" charset="0"/>
              <a:buNone/>
            </a:pPr>
            <a:endParaRPr lang="en-US" baseline="0" dirty="0" smtClean="0"/>
          </a:p>
          <a:p>
            <a:pPr>
              <a:buFont typeface="Arial" pitchFamily="34" charset="0"/>
              <a:buNone/>
            </a:pPr>
            <a:r>
              <a:rPr lang="en-US" baseline="0" dirty="0" smtClean="0"/>
              <a:t>Use 2D (explain disk)</a:t>
            </a:r>
          </a:p>
          <a:p>
            <a:pPr>
              <a:buFont typeface="Arial" pitchFamily="34" charset="0"/>
              <a:buNone/>
            </a:pPr>
            <a:endParaRPr lang="en-US" baseline="0" dirty="0" smtClean="0"/>
          </a:p>
          <a:p>
            <a:pPr>
              <a:buFont typeface="Arial" pitchFamily="34" charset="0"/>
              <a:buNone/>
            </a:pPr>
            <a:endParaRPr lang="en-US" dirty="0"/>
          </a:p>
        </p:txBody>
      </p:sp>
      <p:sp>
        <p:nvSpPr>
          <p:cNvPr id="4" name="Slide Number Placeholder 3"/>
          <p:cNvSpPr>
            <a:spLocks noGrp="1"/>
          </p:cNvSpPr>
          <p:nvPr>
            <p:ph type="sldNum" sz="quarter" idx="10"/>
          </p:nvPr>
        </p:nvSpPr>
        <p:spPr/>
        <p:txBody>
          <a:bodyPr/>
          <a:lstStyle/>
          <a:p>
            <a:fld id="{73276157-8634-48CF-9346-8F484CCCCB3F}" type="slidenum">
              <a:rPr lang="en-US" smtClean="0"/>
              <a:pPr/>
              <a:t>51</a:t>
            </a:fld>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And</a:t>
            </a:r>
            <a:r>
              <a:rPr lang="en-US" baseline="0" dirty="0" smtClean="0"/>
              <a:t> for each of those 2D points we compute an analytic integral along the third dimension (the white lines in the image on the right). Due to the symmetries of the sphere, the bounds of each of these analytic integrals (plus and minus zs) can be pre-computed, stored in a texture, and used for any random rotation of 2D points on the disk.</a:t>
            </a:r>
          </a:p>
          <a:p>
            <a:pPr>
              <a:buFont typeface="Arial" pitchFamily="34" charset="0"/>
              <a:buNone/>
            </a:pPr>
            <a:endParaRPr lang="en-US" baseline="0" dirty="0" smtClean="0"/>
          </a:p>
          <a:p>
            <a:pPr>
              <a:buFont typeface="Arial" pitchFamily="34" charset="0"/>
              <a:buNone/>
            </a:pPr>
            <a:r>
              <a:rPr lang="en-US" baseline="0" dirty="0" smtClean="0"/>
              <a:t>Compute analytic integral along third D</a:t>
            </a:r>
          </a:p>
          <a:p>
            <a:pPr>
              <a:buFont typeface="Arial" pitchFamily="34" charset="0"/>
              <a:buNone/>
            </a:pPr>
            <a:endParaRPr lang="en-US" baseline="0" dirty="0" smtClean="0"/>
          </a:p>
          <a:p>
            <a:pPr>
              <a:buFont typeface="Arial" pitchFamily="34" charset="0"/>
              <a:buNone/>
            </a:pPr>
            <a:r>
              <a:rPr lang="en-US" baseline="0" dirty="0" smtClean="0"/>
              <a:t>+-</a:t>
            </a:r>
            <a:r>
              <a:rPr lang="en-US" baseline="0" dirty="0" err="1" smtClean="0"/>
              <a:t>z_s</a:t>
            </a:r>
            <a:r>
              <a:rPr lang="en-US" baseline="0" dirty="0" smtClean="0"/>
              <a:t> can pre </a:t>
            </a:r>
            <a:r>
              <a:rPr lang="en-US" baseline="0" dirty="0" err="1" smtClean="0"/>
              <a:t>pre</a:t>
            </a:r>
            <a:r>
              <a:rPr lang="en-US" baseline="0" dirty="0" smtClean="0"/>
              <a:t>-computed/stored texture/use for any random rotation</a:t>
            </a:r>
            <a:endParaRPr lang="en-US" dirty="0"/>
          </a:p>
        </p:txBody>
      </p:sp>
      <p:sp>
        <p:nvSpPr>
          <p:cNvPr id="4" name="Slide Number Placeholder 3"/>
          <p:cNvSpPr>
            <a:spLocks noGrp="1"/>
          </p:cNvSpPr>
          <p:nvPr>
            <p:ph type="sldNum" sz="quarter" idx="10"/>
          </p:nvPr>
        </p:nvSpPr>
        <p:spPr/>
        <p:txBody>
          <a:bodyPr/>
          <a:lstStyle/>
          <a:p>
            <a:fld id="{73276157-8634-48CF-9346-8F484CCCCB3F}" type="slidenum">
              <a:rPr lang="en-US" smtClean="0"/>
              <a:pPr/>
              <a:t>52</a:t>
            </a:fld>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So</a:t>
            </a:r>
            <a:r>
              <a:rPr lang="en-US" baseline="0" dirty="0" smtClean="0"/>
              <a:t> lets go through an example of how this works. In the left image we have a zoomed in portion of our test scene.  We want to compute the volumetric </a:t>
            </a:r>
            <a:r>
              <a:rPr lang="en-US" baseline="0" dirty="0" err="1" smtClean="0"/>
              <a:t>obscurance</a:t>
            </a:r>
            <a:r>
              <a:rPr lang="en-US" baseline="0" dirty="0" smtClean="0"/>
              <a:t> for the red point.  If we create a sphere in object space centered at the red point and project this sphere to the screen it creates a disk in screen space. Instead of using points within the sphere we created around the red point, we simply choose screen space (</a:t>
            </a:r>
            <a:r>
              <a:rPr lang="en-US" baseline="0" dirty="0" err="1" smtClean="0"/>
              <a:t>x,y</a:t>
            </a:r>
            <a:r>
              <a:rPr lang="en-US" baseline="0" dirty="0" smtClean="0"/>
              <a:t>) locations that fall within the projected sphere. The summation of the results at each point will be our 2D numeric integration.  Since our samples were chosen on a disk and not in three dimensions we assume that they lie along a screen parallel disk in 3D space.</a:t>
            </a:r>
          </a:p>
          <a:p>
            <a:pPr>
              <a:buFont typeface="Arial" pitchFamily="34" charset="0"/>
              <a:buNone/>
            </a:pPr>
            <a:endParaRPr lang="en-US" baseline="0" dirty="0" smtClean="0"/>
          </a:p>
          <a:p>
            <a:pPr>
              <a:buFont typeface="Arial" pitchFamily="34" charset="0"/>
              <a:buNone/>
            </a:pPr>
            <a:r>
              <a:rPr lang="en-US" baseline="0" dirty="0" smtClean="0"/>
              <a:t>Example</a:t>
            </a:r>
          </a:p>
          <a:p>
            <a:pPr>
              <a:buFont typeface="Arial" pitchFamily="34" charset="0"/>
              <a:buNone/>
            </a:pPr>
            <a:endParaRPr lang="en-US" baseline="0" dirty="0" smtClean="0"/>
          </a:p>
          <a:p>
            <a:pPr>
              <a:buFont typeface="Arial" pitchFamily="34" charset="0"/>
              <a:buNone/>
            </a:pPr>
            <a:r>
              <a:rPr lang="en-US" baseline="0" dirty="0" smtClean="0"/>
              <a:t>Left image want VO for red point</a:t>
            </a:r>
          </a:p>
          <a:p>
            <a:pPr>
              <a:buFont typeface="Arial" pitchFamily="34" charset="0"/>
              <a:buNone/>
            </a:pPr>
            <a:endParaRPr lang="en-US" baseline="0" dirty="0" smtClean="0"/>
          </a:p>
          <a:p>
            <a:pPr>
              <a:buFont typeface="Arial" pitchFamily="34" charset="0"/>
              <a:buNone/>
            </a:pPr>
            <a:r>
              <a:rPr lang="en-US" baseline="0" dirty="0" smtClean="0"/>
              <a:t>Sphere  projects to disk</a:t>
            </a:r>
          </a:p>
          <a:p>
            <a:pPr>
              <a:buFont typeface="Arial" pitchFamily="34" charset="0"/>
              <a:buNone/>
            </a:pPr>
            <a:endParaRPr lang="en-US" baseline="0" dirty="0" smtClean="0"/>
          </a:p>
          <a:p>
            <a:pPr>
              <a:buFont typeface="Arial" pitchFamily="34" charset="0"/>
              <a:buNone/>
            </a:pPr>
            <a:r>
              <a:rPr lang="en-US" baseline="0" dirty="0" smtClean="0"/>
              <a:t>Instead of points choose screen (</a:t>
            </a:r>
            <a:r>
              <a:rPr lang="en-US" baseline="0" dirty="0" err="1" smtClean="0"/>
              <a:t>x,y</a:t>
            </a:r>
            <a:r>
              <a:rPr lang="en-US" baseline="0" dirty="0" smtClean="0"/>
              <a:t>)</a:t>
            </a:r>
          </a:p>
          <a:p>
            <a:pPr>
              <a:buFont typeface="Arial" pitchFamily="34" charset="0"/>
              <a:buNone/>
            </a:pPr>
            <a:endParaRPr lang="en-US" baseline="0" dirty="0" smtClean="0"/>
          </a:p>
          <a:p>
            <a:pPr>
              <a:buFont typeface="Arial" pitchFamily="34" charset="0"/>
              <a:buNone/>
            </a:pPr>
            <a:r>
              <a:rPr lang="en-US" baseline="0" dirty="0" smtClean="0"/>
              <a:t>Sum of results at each point = 2D numeric.</a:t>
            </a:r>
          </a:p>
          <a:p>
            <a:pPr>
              <a:buFont typeface="Arial" pitchFamily="34" charset="0"/>
              <a:buNone/>
            </a:pPr>
            <a:endParaRPr lang="en-US" baseline="0" dirty="0" smtClean="0"/>
          </a:p>
          <a:p>
            <a:pPr>
              <a:buFont typeface="Arial" pitchFamily="34" charset="0"/>
              <a:buNone/>
            </a:pPr>
            <a:r>
              <a:rPr lang="en-US" baseline="0" dirty="0" smtClean="0"/>
              <a:t>All point end up on screen plane in 3D (see right)</a:t>
            </a:r>
            <a:endParaRPr lang="en-US" dirty="0"/>
          </a:p>
        </p:txBody>
      </p:sp>
      <p:sp>
        <p:nvSpPr>
          <p:cNvPr id="4" name="Slide Number Placeholder 3"/>
          <p:cNvSpPr>
            <a:spLocks noGrp="1"/>
          </p:cNvSpPr>
          <p:nvPr>
            <p:ph type="sldNum" sz="quarter" idx="10"/>
          </p:nvPr>
        </p:nvSpPr>
        <p:spPr/>
        <p:txBody>
          <a:bodyPr/>
          <a:lstStyle/>
          <a:p>
            <a:fld id="{73276157-8634-48CF-9346-8F484CCCCB3F}" type="slidenum">
              <a:rPr lang="en-US" smtClean="0"/>
              <a:pPr/>
              <a:t>53</a:t>
            </a:fld>
            <a:endParaRPr 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We use the analytic</a:t>
            </a:r>
            <a:r>
              <a:rPr lang="en-US" baseline="0" dirty="0" smtClean="0"/>
              <a:t> portion of the integral to figure out how much of each ray through the sphere is occupied. To simplify things, we assume that all the viewing rays going through the sphere are parallel to each other.</a:t>
            </a:r>
          </a:p>
          <a:p>
            <a:pPr>
              <a:buFont typeface="Arial" pitchFamily="34" charset="0"/>
              <a:buNone/>
            </a:pPr>
            <a:endParaRPr lang="en-US" baseline="0" dirty="0" smtClean="0"/>
          </a:p>
          <a:p>
            <a:pPr>
              <a:buFont typeface="Arial" pitchFamily="34" charset="0"/>
              <a:buNone/>
            </a:pPr>
            <a:r>
              <a:rPr lang="en-US" baseline="0" dirty="0" smtClean="0"/>
              <a:t>Use analytic to figure ray percentage.</a:t>
            </a:r>
          </a:p>
          <a:p>
            <a:pPr>
              <a:buFont typeface="Arial" pitchFamily="34" charset="0"/>
              <a:buNone/>
            </a:pPr>
            <a:endParaRPr lang="en-US" baseline="0" dirty="0" smtClean="0"/>
          </a:p>
          <a:p>
            <a:pPr>
              <a:buFont typeface="Arial" pitchFamily="34" charset="0"/>
              <a:buNone/>
            </a:pPr>
            <a:r>
              <a:rPr lang="en-US" baseline="0" dirty="0" smtClean="0"/>
              <a:t>Assume parallel rays.</a:t>
            </a:r>
            <a:endParaRPr lang="en-US" dirty="0"/>
          </a:p>
        </p:txBody>
      </p:sp>
      <p:sp>
        <p:nvSpPr>
          <p:cNvPr id="4" name="Slide Number Placeholder 3"/>
          <p:cNvSpPr>
            <a:spLocks noGrp="1"/>
          </p:cNvSpPr>
          <p:nvPr>
            <p:ph type="sldNum" sz="quarter" idx="10"/>
          </p:nvPr>
        </p:nvSpPr>
        <p:spPr/>
        <p:txBody>
          <a:bodyPr/>
          <a:lstStyle/>
          <a:p>
            <a:fld id="{73276157-8634-48CF-9346-8F484CCCCB3F}" type="slidenum">
              <a:rPr lang="en-US" smtClean="0"/>
              <a:pPr/>
              <a:t>54</a:t>
            </a:fld>
            <a:endParaRPr 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buFont typeface="Arial" pitchFamily="34" charset="0"/>
              <a:buNone/>
            </a:pPr>
            <a:r>
              <a:rPr lang="en-US" dirty="0" smtClean="0"/>
              <a:t>As</a:t>
            </a:r>
            <a:r>
              <a:rPr lang="en-US" baseline="0" dirty="0" smtClean="0"/>
              <a:t> we talked about earlier, e</a:t>
            </a:r>
            <a:r>
              <a:rPr lang="en-US" dirty="0" smtClean="0"/>
              <a:t>ach ray defines a step function, which we call f(z). The step function is defined to be one</a:t>
            </a:r>
            <a:r>
              <a:rPr lang="en-US" baseline="0" dirty="0" smtClean="0"/>
              <a:t> for all z such that z &lt; depth of pixel (</a:t>
            </a:r>
            <a:r>
              <a:rPr lang="en-US" baseline="0" dirty="0" err="1" smtClean="0"/>
              <a:t>x,y</a:t>
            </a:r>
            <a:r>
              <a:rPr lang="en-US" baseline="0" dirty="0" smtClean="0"/>
              <a:t>)  which is the green parts of the rays. After the depth buffer has been reached the step function is defined to be zero which is the red parts of the rays.</a:t>
            </a:r>
          </a:p>
          <a:p>
            <a:pPr lvl="0">
              <a:buFont typeface="Arial" pitchFamily="34" charset="0"/>
              <a:buNone/>
            </a:pPr>
            <a:endParaRPr lang="en-US" baseline="0" dirty="0" smtClean="0"/>
          </a:p>
          <a:p>
            <a:pPr lvl="0">
              <a:buFont typeface="Arial" pitchFamily="34" charset="0"/>
              <a:buNone/>
            </a:pPr>
            <a:r>
              <a:rPr lang="en-US" baseline="0" dirty="0" smtClean="0"/>
              <a:t>Step function, called f(z) define</a:t>
            </a:r>
            <a:endParaRPr lang="en-US" dirty="0"/>
          </a:p>
        </p:txBody>
      </p:sp>
      <p:sp>
        <p:nvSpPr>
          <p:cNvPr id="4" name="Slide Number Placeholder 3"/>
          <p:cNvSpPr>
            <a:spLocks noGrp="1"/>
          </p:cNvSpPr>
          <p:nvPr>
            <p:ph type="sldNum" sz="quarter" idx="10"/>
          </p:nvPr>
        </p:nvSpPr>
        <p:spPr/>
        <p:txBody>
          <a:bodyPr/>
          <a:lstStyle/>
          <a:p>
            <a:fld id="{73276157-8634-48CF-9346-8F484CCCCB3F}" type="slidenum">
              <a:rPr lang="en-US" smtClean="0"/>
              <a:pPr/>
              <a:t>55</a:t>
            </a:fld>
            <a:endParaRPr 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Taking only the portions of</a:t>
            </a:r>
            <a:r>
              <a:rPr lang="en-US" baseline="0" dirty="0" smtClean="0"/>
              <a:t> the rays within the sphere we can use a simple max and min function to calculate what portion of the line is red.</a:t>
            </a:r>
          </a:p>
          <a:p>
            <a:pPr>
              <a:buFont typeface="Arial" pitchFamily="34" charset="0"/>
              <a:buNone/>
            </a:pPr>
            <a:endParaRPr lang="en-US" baseline="0" dirty="0" smtClean="0"/>
          </a:p>
          <a:p>
            <a:pPr>
              <a:buFont typeface="Arial" pitchFamily="34" charset="0"/>
              <a:buNone/>
            </a:pPr>
            <a:r>
              <a:rPr lang="en-US" baseline="0" dirty="0" smtClean="0"/>
              <a:t>Using min/max calculate portion of line that is red</a:t>
            </a:r>
            <a:endParaRPr lang="en-US" dirty="0"/>
          </a:p>
        </p:txBody>
      </p:sp>
      <p:sp>
        <p:nvSpPr>
          <p:cNvPr id="4" name="Slide Number Placeholder 3"/>
          <p:cNvSpPr>
            <a:spLocks noGrp="1"/>
          </p:cNvSpPr>
          <p:nvPr>
            <p:ph type="sldNum" sz="quarter" idx="10"/>
          </p:nvPr>
        </p:nvSpPr>
        <p:spPr/>
        <p:txBody>
          <a:bodyPr/>
          <a:lstStyle/>
          <a:p>
            <a:fld id="{73276157-8634-48CF-9346-8F484CCCCB3F}" type="slidenum">
              <a:rPr lang="en-US" smtClean="0"/>
              <a:pPr/>
              <a:t>56</a:t>
            </a:fld>
            <a:endParaRPr 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Once the fraction of the line that is red has been calculated</a:t>
            </a:r>
            <a:r>
              <a:rPr lang="en-US" baseline="0" dirty="0" smtClean="0"/>
              <a:t> we can multiply the result by the portion of the volume which the entire line represents. This V-percentage over 2 zs value is pre-computed when the samples are chosen.</a:t>
            </a:r>
          </a:p>
          <a:p>
            <a:pPr>
              <a:buFont typeface="Arial" pitchFamily="34" charset="0"/>
              <a:buNone/>
            </a:pPr>
            <a:endParaRPr lang="en-US" baseline="0" dirty="0" smtClean="0"/>
          </a:p>
          <a:p>
            <a:pPr>
              <a:buFont typeface="Arial" pitchFamily="34" charset="0"/>
              <a:buNone/>
            </a:pPr>
            <a:r>
              <a:rPr lang="en-US" baseline="0" dirty="0" smtClean="0"/>
              <a:t>Multiply percentage by V% over 2 </a:t>
            </a:r>
            <a:r>
              <a:rPr lang="en-US" baseline="0" dirty="0" err="1" smtClean="0"/>
              <a:t>z_s</a:t>
            </a:r>
            <a:endParaRPr lang="en-US" baseline="0" dirty="0" smtClean="0"/>
          </a:p>
          <a:p>
            <a:pPr>
              <a:buFont typeface="Arial" pitchFamily="34" charset="0"/>
              <a:buNone/>
            </a:pPr>
            <a:endParaRPr lang="en-US" baseline="0" dirty="0" smtClean="0"/>
          </a:p>
          <a:p>
            <a:pPr>
              <a:buFont typeface="Arial" pitchFamily="34" charset="0"/>
              <a:buNone/>
            </a:pPr>
            <a:r>
              <a:rPr lang="en-US" baseline="0" dirty="0" smtClean="0"/>
              <a:t>V_% is pre-computed</a:t>
            </a:r>
            <a:endParaRPr lang="en-US" dirty="0"/>
          </a:p>
        </p:txBody>
      </p:sp>
      <p:sp>
        <p:nvSpPr>
          <p:cNvPr id="4" name="Slide Number Placeholder 3"/>
          <p:cNvSpPr>
            <a:spLocks noGrp="1"/>
          </p:cNvSpPr>
          <p:nvPr>
            <p:ph type="sldNum" sz="quarter" idx="10"/>
          </p:nvPr>
        </p:nvSpPr>
        <p:spPr/>
        <p:txBody>
          <a:bodyPr/>
          <a:lstStyle/>
          <a:p>
            <a:fld id="{73276157-8634-48CF-9346-8F484CCCCB3F}" type="slidenum">
              <a:rPr lang="en-US" smtClean="0"/>
              <a:pPr/>
              <a:t>57</a:t>
            </a:fld>
            <a:endParaRPr 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To complete the numerical portion of the integral the already normalized ray values are summed together to find the portion of the sphere that is occluded. This value can then be used</a:t>
            </a:r>
            <a:r>
              <a:rPr lang="en-US" baseline="0" dirty="0" smtClean="0"/>
              <a:t> to modulate all your lighting values and give you ambient occlusion like effects.</a:t>
            </a:r>
          </a:p>
          <a:p>
            <a:pPr>
              <a:buFont typeface="Arial" pitchFamily="34" charset="0"/>
              <a:buNone/>
            </a:pPr>
            <a:endParaRPr lang="en-US" baseline="0" dirty="0" smtClean="0"/>
          </a:p>
          <a:p>
            <a:pPr>
              <a:buFont typeface="Arial" pitchFamily="34" charset="0"/>
              <a:buNone/>
            </a:pPr>
            <a:r>
              <a:rPr lang="en-US" baseline="0" dirty="0" smtClean="0"/>
              <a:t>Add up to complete numerical integration</a:t>
            </a:r>
          </a:p>
          <a:p>
            <a:pPr>
              <a:buFont typeface="Arial" pitchFamily="34" charset="0"/>
              <a:buNone/>
            </a:pPr>
            <a:endParaRPr lang="en-US" baseline="0" dirty="0" smtClean="0"/>
          </a:p>
          <a:p>
            <a:pPr>
              <a:buFont typeface="Arial" pitchFamily="34" charset="0"/>
              <a:buNone/>
            </a:pPr>
            <a:r>
              <a:rPr lang="en-US" baseline="0" dirty="0" smtClean="0"/>
              <a:t>Gives you AO</a:t>
            </a:r>
            <a:endParaRPr lang="en-US" dirty="0"/>
          </a:p>
        </p:txBody>
      </p:sp>
      <p:sp>
        <p:nvSpPr>
          <p:cNvPr id="4" name="Slide Number Placeholder 3"/>
          <p:cNvSpPr>
            <a:spLocks noGrp="1"/>
          </p:cNvSpPr>
          <p:nvPr>
            <p:ph type="sldNum" sz="quarter" idx="10"/>
          </p:nvPr>
        </p:nvSpPr>
        <p:spPr/>
        <p:txBody>
          <a:bodyPr/>
          <a:lstStyle/>
          <a:p>
            <a:fld id="{73276157-8634-48CF-9346-8F484CCCCB3F}" type="slidenum">
              <a:rPr lang="en-US" smtClean="0"/>
              <a:pPr/>
              <a:t>58</a:t>
            </a:fld>
            <a:endParaRPr 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We also tried using area samples.</a:t>
            </a:r>
            <a:r>
              <a:rPr lang="en-US" baseline="0" dirty="0" smtClean="0"/>
              <a:t> So, i</a:t>
            </a:r>
            <a:r>
              <a:rPr lang="en-US" dirty="0" smtClean="0"/>
              <a:t>nstead of</a:t>
            </a:r>
            <a:r>
              <a:rPr lang="en-US" baseline="0" dirty="0" smtClean="0"/>
              <a:t> having to do a numerical a two dimensional integral over the disk, it’s possible to analytically integrate instead. In this situation, instead of having line integrals we would use little beams of area. To do this we need to have a map of the depths over the each beam. This can be calculated if you store a spatial depth distribution over the screen (similar to variance shadow maps). Another benefit to this method is that since we are integrating analytically over the entire volume we no longer need to blur anything which saves a lot of time. </a:t>
            </a:r>
          </a:p>
          <a:p>
            <a:pPr>
              <a:buFont typeface="Arial" pitchFamily="34" charset="0"/>
              <a:buNone/>
            </a:pPr>
            <a:endParaRPr lang="en-US" baseline="0" dirty="0" smtClean="0"/>
          </a:p>
          <a:p>
            <a:pPr>
              <a:buFont typeface="Arial" pitchFamily="34" charset="0"/>
              <a:buNone/>
            </a:pPr>
            <a:r>
              <a:rPr lang="en-US" baseline="0" dirty="0" smtClean="0"/>
              <a:t>Unfortunately our area sampling results with a single sample per disk were not all that compelling and to use enough samples to get useful results causes the method to take more time than line sampling. More details about this method can be found in our paper.</a:t>
            </a:r>
          </a:p>
          <a:p>
            <a:pPr>
              <a:buFont typeface="Arial" pitchFamily="34" charset="0"/>
              <a:buNone/>
            </a:pPr>
            <a:endParaRPr lang="en-US" baseline="0" dirty="0" smtClean="0"/>
          </a:p>
          <a:p>
            <a:pPr>
              <a:buFont typeface="Arial" pitchFamily="34" charset="0"/>
              <a:buNone/>
            </a:pPr>
            <a:r>
              <a:rPr lang="en-US" baseline="0" dirty="0" smtClean="0"/>
              <a:t>Can also do area samples</a:t>
            </a:r>
          </a:p>
          <a:p>
            <a:pPr>
              <a:buFont typeface="Arial" pitchFamily="34" charset="0"/>
              <a:buNone/>
            </a:pPr>
            <a:endParaRPr lang="en-US" baseline="0" dirty="0" smtClean="0"/>
          </a:p>
          <a:p>
            <a:pPr>
              <a:buFont typeface="Arial" pitchFamily="34" charset="0"/>
              <a:buNone/>
            </a:pPr>
            <a:r>
              <a:rPr lang="en-US" baseline="0" dirty="0" smtClean="0"/>
              <a:t>2D + 1D -&gt; pure analytic</a:t>
            </a:r>
          </a:p>
          <a:p>
            <a:pPr>
              <a:buFont typeface="Arial" pitchFamily="34" charset="0"/>
              <a:buNone/>
            </a:pPr>
            <a:endParaRPr lang="en-US" baseline="0" dirty="0" smtClean="0"/>
          </a:p>
          <a:p>
            <a:pPr>
              <a:buFont typeface="Arial" pitchFamily="34" charset="0"/>
              <a:buNone/>
            </a:pPr>
            <a:r>
              <a:rPr lang="en-US" baseline="0" dirty="0" smtClean="0"/>
              <a:t>Need to store spatial depth distribution</a:t>
            </a:r>
          </a:p>
          <a:p>
            <a:pPr>
              <a:buFont typeface="Arial" pitchFamily="34" charset="0"/>
              <a:buNone/>
            </a:pPr>
            <a:endParaRPr lang="en-US" baseline="0" dirty="0" smtClean="0"/>
          </a:p>
          <a:p>
            <a:pPr>
              <a:buFont typeface="Arial" pitchFamily="34" charset="0"/>
              <a:buNone/>
            </a:pPr>
            <a:r>
              <a:rPr lang="en-US" baseline="0" dirty="0" smtClean="0"/>
              <a:t>No need to blur</a:t>
            </a:r>
          </a:p>
          <a:p>
            <a:pPr>
              <a:buFont typeface="Arial" pitchFamily="34" charset="0"/>
              <a:buNone/>
            </a:pPr>
            <a:endParaRPr lang="en-US" baseline="0" dirty="0" smtClean="0"/>
          </a:p>
          <a:p>
            <a:pPr>
              <a:buFont typeface="Arial" pitchFamily="34" charset="0"/>
              <a:buNone/>
            </a:pPr>
            <a:r>
              <a:rPr lang="en-US" baseline="0" dirty="0" smtClean="0"/>
              <a:t>Didn’t work so well for us</a:t>
            </a:r>
          </a:p>
          <a:p>
            <a:pPr>
              <a:buFont typeface="Arial" pitchFamily="34" charset="0"/>
              <a:buNone/>
            </a:pPr>
            <a:endParaRPr lang="en-US" baseline="0" dirty="0" smtClean="0"/>
          </a:p>
          <a:p>
            <a:pPr>
              <a:buFont typeface="Arial" pitchFamily="34" charset="0"/>
              <a:buNone/>
            </a:pPr>
            <a:endParaRPr lang="en-US" dirty="0"/>
          </a:p>
        </p:txBody>
      </p:sp>
      <p:sp>
        <p:nvSpPr>
          <p:cNvPr id="4" name="Slide Number Placeholder 3"/>
          <p:cNvSpPr>
            <a:spLocks noGrp="1"/>
          </p:cNvSpPr>
          <p:nvPr>
            <p:ph type="sldNum" sz="quarter" idx="10"/>
          </p:nvPr>
        </p:nvSpPr>
        <p:spPr/>
        <p:txBody>
          <a:bodyPr/>
          <a:lstStyle/>
          <a:p>
            <a:fld id="{73276157-8634-48CF-9346-8F484CCCCB3F}" type="slidenum">
              <a:rPr lang="en-US" smtClean="0"/>
              <a:pPr/>
              <a:t>59</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 no </a:t>
            </a:r>
            <a:r>
              <a:rPr lang="en-US" dirty="0" err="1" smtClean="0"/>
              <a:t>upsampling</a:t>
            </a:r>
            <a:r>
              <a:rPr lang="en-US" dirty="0" smtClean="0"/>
              <a:t>. In this list we assume that all</a:t>
            </a:r>
            <a:r>
              <a:rPr lang="en-US" baseline="0" dirty="0" smtClean="0"/>
              <a:t> SSAO is done at full screen resolution, including the blur. We also assume no interleaved </a:t>
            </a:r>
            <a:r>
              <a:rPr lang="en-US" baseline="0" smtClean="0"/>
              <a:t>sampling.</a:t>
            </a:r>
            <a:endParaRPr lang="en-US" dirty="0"/>
          </a:p>
        </p:txBody>
      </p:sp>
      <p:sp>
        <p:nvSpPr>
          <p:cNvPr id="4" name="Slide Number Placeholder 3"/>
          <p:cNvSpPr>
            <a:spLocks noGrp="1"/>
          </p:cNvSpPr>
          <p:nvPr>
            <p:ph type="sldNum" sz="quarter" idx="10"/>
          </p:nvPr>
        </p:nvSpPr>
        <p:spPr/>
        <p:txBody>
          <a:bodyPr/>
          <a:lstStyle/>
          <a:p>
            <a:fld id="{73276157-8634-48CF-9346-8F484CCCCB3F}" type="slidenum">
              <a:rPr lang="en-US" smtClean="0"/>
              <a:pPr/>
              <a:t>6</a:t>
            </a:fld>
            <a:endParaRPr 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baseline="0" dirty="0" smtClean="0"/>
              <a:t>To ensure we had a fair comparison against point sampling we wanted to make sure that we generated the best point sets possible (in both 3D and 2D). So instead of using Poisson or Hamersley we use a novel method to generate points inside a sphere or disk based on electrostatics. The goal of these points in 3D is to generate them in such a way that each cell in the </a:t>
            </a:r>
            <a:r>
              <a:rPr lang="en-US" baseline="0" dirty="0" err="1" smtClean="0"/>
              <a:t>voronoi</a:t>
            </a:r>
            <a:r>
              <a:rPr lang="en-US" baseline="0" dirty="0" smtClean="0"/>
              <a:t> diagram created by the point set has the same volume. In 2D, the </a:t>
            </a:r>
            <a:r>
              <a:rPr lang="en-US" baseline="0" dirty="0" err="1" smtClean="0"/>
              <a:t>voronoi</a:t>
            </a:r>
            <a:r>
              <a:rPr lang="en-US" baseline="0" dirty="0" smtClean="0"/>
              <a:t> cells extruded through a 3D sphere should all contain the same volume.</a:t>
            </a:r>
          </a:p>
          <a:p>
            <a:pPr>
              <a:buFont typeface="Arial" pitchFamily="34" charset="0"/>
              <a:buNone/>
            </a:pPr>
            <a:endParaRPr lang="en-US" baseline="0" dirty="0" smtClean="0"/>
          </a:p>
          <a:p>
            <a:pPr>
              <a:buFont typeface="Arial" pitchFamily="34" charset="0"/>
              <a:buNone/>
            </a:pPr>
            <a:r>
              <a:rPr lang="en-US" baseline="0" dirty="0" smtClean="0"/>
              <a:t>Wanted good comparison</a:t>
            </a:r>
          </a:p>
          <a:p>
            <a:pPr>
              <a:buFont typeface="Arial" pitchFamily="34" charset="0"/>
              <a:buNone/>
            </a:pPr>
            <a:endParaRPr lang="en-US" baseline="0" dirty="0" smtClean="0"/>
          </a:p>
          <a:p>
            <a:pPr>
              <a:buFont typeface="Arial" pitchFamily="34" charset="0"/>
              <a:buNone/>
            </a:pPr>
            <a:r>
              <a:rPr lang="en-US" baseline="0" dirty="0" smtClean="0"/>
              <a:t>Along with Poisson/</a:t>
            </a:r>
            <a:r>
              <a:rPr lang="en-US" baseline="0" dirty="0" err="1" smtClean="0"/>
              <a:t>Hammersley</a:t>
            </a:r>
            <a:r>
              <a:rPr lang="en-US" baseline="0" dirty="0" smtClean="0"/>
              <a:t> did our own based on electrostatics</a:t>
            </a:r>
          </a:p>
          <a:p>
            <a:pPr>
              <a:buFont typeface="Arial" pitchFamily="34" charset="0"/>
              <a:buNone/>
            </a:pPr>
            <a:endParaRPr lang="en-US" baseline="0" dirty="0" smtClean="0"/>
          </a:p>
          <a:p>
            <a:pPr>
              <a:buFont typeface="Arial" pitchFamily="34" charset="0"/>
              <a:buNone/>
            </a:pPr>
            <a:r>
              <a:rPr lang="en-US" baseline="0" dirty="0" smtClean="0"/>
              <a:t>Goal to generate equal volume</a:t>
            </a:r>
          </a:p>
        </p:txBody>
      </p:sp>
      <p:sp>
        <p:nvSpPr>
          <p:cNvPr id="4" name="Slide Number Placeholder 3"/>
          <p:cNvSpPr>
            <a:spLocks noGrp="1"/>
          </p:cNvSpPr>
          <p:nvPr>
            <p:ph type="sldNum" sz="quarter" idx="10"/>
          </p:nvPr>
        </p:nvSpPr>
        <p:spPr/>
        <p:txBody>
          <a:bodyPr/>
          <a:lstStyle/>
          <a:p>
            <a:fld id="{73276157-8634-48CF-9346-8F484CCCCB3F}" type="slidenum">
              <a:rPr lang="en-US" smtClean="0"/>
              <a:pPr/>
              <a:t>60</a:t>
            </a:fld>
            <a:endParaRPr 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We</a:t>
            </a:r>
            <a:r>
              <a:rPr lang="en-US" baseline="0" dirty="0" smtClean="0"/>
              <a:t> begin by creating a set of Poisson points  inside the sphere or disk</a:t>
            </a:r>
          </a:p>
        </p:txBody>
      </p:sp>
      <p:sp>
        <p:nvSpPr>
          <p:cNvPr id="4" name="Slide Number Placeholder 3"/>
          <p:cNvSpPr>
            <a:spLocks noGrp="1"/>
          </p:cNvSpPr>
          <p:nvPr>
            <p:ph type="sldNum" sz="quarter" idx="10"/>
          </p:nvPr>
        </p:nvSpPr>
        <p:spPr/>
        <p:txBody>
          <a:bodyPr/>
          <a:lstStyle/>
          <a:p>
            <a:fld id="{73276157-8634-48CF-9346-8F484CCCCB3F}" type="slidenum">
              <a:rPr lang="en-US" smtClean="0"/>
              <a:pPr/>
              <a:t>61</a:t>
            </a:fld>
            <a:endParaRPr 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After</a:t>
            </a:r>
            <a:r>
              <a:rPr lang="en-US" baseline="0" dirty="0" smtClean="0"/>
              <a:t> which we perform several iterations of Lloyd relaxation to get an even distribution.</a:t>
            </a:r>
          </a:p>
        </p:txBody>
      </p:sp>
      <p:sp>
        <p:nvSpPr>
          <p:cNvPr id="4" name="Slide Number Placeholder 3"/>
          <p:cNvSpPr>
            <a:spLocks noGrp="1"/>
          </p:cNvSpPr>
          <p:nvPr>
            <p:ph type="sldNum" sz="quarter" idx="10"/>
          </p:nvPr>
        </p:nvSpPr>
        <p:spPr/>
        <p:txBody>
          <a:bodyPr/>
          <a:lstStyle/>
          <a:p>
            <a:fld id="{73276157-8634-48CF-9346-8F484CCCCB3F}" type="slidenum">
              <a:rPr lang="en-US" smtClean="0"/>
              <a:pPr/>
              <a:t>62</a:t>
            </a:fld>
            <a:endParaRPr 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14340">
              <a:defRPr/>
            </a:pPr>
            <a:r>
              <a:rPr lang="en-US" dirty="0" smtClean="0"/>
              <a:t>Once</a:t>
            </a:r>
            <a:r>
              <a:rPr lang="en-US" baseline="0" dirty="0" smtClean="0"/>
              <a:t> that’s done we choose an initial boundary charge for the sphere that will cause all the particles to stay inside the sphere or disk.  Due to Gauss’ Law, you can’t use a inverse-square repulsion model along the boundary or there will be no force anywhere within the volume. So, we used a 1/d^4 boundary repulsion model instead.</a:t>
            </a:r>
          </a:p>
          <a:p>
            <a:pPr defTabSz="914340">
              <a:defRPr/>
            </a:pPr>
            <a:endParaRPr lang="en-US" baseline="0" dirty="0" smtClean="0"/>
          </a:p>
          <a:p>
            <a:pPr defTabSz="914340">
              <a:defRPr/>
            </a:pPr>
            <a:endParaRPr lang="en-US" baseline="0" dirty="0" smtClean="0"/>
          </a:p>
          <a:p>
            <a:pPr defTabSz="914340">
              <a:defRPr/>
            </a:pPr>
            <a:r>
              <a:rPr lang="en-US" baseline="0" dirty="0" smtClean="0"/>
              <a:t>Choose boundary charge</a:t>
            </a:r>
          </a:p>
          <a:p>
            <a:pPr defTabSz="914340">
              <a:defRPr/>
            </a:pPr>
            <a:endParaRPr lang="en-US" baseline="0" dirty="0" smtClean="0"/>
          </a:p>
          <a:p>
            <a:pPr defTabSz="914340">
              <a:defRPr/>
            </a:pPr>
            <a:r>
              <a:rPr lang="en-US" baseline="0" dirty="0" smtClean="0"/>
              <a:t>1/r^4 instead of 1/r^2</a:t>
            </a:r>
            <a:endParaRPr lang="en-US" dirty="0" smtClean="0"/>
          </a:p>
        </p:txBody>
      </p:sp>
      <p:sp>
        <p:nvSpPr>
          <p:cNvPr id="4" name="Slide Number Placeholder 3"/>
          <p:cNvSpPr>
            <a:spLocks noGrp="1"/>
          </p:cNvSpPr>
          <p:nvPr>
            <p:ph type="sldNum" sz="quarter" idx="10"/>
          </p:nvPr>
        </p:nvSpPr>
        <p:spPr/>
        <p:txBody>
          <a:bodyPr/>
          <a:lstStyle/>
          <a:p>
            <a:fld id="{73276157-8634-48CF-9346-8F484CCCCB3F}" type="slidenum">
              <a:rPr lang="en-US" smtClean="0"/>
              <a:pPr/>
              <a:t>63</a:t>
            </a:fld>
            <a:endParaRPr 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With</a:t>
            </a:r>
            <a:r>
              <a:rPr lang="en-US" baseline="0" dirty="0" smtClean="0"/>
              <a:t> the boundary charge in place, allow the particles to repel each other until they reach a steady state. </a:t>
            </a:r>
            <a:endParaRPr lang="en-US" dirty="0"/>
          </a:p>
        </p:txBody>
      </p:sp>
      <p:sp>
        <p:nvSpPr>
          <p:cNvPr id="4" name="Slide Number Placeholder 3"/>
          <p:cNvSpPr>
            <a:spLocks noGrp="1"/>
          </p:cNvSpPr>
          <p:nvPr>
            <p:ph type="sldNum" sz="quarter" idx="10"/>
          </p:nvPr>
        </p:nvSpPr>
        <p:spPr/>
        <p:txBody>
          <a:bodyPr/>
          <a:lstStyle/>
          <a:p>
            <a:fld id="{73276157-8634-48CF-9346-8F484CCCCB3F}" type="slidenum">
              <a:rPr lang="en-US" smtClean="0"/>
              <a:pPr/>
              <a:t>64</a:t>
            </a:fld>
            <a:endParaRPr 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At</a:t>
            </a:r>
            <a:r>
              <a:rPr lang="en-US" baseline="0" dirty="0" smtClean="0"/>
              <a:t> which point we repeat. Choosing a new boundary that will push all the points to their </a:t>
            </a:r>
            <a:r>
              <a:rPr lang="en-US" baseline="0" dirty="0" err="1" smtClean="0"/>
              <a:t>voronoi</a:t>
            </a:r>
            <a:r>
              <a:rPr lang="en-US" baseline="0" dirty="0" smtClean="0"/>
              <a:t> centers.</a:t>
            </a:r>
            <a:endParaRPr lang="en-US" dirty="0"/>
          </a:p>
        </p:txBody>
      </p:sp>
      <p:sp>
        <p:nvSpPr>
          <p:cNvPr id="4" name="Slide Number Placeholder 3"/>
          <p:cNvSpPr>
            <a:spLocks noGrp="1"/>
          </p:cNvSpPr>
          <p:nvPr>
            <p:ph type="sldNum" sz="quarter" idx="10"/>
          </p:nvPr>
        </p:nvSpPr>
        <p:spPr/>
        <p:txBody>
          <a:bodyPr/>
          <a:lstStyle/>
          <a:p>
            <a:fld id="{73276157-8634-48CF-9346-8F484CCCCB3F}" type="slidenum">
              <a:rPr lang="en-US" smtClean="0"/>
              <a:pPr/>
              <a:t>65</a:t>
            </a:fld>
            <a:endParaRPr 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baseline="0" dirty="0" smtClean="0"/>
              <a:t>After optimization, certain numbers of points settled into well known platonic solids as rest states. Four points resulted in a tetrahedron, 6 points – the dual of a cube or octahedron, and twelve points settled into the dual of a dodecahedron.</a:t>
            </a:r>
          </a:p>
          <a:p>
            <a:pPr>
              <a:buFont typeface="Arial" pitchFamily="34" charset="0"/>
              <a:buNone/>
            </a:pPr>
            <a:endParaRPr lang="en-US" baseline="0" dirty="0" smtClean="0"/>
          </a:p>
          <a:p>
            <a:pPr>
              <a:buFont typeface="Arial" pitchFamily="34" charset="0"/>
              <a:buNone/>
            </a:pPr>
            <a:r>
              <a:rPr lang="en-US" baseline="0" dirty="0" smtClean="0"/>
              <a:t>Interesting rest states</a:t>
            </a:r>
            <a:endParaRPr lang="en-US" dirty="0"/>
          </a:p>
        </p:txBody>
      </p:sp>
      <p:sp>
        <p:nvSpPr>
          <p:cNvPr id="4" name="Slide Number Placeholder 3"/>
          <p:cNvSpPr>
            <a:spLocks noGrp="1"/>
          </p:cNvSpPr>
          <p:nvPr>
            <p:ph type="sldNum" sz="quarter" idx="10"/>
          </p:nvPr>
        </p:nvSpPr>
        <p:spPr/>
        <p:txBody>
          <a:bodyPr/>
          <a:lstStyle/>
          <a:p>
            <a:fld id="{73276157-8634-48CF-9346-8F484CCCCB3F}" type="slidenum">
              <a:rPr lang="en-US" smtClean="0"/>
              <a:pPr/>
              <a:t>66</a:t>
            </a:fld>
            <a:endParaRPr 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These platonic solids also happened to be local minima in our error metric as well as providing good image quality.</a:t>
            </a:r>
            <a:r>
              <a:rPr lang="en-US" baseline="0" dirty="0" smtClean="0"/>
              <a:t> As you can see here 12 point samples (on the left) result in a much cleaner image than 13 point samples (on the right). 12 point samples are the vertices of the dual of a dodecahedron.</a:t>
            </a:r>
          </a:p>
          <a:p>
            <a:pPr>
              <a:buFont typeface="Arial" pitchFamily="34" charset="0"/>
              <a:buNone/>
            </a:pPr>
            <a:endParaRPr lang="en-US" baseline="0" dirty="0" smtClean="0"/>
          </a:p>
          <a:p>
            <a:pPr>
              <a:buFont typeface="Arial" pitchFamily="34" charset="0"/>
              <a:buNone/>
            </a:pPr>
            <a:endParaRPr lang="en-US" baseline="0" dirty="0" smtClean="0"/>
          </a:p>
          <a:p>
            <a:pPr>
              <a:buFont typeface="Arial" pitchFamily="34" charset="0"/>
              <a:buNone/>
            </a:pPr>
            <a:r>
              <a:rPr lang="en-US" baseline="0" dirty="0" smtClean="0"/>
              <a:t>Local minima</a:t>
            </a:r>
          </a:p>
          <a:p>
            <a:pPr>
              <a:buFont typeface="Arial" pitchFamily="34" charset="0"/>
              <a:buNone/>
            </a:pPr>
            <a:endParaRPr lang="en-US" baseline="0" dirty="0" smtClean="0"/>
          </a:p>
          <a:p>
            <a:pPr>
              <a:buFont typeface="Arial" pitchFamily="34" charset="0"/>
              <a:buNone/>
            </a:pPr>
            <a:r>
              <a:rPr lang="en-US" baseline="0" dirty="0" smtClean="0"/>
              <a:t>12 vs. 13 points</a:t>
            </a:r>
          </a:p>
          <a:p>
            <a:pPr>
              <a:buFont typeface="Arial" pitchFamily="34" charset="0"/>
              <a:buNone/>
            </a:pPr>
            <a:endParaRPr lang="en-US" dirty="0"/>
          </a:p>
        </p:txBody>
      </p:sp>
      <p:sp>
        <p:nvSpPr>
          <p:cNvPr id="4" name="Slide Number Placeholder 3"/>
          <p:cNvSpPr>
            <a:spLocks noGrp="1"/>
          </p:cNvSpPr>
          <p:nvPr>
            <p:ph type="sldNum" sz="quarter" idx="10"/>
          </p:nvPr>
        </p:nvSpPr>
        <p:spPr/>
        <p:txBody>
          <a:bodyPr/>
          <a:lstStyle/>
          <a:p>
            <a:fld id="{73276157-8634-48CF-9346-8F484CCCCB3F}" type="slidenum">
              <a:rPr lang="en-US" smtClean="0"/>
              <a:pPr/>
              <a:t>67</a:t>
            </a:fld>
            <a:endParaRPr 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Local minima in the equal-volume metric also seem to correlate well with image quality for point samples on a disk, even</a:t>
            </a:r>
            <a:r>
              <a:rPr lang="en-US" baseline="0" dirty="0" smtClean="0"/>
              <a:t> though the resulting point sets don’t seem to resemble any special polygon.</a:t>
            </a:r>
          </a:p>
          <a:p>
            <a:pPr>
              <a:buFont typeface="Arial" pitchFamily="34" charset="0"/>
              <a:buNone/>
            </a:pPr>
            <a:endParaRPr lang="en-US" baseline="0" dirty="0" smtClean="0"/>
          </a:p>
          <a:p>
            <a:pPr>
              <a:buFont typeface="Arial" pitchFamily="34" charset="0"/>
              <a:buNone/>
            </a:pPr>
            <a:r>
              <a:rPr lang="en-US" baseline="0" dirty="0" smtClean="0"/>
              <a:t>Lines also had local minima</a:t>
            </a:r>
          </a:p>
          <a:p>
            <a:pPr>
              <a:buFont typeface="Arial" pitchFamily="34" charset="0"/>
              <a:buNone/>
            </a:pPr>
            <a:endParaRPr lang="en-US" baseline="0" dirty="0" smtClean="0"/>
          </a:p>
          <a:p>
            <a:pPr>
              <a:buFont typeface="Arial" pitchFamily="34" charset="0"/>
              <a:buNone/>
            </a:pPr>
            <a:r>
              <a:rPr lang="en-US" baseline="0" dirty="0" smtClean="0"/>
              <a:t>No real shape to polygons though</a:t>
            </a:r>
            <a:endParaRPr lang="en-US" dirty="0"/>
          </a:p>
        </p:txBody>
      </p:sp>
      <p:sp>
        <p:nvSpPr>
          <p:cNvPr id="4" name="Slide Number Placeholder 3"/>
          <p:cNvSpPr>
            <a:spLocks noGrp="1"/>
          </p:cNvSpPr>
          <p:nvPr>
            <p:ph type="sldNum" sz="quarter" idx="10"/>
          </p:nvPr>
        </p:nvSpPr>
        <p:spPr/>
        <p:txBody>
          <a:bodyPr/>
          <a:lstStyle/>
          <a:p>
            <a:fld id="{73276157-8634-48CF-9346-8F484CCCCB3F}" type="slidenum">
              <a:rPr lang="en-US" smtClean="0"/>
              <a:pPr/>
              <a:t>68</a:t>
            </a:fld>
            <a:endParaRPr 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Using</a:t>
            </a:r>
            <a:r>
              <a:rPr lang="en-US" baseline="0" dirty="0" smtClean="0"/>
              <a:t> different types of integrals over the volume doesn’t preclude us from using the same tricks that have used by others in screen space occlusion. For instance, here we see that our method can use a hemispherical volume (on the right) as well as a spherical one (on the left). Notice how finer features are shadowed on the right hand side due to the normal map on the character.</a:t>
            </a:r>
          </a:p>
          <a:p>
            <a:pPr>
              <a:buFont typeface="Arial" pitchFamily="34" charset="0"/>
              <a:buNone/>
            </a:pPr>
            <a:endParaRPr lang="en-US" baseline="0" dirty="0" smtClean="0"/>
          </a:p>
        </p:txBody>
      </p:sp>
      <p:sp>
        <p:nvSpPr>
          <p:cNvPr id="4" name="Slide Number Placeholder 3"/>
          <p:cNvSpPr>
            <a:spLocks noGrp="1"/>
          </p:cNvSpPr>
          <p:nvPr>
            <p:ph type="sldNum" sz="quarter" idx="10"/>
          </p:nvPr>
        </p:nvSpPr>
        <p:spPr/>
        <p:txBody>
          <a:bodyPr/>
          <a:lstStyle/>
          <a:p>
            <a:fld id="{73276157-8634-48CF-9346-8F484CCCCB3F}" type="slidenum">
              <a:rPr lang="en-US" smtClean="0"/>
              <a:pPr/>
              <a:t>69</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First off, </a:t>
            </a:r>
            <a:r>
              <a:rPr lang="en-US" baseline="0" dirty="0" smtClean="0"/>
              <a:t>there’s classical AO and </a:t>
            </a:r>
            <a:r>
              <a:rPr lang="en-US" baseline="0" dirty="0" err="1" smtClean="0"/>
              <a:t>Obscurance</a:t>
            </a:r>
            <a:r>
              <a:rPr lang="en-US" baseline="0" dirty="0" smtClean="0"/>
              <a:t>. While being very accurate they are quite slow to evaluate, and not at all feasible to implement on today’s consoles.</a:t>
            </a:r>
          </a:p>
          <a:p>
            <a:pPr>
              <a:buFont typeface="Arial" pitchFamily="34" charset="0"/>
              <a:buNone/>
            </a:pPr>
            <a:endParaRPr lang="en-US" baseline="0" dirty="0" smtClean="0"/>
          </a:p>
          <a:p>
            <a:pPr>
              <a:buFont typeface="Arial" pitchFamily="34" charset="0"/>
              <a:buNone/>
            </a:pPr>
            <a:r>
              <a:rPr lang="en-US" baseline="0" dirty="0" smtClean="0"/>
              <a:t>AO/</a:t>
            </a:r>
            <a:r>
              <a:rPr lang="en-US" baseline="0" dirty="0" err="1" smtClean="0"/>
              <a:t>Obscurance</a:t>
            </a:r>
            <a:endParaRPr lang="en-US" baseline="0" dirty="0" smtClean="0"/>
          </a:p>
          <a:p>
            <a:pPr>
              <a:buFont typeface="Arial" pitchFamily="34" charset="0"/>
              <a:buNone/>
            </a:pPr>
            <a:endParaRPr lang="en-US" baseline="0" dirty="0" smtClean="0"/>
          </a:p>
          <a:p>
            <a:pPr>
              <a:buFont typeface="Arial" pitchFamily="34" charset="0"/>
              <a:buNone/>
            </a:pPr>
            <a:r>
              <a:rPr lang="en-US" baseline="0" dirty="0" smtClean="0"/>
              <a:t>Accurate</a:t>
            </a:r>
            <a:r>
              <a:rPr lang="en-US" baseline="0" smtClean="0"/>
              <a:t>, not</a:t>
            </a:r>
            <a:endParaRPr lang="en-US" dirty="0"/>
          </a:p>
        </p:txBody>
      </p:sp>
      <p:sp>
        <p:nvSpPr>
          <p:cNvPr id="4" name="Slide Number Placeholder 3"/>
          <p:cNvSpPr>
            <a:spLocks noGrp="1"/>
          </p:cNvSpPr>
          <p:nvPr>
            <p:ph type="sldNum" sz="quarter" idx="10"/>
          </p:nvPr>
        </p:nvSpPr>
        <p:spPr/>
        <p:txBody>
          <a:bodyPr/>
          <a:lstStyle/>
          <a:p>
            <a:fld id="{73276157-8634-48CF-9346-8F484CCCCB3F}" type="slidenum">
              <a:rPr lang="en-US" smtClean="0"/>
              <a:pPr/>
              <a:t>7</a:t>
            </a:fld>
            <a:endParaRPr 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We can also use</a:t>
            </a:r>
            <a:r>
              <a:rPr lang="en-US" baseline="0" dirty="0" smtClean="0"/>
              <a:t> a simplistic thickness model with the new integration methods. On the left no thickness model is used. Note how the character seems to be outlined. Whereas on the right, the character no longer has a total outline, only around parts of his body where the next depth is within some tolerance, such as his shoes and the inside of his forearm.</a:t>
            </a:r>
            <a:endParaRPr lang="en-US" dirty="0"/>
          </a:p>
        </p:txBody>
      </p:sp>
      <p:sp>
        <p:nvSpPr>
          <p:cNvPr id="4" name="Slide Number Placeholder 3"/>
          <p:cNvSpPr>
            <a:spLocks noGrp="1"/>
          </p:cNvSpPr>
          <p:nvPr>
            <p:ph type="sldNum" sz="quarter" idx="10"/>
          </p:nvPr>
        </p:nvSpPr>
        <p:spPr/>
        <p:txBody>
          <a:bodyPr/>
          <a:lstStyle/>
          <a:p>
            <a:fld id="{73276157-8634-48CF-9346-8F484CCCCB3F}" type="slidenum">
              <a:rPr lang="en-US" smtClean="0"/>
              <a:pPr/>
              <a:t>70</a:t>
            </a:fld>
            <a:endParaRPr 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Another</a:t>
            </a:r>
            <a:r>
              <a:rPr lang="en-US" baseline="0" dirty="0" smtClean="0"/>
              <a:t> </a:t>
            </a:r>
            <a:r>
              <a:rPr lang="en-US" dirty="0" smtClean="0"/>
              <a:t>method</a:t>
            </a:r>
            <a:r>
              <a:rPr lang="en-US" baseline="0" dirty="0" smtClean="0"/>
              <a:t> </a:t>
            </a:r>
            <a:r>
              <a:rPr lang="en-US" dirty="0" smtClean="0"/>
              <a:t>that</a:t>
            </a:r>
            <a:r>
              <a:rPr lang="en-US" baseline="0" dirty="0" smtClean="0"/>
              <a:t> we’ve incorporated is the use of dual radii. Small radii allow us to capture fine features and potentially allow us to avoid the edge-aware blur if the radius is small enough. Large radii give us larger-scale features such as contact shadows but miss the fine features captured by small radii.</a:t>
            </a:r>
            <a:endParaRPr lang="en-US" dirty="0"/>
          </a:p>
        </p:txBody>
      </p:sp>
      <p:sp>
        <p:nvSpPr>
          <p:cNvPr id="4" name="Slide Number Placeholder 3"/>
          <p:cNvSpPr>
            <a:spLocks noGrp="1"/>
          </p:cNvSpPr>
          <p:nvPr>
            <p:ph type="sldNum" sz="quarter" idx="10"/>
          </p:nvPr>
        </p:nvSpPr>
        <p:spPr/>
        <p:txBody>
          <a:bodyPr/>
          <a:lstStyle/>
          <a:p>
            <a:fld id="{73276157-8634-48CF-9346-8F484CCCCB3F}" type="slidenum">
              <a:rPr lang="en-US" smtClean="0"/>
              <a:pPr/>
              <a:t>71</a:t>
            </a:fld>
            <a:endParaRPr 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By</a:t>
            </a:r>
            <a:r>
              <a:rPr lang="en-US" baseline="0" dirty="0" smtClean="0"/>
              <a:t> combining both results we can capture both fine and large-scale features.</a:t>
            </a:r>
            <a:endParaRPr lang="en-US" dirty="0"/>
          </a:p>
        </p:txBody>
      </p:sp>
      <p:sp>
        <p:nvSpPr>
          <p:cNvPr id="4" name="Slide Number Placeholder 3"/>
          <p:cNvSpPr>
            <a:spLocks noGrp="1"/>
          </p:cNvSpPr>
          <p:nvPr>
            <p:ph type="sldNum" sz="quarter" idx="10"/>
          </p:nvPr>
        </p:nvSpPr>
        <p:spPr/>
        <p:txBody>
          <a:bodyPr/>
          <a:lstStyle/>
          <a:p>
            <a:fld id="{73276157-8634-48CF-9346-8F484CCCCB3F}" type="slidenum">
              <a:rPr lang="en-US" smtClean="0"/>
              <a:pPr/>
              <a:t>72</a:t>
            </a:fld>
            <a:endParaRPr 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a:buFont typeface="Arial" pitchFamily="34" charset="0"/>
              <a:buNone/>
            </a:pPr>
            <a:r>
              <a:rPr lang="en-US" dirty="0" smtClean="0"/>
              <a:t>Here are our timing results for a 1024 by 1024 pixel image on a </a:t>
            </a:r>
            <a:r>
              <a:rPr lang="en-US" dirty="0" err="1" smtClean="0"/>
              <a:t>QuadroFX</a:t>
            </a:r>
            <a:r>
              <a:rPr lang="en-US" dirty="0" smtClean="0"/>
              <a:t> 4800</a:t>
            </a:r>
            <a:r>
              <a:rPr lang="en-US" baseline="0" dirty="0" smtClean="0"/>
              <a:t> with the average time of each method listed at the bottom.  The results from 9 line samples are similar in quality to images created with 33 point samples, but notice that the line sample ambient occlusion pass runs three times faster. Horizon Split Ambient Occlusion is presented for comparison, but while it generates nice images it is much too slow to be used on the current generation of consoles. </a:t>
            </a:r>
          </a:p>
          <a:p>
            <a:pPr>
              <a:buFont typeface="Arial" pitchFamily="34" charset="0"/>
              <a:buNone/>
            </a:pPr>
            <a:endParaRPr lang="en-US" baseline="0" dirty="0" smtClean="0"/>
          </a:p>
          <a:p>
            <a:pPr>
              <a:buFont typeface="Arial" pitchFamily="34" charset="0"/>
              <a:buNone/>
            </a:pPr>
            <a:r>
              <a:rPr lang="en-US" baseline="0" dirty="0" smtClean="0"/>
              <a:t>One thing to note is that while these times seem fast, this card is much more capable than those found in the current generation of consoles. With current methods high end games are struggling to find ways to incorporate ambient occlusion into their titles. By using an analytic integration technique we can use fewer samples which may allow more titles to incorporate ambient occlusion. </a:t>
            </a:r>
          </a:p>
          <a:p>
            <a:pPr>
              <a:buFont typeface="Arial" pitchFamily="34" charset="0"/>
              <a:buNone/>
            </a:pPr>
            <a:endParaRPr lang="en-US" baseline="0" dirty="0" smtClean="0"/>
          </a:p>
          <a:p>
            <a:pPr>
              <a:buFont typeface="Arial" pitchFamily="34" charset="0"/>
              <a:buNone/>
            </a:pPr>
            <a:r>
              <a:rPr lang="en-US" baseline="0" dirty="0" smtClean="0"/>
              <a:t>Timing Results</a:t>
            </a:r>
          </a:p>
          <a:p>
            <a:pPr>
              <a:buFont typeface="Arial" pitchFamily="34" charset="0"/>
              <a:buNone/>
            </a:pPr>
            <a:endParaRPr lang="en-US" baseline="0" dirty="0" smtClean="0"/>
          </a:p>
          <a:p>
            <a:pPr>
              <a:buFont typeface="Arial" pitchFamily="34" charset="0"/>
              <a:buNone/>
            </a:pPr>
            <a:r>
              <a:rPr lang="en-US" baseline="0" dirty="0" smtClean="0"/>
              <a:t>1024^2 on </a:t>
            </a:r>
            <a:r>
              <a:rPr lang="en-US" baseline="0" dirty="0" err="1" smtClean="0"/>
              <a:t>QuadroFX</a:t>
            </a:r>
            <a:r>
              <a:rPr lang="en-US" baseline="0" dirty="0" smtClean="0"/>
              <a:t> 4800</a:t>
            </a:r>
          </a:p>
          <a:p>
            <a:pPr>
              <a:buFont typeface="Arial" pitchFamily="34" charset="0"/>
              <a:buNone/>
            </a:pPr>
            <a:endParaRPr lang="en-US" baseline="0" dirty="0" smtClean="0"/>
          </a:p>
          <a:p>
            <a:pPr>
              <a:buFont typeface="Arial" pitchFamily="34" charset="0"/>
              <a:buNone/>
            </a:pPr>
            <a:r>
              <a:rPr lang="en-US" baseline="0" dirty="0" smtClean="0"/>
              <a:t>Average on bottom</a:t>
            </a:r>
          </a:p>
          <a:p>
            <a:pPr>
              <a:buFont typeface="Arial" pitchFamily="34" charset="0"/>
              <a:buNone/>
            </a:pPr>
            <a:endParaRPr lang="en-US" baseline="0" dirty="0"/>
          </a:p>
          <a:p>
            <a:pPr>
              <a:buFont typeface="Arial" pitchFamily="34" charset="0"/>
              <a:buNone/>
            </a:pPr>
            <a:r>
              <a:rPr lang="en-US" baseline="0" dirty="0" smtClean="0"/>
              <a:t>Lines 3 times faster</a:t>
            </a:r>
          </a:p>
          <a:p>
            <a:pPr>
              <a:buFont typeface="Arial" pitchFamily="34" charset="0"/>
              <a:buNone/>
            </a:pPr>
            <a:endParaRPr lang="en-US" baseline="0" dirty="0" smtClean="0"/>
          </a:p>
          <a:p>
            <a:pPr>
              <a:buFont typeface="Arial" pitchFamily="34" charset="0"/>
              <a:buNone/>
            </a:pPr>
            <a:r>
              <a:rPr lang="en-US" baseline="0" dirty="0" smtClean="0"/>
              <a:t>HSAO for comparison</a:t>
            </a:r>
          </a:p>
          <a:p>
            <a:pPr>
              <a:buFont typeface="Arial" pitchFamily="34" charset="0"/>
              <a:buNone/>
            </a:pPr>
            <a:endParaRPr lang="en-US" baseline="0" dirty="0" smtClean="0"/>
          </a:p>
          <a:p>
            <a:pPr>
              <a:buFont typeface="Arial" pitchFamily="34" charset="0"/>
              <a:buNone/>
            </a:pPr>
            <a:r>
              <a:rPr lang="en-US" baseline="0" dirty="0" smtClean="0"/>
              <a:t>Seem fast, but card &gt;&gt;&gt; consoles</a:t>
            </a:r>
          </a:p>
        </p:txBody>
      </p:sp>
      <p:sp>
        <p:nvSpPr>
          <p:cNvPr id="4" name="Slide Number Placeholder 3"/>
          <p:cNvSpPr>
            <a:spLocks noGrp="1"/>
          </p:cNvSpPr>
          <p:nvPr>
            <p:ph type="sldNum" sz="quarter" idx="10"/>
          </p:nvPr>
        </p:nvSpPr>
        <p:spPr/>
        <p:txBody>
          <a:bodyPr/>
          <a:lstStyle/>
          <a:p>
            <a:fld id="{73276157-8634-48CF-9346-8F484CCCCB3F}" type="slidenum">
              <a:rPr lang="en-US" smtClean="0"/>
              <a:pPr/>
              <a:t>73</a:t>
            </a:fld>
            <a:endParaRPr 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baseline="0" dirty="0" smtClean="0"/>
              <a:t>This clip shows </a:t>
            </a:r>
            <a:r>
              <a:rPr lang="en-US" baseline="0" dirty="0" err="1" smtClean="0"/>
              <a:t>Crytek’s</a:t>
            </a:r>
            <a:r>
              <a:rPr lang="en-US" baseline="0" dirty="0" smtClean="0"/>
              <a:t> method using 33 point samples vs. 9 line samples. Notice that the results are virtually indistinguishable. &lt;wait till end of movie&gt;</a:t>
            </a:r>
            <a:endParaRPr lang="en-US" dirty="0"/>
          </a:p>
        </p:txBody>
      </p:sp>
      <p:sp>
        <p:nvSpPr>
          <p:cNvPr id="4" name="Slide Number Placeholder 3"/>
          <p:cNvSpPr>
            <a:spLocks noGrp="1"/>
          </p:cNvSpPr>
          <p:nvPr>
            <p:ph type="sldNum" sz="quarter" idx="10"/>
          </p:nvPr>
        </p:nvSpPr>
        <p:spPr/>
        <p:txBody>
          <a:bodyPr/>
          <a:lstStyle/>
          <a:p>
            <a:fld id="{73276157-8634-48CF-9346-8F484CCCCB3F}" type="slidenum">
              <a:rPr lang="en-US" smtClean="0"/>
              <a:pPr/>
              <a:t>74</a:t>
            </a:fld>
            <a:endParaRPr 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This </a:t>
            </a:r>
            <a:r>
              <a:rPr lang="en-US" baseline="0" dirty="0" smtClean="0"/>
              <a:t>clip is an example of how the analytic portion of the integral can lead to better temporal coherence. Notice when using 12 point samples there seems to be a lot of noise in occluded areas, with only 5 line samples the shadows are much smoother as the character walks.</a:t>
            </a:r>
            <a:endParaRPr lang="en-US" dirty="0"/>
          </a:p>
        </p:txBody>
      </p:sp>
      <p:sp>
        <p:nvSpPr>
          <p:cNvPr id="4" name="Slide Number Placeholder 3"/>
          <p:cNvSpPr>
            <a:spLocks noGrp="1"/>
          </p:cNvSpPr>
          <p:nvPr>
            <p:ph type="sldNum" sz="quarter" idx="10"/>
          </p:nvPr>
        </p:nvSpPr>
        <p:spPr/>
        <p:txBody>
          <a:bodyPr/>
          <a:lstStyle/>
          <a:p>
            <a:fld id="{73276157-8634-48CF-9346-8F484CCCCB3F}" type="slidenum">
              <a:rPr lang="en-US" smtClean="0"/>
              <a:pPr/>
              <a:t>75</a:t>
            </a:fld>
            <a:endParaRPr 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buFont typeface="Arial" pitchFamily="34" charset="0"/>
              <a:buNone/>
            </a:pPr>
            <a:r>
              <a:rPr lang="en-US" baseline="0" dirty="0" smtClean="0"/>
              <a:t>&lt;start clip&gt; This is an example showing point, line, and area sampling in the </a:t>
            </a:r>
            <a:r>
              <a:rPr lang="en-US" baseline="0" dirty="0" err="1" smtClean="0"/>
              <a:t>Sibenik</a:t>
            </a:r>
            <a:r>
              <a:rPr lang="en-US" baseline="0" dirty="0" smtClean="0"/>
              <a:t> Cathedral. Notice how 33 point samples and 9 line samples look very similar while using only a single area samples creates a very different result. It turns out that area sampling, while faster for 1 sample, turns out to be too slow when the number of samples is increased enough to generate good quality imagery. </a:t>
            </a:r>
          </a:p>
        </p:txBody>
      </p:sp>
      <p:sp>
        <p:nvSpPr>
          <p:cNvPr id="4" name="Slide Number Placeholder 3"/>
          <p:cNvSpPr>
            <a:spLocks noGrp="1"/>
          </p:cNvSpPr>
          <p:nvPr>
            <p:ph type="sldNum" sz="quarter" idx="10"/>
          </p:nvPr>
        </p:nvSpPr>
        <p:spPr/>
        <p:txBody>
          <a:bodyPr/>
          <a:lstStyle/>
          <a:p>
            <a:fld id="{73276157-8634-48CF-9346-8F484CCCCB3F}" type="slidenum">
              <a:rPr lang="en-US" smtClean="0"/>
              <a:pPr/>
              <a:t>76</a:t>
            </a:fld>
            <a:endParaRPr 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In</a:t>
            </a:r>
            <a:r>
              <a:rPr lang="en-US" baseline="0" dirty="0" smtClean="0"/>
              <a:t> conclusion, line sampling gives you faster and higher quality results while using fewer samples than regular point sampling. </a:t>
            </a:r>
            <a:endParaRPr lang="en-US" dirty="0"/>
          </a:p>
        </p:txBody>
      </p:sp>
      <p:sp>
        <p:nvSpPr>
          <p:cNvPr id="4" name="Slide Number Placeholder 3"/>
          <p:cNvSpPr>
            <a:spLocks noGrp="1"/>
          </p:cNvSpPr>
          <p:nvPr>
            <p:ph type="sldNum" sz="quarter" idx="10"/>
          </p:nvPr>
        </p:nvSpPr>
        <p:spPr/>
        <p:txBody>
          <a:bodyPr/>
          <a:lstStyle/>
          <a:p>
            <a:fld id="{73276157-8634-48CF-9346-8F484CCCCB3F}" type="slidenum">
              <a:rPr lang="en-US" smtClean="0"/>
              <a:pPr/>
              <a:t>77</a:t>
            </a:fld>
            <a:endParaRPr 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baseline="0" dirty="0" smtClean="0"/>
              <a:t>While the idea of analytically integrating over the entire 3D volume is possible and quite fast for a single sample, the quality simply isn’t there. And when you increase the number of samples the method becomes too slow for real-time use.</a:t>
            </a:r>
            <a:endParaRPr lang="en-US" dirty="0"/>
          </a:p>
        </p:txBody>
      </p:sp>
      <p:sp>
        <p:nvSpPr>
          <p:cNvPr id="4" name="Slide Number Placeholder 3"/>
          <p:cNvSpPr>
            <a:spLocks noGrp="1"/>
          </p:cNvSpPr>
          <p:nvPr>
            <p:ph type="sldNum" sz="quarter" idx="10"/>
          </p:nvPr>
        </p:nvSpPr>
        <p:spPr/>
        <p:txBody>
          <a:bodyPr/>
          <a:lstStyle/>
          <a:p>
            <a:fld id="{73276157-8634-48CF-9346-8F484CCCCB3F}" type="slidenum">
              <a:rPr lang="en-US" smtClean="0"/>
              <a:pPr/>
              <a:t>78</a:t>
            </a:fld>
            <a:endParaRPr 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baseline="0" dirty="0" smtClean="0"/>
              <a:t>In the future we would like to improve our thickness model to use a pixel dependent depth instead of a single constant value for the entire scene.</a:t>
            </a:r>
            <a:endParaRPr lang="en-US" dirty="0"/>
          </a:p>
        </p:txBody>
      </p:sp>
      <p:sp>
        <p:nvSpPr>
          <p:cNvPr id="4" name="Slide Number Placeholder 3"/>
          <p:cNvSpPr>
            <a:spLocks noGrp="1"/>
          </p:cNvSpPr>
          <p:nvPr>
            <p:ph type="sldNum" sz="quarter" idx="10"/>
          </p:nvPr>
        </p:nvSpPr>
        <p:spPr/>
        <p:txBody>
          <a:bodyPr/>
          <a:lstStyle/>
          <a:p>
            <a:fld id="{73276157-8634-48CF-9346-8F484CCCCB3F}" type="slidenum">
              <a:rPr lang="en-US" smtClean="0"/>
              <a:pPr/>
              <a:t>79</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There have been other attempts to use AO to generate images in specific contexts</a:t>
            </a:r>
            <a:r>
              <a:rPr lang="en-US" baseline="0" dirty="0" smtClean="0"/>
              <a:t> or by modifying the geometry of a scene.</a:t>
            </a:r>
          </a:p>
          <a:p>
            <a:pPr>
              <a:buFont typeface="Arial" pitchFamily="34" charset="0"/>
              <a:buNone/>
            </a:pPr>
            <a:endParaRPr lang="en-US" baseline="0" dirty="0" smtClean="0"/>
          </a:p>
          <a:p>
            <a:pPr>
              <a:buFont typeface="Arial" pitchFamily="34" charset="0"/>
              <a:buNone/>
            </a:pPr>
            <a:r>
              <a:rPr lang="en-US" baseline="0" dirty="0" smtClean="0"/>
              <a:t>AO for Specific contexts</a:t>
            </a:r>
          </a:p>
          <a:p>
            <a:pPr>
              <a:buFont typeface="Arial" pitchFamily="34" charset="0"/>
              <a:buNone/>
            </a:pPr>
            <a:endParaRPr lang="en-US" baseline="0" dirty="0" smtClean="0"/>
          </a:p>
          <a:p>
            <a:pPr>
              <a:buFont typeface="Arial" pitchFamily="34" charset="0"/>
              <a:buNone/>
            </a:pPr>
            <a:r>
              <a:rPr lang="en-US" baseline="0" dirty="0" smtClean="0"/>
              <a:t>AO by Modifying screen geometry</a:t>
            </a:r>
            <a:endParaRPr lang="en-US" dirty="0"/>
          </a:p>
        </p:txBody>
      </p:sp>
      <p:sp>
        <p:nvSpPr>
          <p:cNvPr id="4" name="Slide Number Placeholder 3"/>
          <p:cNvSpPr>
            <a:spLocks noGrp="1"/>
          </p:cNvSpPr>
          <p:nvPr>
            <p:ph type="sldNum" sz="quarter" idx="10"/>
          </p:nvPr>
        </p:nvSpPr>
        <p:spPr/>
        <p:txBody>
          <a:bodyPr/>
          <a:lstStyle/>
          <a:p>
            <a:fld id="{73276157-8634-48CF-9346-8F484CCCCB3F}" type="slidenum">
              <a:rPr lang="en-US" smtClean="0"/>
              <a:pPr/>
              <a:t>8</a:t>
            </a:fld>
            <a:endParaRPr lang="en-US"/>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Any questions?</a:t>
            </a:r>
            <a:endParaRPr lang="en-US" dirty="0"/>
          </a:p>
        </p:txBody>
      </p:sp>
      <p:sp>
        <p:nvSpPr>
          <p:cNvPr id="4" name="Slide Number Placeholder 3"/>
          <p:cNvSpPr>
            <a:spLocks noGrp="1"/>
          </p:cNvSpPr>
          <p:nvPr>
            <p:ph type="sldNum" sz="quarter" idx="10"/>
          </p:nvPr>
        </p:nvSpPr>
        <p:spPr/>
        <p:txBody>
          <a:bodyPr/>
          <a:lstStyle/>
          <a:p>
            <a:fld id="{73276157-8634-48CF-9346-8F484CCCCB3F}" type="slidenum">
              <a:rPr lang="en-US" smtClean="0"/>
              <a:pPr/>
              <a:t>80</a:t>
            </a:fld>
            <a:endParaRPr lang="en-US"/>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endParaRPr lang="en-US" dirty="0"/>
          </a:p>
        </p:txBody>
      </p:sp>
      <p:sp>
        <p:nvSpPr>
          <p:cNvPr id="4" name="Slide Number Placeholder 3"/>
          <p:cNvSpPr>
            <a:spLocks noGrp="1"/>
          </p:cNvSpPr>
          <p:nvPr>
            <p:ph type="sldNum" sz="quarter" idx="10"/>
          </p:nvPr>
        </p:nvSpPr>
        <p:spPr/>
        <p:txBody>
          <a:bodyPr/>
          <a:lstStyle/>
          <a:p>
            <a:fld id="{73276157-8634-48CF-9346-8F484CCCCB3F}" type="slidenum">
              <a:rPr lang="en-US" smtClean="0"/>
              <a:pPr/>
              <a:t>81</a:t>
            </a:fld>
            <a:endParaRPr lang="en-US"/>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endParaRPr lang="en-US" dirty="0"/>
          </a:p>
        </p:txBody>
      </p:sp>
      <p:sp>
        <p:nvSpPr>
          <p:cNvPr id="4" name="Slide Number Placeholder 3"/>
          <p:cNvSpPr>
            <a:spLocks noGrp="1"/>
          </p:cNvSpPr>
          <p:nvPr>
            <p:ph type="sldNum" sz="quarter" idx="10"/>
          </p:nvPr>
        </p:nvSpPr>
        <p:spPr/>
        <p:txBody>
          <a:bodyPr/>
          <a:lstStyle/>
          <a:p>
            <a:fld id="{73276157-8634-48CF-9346-8F484CCCCB3F}" type="slidenum">
              <a:rPr lang="en-US" smtClean="0"/>
              <a:pPr/>
              <a:t>82</a:t>
            </a:fld>
            <a:endParaRPr lang="en-US"/>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endParaRPr lang="en-US" dirty="0"/>
          </a:p>
        </p:txBody>
      </p:sp>
      <p:sp>
        <p:nvSpPr>
          <p:cNvPr id="4" name="Slide Number Placeholder 3"/>
          <p:cNvSpPr>
            <a:spLocks noGrp="1"/>
          </p:cNvSpPr>
          <p:nvPr>
            <p:ph type="sldNum" sz="quarter" idx="10"/>
          </p:nvPr>
        </p:nvSpPr>
        <p:spPr/>
        <p:txBody>
          <a:bodyPr/>
          <a:lstStyle/>
          <a:p>
            <a:fld id="{73276157-8634-48CF-9346-8F484CCCCB3F}" type="slidenum">
              <a:rPr lang="en-US" smtClean="0"/>
              <a:pPr/>
              <a:t>83</a:t>
            </a:fld>
            <a:endParaRPr lang="en-US"/>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err="1" smtClean="0"/>
              <a:t>Osbscurane</a:t>
            </a:r>
            <a:r>
              <a:rPr lang="en-US" baseline="0" dirty="0" smtClean="0"/>
              <a:t> is a related value that was defined in 1998. The difference between classical ambient occlusion and </a:t>
            </a:r>
            <a:r>
              <a:rPr lang="en-US" baseline="0" dirty="0" err="1" smtClean="0"/>
              <a:t>obscurance</a:t>
            </a:r>
            <a:r>
              <a:rPr lang="en-US" baseline="0" dirty="0" smtClean="0"/>
              <a:t> is the way the visibility function is defined.</a:t>
            </a:r>
            <a:endParaRPr lang="en-US" dirty="0"/>
          </a:p>
        </p:txBody>
      </p:sp>
      <p:sp>
        <p:nvSpPr>
          <p:cNvPr id="4" name="Slide Number Placeholder 3"/>
          <p:cNvSpPr>
            <a:spLocks noGrp="1"/>
          </p:cNvSpPr>
          <p:nvPr>
            <p:ph type="sldNum" sz="quarter" idx="10"/>
          </p:nvPr>
        </p:nvSpPr>
        <p:spPr/>
        <p:txBody>
          <a:bodyPr/>
          <a:lstStyle/>
          <a:p>
            <a:fld id="{73276157-8634-48CF-9346-8F484CCCCB3F}" type="slidenum">
              <a:rPr lang="en-US" smtClean="0"/>
              <a:pPr/>
              <a:t>84</a:t>
            </a:fld>
            <a:endParaRPr lang="en-US"/>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The problem with the way it was defined</a:t>
            </a:r>
            <a:r>
              <a:rPr lang="en-US" baseline="0" dirty="0" smtClean="0"/>
              <a:t> is that the visibility function V assumed all ambient lighting was coming from infinity. If the visibility ray hit any part of the scene it was assumed that that direction was occluded by something. Take for example the picture on the left where the table is put in a room with orange walls. If we attempt to use the normal visibility function for the red point all visibility rays will hit the walls. According to our previous definition this means that visibility is always zero which causes the ambient lighting term to always be zero.</a:t>
            </a:r>
          </a:p>
        </p:txBody>
      </p:sp>
      <p:sp>
        <p:nvSpPr>
          <p:cNvPr id="4" name="Slide Number Placeholder 3"/>
          <p:cNvSpPr>
            <a:spLocks noGrp="1"/>
          </p:cNvSpPr>
          <p:nvPr>
            <p:ph type="sldNum" sz="quarter" idx="10"/>
          </p:nvPr>
        </p:nvSpPr>
        <p:spPr/>
        <p:txBody>
          <a:bodyPr/>
          <a:lstStyle/>
          <a:p>
            <a:fld id="{73276157-8634-48CF-9346-8F484CCCCB3F}" type="slidenum">
              <a:rPr lang="en-US" smtClean="0"/>
              <a:pPr/>
              <a:t>85</a:t>
            </a:fld>
            <a:endParaRPr lang="en-US"/>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To</a:t>
            </a:r>
            <a:r>
              <a:rPr lang="en-US" baseline="0" dirty="0" smtClean="0"/>
              <a:t> alleviate this problem, </a:t>
            </a:r>
            <a:r>
              <a:rPr lang="en-US" baseline="0" dirty="0" err="1" smtClean="0"/>
              <a:t>obscurance</a:t>
            </a:r>
            <a:r>
              <a:rPr lang="en-US" baseline="0" dirty="0" smtClean="0"/>
              <a:t> re-defines the visibility function as rho. Rho is any user defined function (such as a linear function, exponential function, or  step function) that defines a limited extent over which visibility is calculated. With this new definition of visibility, we can now calculate ambient occlusion without having to worry if our geometry is enclosed by something else.</a:t>
            </a:r>
            <a:endParaRPr lang="en-US" dirty="0"/>
          </a:p>
        </p:txBody>
      </p:sp>
      <p:sp>
        <p:nvSpPr>
          <p:cNvPr id="4" name="Slide Number Placeholder 3"/>
          <p:cNvSpPr>
            <a:spLocks noGrp="1"/>
          </p:cNvSpPr>
          <p:nvPr>
            <p:ph type="sldNum" sz="quarter" idx="10"/>
          </p:nvPr>
        </p:nvSpPr>
        <p:spPr/>
        <p:txBody>
          <a:bodyPr/>
          <a:lstStyle/>
          <a:p>
            <a:fld id="{73276157-8634-48CF-9346-8F484CCCCB3F}" type="slidenum">
              <a:rPr lang="en-US" smtClean="0"/>
              <a:pPr/>
              <a:t>86</a:t>
            </a:fld>
            <a:endParaRPr lang="en-US"/>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Another</a:t>
            </a:r>
            <a:r>
              <a:rPr lang="en-US" baseline="0" dirty="0" smtClean="0"/>
              <a:t> form of ambient occlusion concurrent to our work is volumetric ambient occlusion. In this screen space method, occupancy of a volume is still used, but the volume is specially chosen to approximate more than just visibility.</a:t>
            </a:r>
            <a:endParaRPr lang="en-US" dirty="0"/>
          </a:p>
        </p:txBody>
      </p:sp>
      <p:sp>
        <p:nvSpPr>
          <p:cNvPr id="4" name="Slide Number Placeholder 3"/>
          <p:cNvSpPr>
            <a:spLocks noGrp="1"/>
          </p:cNvSpPr>
          <p:nvPr>
            <p:ph type="sldNum" sz="quarter" idx="10"/>
          </p:nvPr>
        </p:nvSpPr>
        <p:spPr/>
        <p:txBody>
          <a:bodyPr/>
          <a:lstStyle/>
          <a:p>
            <a:fld id="{73276157-8634-48CF-9346-8F484CCCCB3F}" type="slidenum">
              <a:rPr lang="en-US" smtClean="0"/>
              <a:pPr/>
              <a:t>87</a:t>
            </a:fld>
            <a:endParaRPr lang="en-US"/>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To ground this technique</a:t>
            </a:r>
            <a:r>
              <a:rPr lang="en-US" baseline="0" dirty="0" smtClean="0"/>
              <a:t> in mathematics, we begin again with the reflectance equation.</a:t>
            </a:r>
            <a:endParaRPr lang="en-US" dirty="0"/>
          </a:p>
        </p:txBody>
      </p:sp>
      <p:sp>
        <p:nvSpPr>
          <p:cNvPr id="4" name="Slide Number Placeholder 3"/>
          <p:cNvSpPr>
            <a:spLocks noGrp="1"/>
          </p:cNvSpPr>
          <p:nvPr>
            <p:ph type="sldNum" sz="quarter" idx="10"/>
          </p:nvPr>
        </p:nvSpPr>
        <p:spPr/>
        <p:txBody>
          <a:bodyPr/>
          <a:lstStyle/>
          <a:p>
            <a:fld id="{73276157-8634-48CF-9346-8F484CCCCB3F}" type="slidenum">
              <a:rPr lang="en-US" smtClean="0"/>
              <a:pPr/>
              <a:t>88</a:t>
            </a:fld>
            <a:endParaRPr lang="en-US"/>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We</a:t>
            </a:r>
            <a:r>
              <a:rPr lang="en-US" baseline="0" dirty="0" smtClean="0"/>
              <a:t> also make the assumption originally made by ambient occlusion and </a:t>
            </a:r>
            <a:r>
              <a:rPr lang="en-US" baseline="0" dirty="0" err="1" smtClean="0"/>
              <a:t>obscurance</a:t>
            </a:r>
            <a:r>
              <a:rPr lang="en-US" baseline="0" dirty="0" smtClean="0"/>
              <a:t> that the ambient lighting is constant over the scene. This allows us to pull the incident lighting term out of the integral.</a:t>
            </a:r>
            <a:endParaRPr lang="en-US" dirty="0"/>
          </a:p>
        </p:txBody>
      </p:sp>
      <p:sp>
        <p:nvSpPr>
          <p:cNvPr id="4" name="Slide Number Placeholder 3"/>
          <p:cNvSpPr>
            <a:spLocks noGrp="1"/>
          </p:cNvSpPr>
          <p:nvPr>
            <p:ph type="sldNum" sz="quarter" idx="10"/>
          </p:nvPr>
        </p:nvSpPr>
        <p:spPr/>
        <p:txBody>
          <a:bodyPr/>
          <a:lstStyle/>
          <a:p>
            <a:fld id="{73276157-8634-48CF-9346-8F484CCCCB3F}" type="slidenum">
              <a:rPr lang="en-US" smtClean="0"/>
              <a:pPr/>
              <a:t>89</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14340">
              <a:defRPr/>
            </a:pPr>
            <a:r>
              <a:rPr lang="en-US" dirty="0" smtClean="0"/>
              <a:t>But most attempts at real-time AO have moved into screen space methods. Whether</a:t>
            </a:r>
            <a:r>
              <a:rPr lang="en-US" baseline="0" dirty="0" smtClean="0"/>
              <a:t> they be based on &lt;animate&gt; surface integrals, &lt;animate&gt; </a:t>
            </a:r>
            <a:r>
              <a:rPr lang="en-US" baseline="0" dirty="0" err="1" smtClean="0"/>
              <a:t>splatting</a:t>
            </a:r>
            <a:r>
              <a:rPr lang="en-US" baseline="0" dirty="0" smtClean="0"/>
              <a:t>, or  &lt;animate&gt; a mixture of both.</a:t>
            </a:r>
          </a:p>
          <a:p>
            <a:pPr defTabSz="914340">
              <a:defRPr/>
            </a:pPr>
            <a:endParaRPr lang="en-US" baseline="0" dirty="0" smtClean="0"/>
          </a:p>
          <a:p>
            <a:pPr defTabSz="914340">
              <a:defRPr/>
            </a:pPr>
            <a:r>
              <a:rPr lang="en-US" baseline="0" dirty="0" smtClean="0"/>
              <a:t>Most real-time methods use screen space</a:t>
            </a:r>
          </a:p>
          <a:p>
            <a:pPr defTabSz="914340">
              <a:defRPr/>
            </a:pPr>
            <a:endParaRPr lang="en-US" baseline="0" dirty="0" smtClean="0"/>
          </a:p>
          <a:p>
            <a:pPr defTabSz="914340">
              <a:defRPr/>
            </a:pPr>
            <a:r>
              <a:rPr lang="en-US" baseline="0" dirty="0" smtClean="0"/>
              <a:t>&lt;animate&gt; Based on surface integrals</a:t>
            </a:r>
          </a:p>
          <a:p>
            <a:pPr defTabSz="914340">
              <a:defRPr/>
            </a:pPr>
            <a:endParaRPr lang="en-US" baseline="0" dirty="0" smtClean="0"/>
          </a:p>
          <a:p>
            <a:pPr defTabSz="914340">
              <a:defRPr/>
            </a:pPr>
            <a:r>
              <a:rPr lang="en-US" baseline="0" dirty="0" smtClean="0"/>
              <a:t>&lt;animate&gt; </a:t>
            </a:r>
            <a:r>
              <a:rPr lang="en-US" baseline="0" dirty="0" err="1" smtClean="0"/>
              <a:t>Splatting</a:t>
            </a:r>
            <a:endParaRPr lang="en-US" baseline="0" dirty="0" smtClean="0"/>
          </a:p>
          <a:p>
            <a:pPr defTabSz="914340">
              <a:defRPr/>
            </a:pPr>
            <a:endParaRPr lang="en-US" baseline="0" dirty="0" smtClean="0"/>
          </a:p>
          <a:p>
            <a:pPr defTabSz="914340">
              <a:defRPr/>
            </a:pPr>
            <a:r>
              <a:rPr lang="en-US" baseline="0" dirty="0" smtClean="0"/>
              <a:t>&lt;animate&gt; Or both</a:t>
            </a:r>
          </a:p>
          <a:p>
            <a:pPr defTabSz="914340">
              <a:defRPr/>
            </a:pPr>
            <a:endParaRPr lang="en-US" dirty="0" smtClean="0"/>
          </a:p>
        </p:txBody>
      </p:sp>
      <p:sp>
        <p:nvSpPr>
          <p:cNvPr id="4" name="Slide Number Placeholder 3"/>
          <p:cNvSpPr>
            <a:spLocks noGrp="1"/>
          </p:cNvSpPr>
          <p:nvPr>
            <p:ph type="sldNum" sz="quarter" idx="10"/>
          </p:nvPr>
        </p:nvSpPr>
        <p:spPr/>
        <p:txBody>
          <a:bodyPr/>
          <a:lstStyle/>
          <a:p>
            <a:fld id="{73276157-8634-48CF-9346-8F484CCCCB3F}" type="slidenum">
              <a:rPr lang="en-US" smtClean="0"/>
              <a:pPr/>
              <a:t>9</a:t>
            </a:fld>
            <a:endParaRPr lang="en-US"/>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Due to the fact that volumetric ambient occlusion was defined to work with a z-buffer,</a:t>
            </a:r>
            <a:r>
              <a:rPr lang="en-US" baseline="0" dirty="0" smtClean="0"/>
              <a:t> sampling along the visibility rays is too time consuming. Instead, we approximate the visibility with a volume as was done in screen space occlusion. The volume defined is a sphere with half the radius of the hemisphere, so it can be enclosed by the hemisphere when it is centered along the normal.</a:t>
            </a:r>
            <a:endParaRPr lang="en-US" dirty="0"/>
          </a:p>
        </p:txBody>
      </p:sp>
      <p:sp>
        <p:nvSpPr>
          <p:cNvPr id="4" name="Slide Number Placeholder 3"/>
          <p:cNvSpPr>
            <a:spLocks noGrp="1"/>
          </p:cNvSpPr>
          <p:nvPr>
            <p:ph type="sldNum" sz="quarter" idx="10"/>
          </p:nvPr>
        </p:nvSpPr>
        <p:spPr/>
        <p:txBody>
          <a:bodyPr/>
          <a:lstStyle/>
          <a:p>
            <a:fld id="{73276157-8634-48CF-9346-8F484CCCCB3F}" type="slidenum">
              <a:rPr lang="en-US" smtClean="0"/>
              <a:pPr/>
              <a:t>90</a:t>
            </a:fld>
            <a:endParaRPr lang="en-US"/>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By using this sphere not only do we get an approximation</a:t>
            </a:r>
            <a:r>
              <a:rPr lang="en-US" baseline="0" dirty="0" smtClean="0"/>
              <a:t> to visibility, but we also get the cosine term for free. By sampling only within this sphere most of the samples will occur above point P, close to the normal. As the samples get closer to the plane defined by point P and it’s normal fewer samples exist by design. </a:t>
            </a:r>
            <a:endParaRPr lang="en-US" dirty="0"/>
          </a:p>
        </p:txBody>
      </p:sp>
      <p:sp>
        <p:nvSpPr>
          <p:cNvPr id="4" name="Slide Number Placeholder 3"/>
          <p:cNvSpPr>
            <a:spLocks noGrp="1"/>
          </p:cNvSpPr>
          <p:nvPr>
            <p:ph type="sldNum" sz="quarter" idx="10"/>
          </p:nvPr>
        </p:nvSpPr>
        <p:spPr/>
        <p:txBody>
          <a:bodyPr/>
          <a:lstStyle/>
          <a:p>
            <a:fld id="{73276157-8634-48CF-9346-8F484CCCCB3F}" type="slidenum">
              <a:rPr lang="en-US" smtClean="0"/>
              <a:pPr/>
              <a:t>91</a:t>
            </a:fld>
            <a:endParaRPr lang="en-US"/>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By</a:t>
            </a:r>
            <a:r>
              <a:rPr lang="en-US" baseline="0" dirty="0" smtClean="0"/>
              <a:t> using this approximation we can pull both the visibility and cosine term out of the integral into a single constant. Although this may cause some problems. Since we have now also pulled out the cosine weighting term we can only modulate </a:t>
            </a:r>
            <a:r>
              <a:rPr lang="en-US" b="1" baseline="0" dirty="0" smtClean="0"/>
              <a:t>ambient</a:t>
            </a:r>
            <a:r>
              <a:rPr lang="en-US" baseline="0" dirty="0" smtClean="0"/>
              <a:t> lighting by the average lighting and visibility terms.  Even if we put the incident lighting back into the integral we are still missing the cosine weighting term if we wish the integral to represent all lighting.</a:t>
            </a:r>
            <a:endParaRPr lang="en-US" dirty="0"/>
          </a:p>
        </p:txBody>
      </p:sp>
      <p:sp>
        <p:nvSpPr>
          <p:cNvPr id="4" name="Slide Number Placeholder 3"/>
          <p:cNvSpPr>
            <a:spLocks noGrp="1"/>
          </p:cNvSpPr>
          <p:nvPr>
            <p:ph type="sldNum" sz="quarter" idx="10"/>
          </p:nvPr>
        </p:nvSpPr>
        <p:spPr/>
        <p:txBody>
          <a:bodyPr/>
          <a:lstStyle/>
          <a:p>
            <a:fld id="{73276157-8634-48CF-9346-8F484CCCCB3F}" type="slidenum">
              <a:rPr lang="en-US" smtClean="0"/>
              <a:pPr/>
              <a:t>92</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4" name="Rectangle 3"/>
          <p:cNvSpPr/>
          <p:nvPr/>
        </p:nvSpPr>
        <p:spPr bwMode="white">
          <a:xfrm>
            <a:off x="0" y="5970588"/>
            <a:ext cx="9144000" cy="887412"/>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 name="Rectangle 4"/>
          <p:cNvSpPr/>
          <p:nvPr/>
        </p:nvSpPr>
        <p:spPr>
          <a:xfrm>
            <a:off x="-9525" y="6053138"/>
            <a:ext cx="2249488" cy="712787"/>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Rectangle 5"/>
          <p:cNvSpPr/>
          <p:nvPr/>
        </p:nvSpPr>
        <p:spPr>
          <a:xfrm>
            <a:off x="2359025" y="6043613"/>
            <a:ext cx="6784975" cy="714375"/>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lang="en-US" smtClean="0"/>
              <a:t>Click to edit Master title style</a:t>
            </a:r>
            <a:endParaRPr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7" name="Date Placeholder 27"/>
          <p:cNvSpPr>
            <a:spLocks noGrp="1"/>
          </p:cNvSpPr>
          <p:nvPr>
            <p:ph type="dt" sz="half" idx="10"/>
          </p:nvPr>
        </p:nvSpPr>
        <p:spPr>
          <a:xfrm>
            <a:off x="76200" y="6069013"/>
            <a:ext cx="2057400" cy="685800"/>
          </a:xfrm>
        </p:spPr>
        <p:txBody>
          <a:bodyPr>
            <a:noAutofit/>
          </a:bodyPr>
          <a:lstStyle>
            <a:lvl1pPr algn="ctr">
              <a:defRPr sz="2000">
                <a:solidFill>
                  <a:srgbClr val="FFFFFF"/>
                </a:solidFill>
              </a:defRPr>
            </a:lvl1pPr>
          </a:lstStyle>
          <a:p>
            <a:pPr>
              <a:defRPr/>
            </a:pPr>
            <a:fld id="{2F7D14A7-7B8E-4073-A0AB-F145C0584CA7}" type="datetimeFigureOut">
              <a:rPr lang="en-US"/>
              <a:pPr>
                <a:defRPr/>
              </a:pPr>
              <a:t>2/19/2010</a:t>
            </a:fld>
            <a:endParaRPr lang="en-US"/>
          </a:p>
        </p:txBody>
      </p:sp>
      <p:sp>
        <p:nvSpPr>
          <p:cNvPr id="10" name="Footer Placeholder 16"/>
          <p:cNvSpPr>
            <a:spLocks noGrp="1"/>
          </p:cNvSpPr>
          <p:nvPr>
            <p:ph type="ftr" sz="quarter" idx="11"/>
          </p:nvPr>
        </p:nvSpPr>
        <p:spPr>
          <a:xfrm>
            <a:off x="2085975" y="236538"/>
            <a:ext cx="5867400" cy="365125"/>
          </a:xfrm>
        </p:spPr>
        <p:txBody>
          <a:bodyPr/>
          <a:lstStyle>
            <a:lvl1pPr algn="r">
              <a:defRPr>
                <a:solidFill>
                  <a:schemeClr val="tx2"/>
                </a:solidFill>
              </a:defRPr>
            </a:lvl1pPr>
          </a:lstStyle>
          <a:p>
            <a:pPr>
              <a:defRPr/>
            </a:pPr>
            <a:endParaRPr lang="en-US"/>
          </a:p>
        </p:txBody>
      </p:sp>
      <p:sp>
        <p:nvSpPr>
          <p:cNvPr id="11"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pPr>
              <a:defRPr/>
            </a:pPr>
            <a:fld id="{49600093-A73F-4188-BA73-D229C2ACEC09}"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306F86BE-2B7B-4074-A067-220D59B1FC8C}" type="datetimeFigureOut">
              <a:rPr lang="en-US"/>
              <a:pPr>
                <a:defRPr/>
              </a:pPr>
              <a:t>2/19/2010</a:t>
            </a:fld>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2BD45420-ED01-4D52-8359-01BD9C139F84}"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4" name="Rectangle 3"/>
          <p:cNvSpPr/>
          <p:nvPr/>
        </p:nvSpPr>
        <p:spPr bwMode="white">
          <a:xfrm>
            <a:off x="6096000" y="0"/>
            <a:ext cx="320675"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 name="Rectangle 4"/>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Rectangle 5"/>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Vertical Title 1"/>
          <p:cNvSpPr>
            <a:spLocks noGrp="1"/>
          </p:cNvSpPr>
          <p:nvPr>
            <p:ph type="title" orient="vert"/>
          </p:nvPr>
        </p:nvSpPr>
        <p:spPr>
          <a:xfrm>
            <a:off x="6553200" y="609600"/>
            <a:ext cx="2057400" cy="55165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a:xfrm>
            <a:off x="6553200" y="6248400"/>
            <a:ext cx="2209800" cy="365125"/>
          </a:xfrm>
        </p:spPr>
        <p:txBody>
          <a:bodyPr/>
          <a:lstStyle>
            <a:lvl1pPr>
              <a:defRPr/>
            </a:lvl1pPr>
          </a:lstStyle>
          <a:p>
            <a:pPr>
              <a:defRPr/>
            </a:pPr>
            <a:fld id="{E2FE638F-0D5E-462D-9A77-F644DBBBBCB4}" type="datetimeFigureOut">
              <a:rPr lang="en-US"/>
              <a:pPr>
                <a:defRPr/>
              </a:pPr>
              <a:t>2/19/2010</a:t>
            </a:fld>
            <a:endParaRPr lang="en-US"/>
          </a:p>
        </p:txBody>
      </p:sp>
      <p:sp>
        <p:nvSpPr>
          <p:cNvPr id="8" name="Footer Placeholder 4"/>
          <p:cNvSpPr>
            <a:spLocks noGrp="1"/>
          </p:cNvSpPr>
          <p:nvPr>
            <p:ph type="ftr" sz="quarter" idx="11"/>
          </p:nvPr>
        </p:nvSpPr>
        <p:spPr>
          <a:xfrm>
            <a:off x="457200" y="6248400"/>
            <a:ext cx="5573713" cy="365125"/>
          </a:xfrm>
        </p:spPr>
        <p:txBody>
          <a:bodyPr/>
          <a:lstStyle>
            <a:lvl1pPr>
              <a:defRPr/>
            </a:lvl1pPr>
          </a:lstStyle>
          <a:p>
            <a:pPr>
              <a:defRPr/>
            </a:pPr>
            <a:endParaRPr lang="en-US"/>
          </a:p>
        </p:txBody>
      </p:sp>
      <p:sp>
        <p:nvSpPr>
          <p:cNvPr id="9" name="Slide Number Placeholder 5"/>
          <p:cNvSpPr>
            <a:spLocks noGrp="1"/>
          </p:cNvSpPr>
          <p:nvPr>
            <p:ph type="sldNum" sz="quarter" idx="12"/>
          </p:nvPr>
        </p:nvSpPr>
        <p:spPr>
          <a:xfrm rot="5400000">
            <a:off x="5989638" y="144462"/>
            <a:ext cx="533400" cy="244475"/>
          </a:xfrm>
        </p:spPr>
        <p:txBody>
          <a:bodyPr/>
          <a:lstStyle>
            <a:lvl1pPr>
              <a:defRPr/>
            </a:lvl1pPr>
          </a:lstStyle>
          <a:p>
            <a:pPr>
              <a:defRPr/>
            </a:pPr>
            <a:fld id="{0440E5FC-078B-41CC-ACC3-7ED884A1B3FB}" type="slidenum">
              <a:rPr lang="en-US"/>
              <a:pPr>
                <a:defRPr/>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lang="en-US" smtClean="0"/>
              <a:t>Click to edit Master title style</a:t>
            </a:r>
            <a:endParaRPr lang="en-US"/>
          </a:p>
        </p:txBody>
      </p:sp>
      <p:sp>
        <p:nvSpPr>
          <p:cNvPr id="8" name="Content Placeholder 7"/>
          <p:cNvSpPr>
            <a:spLocks noGrp="1"/>
          </p:cNvSpPr>
          <p:nvPr>
            <p:ph sz="quarter" idx="1"/>
          </p:nvPr>
        </p:nvSpPr>
        <p:spPr>
          <a:xfrm>
            <a:off x="612648" y="1600200"/>
            <a:ext cx="8153400" cy="4495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3FAED409-D468-4550-B233-D3A86B2D0731}" type="datetimeFigureOut">
              <a:rPr lang="en-US"/>
              <a:pPr>
                <a:defRPr/>
              </a:pPr>
              <a:t>2/19/2010</a:t>
            </a:fld>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C8C28215-9547-437C-86CB-E9D7681C92ED}"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4" name="Rectangle 3"/>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 name="Rectangle 4"/>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Rectangle 5"/>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 name="Text Placeholder 2"/>
          <p:cNvSpPr>
            <a:spLocks noGrp="1"/>
          </p:cNvSpPr>
          <p:nvPr>
            <p:ph type="body" idx="1"/>
          </p:nvPr>
        </p:nvSpPr>
        <p:spPr>
          <a:xfrm>
            <a:off x="1371600" y="2743200"/>
            <a:ext cx="7123113" cy="1673225"/>
          </a:xfrm>
        </p:spPr>
        <p:txBody>
          <a:bodyPr/>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lang="en-US" smtClean="0"/>
              <a:t>Click to edit Master title style</a:t>
            </a:r>
            <a:endParaRPr lang="en-US"/>
          </a:p>
        </p:txBody>
      </p:sp>
      <p:sp>
        <p:nvSpPr>
          <p:cNvPr id="7" name="Date Placeholder 11"/>
          <p:cNvSpPr>
            <a:spLocks noGrp="1"/>
          </p:cNvSpPr>
          <p:nvPr>
            <p:ph type="dt" sz="half" idx="10"/>
          </p:nvPr>
        </p:nvSpPr>
        <p:spPr/>
        <p:txBody>
          <a:bodyPr/>
          <a:lstStyle>
            <a:lvl1pPr>
              <a:defRPr/>
            </a:lvl1pPr>
          </a:lstStyle>
          <a:p>
            <a:pPr>
              <a:defRPr/>
            </a:pPr>
            <a:fld id="{99529B86-9C2A-4EDA-8863-9D295734CA38}" type="datetimeFigureOut">
              <a:rPr lang="en-US"/>
              <a:pPr>
                <a:defRPr/>
              </a:pPr>
              <a:t>2/19/2010</a:t>
            </a:fld>
            <a:endParaRPr lang="en-US"/>
          </a:p>
        </p:txBody>
      </p:sp>
      <p:sp>
        <p:nvSpPr>
          <p:cNvPr id="8" name="Slide Number Placeholder 12"/>
          <p:cNvSpPr>
            <a:spLocks noGrp="1"/>
          </p:cNvSpPr>
          <p:nvPr>
            <p:ph type="sldNum" sz="quarter" idx="11"/>
          </p:nvPr>
        </p:nvSpPr>
        <p:spPr>
          <a:xfrm>
            <a:off x="0" y="1752600"/>
            <a:ext cx="1295400" cy="701675"/>
          </a:xfrm>
        </p:spPr>
        <p:txBody>
          <a:bodyPr>
            <a:noAutofit/>
          </a:bodyPr>
          <a:lstStyle>
            <a:lvl1pPr>
              <a:defRPr sz="2400">
                <a:solidFill>
                  <a:srgbClr val="FFFFFF"/>
                </a:solidFill>
              </a:defRPr>
            </a:lvl1pPr>
          </a:lstStyle>
          <a:p>
            <a:pPr>
              <a:defRPr/>
            </a:pPr>
            <a:fld id="{68D47F3D-3440-42C2-9166-853A98CF2BEF}" type="slidenum">
              <a:rPr lang="en-US"/>
              <a:pPr>
                <a:defRPr/>
              </a:pPr>
              <a:t>‹#›</a:t>
            </a:fld>
            <a:endParaRPr lang="en-US"/>
          </a:p>
        </p:txBody>
      </p:sp>
      <p:sp>
        <p:nvSpPr>
          <p:cNvPr id="9" name="Footer Placeholder 13"/>
          <p:cNvSpPr>
            <a:spLocks noGrp="1"/>
          </p:cNvSpPr>
          <p:nvPr>
            <p:ph type="ftr" sz="quarter" idx="12"/>
          </p:nvPr>
        </p:nvSpPr>
        <p:spPr/>
        <p:txBody>
          <a:bodyPr/>
          <a:lstStyle>
            <a:lvl1pPr>
              <a:defRPr/>
            </a:lvl1pPr>
          </a:lstStyle>
          <a:p>
            <a:pPr>
              <a:defRPr/>
            </a:pPr>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9" name="Content Placeholder 8"/>
          <p:cNvSpPr>
            <a:spLocks noGrp="1"/>
          </p:cNvSpPr>
          <p:nvPr>
            <p:ph sz="quarter" idx="1"/>
          </p:nvPr>
        </p:nvSpPr>
        <p:spPr>
          <a:xfrm>
            <a:off x="609600" y="1589567"/>
            <a:ext cx="3886200"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2"/>
          </p:nvPr>
        </p:nvSpPr>
        <p:spPr>
          <a:xfrm>
            <a:off x="4844901" y="1589567"/>
            <a:ext cx="3886200"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7"/>
          <p:cNvSpPr>
            <a:spLocks noGrp="1"/>
          </p:cNvSpPr>
          <p:nvPr>
            <p:ph type="dt" sz="half" idx="10"/>
          </p:nvPr>
        </p:nvSpPr>
        <p:spPr/>
        <p:txBody>
          <a:bodyPr rtlCol="0"/>
          <a:lstStyle>
            <a:lvl1pPr>
              <a:defRPr/>
            </a:lvl1pPr>
          </a:lstStyle>
          <a:p>
            <a:pPr>
              <a:defRPr/>
            </a:pPr>
            <a:fld id="{6FADC66D-45AD-4B56-91B2-973E13800218}" type="datetimeFigureOut">
              <a:rPr lang="en-US"/>
              <a:pPr>
                <a:defRPr/>
              </a:pPr>
              <a:t>2/19/2010</a:t>
            </a:fld>
            <a:endParaRPr lang="en-US"/>
          </a:p>
        </p:txBody>
      </p:sp>
      <p:sp>
        <p:nvSpPr>
          <p:cNvPr id="6" name="Slide Number Placeholder 9"/>
          <p:cNvSpPr>
            <a:spLocks noGrp="1"/>
          </p:cNvSpPr>
          <p:nvPr>
            <p:ph type="sldNum" sz="quarter" idx="11"/>
          </p:nvPr>
        </p:nvSpPr>
        <p:spPr/>
        <p:txBody>
          <a:bodyPr rtlCol="0"/>
          <a:lstStyle>
            <a:lvl1pPr>
              <a:defRPr/>
            </a:lvl1pPr>
          </a:lstStyle>
          <a:p>
            <a:pPr>
              <a:defRPr/>
            </a:pPr>
            <a:fld id="{6E216988-2866-45A6-A531-3069C8F0C024}" type="slidenum">
              <a:rPr lang="en-US"/>
              <a:pPr>
                <a:defRPr/>
              </a:pPr>
              <a:t>‹#›</a:t>
            </a:fld>
            <a:endParaRPr lang="en-US"/>
          </a:p>
        </p:txBody>
      </p:sp>
      <p:sp>
        <p:nvSpPr>
          <p:cNvPr id="7" name="Footer Placeholder 11"/>
          <p:cNvSpPr>
            <a:spLocks noGrp="1"/>
          </p:cNvSpPr>
          <p:nvPr>
            <p:ph type="ftr" sz="quarter" idx="12"/>
          </p:nvPr>
        </p:nvSpPr>
        <p:spPr/>
        <p:txBody>
          <a:bodyPr rtlCol="0"/>
          <a:lstStyle>
            <a:lvl1pPr>
              <a:defRPr/>
            </a:lvl1pPr>
          </a:lstStyle>
          <a:p>
            <a:pPr>
              <a:defRPr/>
            </a:pP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lstStyle>
            <a:lvl1pPr>
              <a:defRPr/>
            </a:lvl1pPr>
          </a:lstStyle>
          <a:p>
            <a:r>
              <a:rPr lang="en-US" smtClean="0"/>
              <a:t>Click to edit Master title style</a:t>
            </a:r>
            <a:endParaRPr lang="en-US"/>
          </a:p>
        </p:txBody>
      </p:sp>
      <p:sp>
        <p:nvSpPr>
          <p:cNvPr id="11" name="Content Placeholder 10"/>
          <p:cNvSpPr>
            <a:spLocks noGrp="1"/>
          </p:cNvSpPr>
          <p:nvPr>
            <p:ph sz="quarter" idx="2"/>
          </p:nvPr>
        </p:nvSpPr>
        <p:spPr>
          <a:xfrm>
            <a:off x="609600" y="2438400"/>
            <a:ext cx="3886200" cy="3581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Content Placeholder 12"/>
          <p:cNvSpPr>
            <a:spLocks noGrp="1"/>
          </p:cNvSpPr>
          <p:nvPr>
            <p:ph sz="quarter" idx="4"/>
          </p:nvPr>
        </p:nvSpPr>
        <p:spPr>
          <a:xfrm>
            <a:off x="4800600" y="2438400"/>
            <a:ext cx="3886200" cy="3581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a:r>
              <a:rPr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a:r>
              <a:rPr lang="en-US" smtClean="0"/>
              <a:t>Click to edit Master text styles</a:t>
            </a:r>
          </a:p>
        </p:txBody>
      </p:sp>
      <p:sp>
        <p:nvSpPr>
          <p:cNvPr id="7" name="Date Placeholder 9"/>
          <p:cNvSpPr>
            <a:spLocks noGrp="1"/>
          </p:cNvSpPr>
          <p:nvPr>
            <p:ph type="dt" sz="half" idx="10"/>
          </p:nvPr>
        </p:nvSpPr>
        <p:spPr/>
        <p:txBody>
          <a:bodyPr rtlCol="0"/>
          <a:lstStyle>
            <a:lvl1pPr>
              <a:defRPr/>
            </a:lvl1pPr>
          </a:lstStyle>
          <a:p>
            <a:pPr>
              <a:defRPr/>
            </a:pPr>
            <a:fld id="{200D2FE5-B02E-494F-AA1D-E3F243F230AF}" type="datetimeFigureOut">
              <a:rPr lang="en-US"/>
              <a:pPr>
                <a:defRPr/>
              </a:pPr>
              <a:t>2/19/2010</a:t>
            </a:fld>
            <a:endParaRPr lang="en-US"/>
          </a:p>
        </p:txBody>
      </p:sp>
      <p:sp>
        <p:nvSpPr>
          <p:cNvPr id="8" name="Slide Number Placeholder 11"/>
          <p:cNvSpPr>
            <a:spLocks noGrp="1"/>
          </p:cNvSpPr>
          <p:nvPr>
            <p:ph type="sldNum" sz="quarter" idx="11"/>
          </p:nvPr>
        </p:nvSpPr>
        <p:spPr/>
        <p:txBody>
          <a:bodyPr rtlCol="0"/>
          <a:lstStyle>
            <a:lvl1pPr>
              <a:defRPr/>
            </a:lvl1pPr>
          </a:lstStyle>
          <a:p>
            <a:pPr>
              <a:defRPr/>
            </a:pPr>
            <a:fld id="{C1898DE7-73FA-4C70-994E-880025D91CF5}" type="slidenum">
              <a:rPr lang="en-US"/>
              <a:pPr>
                <a:defRPr/>
              </a:pPr>
              <a:t>‹#›</a:t>
            </a:fld>
            <a:endParaRPr lang="en-US"/>
          </a:p>
        </p:txBody>
      </p:sp>
      <p:sp>
        <p:nvSpPr>
          <p:cNvPr id="9" name="Footer Placeholder 13"/>
          <p:cNvSpPr>
            <a:spLocks noGrp="1"/>
          </p:cNvSpPr>
          <p:nvPr>
            <p:ph type="ftr" sz="quarter" idx="12"/>
          </p:nvPr>
        </p:nvSpPr>
        <p:spPr/>
        <p:txBody>
          <a:bodyPr rtlCol="0"/>
          <a:lstStyle>
            <a:lvl1pPr>
              <a:defRPr/>
            </a:lvl1pPr>
          </a:lstStyle>
          <a:p>
            <a:pPr>
              <a:defRPr/>
            </a:pP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13"/>
          <p:cNvSpPr>
            <a:spLocks noGrp="1"/>
          </p:cNvSpPr>
          <p:nvPr>
            <p:ph type="dt" sz="half" idx="10"/>
          </p:nvPr>
        </p:nvSpPr>
        <p:spPr/>
        <p:txBody>
          <a:bodyPr/>
          <a:lstStyle>
            <a:lvl1pPr>
              <a:defRPr/>
            </a:lvl1pPr>
          </a:lstStyle>
          <a:p>
            <a:pPr>
              <a:defRPr/>
            </a:pPr>
            <a:fld id="{3FC18B1A-55D9-4C08-BE01-DB96BBC8B4D7}" type="datetimeFigureOut">
              <a:rPr lang="en-US"/>
              <a:pPr>
                <a:defRPr/>
              </a:pPr>
              <a:t>2/19/2010</a:t>
            </a:fld>
            <a:endParaRPr lang="en-US"/>
          </a:p>
        </p:txBody>
      </p:sp>
      <p:sp>
        <p:nvSpPr>
          <p:cNvPr id="4" name="Footer Placeholder 2"/>
          <p:cNvSpPr>
            <a:spLocks noGrp="1"/>
          </p:cNvSpPr>
          <p:nvPr>
            <p:ph type="ftr" sz="quarter" idx="11"/>
          </p:nvPr>
        </p:nvSpPr>
        <p:spPr/>
        <p:txBody>
          <a:bodyPr/>
          <a:lstStyle>
            <a:lvl1pPr>
              <a:defRPr/>
            </a:lvl1pPr>
          </a:lstStyle>
          <a:p>
            <a:pPr>
              <a:defRPr/>
            </a:pPr>
            <a:endParaRPr lang="en-US"/>
          </a:p>
        </p:txBody>
      </p:sp>
      <p:sp>
        <p:nvSpPr>
          <p:cNvPr id="5" name="Slide Number Placeholder 22"/>
          <p:cNvSpPr>
            <a:spLocks noGrp="1"/>
          </p:cNvSpPr>
          <p:nvPr>
            <p:ph type="sldNum" sz="quarter" idx="12"/>
          </p:nvPr>
        </p:nvSpPr>
        <p:spPr/>
        <p:txBody>
          <a:bodyPr/>
          <a:lstStyle>
            <a:lvl1pPr>
              <a:defRPr/>
            </a:lvl1pPr>
          </a:lstStyle>
          <a:p>
            <a:pPr>
              <a:defRPr/>
            </a:pPr>
            <a:fld id="{29141043-2501-4C0B-B8FC-1CF9E7DA6019}"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defRPr/>
            </a:pPr>
            <a:fld id="{44EA3879-1039-452C-87AA-5A539399447B}" type="datetimeFigureOut">
              <a:rPr lang="en-US"/>
              <a:pPr>
                <a:defRPr/>
              </a:pPr>
              <a:t>2/19/2010</a:t>
            </a:fld>
            <a:endParaRPr lang="en-US"/>
          </a:p>
        </p:txBody>
      </p:sp>
      <p:sp>
        <p:nvSpPr>
          <p:cNvPr id="3" name="Footer Placeholder 2"/>
          <p:cNvSpPr>
            <a:spLocks noGrp="1"/>
          </p:cNvSpPr>
          <p:nvPr>
            <p:ph type="ftr" sz="quarter" idx="11"/>
          </p:nvPr>
        </p:nvSpPr>
        <p:spPr/>
        <p:txBody>
          <a:bodyPr/>
          <a:lstStyle>
            <a:lvl1pPr>
              <a:defRPr/>
            </a:lvl1pPr>
          </a:lstStyle>
          <a:p>
            <a:pPr>
              <a:defRPr/>
            </a:pPr>
            <a:endParaRPr lang="en-US"/>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pPr>
              <a:defRPr/>
            </a:pPr>
            <a:fld id="{49DDC345-A4EF-46F9-B6A5-1A34A22B997F}"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lstStyle>
            <a:lvl1pPr algn="l">
              <a:buNone/>
              <a:defRPr sz="4400" b="0"/>
            </a:lvl1pPr>
          </a:lstStyle>
          <a:p>
            <a:r>
              <a:rPr lang="en-US" smtClean="0"/>
              <a:t>Click to edit Master title style</a:t>
            </a:r>
            <a:endParaRPr lang="en-US"/>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a:r>
              <a:rPr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13"/>
          <p:cNvSpPr>
            <a:spLocks noGrp="1"/>
          </p:cNvSpPr>
          <p:nvPr>
            <p:ph type="dt" sz="half" idx="10"/>
          </p:nvPr>
        </p:nvSpPr>
        <p:spPr/>
        <p:txBody>
          <a:bodyPr/>
          <a:lstStyle>
            <a:lvl1pPr>
              <a:defRPr/>
            </a:lvl1pPr>
          </a:lstStyle>
          <a:p>
            <a:pPr>
              <a:defRPr/>
            </a:pPr>
            <a:fld id="{9A1CB1F5-1D83-40FE-BE56-26C857E51150}" type="datetimeFigureOut">
              <a:rPr lang="en-US"/>
              <a:pPr>
                <a:defRPr/>
              </a:pPr>
              <a:t>2/19/2010</a:t>
            </a:fld>
            <a:endParaRPr lang="en-US"/>
          </a:p>
        </p:txBody>
      </p:sp>
      <p:sp>
        <p:nvSpPr>
          <p:cNvPr id="6" name="Footer Placeholder 2"/>
          <p:cNvSpPr>
            <a:spLocks noGrp="1"/>
          </p:cNvSpPr>
          <p:nvPr>
            <p:ph type="ftr" sz="quarter" idx="11"/>
          </p:nvPr>
        </p:nvSpPr>
        <p:spPr/>
        <p:txBody>
          <a:bodyPr/>
          <a:lstStyle>
            <a:lvl1pPr>
              <a:defRPr/>
            </a:lvl1pPr>
          </a:lstStyle>
          <a:p>
            <a:pPr>
              <a:defRPr/>
            </a:pPr>
            <a:endParaRPr lang="en-US"/>
          </a:p>
        </p:txBody>
      </p:sp>
      <p:sp>
        <p:nvSpPr>
          <p:cNvPr id="7" name="Slide Number Placeholder 22"/>
          <p:cNvSpPr>
            <a:spLocks noGrp="1"/>
          </p:cNvSpPr>
          <p:nvPr>
            <p:ph type="sldNum" sz="quarter" idx="12"/>
          </p:nvPr>
        </p:nvSpPr>
        <p:spPr/>
        <p:txBody>
          <a:bodyPr/>
          <a:lstStyle>
            <a:lvl1pPr>
              <a:defRPr/>
            </a:lvl1pPr>
          </a:lstStyle>
          <a:p>
            <a:pPr>
              <a:defRPr/>
            </a:pPr>
            <a:fld id="{AB3A7F4B-450F-44E7-8C09-053ECDBF0E2C}"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5" name="Rectangle 4"/>
          <p:cNvSpPr/>
          <p:nvPr/>
        </p:nvSpPr>
        <p:spPr bwMode="white">
          <a:xfrm>
            <a:off x="-9525" y="4572000"/>
            <a:ext cx="9144000" cy="887413"/>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Rectangle 5"/>
          <p:cNvSpPr/>
          <p:nvPr/>
        </p:nvSpPr>
        <p:spPr>
          <a:xfrm>
            <a:off x="-9525" y="4664075"/>
            <a:ext cx="1463675" cy="712788"/>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Rectangle 6"/>
          <p:cNvSpPr/>
          <p:nvPr/>
        </p:nvSpPr>
        <p:spPr>
          <a:xfrm>
            <a:off x="1544638" y="4654550"/>
            <a:ext cx="7599362" cy="712788"/>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 name="Rectangle 7"/>
          <p:cNvSpPr/>
          <p:nvPr/>
        </p:nvSpPr>
        <p:spPr bwMode="white">
          <a:xfrm>
            <a:off x="1447800" y="0"/>
            <a:ext cx="100013" cy="6867525"/>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a:r>
              <a:rPr lang="en-US" smtClean="0"/>
              <a:t>Click to edit Master text styles</a:t>
            </a:r>
          </a:p>
        </p:txBody>
      </p:sp>
      <p:sp>
        <p:nvSpPr>
          <p:cNvPr id="2" name="Title 1"/>
          <p:cNvSpPr>
            <a:spLocks noGrp="1"/>
          </p:cNvSpPr>
          <p:nvPr>
            <p:ph type="title"/>
          </p:nvPr>
        </p:nvSpPr>
        <p:spPr>
          <a:xfrm>
            <a:off x="1600200" y="4648200"/>
            <a:ext cx="7315200" cy="685800"/>
          </a:xfrm>
        </p:spPr>
        <p:txBody>
          <a:bodyPr/>
          <a:lstStyle>
            <a:lvl1pPr algn="l">
              <a:buNone/>
              <a:defRPr sz="2800" b="0">
                <a:solidFill>
                  <a:srgbClr val="FFFFFF"/>
                </a:solidFill>
              </a:defRPr>
            </a:lvl1pPr>
          </a:lstStyle>
          <a:p>
            <a:r>
              <a:rPr lang="en-US" smtClean="0"/>
              <a:t>Click to edit Master title style</a:t>
            </a:r>
            <a:endParaRPr lang="en-US"/>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normAutofit/>
          </a:bodyPr>
          <a:lstStyle>
            <a:lvl1pPr marL="0" indent="0">
              <a:buNone/>
              <a:defRPr sz="3200"/>
            </a:lvl1pPr>
          </a:lstStyle>
          <a:p>
            <a:pPr lvl="0"/>
            <a:r>
              <a:rPr lang="en-US" noProof="0" smtClean="0"/>
              <a:t>Click icon to add picture</a:t>
            </a:r>
            <a:endParaRPr lang="en-US" noProof="0" dirty="0"/>
          </a:p>
        </p:txBody>
      </p:sp>
      <p:sp>
        <p:nvSpPr>
          <p:cNvPr id="9" name="Date Placeholder 11"/>
          <p:cNvSpPr>
            <a:spLocks noGrp="1"/>
          </p:cNvSpPr>
          <p:nvPr>
            <p:ph type="dt" sz="half" idx="10"/>
          </p:nvPr>
        </p:nvSpPr>
        <p:spPr>
          <a:xfrm>
            <a:off x="6248400" y="6248400"/>
            <a:ext cx="2667000" cy="365125"/>
          </a:xfrm>
        </p:spPr>
        <p:txBody>
          <a:bodyPr rtlCol="0"/>
          <a:lstStyle>
            <a:lvl1pPr>
              <a:defRPr/>
            </a:lvl1pPr>
          </a:lstStyle>
          <a:p>
            <a:pPr>
              <a:defRPr/>
            </a:pPr>
            <a:fld id="{6FFDA5A4-8FB6-461F-A77A-5232C8D71A6E}" type="datetimeFigureOut">
              <a:rPr lang="en-US"/>
              <a:pPr>
                <a:defRPr/>
              </a:pPr>
              <a:t>2/19/2010</a:t>
            </a:fld>
            <a:endParaRPr lang="en-US"/>
          </a:p>
        </p:txBody>
      </p:sp>
      <p:sp>
        <p:nvSpPr>
          <p:cNvPr id="10" name="Slide Number Placeholder 12"/>
          <p:cNvSpPr>
            <a:spLocks noGrp="1"/>
          </p:cNvSpPr>
          <p:nvPr>
            <p:ph type="sldNum" sz="quarter" idx="11"/>
          </p:nvPr>
        </p:nvSpPr>
        <p:spPr>
          <a:xfrm>
            <a:off x="0" y="4667250"/>
            <a:ext cx="1447800" cy="663575"/>
          </a:xfrm>
        </p:spPr>
        <p:txBody>
          <a:bodyPr rtlCol="0"/>
          <a:lstStyle>
            <a:lvl1pPr>
              <a:defRPr sz="2800"/>
            </a:lvl1pPr>
          </a:lstStyle>
          <a:p>
            <a:pPr>
              <a:defRPr/>
            </a:pPr>
            <a:fld id="{D653676A-1EF7-4864-AB56-F4B179990F5B}" type="slidenum">
              <a:rPr lang="en-US"/>
              <a:pPr>
                <a:defRPr/>
              </a:pPr>
              <a:t>‹#›</a:t>
            </a:fld>
            <a:endParaRPr lang="en-US"/>
          </a:p>
        </p:txBody>
      </p:sp>
      <p:sp>
        <p:nvSpPr>
          <p:cNvPr id="11" name="Footer Placeholder 13"/>
          <p:cNvSpPr>
            <a:spLocks noGrp="1"/>
          </p:cNvSpPr>
          <p:nvPr>
            <p:ph type="ftr" sz="quarter" idx="12"/>
          </p:nvPr>
        </p:nvSpPr>
        <p:spPr>
          <a:xfrm>
            <a:off x="1600200" y="6248400"/>
            <a:ext cx="4572000" cy="365125"/>
          </a:xfrm>
        </p:spPr>
        <p:txBody>
          <a:bodyPr rtlCol="0"/>
          <a:lstStyle>
            <a:lvl1pPr>
              <a:defRPr/>
            </a:lvl1pPr>
          </a:lstStyle>
          <a:p>
            <a:pPr>
              <a:defRPr/>
            </a:pPr>
            <a:endParaRPr lang="en-US"/>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21"/>
          <p:cNvSpPr>
            <a:spLocks noGrp="1"/>
          </p:cNvSpPr>
          <p:nvPr>
            <p:ph type="title"/>
          </p:nvPr>
        </p:nvSpPr>
        <p:spPr bwMode="auto">
          <a:xfrm>
            <a:off x="609600" y="228600"/>
            <a:ext cx="8153400" cy="9906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12"/>
          <p:cNvSpPr>
            <a:spLocks noGrp="1"/>
          </p:cNvSpPr>
          <p:nvPr>
            <p:ph type="body" idx="1"/>
          </p:nvPr>
        </p:nvSpPr>
        <p:spPr bwMode="auto">
          <a:xfrm>
            <a:off x="612775" y="1600200"/>
            <a:ext cx="8153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fontAlgn="auto" latinLnBrk="0" hangingPunct="1">
              <a:spcBef>
                <a:spcPts val="0"/>
              </a:spcBef>
              <a:spcAft>
                <a:spcPts val="0"/>
              </a:spcAft>
              <a:defRPr kumimoji="0" sz="1400">
                <a:solidFill>
                  <a:schemeClr val="tx2"/>
                </a:solidFill>
                <a:latin typeface="+mn-lt"/>
                <a:cs typeface="+mn-cs"/>
              </a:defRPr>
            </a:lvl1pPr>
          </a:lstStyle>
          <a:p>
            <a:pPr>
              <a:defRPr/>
            </a:pPr>
            <a:fld id="{97DFEB52-D56F-4EE1-ADA5-0CE1FD11BDB2}" type="datetimeFigureOut">
              <a:rPr lang="en-US"/>
              <a:pPr>
                <a:defRPr/>
              </a:pPr>
              <a:t>2/19/2010</a:t>
            </a:fld>
            <a:endParaRPr lang="en-US"/>
          </a:p>
        </p:txBody>
      </p:sp>
      <p:sp>
        <p:nvSpPr>
          <p:cNvPr id="3" name="Footer Placeholder 2"/>
          <p:cNvSpPr>
            <a:spLocks noGrp="1"/>
          </p:cNvSpPr>
          <p:nvPr>
            <p:ph type="ftr" sz="quarter" idx="3"/>
          </p:nvPr>
        </p:nvSpPr>
        <p:spPr>
          <a:xfrm>
            <a:off x="609600" y="6248400"/>
            <a:ext cx="5421313" cy="365125"/>
          </a:xfrm>
          <a:prstGeom prst="rect">
            <a:avLst/>
          </a:prstGeom>
        </p:spPr>
        <p:txBody>
          <a:bodyPr vert="horz" anchor="ctr"/>
          <a:lstStyle>
            <a:lvl1pPr algn="r" eaLnBrk="1" fontAlgn="auto" latinLnBrk="0" hangingPunct="1">
              <a:spcBef>
                <a:spcPts val="0"/>
              </a:spcBef>
              <a:spcAft>
                <a:spcPts val="0"/>
              </a:spcAft>
              <a:defRPr kumimoji="0" sz="1400">
                <a:solidFill>
                  <a:schemeClr val="tx2"/>
                </a:solidFill>
                <a:latin typeface="+mn-lt"/>
                <a:cs typeface="+mn-cs"/>
              </a:defRPr>
            </a:lvl1pPr>
          </a:lstStyle>
          <a:p>
            <a:pPr>
              <a:defRPr/>
            </a:pPr>
            <a:endParaRPr lang="en-US"/>
          </a:p>
        </p:txBody>
      </p:sp>
      <p:sp>
        <p:nvSpPr>
          <p:cNvPr id="7" name="Rectangle 6"/>
          <p:cNvSpPr/>
          <p:nvPr/>
        </p:nvSpPr>
        <p:spPr bwMode="white">
          <a:xfrm>
            <a:off x="0" y="1235075"/>
            <a:ext cx="9144000" cy="31908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 name="Rectangle 7"/>
          <p:cNvSpPr/>
          <p:nvPr/>
        </p:nvSpPr>
        <p:spPr>
          <a:xfrm>
            <a:off x="0" y="1279525"/>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 name="Rectangle 8"/>
          <p:cNvSpPr/>
          <p:nvPr/>
        </p:nvSpPr>
        <p:spPr>
          <a:xfrm>
            <a:off x="590550" y="1279525"/>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3" name="Slide Number Placeholder 22"/>
          <p:cNvSpPr>
            <a:spLocks noGrp="1"/>
          </p:cNvSpPr>
          <p:nvPr>
            <p:ph type="sldNum" sz="quarter" idx="4"/>
          </p:nvPr>
        </p:nvSpPr>
        <p:spPr>
          <a:xfrm>
            <a:off x="0" y="1271588"/>
            <a:ext cx="533400" cy="244475"/>
          </a:xfrm>
          <a:prstGeom prst="rect">
            <a:avLst/>
          </a:prstGeom>
        </p:spPr>
        <p:txBody>
          <a:bodyPr vert="horz" anchor="ctr" anchorCtr="0">
            <a:normAutofit/>
          </a:bodyPr>
          <a:lstStyle>
            <a:lvl1pPr algn="ctr" eaLnBrk="1" fontAlgn="auto" latinLnBrk="0" hangingPunct="1">
              <a:spcBef>
                <a:spcPts val="0"/>
              </a:spcBef>
              <a:spcAft>
                <a:spcPts val="0"/>
              </a:spcAft>
              <a:defRPr kumimoji="0" sz="1400" b="1">
                <a:solidFill>
                  <a:srgbClr val="FFFFFF"/>
                </a:solidFill>
                <a:latin typeface="+mn-lt"/>
                <a:cs typeface="+mn-cs"/>
              </a:defRPr>
            </a:lvl1pPr>
          </a:lstStyle>
          <a:p>
            <a:pPr>
              <a:defRPr/>
            </a:pPr>
            <a:fld id="{813687FC-8C27-4FD7-A99D-D20ED5C78D8A}"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971" r:id="rId1"/>
    <p:sldLayoutId id="2147483967" r:id="rId2"/>
    <p:sldLayoutId id="2147483972" r:id="rId3"/>
    <p:sldLayoutId id="2147483973" r:id="rId4"/>
    <p:sldLayoutId id="2147483974" r:id="rId5"/>
    <p:sldLayoutId id="2147483968" r:id="rId6"/>
    <p:sldLayoutId id="2147483975" r:id="rId7"/>
    <p:sldLayoutId id="2147483969" r:id="rId8"/>
    <p:sldLayoutId id="2147483976" r:id="rId9"/>
    <p:sldLayoutId id="2147483970" r:id="rId10"/>
    <p:sldLayoutId id="2147483977" r:id="rId11"/>
  </p:sldLayoutIdLst>
  <p:txStyles>
    <p:titleStyle>
      <a:lvl1pPr algn="l" rtl="0" eaLnBrk="0" fontAlgn="base" hangingPunct="0">
        <a:spcBef>
          <a:spcPct val="0"/>
        </a:spcBef>
        <a:spcAft>
          <a:spcPct val="0"/>
        </a:spcAft>
        <a:defRPr sz="4400" kern="12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Tw Cen MT" pitchFamily="34" charset="0"/>
        </a:defRPr>
      </a:lvl2pPr>
      <a:lvl3pPr algn="l" rtl="0" eaLnBrk="0" fontAlgn="base" hangingPunct="0">
        <a:spcBef>
          <a:spcPct val="0"/>
        </a:spcBef>
        <a:spcAft>
          <a:spcPct val="0"/>
        </a:spcAft>
        <a:defRPr sz="4400">
          <a:solidFill>
            <a:schemeClr val="tx2"/>
          </a:solidFill>
          <a:latin typeface="Tw Cen MT" pitchFamily="34" charset="0"/>
        </a:defRPr>
      </a:lvl3pPr>
      <a:lvl4pPr algn="l" rtl="0" eaLnBrk="0" fontAlgn="base" hangingPunct="0">
        <a:spcBef>
          <a:spcPct val="0"/>
        </a:spcBef>
        <a:spcAft>
          <a:spcPct val="0"/>
        </a:spcAft>
        <a:defRPr sz="4400">
          <a:solidFill>
            <a:schemeClr val="tx2"/>
          </a:solidFill>
          <a:latin typeface="Tw Cen MT" pitchFamily="34" charset="0"/>
        </a:defRPr>
      </a:lvl4pPr>
      <a:lvl5pPr algn="l" rtl="0" eaLnBrk="0" fontAlgn="base" hangingPunct="0">
        <a:spcBef>
          <a:spcPct val="0"/>
        </a:spcBef>
        <a:spcAft>
          <a:spcPct val="0"/>
        </a:spcAft>
        <a:defRPr sz="4400">
          <a:solidFill>
            <a:schemeClr val="tx2"/>
          </a:solidFill>
          <a:latin typeface="Tw Cen MT" pitchFamily="34" charset="0"/>
        </a:defRPr>
      </a:lvl5pPr>
      <a:lvl6pPr marL="457200" algn="l" rtl="0" fontAlgn="base">
        <a:spcBef>
          <a:spcPct val="0"/>
        </a:spcBef>
        <a:spcAft>
          <a:spcPct val="0"/>
        </a:spcAft>
        <a:defRPr sz="4400">
          <a:solidFill>
            <a:schemeClr val="tx2"/>
          </a:solidFill>
          <a:latin typeface="Tw Cen MT" pitchFamily="34" charset="0"/>
        </a:defRPr>
      </a:lvl6pPr>
      <a:lvl7pPr marL="914400" algn="l" rtl="0" fontAlgn="base">
        <a:spcBef>
          <a:spcPct val="0"/>
        </a:spcBef>
        <a:spcAft>
          <a:spcPct val="0"/>
        </a:spcAft>
        <a:defRPr sz="4400">
          <a:solidFill>
            <a:schemeClr val="tx2"/>
          </a:solidFill>
          <a:latin typeface="Tw Cen MT" pitchFamily="34" charset="0"/>
        </a:defRPr>
      </a:lvl7pPr>
      <a:lvl8pPr marL="1371600" algn="l" rtl="0" fontAlgn="base">
        <a:spcBef>
          <a:spcPct val="0"/>
        </a:spcBef>
        <a:spcAft>
          <a:spcPct val="0"/>
        </a:spcAft>
        <a:defRPr sz="4400">
          <a:solidFill>
            <a:schemeClr val="tx2"/>
          </a:solidFill>
          <a:latin typeface="Tw Cen MT" pitchFamily="34" charset="0"/>
        </a:defRPr>
      </a:lvl8pPr>
      <a:lvl9pPr marL="1828800" algn="l" rtl="0" fontAlgn="base">
        <a:spcBef>
          <a:spcPct val="0"/>
        </a:spcBef>
        <a:spcAft>
          <a:spcPct val="0"/>
        </a:spcAft>
        <a:defRPr sz="4400">
          <a:solidFill>
            <a:schemeClr val="tx2"/>
          </a:solidFill>
          <a:latin typeface="Tw Cen MT" pitchFamily="34" charset="0"/>
        </a:defRPr>
      </a:lvl9pPr>
    </p:titleStyle>
    <p:bodyStyle>
      <a:lvl1pPr marL="319088" indent="-319088" algn="l" rtl="0" eaLnBrk="0" fontAlgn="base" hangingPunct="0">
        <a:spcBef>
          <a:spcPts val="700"/>
        </a:spcBef>
        <a:spcAft>
          <a:spcPct val="0"/>
        </a:spcAft>
        <a:buClr>
          <a:schemeClr val="accent2"/>
        </a:buClr>
        <a:buSzPct val="60000"/>
        <a:buFont typeface="Wingdings" pitchFamily="2" charset="2"/>
        <a:buChar char=""/>
        <a:defRPr sz="2900" kern="1200">
          <a:solidFill>
            <a:schemeClr val="tx1"/>
          </a:solidFill>
          <a:latin typeface="+mn-lt"/>
          <a:ea typeface="+mn-ea"/>
          <a:cs typeface="+mn-cs"/>
        </a:defRPr>
      </a:lvl1pPr>
      <a:lvl2pPr marL="639763" indent="-273050" algn="l" rtl="0" eaLnBrk="0" fontAlgn="base" hangingPunct="0">
        <a:spcBef>
          <a:spcPts val="550"/>
        </a:spcBef>
        <a:spcAft>
          <a:spcPct val="0"/>
        </a:spcAft>
        <a:buClr>
          <a:schemeClr val="accent1"/>
        </a:buClr>
        <a:buSzPct val="70000"/>
        <a:buFont typeface="Wingdings 2" pitchFamily="18" charset="2"/>
        <a:buChar char=""/>
        <a:defRPr sz="2600" kern="1200">
          <a:solidFill>
            <a:schemeClr val="tx1"/>
          </a:solidFill>
          <a:latin typeface="+mn-lt"/>
          <a:ea typeface="+mn-ea"/>
          <a:cs typeface="+mn-cs"/>
        </a:defRPr>
      </a:lvl2pPr>
      <a:lvl3pPr marL="914400" indent="-228600" algn="l" rtl="0" eaLnBrk="0" fontAlgn="base" hangingPunct="0">
        <a:spcBef>
          <a:spcPts val="500"/>
        </a:spcBef>
        <a:spcAft>
          <a:spcPct val="0"/>
        </a:spcAft>
        <a:buClr>
          <a:schemeClr val="accent2"/>
        </a:buClr>
        <a:buSzPct val="75000"/>
        <a:buFont typeface="Wingdings" pitchFamily="2" charset="2"/>
        <a:buChar char=""/>
        <a:defRPr sz="2300" kern="1200">
          <a:solidFill>
            <a:schemeClr val="tx1"/>
          </a:solidFill>
          <a:latin typeface="+mn-lt"/>
          <a:ea typeface="+mn-ea"/>
          <a:cs typeface="+mn-cs"/>
        </a:defRPr>
      </a:lvl3pPr>
      <a:lvl4pPr marL="1371600" indent="-228600" algn="l" rtl="0" eaLnBrk="0" fontAlgn="base" hangingPunct="0">
        <a:spcBef>
          <a:spcPts val="400"/>
        </a:spcBef>
        <a:spcAft>
          <a:spcPct val="0"/>
        </a:spcAft>
        <a:buClr>
          <a:srgbClr val="A5AB81"/>
        </a:buClr>
        <a:buSzPct val="75000"/>
        <a:buFont typeface="Wingdings" pitchFamily="2" charset="2"/>
        <a:buChar char=""/>
        <a:defRPr sz="2000" kern="1200">
          <a:solidFill>
            <a:schemeClr val="tx1"/>
          </a:solidFill>
          <a:latin typeface="+mn-lt"/>
          <a:ea typeface="+mn-ea"/>
          <a:cs typeface="+mn-cs"/>
        </a:defRPr>
      </a:lvl4pPr>
      <a:lvl5pPr marL="1828800" indent="-228600" algn="l" rtl="0" eaLnBrk="0" fontAlgn="base" hangingPunct="0">
        <a:spcBef>
          <a:spcPts val="400"/>
        </a:spcBef>
        <a:spcAft>
          <a:spcPct val="0"/>
        </a:spcAft>
        <a:buClr>
          <a:srgbClr val="D8B25C"/>
        </a:buClr>
        <a:buSzPct val="65000"/>
        <a:buFont typeface="Wingdings" pitchFamily="2" charset="2"/>
        <a:buChar char=""/>
        <a:defRPr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1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1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1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1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8" Type="http://schemas.openxmlformats.org/officeDocument/2006/relationships/notesSlide" Target="../notesSlides/notesSlide21.xml"/><Relationship Id="rId13" Type="http://schemas.openxmlformats.org/officeDocument/2006/relationships/image" Target="../media/image37.png"/><Relationship Id="rId3" Type="http://schemas.openxmlformats.org/officeDocument/2006/relationships/tags" Target="../tags/tag6.xml"/><Relationship Id="rId7" Type="http://schemas.openxmlformats.org/officeDocument/2006/relationships/slideLayout" Target="../slideLayouts/slideLayout2.xml"/><Relationship Id="rId12" Type="http://schemas.openxmlformats.org/officeDocument/2006/relationships/image" Target="../media/image36.png"/><Relationship Id="rId2" Type="http://schemas.openxmlformats.org/officeDocument/2006/relationships/tags" Target="../tags/tag5.xml"/><Relationship Id="rId1" Type="http://schemas.openxmlformats.org/officeDocument/2006/relationships/tags" Target="../tags/tag4.xml"/><Relationship Id="rId6" Type="http://schemas.openxmlformats.org/officeDocument/2006/relationships/tags" Target="../tags/tag9.xml"/><Relationship Id="rId11" Type="http://schemas.openxmlformats.org/officeDocument/2006/relationships/image" Target="../media/image35.png"/><Relationship Id="rId5" Type="http://schemas.openxmlformats.org/officeDocument/2006/relationships/tags" Target="../tags/tag8.xml"/><Relationship Id="rId15" Type="http://schemas.openxmlformats.org/officeDocument/2006/relationships/image" Target="../media/image39.png"/><Relationship Id="rId10" Type="http://schemas.openxmlformats.org/officeDocument/2006/relationships/image" Target="../media/image34.png"/><Relationship Id="rId4" Type="http://schemas.openxmlformats.org/officeDocument/2006/relationships/tags" Target="../tags/tag7.xml"/><Relationship Id="rId9" Type="http://schemas.openxmlformats.org/officeDocument/2006/relationships/image" Target="../media/image33.png"/><Relationship Id="rId14" Type="http://schemas.openxmlformats.org/officeDocument/2006/relationships/image" Target="../media/image38.png"/></Relationships>
</file>

<file path=ppt/slides/_rels/slide22.xml.rels><?xml version="1.0" encoding="UTF-8" standalone="yes"?>
<Relationships xmlns="http://schemas.openxmlformats.org/package/2006/relationships"><Relationship Id="rId8" Type="http://schemas.openxmlformats.org/officeDocument/2006/relationships/tags" Target="../tags/tag17.xml"/><Relationship Id="rId13" Type="http://schemas.openxmlformats.org/officeDocument/2006/relationships/image" Target="../media/image8.png"/><Relationship Id="rId18" Type="http://schemas.openxmlformats.org/officeDocument/2006/relationships/image" Target="../media/image43.png"/><Relationship Id="rId3" Type="http://schemas.openxmlformats.org/officeDocument/2006/relationships/tags" Target="../tags/tag12.xml"/><Relationship Id="rId21" Type="http://schemas.openxmlformats.org/officeDocument/2006/relationships/image" Target="../media/image38.png"/><Relationship Id="rId7" Type="http://schemas.openxmlformats.org/officeDocument/2006/relationships/tags" Target="../tags/tag16.xml"/><Relationship Id="rId12" Type="http://schemas.openxmlformats.org/officeDocument/2006/relationships/notesSlide" Target="../notesSlides/notesSlide22.xml"/><Relationship Id="rId17" Type="http://schemas.openxmlformats.org/officeDocument/2006/relationships/image" Target="../media/image42.png"/><Relationship Id="rId2" Type="http://schemas.openxmlformats.org/officeDocument/2006/relationships/tags" Target="../tags/tag11.xml"/><Relationship Id="rId16" Type="http://schemas.openxmlformats.org/officeDocument/2006/relationships/image" Target="../media/image41.png"/><Relationship Id="rId20" Type="http://schemas.openxmlformats.org/officeDocument/2006/relationships/image" Target="../media/image37.png"/><Relationship Id="rId1" Type="http://schemas.openxmlformats.org/officeDocument/2006/relationships/tags" Target="../tags/tag10.xml"/><Relationship Id="rId6" Type="http://schemas.openxmlformats.org/officeDocument/2006/relationships/tags" Target="../tags/tag15.xml"/><Relationship Id="rId11" Type="http://schemas.openxmlformats.org/officeDocument/2006/relationships/slideLayout" Target="../slideLayouts/slideLayout2.xml"/><Relationship Id="rId5" Type="http://schemas.openxmlformats.org/officeDocument/2006/relationships/tags" Target="../tags/tag14.xml"/><Relationship Id="rId15" Type="http://schemas.openxmlformats.org/officeDocument/2006/relationships/image" Target="../media/image40.png"/><Relationship Id="rId10" Type="http://schemas.openxmlformats.org/officeDocument/2006/relationships/tags" Target="../tags/tag19.xml"/><Relationship Id="rId19" Type="http://schemas.openxmlformats.org/officeDocument/2006/relationships/image" Target="../media/image36.png"/><Relationship Id="rId4" Type="http://schemas.openxmlformats.org/officeDocument/2006/relationships/tags" Target="../tags/tag13.xml"/><Relationship Id="rId9" Type="http://schemas.openxmlformats.org/officeDocument/2006/relationships/tags" Target="../tags/tag18.xml"/><Relationship Id="rId14" Type="http://schemas.openxmlformats.org/officeDocument/2006/relationships/image" Target="../media/image35.png"/><Relationship Id="rId22" Type="http://schemas.openxmlformats.org/officeDocument/2006/relationships/image" Target="../media/image39.png"/></Relationships>
</file>

<file path=ppt/slides/_rels/slide23.xml.rels><?xml version="1.0" encoding="UTF-8" standalone="yes"?>
<Relationships xmlns="http://schemas.openxmlformats.org/package/2006/relationships"><Relationship Id="rId8" Type="http://schemas.openxmlformats.org/officeDocument/2006/relationships/tags" Target="../tags/tag27.xml"/><Relationship Id="rId13" Type="http://schemas.openxmlformats.org/officeDocument/2006/relationships/notesSlide" Target="../notesSlides/notesSlide23.xml"/><Relationship Id="rId18" Type="http://schemas.openxmlformats.org/officeDocument/2006/relationships/image" Target="../media/image38.png"/><Relationship Id="rId3" Type="http://schemas.openxmlformats.org/officeDocument/2006/relationships/tags" Target="../tags/tag22.xml"/><Relationship Id="rId21" Type="http://schemas.openxmlformats.org/officeDocument/2006/relationships/image" Target="../media/image45.png"/><Relationship Id="rId7" Type="http://schemas.openxmlformats.org/officeDocument/2006/relationships/tags" Target="../tags/tag26.xml"/><Relationship Id="rId12" Type="http://schemas.openxmlformats.org/officeDocument/2006/relationships/slideLayout" Target="../slideLayouts/slideLayout2.xml"/><Relationship Id="rId17" Type="http://schemas.openxmlformats.org/officeDocument/2006/relationships/image" Target="../media/image37.png"/><Relationship Id="rId2" Type="http://schemas.openxmlformats.org/officeDocument/2006/relationships/tags" Target="../tags/tag21.xml"/><Relationship Id="rId16" Type="http://schemas.openxmlformats.org/officeDocument/2006/relationships/image" Target="../media/image36.png"/><Relationship Id="rId20" Type="http://schemas.openxmlformats.org/officeDocument/2006/relationships/image" Target="../media/image33.png"/><Relationship Id="rId1" Type="http://schemas.openxmlformats.org/officeDocument/2006/relationships/tags" Target="../tags/tag20.xml"/><Relationship Id="rId6" Type="http://schemas.openxmlformats.org/officeDocument/2006/relationships/tags" Target="../tags/tag25.xml"/><Relationship Id="rId11" Type="http://schemas.openxmlformats.org/officeDocument/2006/relationships/tags" Target="../tags/tag30.xml"/><Relationship Id="rId5" Type="http://schemas.openxmlformats.org/officeDocument/2006/relationships/tags" Target="../tags/tag24.xml"/><Relationship Id="rId15" Type="http://schemas.openxmlformats.org/officeDocument/2006/relationships/image" Target="../media/image35.png"/><Relationship Id="rId10" Type="http://schemas.openxmlformats.org/officeDocument/2006/relationships/tags" Target="../tags/tag29.xml"/><Relationship Id="rId19" Type="http://schemas.openxmlformats.org/officeDocument/2006/relationships/image" Target="../media/image39.png"/><Relationship Id="rId4" Type="http://schemas.openxmlformats.org/officeDocument/2006/relationships/tags" Target="../tags/tag23.xml"/><Relationship Id="rId9" Type="http://schemas.openxmlformats.org/officeDocument/2006/relationships/tags" Target="../tags/tag28.xml"/><Relationship Id="rId14" Type="http://schemas.openxmlformats.org/officeDocument/2006/relationships/image" Target="../media/image44.png"/></Relationships>
</file>

<file path=ppt/slides/_rels/slide24.xml.rels><?xml version="1.0" encoding="UTF-8" standalone="yes"?>
<Relationships xmlns="http://schemas.openxmlformats.org/package/2006/relationships"><Relationship Id="rId8" Type="http://schemas.openxmlformats.org/officeDocument/2006/relationships/slideLayout" Target="../slideLayouts/slideLayout2.xml"/><Relationship Id="rId13" Type="http://schemas.openxmlformats.org/officeDocument/2006/relationships/image" Target="../media/image37.png"/><Relationship Id="rId3" Type="http://schemas.openxmlformats.org/officeDocument/2006/relationships/tags" Target="../tags/tag33.xml"/><Relationship Id="rId7" Type="http://schemas.openxmlformats.org/officeDocument/2006/relationships/tags" Target="../tags/tag37.xml"/><Relationship Id="rId12" Type="http://schemas.openxmlformats.org/officeDocument/2006/relationships/image" Target="../media/image36.png"/><Relationship Id="rId2" Type="http://schemas.openxmlformats.org/officeDocument/2006/relationships/tags" Target="../tags/tag32.xml"/><Relationship Id="rId16" Type="http://schemas.openxmlformats.org/officeDocument/2006/relationships/image" Target="../media/image33.png"/><Relationship Id="rId1" Type="http://schemas.openxmlformats.org/officeDocument/2006/relationships/tags" Target="../tags/tag31.xml"/><Relationship Id="rId6" Type="http://schemas.openxmlformats.org/officeDocument/2006/relationships/tags" Target="../tags/tag36.xml"/><Relationship Id="rId11" Type="http://schemas.openxmlformats.org/officeDocument/2006/relationships/image" Target="../media/image35.png"/><Relationship Id="rId5" Type="http://schemas.openxmlformats.org/officeDocument/2006/relationships/tags" Target="../tags/tag35.xml"/><Relationship Id="rId15" Type="http://schemas.openxmlformats.org/officeDocument/2006/relationships/image" Target="../media/image39.png"/><Relationship Id="rId10" Type="http://schemas.openxmlformats.org/officeDocument/2006/relationships/image" Target="../media/image44.png"/><Relationship Id="rId4" Type="http://schemas.openxmlformats.org/officeDocument/2006/relationships/tags" Target="../tags/tag34.xml"/><Relationship Id="rId9" Type="http://schemas.openxmlformats.org/officeDocument/2006/relationships/notesSlide" Target="../notesSlides/notesSlide24.xml"/><Relationship Id="rId14" Type="http://schemas.openxmlformats.org/officeDocument/2006/relationships/image" Target="../media/image38.png"/></Relationships>
</file>

<file path=ppt/slides/_rels/slide25.xml.rels><?xml version="1.0" encoding="UTF-8" standalone="yes"?>
<Relationships xmlns="http://schemas.openxmlformats.org/package/2006/relationships"><Relationship Id="rId8" Type="http://schemas.openxmlformats.org/officeDocument/2006/relationships/tags" Target="../tags/tag45.xml"/><Relationship Id="rId13" Type="http://schemas.openxmlformats.org/officeDocument/2006/relationships/image" Target="../media/image35.png"/><Relationship Id="rId18" Type="http://schemas.openxmlformats.org/officeDocument/2006/relationships/image" Target="../media/image33.png"/><Relationship Id="rId3" Type="http://schemas.openxmlformats.org/officeDocument/2006/relationships/tags" Target="../tags/tag40.xml"/><Relationship Id="rId7" Type="http://schemas.openxmlformats.org/officeDocument/2006/relationships/tags" Target="../tags/tag44.xml"/><Relationship Id="rId12" Type="http://schemas.openxmlformats.org/officeDocument/2006/relationships/image" Target="../media/image47.png"/><Relationship Id="rId17" Type="http://schemas.openxmlformats.org/officeDocument/2006/relationships/image" Target="../media/image39.png"/><Relationship Id="rId2" Type="http://schemas.openxmlformats.org/officeDocument/2006/relationships/tags" Target="../tags/tag39.xml"/><Relationship Id="rId16" Type="http://schemas.openxmlformats.org/officeDocument/2006/relationships/image" Target="../media/image38.png"/><Relationship Id="rId1" Type="http://schemas.openxmlformats.org/officeDocument/2006/relationships/tags" Target="../tags/tag38.xml"/><Relationship Id="rId6" Type="http://schemas.openxmlformats.org/officeDocument/2006/relationships/tags" Target="../tags/tag43.xml"/><Relationship Id="rId11" Type="http://schemas.openxmlformats.org/officeDocument/2006/relationships/image" Target="../media/image46.png"/><Relationship Id="rId5" Type="http://schemas.openxmlformats.org/officeDocument/2006/relationships/tags" Target="../tags/tag42.xml"/><Relationship Id="rId15" Type="http://schemas.openxmlformats.org/officeDocument/2006/relationships/image" Target="../media/image37.png"/><Relationship Id="rId10" Type="http://schemas.openxmlformats.org/officeDocument/2006/relationships/notesSlide" Target="../notesSlides/notesSlide25.xml"/><Relationship Id="rId4" Type="http://schemas.openxmlformats.org/officeDocument/2006/relationships/tags" Target="../tags/tag41.xml"/><Relationship Id="rId9" Type="http://schemas.openxmlformats.org/officeDocument/2006/relationships/slideLayout" Target="../slideLayouts/slideLayout2.xml"/><Relationship Id="rId14" Type="http://schemas.openxmlformats.org/officeDocument/2006/relationships/image" Target="../media/image36.png"/></Relationships>
</file>

<file path=ppt/slides/_rels/slide26.xml.rels><?xml version="1.0" encoding="UTF-8" standalone="yes"?>
<Relationships xmlns="http://schemas.openxmlformats.org/package/2006/relationships"><Relationship Id="rId8" Type="http://schemas.openxmlformats.org/officeDocument/2006/relationships/tags" Target="../tags/tag53.xml"/><Relationship Id="rId13" Type="http://schemas.openxmlformats.org/officeDocument/2006/relationships/image" Target="../media/image48.png"/><Relationship Id="rId18" Type="http://schemas.openxmlformats.org/officeDocument/2006/relationships/image" Target="../media/image37.png"/><Relationship Id="rId3" Type="http://schemas.openxmlformats.org/officeDocument/2006/relationships/tags" Target="../tags/tag48.xml"/><Relationship Id="rId7" Type="http://schemas.openxmlformats.org/officeDocument/2006/relationships/tags" Target="../tags/tag52.xml"/><Relationship Id="rId12" Type="http://schemas.openxmlformats.org/officeDocument/2006/relationships/image" Target="../media/image46.png"/><Relationship Id="rId17" Type="http://schemas.openxmlformats.org/officeDocument/2006/relationships/image" Target="../media/image36.png"/><Relationship Id="rId2" Type="http://schemas.openxmlformats.org/officeDocument/2006/relationships/tags" Target="../tags/tag47.xml"/><Relationship Id="rId16" Type="http://schemas.openxmlformats.org/officeDocument/2006/relationships/image" Target="../media/image35.png"/><Relationship Id="rId20" Type="http://schemas.openxmlformats.org/officeDocument/2006/relationships/image" Target="../media/image39.png"/><Relationship Id="rId1" Type="http://schemas.openxmlformats.org/officeDocument/2006/relationships/tags" Target="../tags/tag46.xml"/><Relationship Id="rId6" Type="http://schemas.openxmlformats.org/officeDocument/2006/relationships/tags" Target="../tags/tag51.xml"/><Relationship Id="rId11" Type="http://schemas.openxmlformats.org/officeDocument/2006/relationships/notesSlide" Target="../notesSlides/notesSlide26.xml"/><Relationship Id="rId5" Type="http://schemas.openxmlformats.org/officeDocument/2006/relationships/tags" Target="../tags/tag50.xml"/><Relationship Id="rId15" Type="http://schemas.openxmlformats.org/officeDocument/2006/relationships/image" Target="../media/image33.png"/><Relationship Id="rId10" Type="http://schemas.openxmlformats.org/officeDocument/2006/relationships/slideLayout" Target="../slideLayouts/slideLayout2.xml"/><Relationship Id="rId19" Type="http://schemas.openxmlformats.org/officeDocument/2006/relationships/image" Target="../media/image38.png"/><Relationship Id="rId4" Type="http://schemas.openxmlformats.org/officeDocument/2006/relationships/tags" Target="../tags/tag49.xml"/><Relationship Id="rId9" Type="http://schemas.openxmlformats.org/officeDocument/2006/relationships/tags" Target="../tags/tag54.xml"/><Relationship Id="rId14" Type="http://schemas.openxmlformats.org/officeDocument/2006/relationships/image" Target="../media/image47.png"/></Relationships>
</file>

<file path=ppt/slides/_rels/slide27.xml.rels><?xml version="1.0" encoding="UTF-8" standalone="yes"?>
<Relationships xmlns="http://schemas.openxmlformats.org/package/2006/relationships"><Relationship Id="rId8" Type="http://schemas.openxmlformats.org/officeDocument/2006/relationships/image" Target="../media/image18.jpeg"/><Relationship Id="rId13" Type="http://schemas.openxmlformats.org/officeDocument/2006/relationships/image" Target="../media/image38.png"/><Relationship Id="rId3" Type="http://schemas.openxmlformats.org/officeDocument/2006/relationships/tags" Target="../tags/tag57.xml"/><Relationship Id="rId7" Type="http://schemas.openxmlformats.org/officeDocument/2006/relationships/notesSlide" Target="../notesSlides/notesSlide27.xml"/><Relationship Id="rId12" Type="http://schemas.openxmlformats.org/officeDocument/2006/relationships/image" Target="../media/image37.png"/><Relationship Id="rId2" Type="http://schemas.openxmlformats.org/officeDocument/2006/relationships/tags" Target="../tags/tag56.xml"/><Relationship Id="rId1" Type="http://schemas.openxmlformats.org/officeDocument/2006/relationships/tags" Target="../tags/tag55.xml"/><Relationship Id="rId6" Type="http://schemas.openxmlformats.org/officeDocument/2006/relationships/slideLayout" Target="../slideLayouts/slideLayout2.xml"/><Relationship Id="rId11" Type="http://schemas.openxmlformats.org/officeDocument/2006/relationships/image" Target="../media/image36.png"/><Relationship Id="rId5" Type="http://schemas.openxmlformats.org/officeDocument/2006/relationships/tags" Target="../tags/tag59.xml"/><Relationship Id="rId10" Type="http://schemas.openxmlformats.org/officeDocument/2006/relationships/image" Target="../media/image35.png"/><Relationship Id="rId4" Type="http://schemas.openxmlformats.org/officeDocument/2006/relationships/tags" Target="../tags/tag58.xml"/><Relationship Id="rId9" Type="http://schemas.openxmlformats.org/officeDocument/2006/relationships/image" Target="../media/image19.png"/><Relationship Id="rId14" Type="http://schemas.openxmlformats.org/officeDocument/2006/relationships/image" Target="../media/image39.png"/></Relationships>
</file>

<file path=ppt/slides/_rels/slide28.xml.rels><?xml version="1.0" encoding="UTF-8" standalone="yes"?>
<Relationships xmlns="http://schemas.openxmlformats.org/package/2006/relationships"><Relationship Id="rId8" Type="http://schemas.openxmlformats.org/officeDocument/2006/relationships/tags" Target="../tags/tag67.xml"/><Relationship Id="rId13" Type="http://schemas.openxmlformats.org/officeDocument/2006/relationships/notesSlide" Target="../notesSlides/notesSlide28.xml"/><Relationship Id="rId18" Type="http://schemas.openxmlformats.org/officeDocument/2006/relationships/image" Target="../media/image38.png"/><Relationship Id="rId3" Type="http://schemas.openxmlformats.org/officeDocument/2006/relationships/tags" Target="../tags/tag62.xml"/><Relationship Id="rId21" Type="http://schemas.openxmlformats.org/officeDocument/2006/relationships/image" Target="../media/image33.png"/><Relationship Id="rId7" Type="http://schemas.openxmlformats.org/officeDocument/2006/relationships/tags" Target="../tags/tag66.xml"/><Relationship Id="rId12" Type="http://schemas.openxmlformats.org/officeDocument/2006/relationships/slideLayout" Target="../slideLayouts/slideLayout2.xml"/><Relationship Id="rId17" Type="http://schemas.openxmlformats.org/officeDocument/2006/relationships/image" Target="../media/image37.png"/><Relationship Id="rId2" Type="http://schemas.openxmlformats.org/officeDocument/2006/relationships/tags" Target="../tags/tag61.xml"/><Relationship Id="rId16" Type="http://schemas.openxmlformats.org/officeDocument/2006/relationships/image" Target="../media/image36.png"/><Relationship Id="rId20" Type="http://schemas.openxmlformats.org/officeDocument/2006/relationships/image" Target="../media/image50.png"/><Relationship Id="rId1" Type="http://schemas.openxmlformats.org/officeDocument/2006/relationships/tags" Target="../tags/tag60.xml"/><Relationship Id="rId6" Type="http://schemas.openxmlformats.org/officeDocument/2006/relationships/tags" Target="../tags/tag65.xml"/><Relationship Id="rId11" Type="http://schemas.openxmlformats.org/officeDocument/2006/relationships/tags" Target="../tags/tag70.xml"/><Relationship Id="rId5" Type="http://schemas.openxmlformats.org/officeDocument/2006/relationships/tags" Target="../tags/tag64.xml"/><Relationship Id="rId15" Type="http://schemas.openxmlformats.org/officeDocument/2006/relationships/image" Target="../media/image35.png"/><Relationship Id="rId10" Type="http://schemas.openxmlformats.org/officeDocument/2006/relationships/tags" Target="../tags/tag69.xml"/><Relationship Id="rId19" Type="http://schemas.openxmlformats.org/officeDocument/2006/relationships/image" Target="../media/image39.png"/><Relationship Id="rId4" Type="http://schemas.openxmlformats.org/officeDocument/2006/relationships/tags" Target="../tags/tag63.xml"/><Relationship Id="rId9" Type="http://schemas.openxmlformats.org/officeDocument/2006/relationships/tags" Target="../tags/tag68.xml"/><Relationship Id="rId14" Type="http://schemas.openxmlformats.org/officeDocument/2006/relationships/image" Target="../media/image49.png"/></Relationships>
</file>

<file path=ppt/slides/_rels/slide29.xml.rels><?xml version="1.0" encoding="UTF-8" standalone="yes"?>
<Relationships xmlns="http://schemas.openxmlformats.org/package/2006/relationships"><Relationship Id="rId8" Type="http://schemas.openxmlformats.org/officeDocument/2006/relationships/slideLayout" Target="../slideLayouts/slideLayout2.xml"/><Relationship Id="rId13" Type="http://schemas.openxmlformats.org/officeDocument/2006/relationships/image" Target="../media/image37.png"/><Relationship Id="rId3" Type="http://schemas.openxmlformats.org/officeDocument/2006/relationships/tags" Target="../tags/tag73.xml"/><Relationship Id="rId7" Type="http://schemas.openxmlformats.org/officeDocument/2006/relationships/tags" Target="../tags/tag77.xml"/><Relationship Id="rId12" Type="http://schemas.openxmlformats.org/officeDocument/2006/relationships/image" Target="../media/image36.png"/><Relationship Id="rId2" Type="http://schemas.openxmlformats.org/officeDocument/2006/relationships/tags" Target="../tags/tag72.xml"/><Relationship Id="rId16" Type="http://schemas.openxmlformats.org/officeDocument/2006/relationships/image" Target="../media/image33.png"/><Relationship Id="rId1" Type="http://schemas.openxmlformats.org/officeDocument/2006/relationships/tags" Target="../tags/tag71.xml"/><Relationship Id="rId6" Type="http://schemas.openxmlformats.org/officeDocument/2006/relationships/tags" Target="../tags/tag76.xml"/><Relationship Id="rId11" Type="http://schemas.openxmlformats.org/officeDocument/2006/relationships/image" Target="../media/image35.png"/><Relationship Id="rId5" Type="http://schemas.openxmlformats.org/officeDocument/2006/relationships/tags" Target="../tags/tag75.xml"/><Relationship Id="rId15" Type="http://schemas.openxmlformats.org/officeDocument/2006/relationships/image" Target="../media/image39.png"/><Relationship Id="rId10" Type="http://schemas.openxmlformats.org/officeDocument/2006/relationships/image" Target="../media/image49.png"/><Relationship Id="rId4" Type="http://schemas.openxmlformats.org/officeDocument/2006/relationships/tags" Target="../tags/tag74.xml"/><Relationship Id="rId9" Type="http://schemas.openxmlformats.org/officeDocument/2006/relationships/notesSlide" Target="../notesSlides/notesSlide29.xml"/><Relationship Id="rId14" Type="http://schemas.openxmlformats.org/officeDocument/2006/relationships/image" Target="../media/image38.pn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8" Type="http://schemas.openxmlformats.org/officeDocument/2006/relationships/tags" Target="../tags/tag85.xml"/><Relationship Id="rId13" Type="http://schemas.openxmlformats.org/officeDocument/2006/relationships/image" Target="../media/image33.png"/><Relationship Id="rId18" Type="http://schemas.openxmlformats.org/officeDocument/2006/relationships/image" Target="../media/image38.png"/><Relationship Id="rId3" Type="http://schemas.openxmlformats.org/officeDocument/2006/relationships/tags" Target="../tags/tag80.xml"/><Relationship Id="rId7" Type="http://schemas.openxmlformats.org/officeDocument/2006/relationships/tags" Target="../tags/tag84.xml"/><Relationship Id="rId12" Type="http://schemas.openxmlformats.org/officeDocument/2006/relationships/image" Target="../media/image51.png"/><Relationship Id="rId17" Type="http://schemas.openxmlformats.org/officeDocument/2006/relationships/image" Target="../media/image37.png"/><Relationship Id="rId2" Type="http://schemas.openxmlformats.org/officeDocument/2006/relationships/tags" Target="../tags/tag79.xml"/><Relationship Id="rId16" Type="http://schemas.openxmlformats.org/officeDocument/2006/relationships/image" Target="../media/image36.png"/><Relationship Id="rId1" Type="http://schemas.openxmlformats.org/officeDocument/2006/relationships/tags" Target="../tags/tag78.xml"/><Relationship Id="rId6" Type="http://schemas.openxmlformats.org/officeDocument/2006/relationships/tags" Target="../tags/tag83.xml"/><Relationship Id="rId11" Type="http://schemas.openxmlformats.org/officeDocument/2006/relationships/notesSlide" Target="../notesSlides/notesSlide30.xml"/><Relationship Id="rId5" Type="http://schemas.openxmlformats.org/officeDocument/2006/relationships/tags" Target="../tags/tag82.xml"/><Relationship Id="rId15" Type="http://schemas.openxmlformats.org/officeDocument/2006/relationships/image" Target="../media/image35.png"/><Relationship Id="rId10" Type="http://schemas.openxmlformats.org/officeDocument/2006/relationships/slideLayout" Target="../slideLayouts/slideLayout2.xml"/><Relationship Id="rId19" Type="http://schemas.openxmlformats.org/officeDocument/2006/relationships/image" Target="../media/image39.png"/><Relationship Id="rId4" Type="http://schemas.openxmlformats.org/officeDocument/2006/relationships/tags" Target="../tags/tag81.xml"/><Relationship Id="rId9" Type="http://schemas.openxmlformats.org/officeDocument/2006/relationships/tags" Target="../tags/tag86.xml"/><Relationship Id="rId14" Type="http://schemas.openxmlformats.org/officeDocument/2006/relationships/image" Target="../media/image49.png"/></Relationships>
</file>

<file path=ppt/slides/_rels/slide31.xml.rels><?xml version="1.0" encoding="UTF-8" standalone="yes"?>
<Relationships xmlns="http://schemas.openxmlformats.org/package/2006/relationships"><Relationship Id="rId8" Type="http://schemas.openxmlformats.org/officeDocument/2006/relationships/tags" Target="../tags/tag94.xml"/><Relationship Id="rId13" Type="http://schemas.openxmlformats.org/officeDocument/2006/relationships/image" Target="../media/image52.png"/><Relationship Id="rId18" Type="http://schemas.openxmlformats.org/officeDocument/2006/relationships/image" Target="../media/image37.png"/><Relationship Id="rId3" Type="http://schemas.openxmlformats.org/officeDocument/2006/relationships/tags" Target="../tags/tag89.xml"/><Relationship Id="rId7" Type="http://schemas.openxmlformats.org/officeDocument/2006/relationships/tags" Target="../tags/tag93.xml"/><Relationship Id="rId12" Type="http://schemas.openxmlformats.org/officeDocument/2006/relationships/image" Target="../media/image51.png"/><Relationship Id="rId17" Type="http://schemas.openxmlformats.org/officeDocument/2006/relationships/image" Target="../media/image36.png"/><Relationship Id="rId2" Type="http://schemas.openxmlformats.org/officeDocument/2006/relationships/tags" Target="../tags/tag88.xml"/><Relationship Id="rId16" Type="http://schemas.openxmlformats.org/officeDocument/2006/relationships/image" Target="../media/image35.png"/><Relationship Id="rId20" Type="http://schemas.openxmlformats.org/officeDocument/2006/relationships/image" Target="../media/image39.png"/><Relationship Id="rId1" Type="http://schemas.openxmlformats.org/officeDocument/2006/relationships/tags" Target="../tags/tag87.xml"/><Relationship Id="rId6" Type="http://schemas.openxmlformats.org/officeDocument/2006/relationships/tags" Target="../tags/tag92.xml"/><Relationship Id="rId11" Type="http://schemas.openxmlformats.org/officeDocument/2006/relationships/notesSlide" Target="../notesSlides/notesSlide31.xml"/><Relationship Id="rId5" Type="http://schemas.openxmlformats.org/officeDocument/2006/relationships/tags" Target="../tags/tag91.xml"/><Relationship Id="rId15" Type="http://schemas.openxmlformats.org/officeDocument/2006/relationships/image" Target="../media/image49.png"/><Relationship Id="rId10" Type="http://schemas.openxmlformats.org/officeDocument/2006/relationships/slideLayout" Target="../slideLayouts/slideLayout2.xml"/><Relationship Id="rId19" Type="http://schemas.openxmlformats.org/officeDocument/2006/relationships/image" Target="../media/image38.png"/><Relationship Id="rId4" Type="http://schemas.openxmlformats.org/officeDocument/2006/relationships/tags" Target="../tags/tag90.xml"/><Relationship Id="rId9" Type="http://schemas.openxmlformats.org/officeDocument/2006/relationships/tags" Target="../tags/tag95.xml"/><Relationship Id="rId14" Type="http://schemas.openxmlformats.org/officeDocument/2006/relationships/image" Target="../media/image33.png"/></Relationships>
</file>

<file path=ppt/slides/_rels/slide32.xml.rels><?xml version="1.0" encoding="UTF-8" standalone="yes"?>
<Relationships xmlns="http://schemas.openxmlformats.org/package/2006/relationships"><Relationship Id="rId8" Type="http://schemas.openxmlformats.org/officeDocument/2006/relationships/tags" Target="../tags/tag103.xml"/><Relationship Id="rId13" Type="http://schemas.openxmlformats.org/officeDocument/2006/relationships/image" Target="../media/image52.png"/><Relationship Id="rId18" Type="http://schemas.openxmlformats.org/officeDocument/2006/relationships/image" Target="../media/image38.png"/><Relationship Id="rId3" Type="http://schemas.openxmlformats.org/officeDocument/2006/relationships/tags" Target="../tags/tag98.xml"/><Relationship Id="rId7" Type="http://schemas.openxmlformats.org/officeDocument/2006/relationships/tags" Target="../tags/tag102.xml"/><Relationship Id="rId12" Type="http://schemas.openxmlformats.org/officeDocument/2006/relationships/image" Target="../media/image51.png"/><Relationship Id="rId17" Type="http://schemas.openxmlformats.org/officeDocument/2006/relationships/image" Target="../media/image37.png"/><Relationship Id="rId2" Type="http://schemas.openxmlformats.org/officeDocument/2006/relationships/tags" Target="../tags/tag97.xml"/><Relationship Id="rId16" Type="http://schemas.openxmlformats.org/officeDocument/2006/relationships/image" Target="../media/image36.png"/><Relationship Id="rId20" Type="http://schemas.openxmlformats.org/officeDocument/2006/relationships/image" Target="../media/image49.png"/><Relationship Id="rId1" Type="http://schemas.openxmlformats.org/officeDocument/2006/relationships/tags" Target="../tags/tag96.xml"/><Relationship Id="rId6" Type="http://schemas.openxmlformats.org/officeDocument/2006/relationships/tags" Target="../tags/tag101.xml"/><Relationship Id="rId11" Type="http://schemas.openxmlformats.org/officeDocument/2006/relationships/notesSlide" Target="../notesSlides/notesSlide32.xml"/><Relationship Id="rId5" Type="http://schemas.openxmlformats.org/officeDocument/2006/relationships/tags" Target="../tags/tag100.xml"/><Relationship Id="rId15" Type="http://schemas.openxmlformats.org/officeDocument/2006/relationships/image" Target="../media/image35.png"/><Relationship Id="rId10" Type="http://schemas.openxmlformats.org/officeDocument/2006/relationships/slideLayout" Target="../slideLayouts/slideLayout2.xml"/><Relationship Id="rId19" Type="http://schemas.openxmlformats.org/officeDocument/2006/relationships/image" Target="../media/image39.png"/><Relationship Id="rId4" Type="http://schemas.openxmlformats.org/officeDocument/2006/relationships/tags" Target="../tags/tag99.xml"/><Relationship Id="rId9" Type="http://schemas.openxmlformats.org/officeDocument/2006/relationships/tags" Target="../tags/tag104.xml"/><Relationship Id="rId14" Type="http://schemas.openxmlformats.org/officeDocument/2006/relationships/image" Target="../media/image33.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xml"/><Relationship Id="rId1" Type="http://schemas.openxmlformats.org/officeDocument/2006/relationships/tags" Target="../tags/tag105.xml"/><Relationship Id="rId5" Type="http://schemas.openxmlformats.org/officeDocument/2006/relationships/image" Target="../media/image53.png"/><Relationship Id="rId4" Type="http://schemas.openxmlformats.org/officeDocument/2006/relationships/image" Target="../media/image33.png"/></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55.png"/><Relationship Id="rId2" Type="http://schemas.openxmlformats.org/officeDocument/2006/relationships/tags" Target="../tags/tag107.xml"/><Relationship Id="rId1" Type="http://schemas.openxmlformats.org/officeDocument/2006/relationships/tags" Target="../tags/tag106.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2.xml"/><Relationship Id="rId1" Type="http://schemas.openxmlformats.org/officeDocument/2006/relationships/tags" Target="../tags/tag108.xml"/><Relationship Id="rId5" Type="http://schemas.openxmlformats.org/officeDocument/2006/relationships/image" Target="../media/image53.png"/><Relationship Id="rId4" Type="http://schemas.openxmlformats.org/officeDocument/2006/relationships/image" Target="../media/image56.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2.xml"/><Relationship Id="rId1" Type="http://schemas.openxmlformats.org/officeDocument/2006/relationships/tags" Target="../tags/tag109.xml"/><Relationship Id="rId5" Type="http://schemas.openxmlformats.org/officeDocument/2006/relationships/image" Target="../media/image53.png"/><Relationship Id="rId4" Type="http://schemas.openxmlformats.org/officeDocument/2006/relationships/image" Target="../media/image57.png"/></Relationships>
</file>

<file path=ppt/slides/_rels/slide37.xml.rels><?xml version="1.0" encoding="UTF-8" standalone="yes"?>
<Relationships xmlns="http://schemas.openxmlformats.org/package/2006/relationships"><Relationship Id="rId8" Type="http://schemas.openxmlformats.org/officeDocument/2006/relationships/image" Target="../media/image57.png"/><Relationship Id="rId13" Type="http://schemas.openxmlformats.org/officeDocument/2006/relationships/image" Target="../media/image61.png"/><Relationship Id="rId3" Type="http://schemas.openxmlformats.org/officeDocument/2006/relationships/tags" Target="../tags/tag112.xml"/><Relationship Id="rId7" Type="http://schemas.openxmlformats.org/officeDocument/2006/relationships/notesSlide" Target="../notesSlides/notesSlide37.xml"/><Relationship Id="rId12" Type="http://schemas.openxmlformats.org/officeDocument/2006/relationships/image" Target="../media/image53.png"/><Relationship Id="rId2" Type="http://schemas.openxmlformats.org/officeDocument/2006/relationships/tags" Target="../tags/tag111.xml"/><Relationship Id="rId1" Type="http://schemas.openxmlformats.org/officeDocument/2006/relationships/tags" Target="../tags/tag110.xml"/><Relationship Id="rId6" Type="http://schemas.openxmlformats.org/officeDocument/2006/relationships/slideLayout" Target="../slideLayouts/slideLayout2.xml"/><Relationship Id="rId11" Type="http://schemas.openxmlformats.org/officeDocument/2006/relationships/image" Target="../media/image60.png"/><Relationship Id="rId5" Type="http://schemas.openxmlformats.org/officeDocument/2006/relationships/tags" Target="../tags/tag114.xml"/><Relationship Id="rId10" Type="http://schemas.openxmlformats.org/officeDocument/2006/relationships/image" Target="../media/image59.png"/><Relationship Id="rId4" Type="http://schemas.openxmlformats.org/officeDocument/2006/relationships/tags" Target="../tags/tag113.xml"/><Relationship Id="rId9" Type="http://schemas.openxmlformats.org/officeDocument/2006/relationships/image" Target="../media/image58.png"/><Relationship Id="rId14" Type="http://schemas.openxmlformats.org/officeDocument/2006/relationships/image" Target="../media/image62.png"/></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60.png"/><Relationship Id="rId2" Type="http://schemas.openxmlformats.org/officeDocument/2006/relationships/tags" Target="../tags/tag116.xml"/><Relationship Id="rId1" Type="http://schemas.openxmlformats.org/officeDocument/2006/relationships/tags" Target="../tags/tag115.xml"/><Relationship Id="rId6" Type="http://schemas.openxmlformats.org/officeDocument/2006/relationships/image" Target="../media/image53.png"/><Relationship Id="rId5" Type="http://schemas.openxmlformats.org/officeDocument/2006/relationships/image" Target="../media/image63.png"/><Relationship Id="rId4"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8" Type="http://schemas.openxmlformats.org/officeDocument/2006/relationships/image" Target="../media/image64.png"/><Relationship Id="rId3" Type="http://schemas.openxmlformats.org/officeDocument/2006/relationships/tags" Target="../tags/tag119.xml"/><Relationship Id="rId7" Type="http://schemas.openxmlformats.org/officeDocument/2006/relationships/image" Target="../media/image63.png"/><Relationship Id="rId2" Type="http://schemas.openxmlformats.org/officeDocument/2006/relationships/tags" Target="../tags/tag118.xml"/><Relationship Id="rId1" Type="http://schemas.openxmlformats.org/officeDocument/2006/relationships/tags" Target="../tags/tag117.xml"/><Relationship Id="rId6" Type="http://schemas.openxmlformats.org/officeDocument/2006/relationships/image" Target="../media/image53.png"/><Relationship Id="rId5" Type="http://schemas.openxmlformats.org/officeDocument/2006/relationships/notesSlide" Target="../notesSlides/notesSlide39.xml"/><Relationship Id="rId4" Type="http://schemas.openxmlformats.org/officeDocument/2006/relationships/slideLayout" Target="../slideLayouts/slideLayout2.xml"/><Relationship Id="rId9" Type="http://schemas.openxmlformats.org/officeDocument/2006/relationships/image" Target="../media/image60.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2.xml"/><Relationship Id="rId1" Type="http://schemas.openxmlformats.org/officeDocument/2006/relationships/tags" Target="../tags/tag120.xml"/><Relationship Id="rId6" Type="http://schemas.openxmlformats.org/officeDocument/2006/relationships/image" Target="../media/image66.png"/><Relationship Id="rId5" Type="http://schemas.openxmlformats.org/officeDocument/2006/relationships/image" Target="../media/image65.png"/><Relationship Id="rId4" Type="http://schemas.openxmlformats.org/officeDocument/2006/relationships/image" Target="../media/image3.png"/></Relationships>
</file>

<file path=ppt/slides/_rels/slide41.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49.xml"/><Relationship Id="rId1" Type="http://schemas.openxmlformats.org/officeDocument/2006/relationships/slideLayout" Target="../slideLayouts/slideLayout2.xml"/><Relationship Id="rId4" Type="http://schemas.openxmlformats.org/officeDocument/2006/relationships/image" Target="../media/image65.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2.xml"/><Relationship Id="rId1" Type="http://schemas.openxmlformats.org/officeDocument/2006/relationships/tags" Target="../tags/tag121.xml"/><Relationship Id="rId5" Type="http://schemas.openxmlformats.org/officeDocument/2006/relationships/image" Target="../media/image74.png"/><Relationship Id="rId4" Type="http://schemas.openxmlformats.org/officeDocument/2006/relationships/image" Target="../media/image66.png"/></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2.xml"/><Relationship Id="rId1" Type="http://schemas.openxmlformats.org/officeDocument/2006/relationships/tags" Target="../tags/tag122.xml"/><Relationship Id="rId6" Type="http://schemas.openxmlformats.org/officeDocument/2006/relationships/image" Target="../media/image77.png"/><Relationship Id="rId5" Type="http://schemas.openxmlformats.org/officeDocument/2006/relationships/image" Target="../media/image76.png"/><Relationship Id="rId4" Type="http://schemas.openxmlformats.org/officeDocument/2006/relationships/image" Target="../media/image75.png"/></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2.xml"/><Relationship Id="rId1" Type="http://schemas.openxmlformats.org/officeDocument/2006/relationships/tags" Target="../tags/tag123.xml"/><Relationship Id="rId6" Type="http://schemas.openxmlformats.org/officeDocument/2006/relationships/image" Target="../media/image77.png"/><Relationship Id="rId5" Type="http://schemas.openxmlformats.org/officeDocument/2006/relationships/image" Target="../media/image78.png"/><Relationship Id="rId4" Type="http://schemas.openxmlformats.org/officeDocument/2006/relationships/image" Target="../media/image76.png"/></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2.xml"/><Relationship Id="rId1" Type="http://schemas.openxmlformats.org/officeDocument/2006/relationships/tags" Target="../tags/tag124.xml"/><Relationship Id="rId6" Type="http://schemas.openxmlformats.org/officeDocument/2006/relationships/image" Target="../media/image77.png"/><Relationship Id="rId5" Type="http://schemas.openxmlformats.org/officeDocument/2006/relationships/image" Target="../media/image80.png"/><Relationship Id="rId4" Type="http://schemas.openxmlformats.org/officeDocument/2006/relationships/image" Target="../media/image79.png"/></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2.xml"/><Relationship Id="rId1" Type="http://schemas.openxmlformats.org/officeDocument/2006/relationships/tags" Target="../tags/tag125.xml"/><Relationship Id="rId5" Type="http://schemas.openxmlformats.org/officeDocument/2006/relationships/image" Target="../media/image77.png"/><Relationship Id="rId4" Type="http://schemas.openxmlformats.org/officeDocument/2006/relationships/image" Target="../media/image81.png"/></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2.xml"/><Relationship Id="rId1" Type="http://schemas.openxmlformats.org/officeDocument/2006/relationships/tags" Target="../tags/tag126.xml"/><Relationship Id="rId5" Type="http://schemas.openxmlformats.org/officeDocument/2006/relationships/image" Target="../media/image77.png"/><Relationship Id="rId4" Type="http://schemas.openxmlformats.org/officeDocument/2006/relationships/image" Target="../media/image82.png"/></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2.xml"/><Relationship Id="rId1" Type="http://schemas.openxmlformats.org/officeDocument/2006/relationships/tags" Target="../tags/tag127.xml"/><Relationship Id="rId5" Type="http://schemas.openxmlformats.org/officeDocument/2006/relationships/image" Target="../media/image84.png"/><Relationship Id="rId4" Type="http://schemas.openxmlformats.org/officeDocument/2006/relationships/image" Target="../media/image83.png"/></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2.xml"/><Relationship Id="rId1" Type="http://schemas.openxmlformats.org/officeDocument/2006/relationships/tags" Target="../tags/tag128.xml"/><Relationship Id="rId5" Type="http://schemas.openxmlformats.org/officeDocument/2006/relationships/image" Target="../media/image85.png"/><Relationship Id="rId4" Type="http://schemas.openxmlformats.org/officeDocument/2006/relationships/image" Target="../media/image83.png"/></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2.xml"/><Relationship Id="rId1" Type="http://schemas.openxmlformats.org/officeDocument/2006/relationships/tags" Target="../tags/tag129.xml"/><Relationship Id="rId6" Type="http://schemas.openxmlformats.org/officeDocument/2006/relationships/image" Target="../media/image4.png"/><Relationship Id="rId5" Type="http://schemas.openxmlformats.org/officeDocument/2006/relationships/image" Target="../media/image86.png"/><Relationship Id="rId4" Type="http://schemas.openxmlformats.org/officeDocument/2006/relationships/image" Target="../media/image83.png"/></Relationships>
</file>

<file path=ppt/slides/_rels/slide5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9.xml"/><Relationship Id="rId1" Type="http://schemas.openxmlformats.org/officeDocument/2006/relationships/slideLayout" Target="../slideLayouts/slideLayout2.xml"/><Relationship Id="rId4" Type="http://schemas.openxmlformats.org/officeDocument/2006/relationships/image" Target="../media/image87.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88.png"/><Relationship Id="rId7" Type="http://schemas.openxmlformats.org/officeDocument/2006/relationships/image" Target="../media/image92.png"/><Relationship Id="rId2" Type="http://schemas.openxmlformats.org/officeDocument/2006/relationships/notesSlide" Target="../notesSlides/notesSlide60.xml"/><Relationship Id="rId1" Type="http://schemas.openxmlformats.org/officeDocument/2006/relationships/slideLayout" Target="../slideLayouts/slideLayout2.xml"/><Relationship Id="rId6" Type="http://schemas.openxmlformats.org/officeDocument/2006/relationships/image" Target="../media/image91.png"/><Relationship Id="rId5" Type="http://schemas.openxmlformats.org/officeDocument/2006/relationships/image" Target="../media/image90.png"/><Relationship Id="rId4" Type="http://schemas.openxmlformats.org/officeDocument/2006/relationships/image" Target="../media/image89.png"/></Relationships>
</file>

<file path=ppt/slides/_rels/slide61.xml.rels><?xml version="1.0" encoding="UTF-8" standalone="yes"?>
<Relationships xmlns="http://schemas.openxmlformats.org/package/2006/relationships"><Relationship Id="rId8" Type="http://schemas.openxmlformats.org/officeDocument/2006/relationships/image" Target="../media/image97.png"/><Relationship Id="rId3" Type="http://schemas.openxmlformats.org/officeDocument/2006/relationships/image" Target="../media/image93.png"/><Relationship Id="rId7" Type="http://schemas.openxmlformats.org/officeDocument/2006/relationships/image" Target="../media/image96.png"/><Relationship Id="rId2" Type="http://schemas.openxmlformats.org/officeDocument/2006/relationships/notesSlide" Target="../notesSlides/notesSlide61.xml"/><Relationship Id="rId1" Type="http://schemas.openxmlformats.org/officeDocument/2006/relationships/slideLayout" Target="../slideLayouts/slideLayout2.xml"/><Relationship Id="rId6" Type="http://schemas.openxmlformats.org/officeDocument/2006/relationships/image" Target="../media/image95.png"/><Relationship Id="rId5" Type="http://schemas.openxmlformats.org/officeDocument/2006/relationships/image" Target="../media/image94.png"/><Relationship Id="rId4" Type="http://schemas.openxmlformats.org/officeDocument/2006/relationships/image" Target="../media/image89.png"/></Relationships>
</file>

<file path=ppt/slides/_rels/slide62.xml.rels><?xml version="1.0" encoding="UTF-8" standalone="yes"?>
<Relationships xmlns="http://schemas.openxmlformats.org/package/2006/relationships"><Relationship Id="rId3" Type="http://schemas.openxmlformats.org/officeDocument/2006/relationships/image" Target="../media/image93.png"/><Relationship Id="rId7" Type="http://schemas.openxmlformats.org/officeDocument/2006/relationships/image" Target="../media/image96.png"/><Relationship Id="rId2" Type="http://schemas.openxmlformats.org/officeDocument/2006/relationships/notesSlide" Target="../notesSlides/notesSlide62.xml"/><Relationship Id="rId1" Type="http://schemas.openxmlformats.org/officeDocument/2006/relationships/slideLayout" Target="../slideLayouts/slideLayout2.xml"/><Relationship Id="rId6" Type="http://schemas.openxmlformats.org/officeDocument/2006/relationships/image" Target="../media/image95.png"/><Relationship Id="rId5" Type="http://schemas.openxmlformats.org/officeDocument/2006/relationships/image" Target="../media/image94.png"/><Relationship Id="rId4" Type="http://schemas.openxmlformats.org/officeDocument/2006/relationships/image" Target="../media/image89.png"/></Relationships>
</file>

<file path=ppt/slides/_rels/slide63.xml.rels><?xml version="1.0" encoding="UTF-8" standalone="yes"?>
<Relationships xmlns="http://schemas.openxmlformats.org/package/2006/relationships"><Relationship Id="rId3" Type="http://schemas.openxmlformats.org/officeDocument/2006/relationships/image" Target="../media/image93.png"/><Relationship Id="rId7" Type="http://schemas.openxmlformats.org/officeDocument/2006/relationships/image" Target="../media/image96.png"/><Relationship Id="rId2" Type="http://schemas.openxmlformats.org/officeDocument/2006/relationships/notesSlide" Target="../notesSlides/notesSlide63.xml"/><Relationship Id="rId1" Type="http://schemas.openxmlformats.org/officeDocument/2006/relationships/slideLayout" Target="../slideLayouts/slideLayout2.xml"/><Relationship Id="rId6" Type="http://schemas.openxmlformats.org/officeDocument/2006/relationships/image" Target="../media/image95.png"/><Relationship Id="rId5" Type="http://schemas.openxmlformats.org/officeDocument/2006/relationships/image" Target="../media/image94.png"/><Relationship Id="rId4" Type="http://schemas.openxmlformats.org/officeDocument/2006/relationships/image" Target="../media/image89.png"/></Relationships>
</file>

<file path=ppt/slides/_rels/slide64.xml.rels><?xml version="1.0" encoding="UTF-8" standalone="yes"?>
<Relationships xmlns="http://schemas.openxmlformats.org/package/2006/relationships"><Relationship Id="rId8" Type="http://schemas.openxmlformats.org/officeDocument/2006/relationships/image" Target="../media/image98.png"/><Relationship Id="rId3" Type="http://schemas.openxmlformats.org/officeDocument/2006/relationships/image" Target="../media/image93.png"/><Relationship Id="rId7" Type="http://schemas.openxmlformats.org/officeDocument/2006/relationships/image" Target="../media/image96.png"/><Relationship Id="rId2" Type="http://schemas.openxmlformats.org/officeDocument/2006/relationships/notesSlide" Target="../notesSlides/notesSlide64.xml"/><Relationship Id="rId1" Type="http://schemas.openxmlformats.org/officeDocument/2006/relationships/slideLayout" Target="../slideLayouts/slideLayout2.xml"/><Relationship Id="rId6" Type="http://schemas.openxmlformats.org/officeDocument/2006/relationships/image" Target="../media/image95.png"/><Relationship Id="rId5" Type="http://schemas.openxmlformats.org/officeDocument/2006/relationships/image" Target="../media/image94.png"/><Relationship Id="rId4" Type="http://schemas.openxmlformats.org/officeDocument/2006/relationships/image" Target="../media/image89.png"/></Relationships>
</file>

<file path=ppt/slides/_rels/slide65.xml.rels><?xml version="1.0" encoding="UTF-8" standalone="yes"?>
<Relationships xmlns="http://schemas.openxmlformats.org/package/2006/relationships"><Relationship Id="rId8" Type="http://schemas.openxmlformats.org/officeDocument/2006/relationships/image" Target="../media/image100.png"/><Relationship Id="rId3" Type="http://schemas.openxmlformats.org/officeDocument/2006/relationships/image" Target="../media/image99.png"/><Relationship Id="rId7" Type="http://schemas.openxmlformats.org/officeDocument/2006/relationships/image" Target="../media/image95.png"/><Relationship Id="rId2" Type="http://schemas.openxmlformats.org/officeDocument/2006/relationships/notesSlide" Target="../notesSlides/notesSlide65.xml"/><Relationship Id="rId1" Type="http://schemas.openxmlformats.org/officeDocument/2006/relationships/slideLayout" Target="../slideLayouts/slideLayout2.xml"/><Relationship Id="rId6" Type="http://schemas.openxmlformats.org/officeDocument/2006/relationships/image" Target="../media/image94.png"/><Relationship Id="rId5" Type="http://schemas.openxmlformats.org/officeDocument/2006/relationships/image" Target="../media/image89.png"/><Relationship Id="rId4" Type="http://schemas.openxmlformats.org/officeDocument/2006/relationships/image" Target="../media/image93.png"/></Relationships>
</file>

<file path=ppt/slides/_rels/slide66.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notesSlide" Target="../notesSlides/notesSlide66.xml"/><Relationship Id="rId1" Type="http://schemas.openxmlformats.org/officeDocument/2006/relationships/slideLayout" Target="../slideLayouts/slideLayout2.xml"/><Relationship Id="rId5" Type="http://schemas.openxmlformats.org/officeDocument/2006/relationships/image" Target="../media/image103.png"/><Relationship Id="rId4" Type="http://schemas.openxmlformats.org/officeDocument/2006/relationships/image" Target="../media/image102.png"/></Relationships>
</file>

<file path=ppt/slides/_rels/slide67.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notesSlide" Target="../notesSlides/notesSlide67.xml"/><Relationship Id="rId1" Type="http://schemas.openxmlformats.org/officeDocument/2006/relationships/slideLayout" Target="../slideLayouts/slideLayout2.xml"/><Relationship Id="rId4" Type="http://schemas.openxmlformats.org/officeDocument/2006/relationships/image" Target="../media/image105.png"/></Relationships>
</file>

<file path=ppt/slides/_rels/slide68.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notesSlide" Target="../notesSlides/notesSlide68.xml"/><Relationship Id="rId1" Type="http://schemas.openxmlformats.org/officeDocument/2006/relationships/slideLayout" Target="../slideLayouts/slideLayout2.xml"/><Relationship Id="rId4" Type="http://schemas.openxmlformats.org/officeDocument/2006/relationships/image" Target="../media/image107.png"/></Relationships>
</file>

<file path=ppt/slides/_rels/slide69.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69.xml"/><Relationship Id="rId1" Type="http://schemas.openxmlformats.org/officeDocument/2006/relationships/slideLayout" Target="../slideLayouts/slideLayout2.xml"/><Relationship Id="rId4" Type="http://schemas.openxmlformats.org/officeDocument/2006/relationships/image" Target="../media/image109.jpe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70.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70.xml"/><Relationship Id="rId1" Type="http://schemas.openxmlformats.org/officeDocument/2006/relationships/slideLayout" Target="../slideLayouts/slideLayout2.xml"/><Relationship Id="rId4" Type="http://schemas.openxmlformats.org/officeDocument/2006/relationships/image" Target="../media/image111.png"/></Relationships>
</file>

<file path=ppt/slides/_rels/slide71.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notesSlide" Target="../notesSlides/notesSlide71.xml"/><Relationship Id="rId1" Type="http://schemas.openxmlformats.org/officeDocument/2006/relationships/slideLayout" Target="../slideLayouts/slideLayout2.xml"/><Relationship Id="rId4" Type="http://schemas.openxmlformats.org/officeDocument/2006/relationships/image" Target="../media/image113.png"/></Relationships>
</file>

<file path=ppt/slides/_rels/slide72.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74.xml"/><Relationship Id="rId2" Type="http://schemas.openxmlformats.org/officeDocument/2006/relationships/slideLayout" Target="../slideLayouts/slideLayout2.xml"/><Relationship Id="rId1" Type="http://schemas.openxmlformats.org/officeDocument/2006/relationships/video" Target="file:///C:\Users\loos\Documents\work\i3D\presentation\comparison.wmv" TargetMode="External"/><Relationship Id="rId4" Type="http://schemas.openxmlformats.org/officeDocument/2006/relationships/image" Target="../media/image115.png"/></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75.xml"/><Relationship Id="rId2" Type="http://schemas.openxmlformats.org/officeDocument/2006/relationships/slideLayout" Target="../slideLayouts/slideLayout2.xml"/><Relationship Id="rId1" Type="http://schemas.openxmlformats.org/officeDocument/2006/relationships/video" Target="file:///C:\Users\loos\Documents\work\i3D\presentation\animation.wmv" TargetMode="External"/><Relationship Id="rId4" Type="http://schemas.openxmlformats.org/officeDocument/2006/relationships/image" Target="../media/image116.png"/></Relationships>
</file>

<file path=ppt/slides/_rels/slide76.xml.rels><?xml version="1.0" encoding="UTF-8" standalone="yes"?>
<Relationships xmlns="http://schemas.openxmlformats.org/package/2006/relationships"><Relationship Id="rId3" Type="http://schemas.openxmlformats.org/officeDocument/2006/relationships/notesSlide" Target="../notesSlides/notesSlide76.xml"/><Relationship Id="rId2" Type="http://schemas.openxmlformats.org/officeDocument/2006/relationships/slideLayout" Target="../slideLayouts/slideLayout2.xml"/><Relationship Id="rId1" Type="http://schemas.openxmlformats.org/officeDocument/2006/relationships/video" Target="file:///C:\Users\loos\Documents\work\i3D\presentation\cathedral.wmv" TargetMode="External"/><Relationship Id="rId4" Type="http://schemas.openxmlformats.org/officeDocument/2006/relationships/image" Target="../media/image117.png"/></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png"/></Relationships>
</file>

<file path=ppt/slides/_rels/slide8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0.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81.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118.png"/><Relationship Id="rId7" Type="http://schemas.openxmlformats.org/officeDocument/2006/relationships/image" Target="../media/image12.png"/><Relationship Id="rId2" Type="http://schemas.openxmlformats.org/officeDocument/2006/relationships/notesSlide" Target="../notesSlides/notesSlide81.xml"/><Relationship Id="rId1" Type="http://schemas.openxmlformats.org/officeDocument/2006/relationships/slideLayout" Target="../slideLayouts/slideLayout2.xml"/><Relationship Id="rId6" Type="http://schemas.openxmlformats.org/officeDocument/2006/relationships/image" Target="../media/image121.png"/><Relationship Id="rId11" Type="http://schemas.openxmlformats.org/officeDocument/2006/relationships/image" Target="../media/image9.png"/><Relationship Id="rId5" Type="http://schemas.openxmlformats.org/officeDocument/2006/relationships/image" Target="../media/image120.png"/><Relationship Id="rId10" Type="http://schemas.openxmlformats.org/officeDocument/2006/relationships/image" Target="../media/image8.png"/><Relationship Id="rId4" Type="http://schemas.openxmlformats.org/officeDocument/2006/relationships/image" Target="../media/image119.png"/><Relationship Id="rId9" Type="http://schemas.openxmlformats.org/officeDocument/2006/relationships/image" Target="../media/image11.png"/></Relationships>
</file>

<file path=ppt/slides/_rels/slide82.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17.png"/><Relationship Id="rId3" Type="http://schemas.openxmlformats.org/officeDocument/2006/relationships/image" Target="../media/image8.png"/><Relationship Id="rId7" Type="http://schemas.openxmlformats.org/officeDocument/2006/relationships/image" Target="../media/image20.jpeg"/><Relationship Id="rId12" Type="http://schemas.openxmlformats.org/officeDocument/2006/relationships/image" Target="../media/image122.jpeg"/><Relationship Id="rId2" Type="http://schemas.openxmlformats.org/officeDocument/2006/relationships/notesSlide" Target="../notesSlides/notesSlide82.xml"/><Relationship Id="rId16" Type="http://schemas.openxmlformats.org/officeDocument/2006/relationships/image" Target="../media/image11.png"/><Relationship Id="rId1" Type="http://schemas.openxmlformats.org/officeDocument/2006/relationships/slideLayout" Target="../slideLayouts/slideLayout2.xml"/><Relationship Id="rId6" Type="http://schemas.openxmlformats.org/officeDocument/2006/relationships/image" Target="../media/image19.png"/><Relationship Id="rId11" Type="http://schemas.openxmlformats.org/officeDocument/2006/relationships/image" Target="../media/image16.jpeg"/><Relationship Id="rId5" Type="http://schemas.openxmlformats.org/officeDocument/2006/relationships/image" Target="../media/image18.jpeg"/><Relationship Id="rId1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 Id="rId14" Type="http://schemas.openxmlformats.org/officeDocument/2006/relationships/image" Target="../media/image12.png"/></Relationships>
</file>

<file path=ppt/slides/_rels/slide83.xml.rels><?xml version="1.0" encoding="UTF-8" standalone="yes"?>
<Relationships xmlns="http://schemas.openxmlformats.org/package/2006/relationships"><Relationship Id="rId8" Type="http://schemas.openxmlformats.org/officeDocument/2006/relationships/image" Target="../media/image16.jpeg"/><Relationship Id="rId3" Type="http://schemas.openxmlformats.org/officeDocument/2006/relationships/image" Target="../media/image13.png"/><Relationship Id="rId7" Type="http://schemas.openxmlformats.org/officeDocument/2006/relationships/image" Target="../media/image15.png"/><Relationship Id="rId12" Type="http://schemas.openxmlformats.org/officeDocument/2006/relationships/image" Target="../media/image123.png"/><Relationship Id="rId2" Type="http://schemas.openxmlformats.org/officeDocument/2006/relationships/notesSlide" Target="../notesSlides/notesSlide83.xml"/><Relationship Id="rId1" Type="http://schemas.openxmlformats.org/officeDocument/2006/relationships/slideLayout" Target="../slideLayouts/slideLayout2.xml"/><Relationship Id="rId6" Type="http://schemas.openxmlformats.org/officeDocument/2006/relationships/image" Target="../media/image20.jpeg"/><Relationship Id="rId11" Type="http://schemas.openxmlformats.org/officeDocument/2006/relationships/image" Target="../media/image19.png"/><Relationship Id="rId5" Type="http://schemas.openxmlformats.org/officeDocument/2006/relationships/image" Target="../media/image14.png"/><Relationship Id="rId10" Type="http://schemas.openxmlformats.org/officeDocument/2006/relationships/image" Target="../media/image18.jpeg"/><Relationship Id="rId4" Type="http://schemas.openxmlformats.org/officeDocument/2006/relationships/image" Target="../media/image17.png"/><Relationship Id="rId9" Type="http://schemas.openxmlformats.org/officeDocument/2006/relationships/image" Target="../media/image122.jpeg"/></Relationships>
</file>

<file path=ppt/slides/_rels/slide84.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124.png"/><Relationship Id="rId2" Type="http://schemas.openxmlformats.org/officeDocument/2006/relationships/tags" Target="../tags/tag131.xml"/><Relationship Id="rId1" Type="http://schemas.openxmlformats.org/officeDocument/2006/relationships/tags" Target="../tags/tag130.xml"/><Relationship Id="rId6" Type="http://schemas.openxmlformats.org/officeDocument/2006/relationships/image" Target="../media/image48.png"/><Relationship Id="rId5" Type="http://schemas.openxmlformats.org/officeDocument/2006/relationships/image" Target="../media/image9.png"/><Relationship Id="rId4" Type="http://schemas.openxmlformats.org/officeDocument/2006/relationships/notesSlide" Target="../notesSlides/notesSlide84.xml"/></Relationships>
</file>

<file path=ppt/slides/_rels/slide85.xml.rels><?xml version="1.0" encoding="UTF-8" standalone="yes"?>
<Relationships xmlns="http://schemas.openxmlformats.org/package/2006/relationships"><Relationship Id="rId8" Type="http://schemas.openxmlformats.org/officeDocument/2006/relationships/image" Target="../media/image128.png"/><Relationship Id="rId3" Type="http://schemas.openxmlformats.org/officeDocument/2006/relationships/slideLayout" Target="../slideLayouts/slideLayout2.xml"/><Relationship Id="rId7" Type="http://schemas.openxmlformats.org/officeDocument/2006/relationships/image" Target="../media/image127.png"/><Relationship Id="rId2" Type="http://schemas.openxmlformats.org/officeDocument/2006/relationships/tags" Target="../tags/tag133.xml"/><Relationship Id="rId1" Type="http://schemas.openxmlformats.org/officeDocument/2006/relationships/tags" Target="../tags/tag132.xml"/><Relationship Id="rId6" Type="http://schemas.openxmlformats.org/officeDocument/2006/relationships/image" Target="../media/image126.png"/><Relationship Id="rId5" Type="http://schemas.openxmlformats.org/officeDocument/2006/relationships/image" Target="../media/image125.png"/><Relationship Id="rId4" Type="http://schemas.openxmlformats.org/officeDocument/2006/relationships/notesSlide" Target="../notesSlides/notesSlide85.xml"/><Relationship Id="rId9" Type="http://schemas.openxmlformats.org/officeDocument/2006/relationships/image" Target="../media/image9.png"/></Relationships>
</file>

<file path=ppt/slides/_rels/slide86.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slideLayout" Target="../slideLayouts/slideLayout2.xml"/><Relationship Id="rId7" Type="http://schemas.openxmlformats.org/officeDocument/2006/relationships/image" Target="../media/image129.png"/><Relationship Id="rId2" Type="http://schemas.openxmlformats.org/officeDocument/2006/relationships/tags" Target="../tags/tag135.xml"/><Relationship Id="rId1" Type="http://schemas.openxmlformats.org/officeDocument/2006/relationships/tags" Target="../tags/tag134.xml"/><Relationship Id="rId6" Type="http://schemas.openxmlformats.org/officeDocument/2006/relationships/image" Target="../media/image124.png"/><Relationship Id="rId5" Type="http://schemas.openxmlformats.org/officeDocument/2006/relationships/image" Target="../media/image48.png"/><Relationship Id="rId4" Type="http://schemas.openxmlformats.org/officeDocument/2006/relationships/notesSlide" Target="../notesSlides/notesSlide86.xml"/><Relationship Id="rId9" Type="http://schemas.openxmlformats.org/officeDocument/2006/relationships/chart" Target="../charts/chart1.xml"/></Relationships>
</file>

<file path=ppt/slides/_rels/slide87.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131.png"/><Relationship Id="rId2" Type="http://schemas.openxmlformats.org/officeDocument/2006/relationships/tags" Target="../tags/tag137.xml"/><Relationship Id="rId1" Type="http://schemas.openxmlformats.org/officeDocument/2006/relationships/tags" Target="../tags/tag136.xml"/><Relationship Id="rId6" Type="http://schemas.openxmlformats.org/officeDocument/2006/relationships/image" Target="../media/image130.png"/><Relationship Id="rId5" Type="http://schemas.openxmlformats.org/officeDocument/2006/relationships/image" Target="../media/image122.jpeg"/><Relationship Id="rId4" Type="http://schemas.openxmlformats.org/officeDocument/2006/relationships/notesSlide" Target="../notesSlides/notesSlide87.xml"/></Relationships>
</file>

<file path=ppt/slides/_rels/slide88.xml.rels><?xml version="1.0" encoding="UTF-8" standalone="yes"?>
<Relationships xmlns="http://schemas.openxmlformats.org/package/2006/relationships"><Relationship Id="rId3" Type="http://schemas.openxmlformats.org/officeDocument/2006/relationships/notesSlide" Target="../notesSlides/notesSlide88.xml"/><Relationship Id="rId2" Type="http://schemas.openxmlformats.org/officeDocument/2006/relationships/slideLayout" Target="../slideLayouts/slideLayout2.xml"/><Relationship Id="rId1" Type="http://schemas.openxmlformats.org/officeDocument/2006/relationships/tags" Target="../tags/tag138.xml"/><Relationship Id="rId6" Type="http://schemas.openxmlformats.org/officeDocument/2006/relationships/image" Target="../media/image133.png"/><Relationship Id="rId5" Type="http://schemas.openxmlformats.org/officeDocument/2006/relationships/image" Target="../media/image122.jpeg"/><Relationship Id="rId4" Type="http://schemas.openxmlformats.org/officeDocument/2006/relationships/image" Target="../media/image132.png"/></Relationships>
</file>

<file path=ppt/slides/_rels/slide89.xml.rels><?xml version="1.0" encoding="UTF-8" standalone="yes"?>
<Relationships xmlns="http://schemas.openxmlformats.org/package/2006/relationships"><Relationship Id="rId3" Type="http://schemas.openxmlformats.org/officeDocument/2006/relationships/notesSlide" Target="../notesSlides/notesSlide89.xml"/><Relationship Id="rId2" Type="http://schemas.openxmlformats.org/officeDocument/2006/relationships/slideLayout" Target="../slideLayouts/slideLayout2.xml"/><Relationship Id="rId1" Type="http://schemas.openxmlformats.org/officeDocument/2006/relationships/tags" Target="../tags/tag139.xml"/><Relationship Id="rId6" Type="http://schemas.openxmlformats.org/officeDocument/2006/relationships/image" Target="../media/image133.png"/><Relationship Id="rId5" Type="http://schemas.openxmlformats.org/officeDocument/2006/relationships/image" Target="../media/image122.jpeg"/><Relationship Id="rId4" Type="http://schemas.openxmlformats.org/officeDocument/2006/relationships/image" Target="../media/image134.png"/></Relationships>
</file>

<file path=ppt/slides/_rels/slide9.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notesSlide" Target="../notesSlides/notesSlide9.xml"/><Relationship Id="rId7" Type="http://schemas.openxmlformats.org/officeDocument/2006/relationships/image" Target="../media/image16.jpeg"/><Relationship Id="rId2" Type="http://schemas.openxmlformats.org/officeDocument/2006/relationships/slideLayout" Target="../slideLayouts/slideLayout2.xml"/><Relationship Id="rId1" Type="http://schemas.openxmlformats.org/officeDocument/2006/relationships/tags" Target="../tags/tag3.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90.xml.rels><?xml version="1.0" encoding="UTF-8" standalone="yes"?>
<Relationships xmlns="http://schemas.openxmlformats.org/package/2006/relationships"><Relationship Id="rId3" Type="http://schemas.openxmlformats.org/officeDocument/2006/relationships/notesSlide" Target="../notesSlides/notesSlide90.xml"/><Relationship Id="rId2" Type="http://schemas.openxmlformats.org/officeDocument/2006/relationships/slideLayout" Target="../slideLayouts/slideLayout2.xml"/><Relationship Id="rId1" Type="http://schemas.openxmlformats.org/officeDocument/2006/relationships/tags" Target="../tags/tag140.xml"/><Relationship Id="rId6" Type="http://schemas.openxmlformats.org/officeDocument/2006/relationships/image" Target="../media/image122.jpeg"/><Relationship Id="rId5" Type="http://schemas.openxmlformats.org/officeDocument/2006/relationships/image" Target="../media/image136.png"/><Relationship Id="rId4" Type="http://schemas.openxmlformats.org/officeDocument/2006/relationships/image" Target="../media/image135.png"/></Relationships>
</file>

<file path=ppt/slides/_rels/slide91.xml.rels><?xml version="1.0" encoding="UTF-8" standalone="yes"?>
<Relationships xmlns="http://schemas.openxmlformats.org/package/2006/relationships"><Relationship Id="rId3" Type="http://schemas.openxmlformats.org/officeDocument/2006/relationships/notesSlide" Target="../notesSlides/notesSlide91.xml"/><Relationship Id="rId2" Type="http://schemas.openxmlformats.org/officeDocument/2006/relationships/slideLayout" Target="../slideLayouts/slideLayout2.xml"/><Relationship Id="rId1" Type="http://schemas.openxmlformats.org/officeDocument/2006/relationships/tags" Target="../tags/tag141.xml"/><Relationship Id="rId6" Type="http://schemas.openxmlformats.org/officeDocument/2006/relationships/image" Target="../media/image122.jpeg"/><Relationship Id="rId5" Type="http://schemas.openxmlformats.org/officeDocument/2006/relationships/image" Target="../media/image135.png"/><Relationship Id="rId4" Type="http://schemas.openxmlformats.org/officeDocument/2006/relationships/image" Target="../media/image137.png"/></Relationships>
</file>

<file path=ppt/slides/_rels/slide92.xml.rels><?xml version="1.0" encoding="UTF-8" standalone="yes"?>
<Relationships xmlns="http://schemas.openxmlformats.org/package/2006/relationships"><Relationship Id="rId3" Type="http://schemas.openxmlformats.org/officeDocument/2006/relationships/notesSlide" Target="../notesSlides/notesSlide92.xml"/><Relationship Id="rId2" Type="http://schemas.openxmlformats.org/officeDocument/2006/relationships/slideLayout" Target="../slideLayouts/slideLayout2.xml"/><Relationship Id="rId1" Type="http://schemas.openxmlformats.org/officeDocument/2006/relationships/tags" Target="../tags/tag142.xml"/><Relationship Id="rId6" Type="http://schemas.openxmlformats.org/officeDocument/2006/relationships/image" Target="../media/image122.jpeg"/><Relationship Id="rId5" Type="http://schemas.openxmlformats.org/officeDocument/2006/relationships/image" Target="../media/image130.png"/><Relationship Id="rId4" Type="http://schemas.openxmlformats.org/officeDocument/2006/relationships/image" Target="../media/image135.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pPr eaLnBrk="1" fontAlgn="auto" hangingPunct="1">
              <a:spcAft>
                <a:spcPts val="0"/>
              </a:spcAft>
              <a:defRPr/>
            </a:pPr>
            <a:r>
              <a:rPr lang="en-US" sz="5400" cap="none" dirty="0" smtClean="0">
                <a:solidFill>
                  <a:schemeClr val="bg2"/>
                </a:solidFill>
              </a:rPr>
              <a:t>Volumetric </a:t>
            </a:r>
            <a:r>
              <a:rPr lang="en-US" sz="5400" cap="none" dirty="0" err="1" smtClean="0">
                <a:solidFill>
                  <a:schemeClr val="bg2"/>
                </a:solidFill>
              </a:rPr>
              <a:t>Obscurance</a:t>
            </a:r>
            <a:endParaRPr lang="en-US" sz="5400" cap="none" dirty="0">
              <a:solidFill>
                <a:schemeClr val="bg2"/>
              </a:solidFill>
            </a:endParaRPr>
          </a:p>
        </p:txBody>
      </p:sp>
      <p:sp>
        <p:nvSpPr>
          <p:cNvPr id="9219" name="Subtitle 2"/>
          <p:cNvSpPr>
            <a:spLocks noGrp="1"/>
          </p:cNvSpPr>
          <p:nvPr>
            <p:ph type="subTitle" idx="1"/>
          </p:nvPr>
        </p:nvSpPr>
        <p:spPr>
          <a:xfrm>
            <a:off x="2362200" y="6049963"/>
            <a:ext cx="6705600" cy="685800"/>
          </a:xfrm>
        </p:spPr>
        <p:txBody>
          <a:bodyPr/>
          <a:lstStyle/>
          <a:p>
            <a:pPr eaLnBrk="1" hangingPunct="1"/>
            <a:r>
              <a:rPr lang="en-US" dirty="0" smtClean="0"/>
              <a:t>Brad Loos &amp; Peter-Pike Sloan</a:t>
            </a:r>
          </a:p>
        </p:txBody>
      </p:sp>
      <p:sp>
        <p:nvSpPr>
          <p:cNvPr id="9220" name="TextBox 3"/>
          <p:cNvSpPr txBox="1">
            <a:spLocks noChangeArrowheads="1"/>
          </p:cNvSpPr>
          <p:nvPr>
            <p:custDataLst>
              <p:tags r:id="rId1"/>
            </p:custDataLst>
          </p:nvPr>
        </p:nvSpPr>
        <p:spPr bwMode="auto">
          <a:xfrm>
            <a:off x="0" y="7112000"/>
            <a:ext cx="9144000" cy="646113"/>
          </a:xfrm>
          <a:prstGeom prst="rect">
            <a:avLst/>
          </a:prstGeom>
          <a:noFill/>
          <a:ln w="9525">
            <a:noFill/>
            <a:miter lim="800000"/>
            <a:headEnd/>
            <a:tailEnd/>
          </a:ln>
        </p:spPr>
        <p:txBody>
          <a:bodyPr>
            <a:spAutoFit/>
          </a:bodyPr>
          <a:lstStyle/>
          <a:p>
            <a:r>
              <a:rPr lang="en-US"/>
              <a:t>TexPoint fonts used in EMF. </a:t>
            </a:r>
          </a:p>
          <a:p>
            <a:r>
              <a:rPr lang="en-US"/>
              <a:t>Read the TexPoint manual before you delete this box.: </a:t>
            </a:r>
            <a:r>
              <a:rPr lang="en-US">
                <a:latin typeface="CMMI10" pitchFamily="34" charset="0"/>
              </a:rPr>
              <a:t>A</a:t>
            </a:r>
            <a:r>
              <a:rPr lang="en-US">
                <a:latin typeface="CMR10" pitchFamily="34" charset="0"/>
              </a:rPr>
              <a:t>A</a:t>
            </a:r>
            <a:r>
              <a:rPr lang="en-US">
                <a:latin typeface="CMR7" pitchFamily="34" charset="0"/>
              </a:rPr>
              <a:t>A</a:t>
            </a:r>
            <a:r>
              <a:rPr lang="en-US">
                <a:latin typeface="CMMI7" pitchFamily="34" charset="0"/>
              </a:rPr>
              <a:t>A</a:t>
            </a:r>
            <a:r>
              <a:rPr lang="en-US">
                <a:latin typeface="CMEX10" pitchFamily="34" charset="0"/>
              </a:rPr>
              <a:t>A</a:t>
            </a:r>
            <a:r>
              <a:rPr lang="en-US">
                <a:latin typeface="cmsy7" pitchFamily="34" charset="0"/>
              </a:rPr>
              <a:t>A</a:t>
            </a:r>
            <a:r>
              <a:rPr lang="en-US">
                <a:latin typeface="cmsy10orig" pitchFamily="34" charset="0"/>
              </a:rPr>
              <a:t>A</a:t>
            </a:r>
            <a:r>
              <a:rPr lang="en-US">
                <a:latin typeface="cmbx10" pitchFamily="34" charset="0"/>
              </a:rPr>
              <a:t>A</a:t>
            </a:r>
            <a:r>
              <a:rPr lang="en-US">
                <a:latin typeface="cmmi5" pitchFamily="34" charset="0"/>
              </a:rPr>
              <a:t>A</a:t>
            </a:r>
            <a:r>
              <a:rPr lang="en-US">
                <a:latin typeface="CMR5" pitchFamily="34" charset="0"/>
              </a:rPr>
              <a:t>A</a:t>
            </a:r>
            <a:r>
              <a:rPr lang="en-US">
                <a:latin typeface="CMSY5" pitchFamily="34" charset="0"/>
              </a:rPr>
              <a:t>A</a:t>
            </a:r>
            <a:endParaRPr lang="en-US"/>
          </a:p>
        </p:txBody>
      </p:sp>
      <p:grpSp>
        <p:nvGrpSpPr>
          <p:cNvPr id="9221" name="Group 10"/>
          <p:cNvGrpSpPr>
            <a:grpSpLocks/>
          </p:cNvGrpSpPr>
          <p:nvPr/>
        </p:nvGrpSpPr>
        <p:grpSpPr bwMode="auto">
          <a:xfrm>
            <a:off x="195263" y="1503363"/>
            <a:ext cx="8747125" cy="2989262"/>
            <a:chOff x="204498" y="1503784"/>
            <a:chExt cx="8746672" cy="2988893"/>
          </a:xfrm>
        </p:grpSpPr>
        <p:pic>
          <p:nvPicPr>
            <p:cNvPr id="9222" name="Picture 5"/>
            <p:cNvPicPr>
              <a:picLocks noChangeAspect="1" noChangeArrowheads="1"/>
            </p:cNvPicPr>
            <p:nvPr/>
          </p:nvPicPr>
          <p:blipFill>
            <a:blip r:embed="rId4" cstate="print"/>
            <a:srcRect/>
            <a:stretch>
              <a:fillRect/>
            </a:stretch>
          </p:blipFill>
          <p:spPr bwMode="auto">
            <a:xfrm>
              <a:off x="204498" y="1749477"/>
              <a:ext cx="2743200" cy="2743200"/>
            </a:xfrm>
            <a:prstGeom prst="rect">
              <a:avLst/>
            </a:prstGeom>
            <a:noFill/>
            <a:ln w="9525">
              <a:noFill/>
              <a:miter lim="800000"/>
              <a:headEnd/>
              <a:tailEnd/>
            </a:ln>
          </p:spPr>
        </p:pic>
        <p:pic>
          <p:nvPicPr>
            <p:cNvPr id="9223" name="Picture 6"/>
            <p:cNvPicPr>
              <a:picLocks noChangeAspect="1" noChangeArrowheads="1"/>
            </p:cNvPicPr>
            <p:nvPr/>
          </p:nvPicPr>
          <p:blipFill>
            <a:blip r:embed="rId5" cstate="print"/>
            <a:srcRect/>
            <a:stretch>
              <a:fillRect/>
            </a:stretch>
          </p:blipFill>
          <p:spPr bwMode="auto">
            <a:xfrm>
              <a:off x="3206234" y="1749477"/>
              <a:ext cx="2743200" cy="2743200"/>
            </a:xfrm>
            <a:prstGeom prst="rect">
              <a:avLst/>
            </a:prstGeom>
            <a:noFill/>
            <a:ln w="9525">
              <a:noFill/>
              <a:miter lim="800000"/>
              <a:headEnd/>
              <a:tailEnd/>
            </a:ln>
          </p:spPr>
        </p:pic>
        <p:pic>
          <p:nvPicPr>
            <p:cNvPr id="9224" name="Picture 7"/>
            <p:cNvPicPr>
              <a:picLocks noChangeAspect="1" noChangeArrowheads="1"/>
            </p:cNvPicPr>
            <p:nvPr/>
          </p:nvPicPr>
          <p:blipFill>
            <a:blip r:embed="rId6" cstate="print"/>
            <a:srcRect/>
            <a:stretch>
              <a:fillRect/>
            </a:stretch>
          </p:blipFill>
          <p:spPr bwMode="auto">
            <a:xfrm>
              <a:off x="6207970" y="1749477"/>
              <a:ext cx="2743200" cy="2743200"/>
            </a:xfrm>
            <a:prstGeom prst="rect">
              <a:avLst/>
            </a:prstGeom>
            <a:noFill/>
            <a:ln w="9525">
              <a:noFill/>
              <a:miter lim="800000"/>
              <a:headEnd/>
              <a:tailEnd/>
            </a:ln>
          </p:spPr>
        </p:pic>
        <p:sp>
          <p:nvSpPr>
            <p:cNvPr id="9225" name="TextBox 7"/>
            <p:cNvSpPr txBox="1">
              <a:spLocks noChangeArrowheads="1"/>
            </p:cNvSpPr>
            <p:nvPr/>
          </p:nvSpPr>
          <p:spPr bwMode="auto">
            <a:xfrm>
              <a:off x="335277" y="1503784"/>
              <a:ext cx="2481641" cy="307739"/>
            </a:xfrm>
            <a:prstGeom prst="rect">
              <a:avLst/>
            </a:prstGeom>
            <a:noFill/>
            <a:ln w="9525">
              <a:noFill/>
              <a:miter lim="800000"/>
              <a:headEnd/>
              <a:tailEnd/>
            </a:ln>
          </p:spPr>
          <p:txBody>
            <a:bodyPr wrap="none">
              <a:spAutoFit/>
            </a:bodyPr>
            <a:lstStyle/>
            <a:p>
              <a:r>
                <a:rPr lang="en-US" sz="1400" b="1" dirty="0" smtClean="0">
                  <a:solidFill>
                    <a:schemeClr val="bg2"/>
                  </a:solidFill>
                </a:rPr>
                <a:t>33 Point Samples – 156 fps</a:t>
              </a:r>
              <a:endParaRPr lang="en-US" sz="1400" b="1" dirty="0">
                <a:solidFill>
                  <a:schemeClr val="bg2"/>
                </a:solidFill>
              </a:endParaRPr>
            </a:p>
          </p:txBody>
        </p:sp>
        <p:sp>
          <p:nvSpPr>
            <p:cNvPr id="9226" name="TextBox 8"/>
            <p:cNvSpPr txBox="1">
              <a:spLocks noChangeArrowheads="1"/>
            </p:cNvSpPr>
            <p:nvPr/>
          </p:nvSpPr>
          <p:spPr bwMode="auto">
            <a:xfrm>
              <a:off x="3424657" y="1503784"/>
              <a:ext cx="2302114" cy="307739"/>
            </a:xfrm>
            <a:prstGeom prst="rect">
              <a:avLst/>
            </a:prstGeom>
            <a:noFill/>
            <a:ln w="9525">
              <a:noFill/>
              <a:miter lim="800000"/>
              <a:headEnd/>
              <a:tailEnd/>
            </a:ln>
          </p:spPr>
          <p:txBody>
            <a:bodyPr wrap="none">
              <a:spAutoFit/>
            </a:bodyPr>
            <a:lstStyle/>
            <a:p>
              <a:r>
                <a:rPr lang="en-US" sz="1400" b="1" dirty="0" smtClean="0">
                  <a:solidFill>
                    <a:schemeClr val="bg2"/>
                  </a:solidFill>
                </a:rPr>
                <a:t>9 Line Samples – 210 fps</a:t>
              </a:r>
              <a:endParaRPr lang="en-US" sz="1400" b="1" dirty="0">
                <a:solidFill>
                  <a:schemeClr val="bg2"/>
                </a:solidFill>
              </a:endParaRPr>
            </a:p>
          </p:txBody>
        </p:sp>
        <p:sp>
          <p:nvSpPr>
            <p:cNvPr id="9227" name="TextBox 9"/>
            <p:cNvSpPr txBox="1">
              <a:spLocks noChangeArrowheads="1"/>
            </p:cNvSpPr>
            <p:nvPr/>
          </p:nvSpPr>
          <p:spPr bwMode="auto">
            <a:xfrm>
              <a:off x="6424635" y="1503784"/>
              <a:ext cx="2309871" cy="307739"/>
            </a:xfrm>
            <a:prstGeom prst="rect">
              <a:avLst/>
            </a:prstGeom>
            <a:noFill/>
            <a:ln w="9525">
              <a:noFill/>
              <a:miter lim="800000"/>
              <a:headEnd/>
              <a:tailEnd/>
            </a:ln>
          </p:spPr>
          <p:txBody>
            <a:bodyPr wrap="none">
              <a:spAutoFit/>
            </a:bodyPr>
            <a:lstStyle/>
            <a:p>
              <a:r>
                <a:rPr lang="en-US" sz="1400" b="1" dirty="0" smtClean="0">
                  <a:solidFill>
                    <a:schemeClr val="bg2"/>
                  </a:solidFill>
                </a:rPr>
                <a:t>1 Area Sample – 240 FPS</a:t>
              </a:r>
              <a:endParaRPr lang="en-US" sz="1400" b="1" dirty="0">
                <a:solidFill>
                  <a:schemeClr val="bg2"/>
                </a:solidFill>
              </a:endParaRPr>
            </a:p>
          </p:txBody>
        </p:sp>
      </p:grpSp>
    </p:spTree>
  </p:cSld>
  <p:clrMapOvr>
    <a:masterClrMapping/>
  </p:clrMapOvr>
  <p:transition advTm="6817"/>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612775" y="228600"/>
            <a:ext cx="8153400" cy="990600"/>
          </a:xfrm>
        </p:spPr>
        <p:txBody>
          <a:bodyPr/>
          <a:lstStyle/>
          <a:p>
            <a:pPr eaLnBrk="1" hangingPunct="1"/>
            <a:r>
              <a:rPr lang="en-US" dirty="0" smtClean="0"/>
              <a:t>Previous Work</a:t>
            </a:r>
          </a:p>
        </p:txBody>
      </p:sp>
      <p:cxnSp>
        <p:nvCxnSpPr>
          <p:cNvPr id="44" name="Straight Arrow Connector 43"/>
          <p:cNvCxnSpPr/>
          <p:nvPr/>
        </p:nvCxnSpPr>
        <p:spPr>
          <a:xfrm rot="5400000" flipH="1" flipV="1">
            <a:off x="-1486020" y="4025011"/>
            <a:ext cx="4351534" cy="1588"/>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46" name="Straight Arrow Connector 45"/>
          <p:cNvCxnSpPr/>
          <p:nvPr/>
        </p:nvCxnSpPr>
        <p:spPr>
          <a:xfrm>
            <a:off x="678730" y="6183984"/>
            <a:ext cx="7927942" cy="1588"/>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49" name="TextBox 48"/>
          <p:cNvSpPr txBox="1"/>
          <p:nvPr/>
        </p:nvSpPr>
        <p:spPr>
          <a:xfrm rot="16200000">
            <a:off x="-9524" y="3943350"/>
            <a:ext cx="1008609" cy="369332"/>
          </a:xfrm>
          <a:prstGeom prst="rect">
            <a:avLst/>
          </a:prstGeom>
          <a:noFill/>
        </p:spPr>
        <p:txBody>
          <a:bodyPr wrap="none" rtlCol="0">
            <a:spAutoFit/>
          </a:bodyPr>
          <a:lstStyle/>
          <a:p>
            <a:r>
              <a:rPr lang="en-US" dirty="0" smtClean="0">
                <a:latin typeface="+mn-lt"/>
              </a:rPr>
              <a:t>Accuracy</a:t>
            </a:r>
            <a:endParaRPr lang="en-US" dirty="0">
              <a:latin typeface="+mn-lt"/>
            </a:endParaRPr>
          </a:p>
        </p:txBody>
      </p:sp>
      <p:sp>
        <p:nvSpPr>
          <p:cNvPr id="50" name="TextBox 49"/>
          <p:cNvSpPr txBox="1"/>
          <p:nvPr/>
        </p:nvSpPr>
        <p:spPr>
          <a:xfrm>
            <a:off x="4105277" y="6210300"/>
            <a:ext cx="784189" cy="369332"/>
          </a:xfrm>
          <a:prstGeom prst="rect">
            <a:avLst/>
          </a:prstGeom>
          <a:noFill/>
        </p:spPr>
        <p:txBody>
          <a:bodyPr wrap="none" rtlCol="0">
            <a:spAutoFit/>
          </a:bodyPr>
          <a:lstStyle/>
          <a:p>
            <a:r>
              <a:rPr lang="en-US" dirty="0" smtClean="0">
                <a:latin typeface="+mn-lt"/>
              </a:rPr>
              <a:t>Speed</a:t>
            </a:r>
            <a:endParaRPr lang="en-US" dirty="0">
              <a:latin typeface="+mn-lt"/>
            </a:endParaRPr>
          </a:p>
        </p:txBody>
      </p:sp>
      <p:grpSp>
        <p:nvGrpSpPr>
          <p:cNvPr id="4" name="Group 105"/>
          <p:cNvGrpSpPr/>
          <p:nvPr/>
        </p:nvGrpSpPr>
        <p:grpSpPr>
          <a:xfrm>
            <a:off x="5561769" y="5143721"/>
            <a:ext cx="1111490" cy="918434"/>
            <a:chOff x="7438194" y="4762721"/>
            <a:chExt cx="1111490" cy="918434"/>
          </a:xfrm>
        </p:grpSpPr>
        <p:pic>
          <p:nvPicPr>
            <p:cNvPr id="62" name="Picture 2"/>
            <p:cNvPicPr>
              <a:picLocks noChangeAspect="1" noChangeArrowheads="1"/>
            </p:cNvPicPr>
            <p:nvPr/>
          </p:nvPicPr>
          <p:blipFill>
            <a:blip r:embed="rId3" cstate="print"/>
            <a:srcRect/>
            <a:stretch>
              <a:fillRect/>
            </a:stretch>
          </p:blipFill>
          <p:spPr bwMode="auto">
            <a:xfrm>
              <a:off x="7473359" y="4816429"/>
              <a:ext cx="1005840" cy="639408"/>
            </a:xfrm>
            <a:prstGeom prst="rect">
              <a:avLst/>
            </a:prstGeom>
            <a:noFill/>
            <a:ln w="9525">
              <a:noFill/>
              <a:miter lim="800000"/>
              <a:headEnd/>
              <a:tailEnd/>
            </a:ln>
          </p:spPr>
        </p:pic>
        <p:sp>
          <p:nvSpPr>
            <p:cNvPr id="60" name="Rounded Rectangle 59"/>
            <p:cNvSpPr/>
            <p:nvPr/>
          </p:nvSpPr>
          <p:spPr bwMode="auto">
            <a:xfrm>
              <a:off x="7438194" y="4762721"/>
              <a:ext cx="1097280" cy="9144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3" name="Rectangle 62"/>
            <p:cNvSpPr/>
            <p:nvPr/>
          </p:nvSpPr>
          <p:spPr>
            <a:xfrm>
              <a:off x="7446371" y="5404156"/>
              <a:ext cx="1103313" cy="276999"/>
            </a:xfrm>
            <a:prstGeom prst="rect">
              <a:avLst/>
            </a:prstGeom>
          </p:spPr>
          <p:txBody>
            <a:bodyPr wrap="square">
              <a:spAutoFit/>
            </a:bodyPr>
            <a:lstStyle/>
            <a:p>
              <a:pPr algn="ctr">
                <a:defRPr/>
              </a:pPr>
              <a:r>
                <a:rPr lang="en-US" sz="1200" dirty="0" err="1" smtClean="0">
                  <a:latin typeface="+mn-lt"/>
                </a:rPr>
                <a:t>Mittring</a:t>
              </a:r>
              <a:r>
                <a:rPr lang="en-US" sz="1200" dirty="0" smtClean="0">
                  <a:latin typeface="+mn-lt"/>
                </a:rPr>
                <a:t> 2007</a:t>
              </a:r>
            </a:p>
          </p:txBody>
        </p:sp>
      </p:grpSp>
      <p:grpSp>
        <p:nvGrpSpPr>
          <p:cNvPr id="5" name="Group 104"/>
          <p:cNvGrpSpPr/>
          <p:nvPr/>
        </p:nvGrpSpPr>
        <p:grpSpPr>
          <a:xfrm>
            <a:off x="5247444" y="4057871"/>
            <a:ext cx="1121015" cy="947009"/>
            <a:chOff x="7400094" y="3448271"/>
            <a:chExt cx="1121015" cy="947009"/>
          </a:xfrm>
        </p:grpSpPr>
        <p:pic>
          <p:nvPicPr>
            <p:cNvPr id="64" name="Picture 2"/>
            <p:cNvPicPr>
              <a:picLocks noChangeAspect="1" noChangeArrowheads="1"/>
            </p:cNvPicPr>
            <p:nvPr/>
          </p:nvPicPr>
          <p:blipFill>
            <a:blip r:embed="rId4" cstate="print"/>
            <a:srcRect/>
            <a:stretch>
              <a:fillRect/>
            </a:stretch>
          </p:blipFill>
          <p:spPr bwMode="auto">
            <a:xfrm>
              <a:off x="7446149" y="3497358"/>
              <a:ext cx="1005840" cy="690056"/>
            </a:xfrm>
            <a:prstGeom prst="rect">
              <a:avLst/>
            </a:prstGeom>
            <a:noFill/>
            <a:ln w="9525">
              <a:noFill/>
              <a:miter lim="800000"/>
              <a:headEnd/>
              <a:tailEnd/>
            </a:ln>
          </p:spPr>
        </p:pic>
        <p:sp>
          <p:nvSpPr>
            <p:cNvPr id="65" name="Rectangle 64"/>
            <p:cNvSpPr/>
            <p:nvPr/>
          </p:nvSpPr>
          <p:spPr>
            <a:xfrm>
              <a:off x="7417796" y="4118281"/>
              <a:ext cx="1103313" cy="276999"/>
            </a:xfrm>
            <a:prstGeom prst="rect">
              <a:avLst/>
            </a:prstGeom>
          </p:spPr>
          <p:txBody>
            <a:bodyPr wrap="square">
              <a:spAutoFit/>
            </a:bodyPr>
            <a:lstStyle/>
            <a:p>
              <a:pPr algn="ctr">
                <a:defRPr/>
              </a:pPr>
              <a:r>
                <a:rPr lang="en-US" sz="1200" dirty="0" err="1" smtClean="0">
                  <a:latin typeface="+mn-lt"/>
                </a:rPr>
                <a:t>Filion</a:t>
              </a:r>
              <a:r>
                <a:rPr lang="en-US" sz="1200" dirty="0" smtClean="0">
                  <a:latin typeface="+mn-lt"/>
                </a:rPr>
                <a:t> 2008</a:t>
              </a:r>
            </a:p>
          </p:txBody>
        </p:sp>
        <p:sp>
          <p:nvSpPr>
            <p:cNvPr id="61" name="Rounded Rectangle 60"/>
            <p:cNvSpPr/>
            <p:nvPr/>
          </p:nvSpPr>
          <p:spPr bwMode="auto">
            <a:xfrm>
              <a:off x="7400094" y="3448271"/>
              <a:ext cx="1097280" cy="9144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grpSp>
        <p:nvGrpSpPr>
          <p:cNvPr id="107" name="Group 106"/>
          <p:cNvGrpSpPr/>
          <p:nvPr/>
        </p:nvGrpSpPr>
        <p:grpSpPr>
          <a:xfrm>
            <a:off x="973931" y="1809750"/>
            <a:ext cx="1137918" cy="457974"/>
            <a:chOff x="973931" y="1809750"/>
            <a:chExt cx="1137918" cy="457974"/>
          </a:xfrm>
        </p:grpSpPr>
        <p:grpSp>
          <p:nvGrpSpPr>
            <p:cNvPr id="108" name="Group 106"/>
            <p:cNvGrpSpPr/>
            <p:nvPr/>
          </p:nvGrpSpPr>
          <p:grpSpPr>
            <a:xfrm>
              <a:off x="973931" y="1809750"/>
              <a:ext cx="964364" cy="276999"/>
              <a:chOff x="973931" y="1809750"/>
              <a:chExt cx="964364" cy="276999"/>
            </a:xfrm>
          </p:grpSpPr>
          <p:sp>
            <p:nvSpPr>
              <p:cNvPr id="112" name="Oval 111"/>
              <p:cNvSpPr/>
              <p:nvPr/>
            </p:nvSpPr>
            <p:spPr>
              <a:xfrm>
                <a:off x="973931" y="1919138"/>
                <a:ext cx="64443" cy="6444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3" name="TextBox 112"/>
              <p:cNvSpPr txBox="1"/>
              <p:nvPr/>
            </p:nvSpPr>
            <p:spPr>
              <a:xfrm>
                <a:off x="990600" y="1809750"/>
                <a:ext cx="947695" cy="276999"/>
              </a:xfrm>
              <a:prstGeom prst="rect">
                <a:avLst/>
              </a:prstGeom>
              <a:noFill/>
            </p:spPr>
            <p:txBody>
              <a:bodyPr wrap="none" rtlCol="0">
                <a:spAutoFit/>
              </a:bodyPr>
              <a:lstStyle/>
              <a:p>
                <a:r>
                  <a:rPr lang="en-US" sz="1200" dirty="0" smtClean="0">
                    <a:latin typeface="+mn-lt"/>
                  </a:rPr>
                  <a:t>Landis 2002</a:t>
                </a:r>
                <a:endParaRPr lang="en-US" sz="1200" dirty="0">
                  <a:latin typeface="+mn-lt"/>
                </a:endParaRPr>
              </a:p>
            </p:txBody>
          </p:sp>
        </p:grpSp>
        <p:grpSp>
          <p:nvGrpSpPr>
            <p:cNvPr id="109" name="Group 105"/>
            <p:cNvGrpSpPr/>
            <p:nvPr/>
          </p:nvGrpSpPr>
          <p:grpSpPr>
            <a:xfrm>
              <a:off x="1119188" y="1990725"/>
              <a:ext cx="992661" cy="276999"/>
              <a:chOff x="1119188" y="1990725"/>
              <a:chExt cx="992661" cy="276999"/>
            </a:xfrm>
          </p:grpSpPr>
          <p:sp>
            <p:nvSpPr>
              <p:cNvPr id="110" name="TextBox 109"/>
              <p:cNvSpPr txBox="1"/>
              <p:nvPr/>
            </p:nvSpPr>
            <p:spPr>
              <a:xfrm>
                <a:off x="1123950" y="1990725"/>
                <a:ext cx="987899" cy="276999"/>
              </a:xfrm>
              <a:prstGeom prst="rect">
                <a:avLst/>
              </a:prstGeom>
              <a:noFill/>
            </p:spPr>
            <p:txBody>
              <a:bodyPr wrap="none" rtlCol="0">
                <a:spAutoFit/>
              </a:bodyPr>
              <a:lstStyle/>
              <a:p>
                <a:r>
                  <a:rPr lang="en-US" sz="1200" dirty="0" smtClean="0">
                    <a:latin typeface="+mn-lt"/>
                  </a:rPr>
                  <a:t>Zhukov 1998</a:t>
                </a:r>
                <a:endParaRPr lang="en-US" sz="1200" dirty="0">
                  <a:latin typeface="+mn-lt"/>
                </a:endParaRPr>
              </a:p>
            </p:txBody>
          </p:sp>
          <p:sp>
            <p:nvSpPr>
              <p:cNvPr id="111" name="Oval 110"/>
              <p:cNvSpPr/>
              <p:nvPr/>
            </p:nvSpPr>
            <p:spPr>
              <a:xfrm>
                <a:off x="1119188" y="2102491"/>
                <a:ext cx="64443" cy="6444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135" name="Group 134"/>
          <p:cNvGrpSpPr/>
          <p:nvPr/>
        </p:nvGrpSpPr>
        <p:grpSpPr>
          <a:xfrm>
            <a:off x="1971676" y="3938588"/>
            <a:ext cx="1207417" cy="276999"/>
            <a:chOff x="2281238" y="3629025"/>
            <a:chExt cx="1207417" cy="276999"/>
          </a:xfrm>
        </p:grpSpPr>
        <p:sp>
          <p:nvSpPr>
            <p:cNvPr id="130" name="TextBox 129"/>
            <p:cNvSpPr txBox="1"/>
            <p:nvPr/>
          </p:nvSpPr>
          <p:spPr>
            <a:xfrm>
              <a:off x="2290763" y="3629025"/>
              <a:ext cx="1197892" cy="276999"/>
            </a:xfrm>
            <a:prstGeom prst="rect">
              <a:avLst/>
            </a:prstGeom>
            <a:noFill/>
          </p:spPr>
          <p:txBody>
            <a:bodyPr wrap="none" rtlCol="0">
              <a:spAutoFit/>
            </a:bodyPr>
            <a:lstStyle/>
            <a:p>
              <a:r>
                <a:rPr lang="en-US" sz="1200" dirty="0" err="1" smtClean="0">
                  <a:latin typeface="+mn-lt"/>
                </a:rPr>
                <a:t>Kontkanen</a:t>
              </a:r>
              <a:r>
                <a:rPr lang="en-US" sz="1200" dirty="0" smtClean="0">
                  <a:latin typeface="+mn-lt"/>
                </a:rPr>
                <a:t> 2005</a:t>
              </a:r>
              <a:endParaRPr lang="en-US" sz="1200" dirty="0">
                <a:latin typeface="+mn-lt"/>
              </a:endParaRPr>
            </a:p>
          </p:txBody>
        </p:sp>
        <p:sp>
          <p:nvSpPr>
            <p:cNvPr id="125" name="Oval 124"/>
            <p:cNvSpPr/>
            <p:nvPr/>
          </p:nvSpPr>
          <p:spPr>
            <a:xfrm>
              <a:off x="2281238" y="3745553"/>
              <a:ext cx="64443" cy="6444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37" name="Group 136"/>
          <p:cNvGrpSpPr/>
          <p:nvPr/>
        </p:nvGrpSpPr>
        <p:grpSpPr>
          <a:xfrm>
            <a:off x="3305177" y="4129087"/>
            <a:ext cx="1096728" cy="276999"/>
            <a:chOff x="3609976" y="4019550"/>
            <a:chExt cx="1096728" cy="276999"/>
          </a:xfrm>
        </p:grpSpPr>
        <p:sp>
          <p:nvSpPr>
            <p:cNvPr id="132" name="TextBox 131"/>
            <p:cNvSpPr txBox="1"/>
            <p:nvPr/>
          </p:nvSpPr>
          <p:spPr>
            <a:xfrm>
              <a:off x="3614738" y="4019550"/>
              <a:ext cx="1091966" cy="276999"/>
            </a:xfrm>
            <a:prstGeom prst="rect">
              <a:avLst/>
            </a:prstGeom>
            <a:noFill/>
          </p:spPr>
          <p:txBody>
            <a:bodyPr wrap="none" rtlCol="0">
              <a:spAutoFit/>
            </a:bodyPr>
            <a:lstStyle/>
            <a:p>
              <a:r>
                <a:rPr lang="en-US" sz="1200" dirty="0" smtClean="0">
                  <a:latin typeface="+mn-lt"/>
                </a:rPr>
                <a:t>McGuire 2009</a:t>
              </a:r>
              <a:endParaRPr lang="en-US" sz="1200" dirty="0">
                <a:latin typeface="+mn-lt"/>
              </a:endParaRPr>
            </a:p>
          </p:txBody>
        </p:sp>
        <p:sp>
          <p:nvSpPr>
            <p:cNvPr id="127" name="Oval 126"/>
            <p:cNvSpPr/>
            <p:nvPr/>
          </p:nvSpPr>
          <p:spPr>
            <a:xfrm>
              <a:off x="3609976" y="4140841"/>
              <a:ext cx="64443" cy="6444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36" name="Group 135"/>
          <p:cNvGrpSpPr/>
          <p:nvPr/>
        </p:nvGrpSpPr>
        <p:grpSpPr>
          <a:xfrm>
            <a:off x="2505075" y="3605212"/>
            <a:ext cx="941366" cy="276999"/>
            <a:chOff x="3552825" y="3276600"/>
            <a:chExt cx="941366" cy="276999"/>
          </a:xfrm>
        </p:grpSpPr>
        <p:sp>
          <p:nvSpPr>
            <p:cNvPr id="131" name="TextBox 130"/>
            <p:cNvSpPr txBox="1"/>
            <p:nvPr/>
          </p:nvSpPr>
          <p:spPr>
            <a:xfrm>
              <a:off x="3557588" y="3276600"/>
              <a:ext cx="936603" cy="276999"/>
            </a:xfrm>
            <a:prstGeom prst="rect">
              <a:avLst/>
            </a:prstGeom>
            <a:noFill/>
          </p:spPr>
          <p:txBody>
            <a:bodyPr wrap="none" rtlCol="0">
              <a:spAutoFit/>
            </a:bodyPr>
            <a:lstStyle/>
            <a:p>
              <a:r>
                <a:rPr lang="en-US" sz="1200" dirty="0" err="1" smtClean="0">
                  <a:latin typeface="+mn-lt"/>
                </a:rPr>
                <a:t>Bavoil</a:t>
              </a:r>
              <a:r>
                <a:rPr lang="en-US" sz="1200" dirty="0" smtClean="0">
                  <a:latin typeface="+mn-lt"/>
                </a:rPr>
                <a:t> 2008</a:t>
              </a:r>
              <a:endParaRPr lang="en-US" sz="1200" dirty="0">
                <a:latin typeface="+mn-lt"/>
              </a:endParaRPr>
            </a:p>
          </p:txBody>
        </p:sp>
        <p:sp>
          <p:nvSpPr>
            <p:cNvPr id="128" name="Oval 127"/>
            <p:cNvSpPr/>
            <p:nvPr/>
          </p:nvSpPr>
          <p:spPr>
            <a:xfrm>
              <a:off x="3552825" y="3393128"/>
              <a:ext cx="64443" cy="6444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39" name="Group 138"/>
          <p:cNvGrpSpPr/>
          <p:nvPr/>
        </p:nvGrpSpPr>
        <p:grpSpPr>
          <a:xfrm>
            <a:off x="3500438" y="3471862"/>
            <a:ext cx="1309928" cy="276999"/>
            <a:chOff x="2438400" y="4800600"/>
            <a:chExt cx="1309928" cy="276999"/>
          </a:xfrm>
        </p:grpSpPr>
        <p:sp>
          <p:nvSpPr>
            <p:cNvPr id="126" name="Oval 125"/>
            <p:cNvSpPr/>
            <p:nvPr/>
          </p:nvSpPr>
          <p:spPr>
            <a:xfrm>
              <a:off x="2438400" y="4917128"/>
              <a:ext cx="64443" cy="6444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4" name="TextBox 133"/>
            <p:cNvSpPr txBox="1"/>
            <p:nvPr/>
          </p:nvSpPr>
          <p:spPr>
            <a:xfrm>
              <a:off x="2443163" y="4800600"/>
              <a:ext cx="1305165" cy="276999"/>
            </a:xfrm>
            <a:prstGeom prst="rect">
              <a:avLst/>
            </a:prstGeom>
            <a:noFill/>
          </p:spPr>
          <p:txBody>
            <a:bodyPr wrap="none" rtlCol="0">
              <a:spAutoFit/>
            </a:bodyPr>
            <a:lstStyle/>
            <a:p>
              <a:r>
                <a:rPr lang="en-US" sz="1200" dirty="0" err="1" smtClean="0">
                  <a:latin typeface="+mn-lt"/>
                </a:rPr>
                <a:t>Shanmugam</a:t>
              </a:r>
              <a:r>
                <a:rPr lang="en-US" sz="1200" dirty="0" smtClean="0">
                  <a:latin typeface="+mn-lt"/>
                </a:rPr>
                <a:t> 2007</a:t>
              </a:r>
              <a:endParaRPr lang="en-US" sz="1200" dirty="0">
                <a:latin typeface="+mn-lt"/>
              </a:endParaRPr>
            </a:p>
          </p:txBody>
        </p:sp>
      </p:grpSp>
      <p:grpSp>
        <p:nvGrpSpPr>
          <p:cNvPr id="147" name="Group 146"/>
          <p:cNvGrpSpPr/>
          <p:nvPr/>
        </p:nvGrpSpPr>
        <p:grpSpPr>
          <a:xfrm>
            <a:off x="1447800" y="2333625"/>
            <a:ext cx="2599098" cy="823615"/>
            <a:chOff x="1447800" y="2162175"/>
            <a:chExt cx="2599098" cy="823615"/>
          </a:xfrm>
        </p:grpSpPr>
        <p:grpSp>
          <p:nvGrpSpPr>
            <p:cNvPr id="148" name="Group 100"/>
            <p:cNvGrpSpPr/>
            <p:nvPr/>
          </p:nvGrpSpPr>
          <p:grpSpPr>
            <a:xfrm>
              <a:off x="1447800" y="2524125"/>
              <a:ext cx="1293142" cy="461665"/>
              <a:chOff x="1381125" y="1990725"/>
              <a:chExt cx="1293142" cy="461665"/>
            </a:xfrm>
          </p:grpSpPr>
          <p:sp>
            <p:nvSpPr>
              <p:cNvPr id="151" name="Oval 150"/>
              <p:cNvSpPr/>
              <p:nvPr/>
            </p:nvSpPr>
            <p:spPr>
              <a:xfrm>
                <a:off x="1381125" y="2164407"/>
                <a:ext cx="114300" cy="1143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2" name="TextBox 151"/>
              <p:cNvSpPr txBox="1"/>
              <p:nvPr/>
            </p:nvSpPr>
            <p:spPr>
              <a:xfrm>
                <a:off x="1476375" y="1990725"/>
                <a:ext cx="1197892" cy="461665"/>
              </a:xfrm>
              <a:prstGeom prst="rect">
                <a:avLst/>
              </a:prstGeom>
              <a:noFill/>
            </p:spPr>
            <p:txBody>
              <a:bodyPr wrap="none" rtlCol="0">
                <a:spAutoFit/>
              </a:bodyPr>
              <a:lstStyle/>
              <a:p>
                <a:r>
                  <a:rPr lang="en-US" sz="1200" dirty="0" err="1" smtClean="0">
                    <a:latin typeface="+mn-lt"/>
                  </a:rPr>
                  <a:t>Kontkanen</a:t>
                </a:r>
                <a:r>
                  <a:rPr lang="en-US" sz="1200" dirty="0" smtClean="0">
                    <a:latin typeface="+mn-lt"/>
                  </a:rPr>
                  <a:t> 2006</a:t>
                </a:r>
              </a:p>
              <a:p>
                <a:r>
                  <a:rPr lang="en-US" sz="1200" dirty="0" smtClean="0">
                    <a:latin typeface="+mn-lt"/>
                  </a:rPr>
                  <a:t>Kirk 2007</a:t>
                </a:r>
                <a:endParaRPr lang="en-US" sz="1200" dirty="0">
                  <a:latin typeface="+mn-lt"/>
                </a:endParaRPr>
              </a:p>
            </p:txBody>
          </p:sp>
        </p:grpSp>
        <p:sp>
          <p:nvSpPr>
            <p:cNvPr id="149" name="TextBox 148"/>
            <p:cNvSpPr txBox="1"/>
            <p:nvPr/>
          </p:nvSpPr>
          <p:spPr>
            <a:xfrm>
              <a:off x="3057525" y="2162175"/>
              <a:ext cx="989373" cy="276999"/>
            </a:xfrm>
            <a:prstGeom prst="rect">
              <a:avLst/>
            </a:prstGeom>
            <a:noFill/>
          </p:spPr>
          <p:txBody>
            <a:bodyPr wrap="none" rtlCol="0">
              <a:spAutoFit/>
            </a:bodyPr>
            <a:lstStyle/>
            <a:p>
              <a:r>
                <a:rPr lang="en-US" sz="1200" dirty="0" err="1" smtClean="0">
                  <a:latin typeface="+mn-lt"/>
                </a:rPr>
                <a:t>Bunnell</a:t>
              </a:r>
              <a:r>
                <a:rPr lang="en-US" sz="1200" dirty="0" smtClean="0">
                  <a:latin typeface="+mn-lt"/>
                </a:rPr>
                <a:t> 2005</a:t>
              </a:r>
              <a:endParaRPr lang="en-US" sz="1200" dirty="0">
                <a:latin typeface="+mn-lt"/>
              </a:endParaRPr>
            </a:p>
          </p:txBody>
        </p:sp>
        <p:sp>
          <p:nvSpPr>
            <p:cNvPr id="150" name="Oval 149"/>
            <p:cNvSpPr/>
            <p:nvPr/>
          </p:nvSpPr>
          <p:spPr>
            <a:xfrm>
              <a:off x="3043238" y="2273941"/>
              <a:ext cx="64443" cy="6444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Sld>
  <p:clrMapOvr>
    <a:masterClrMapping/>
  </p:clrMapOvr>
  <p:transition advTm="15491"/>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612775" y="228600"/>
            <a:ext cx="8153400" cy="990600"/>
          </a:xfrm>
        </p:spPr>
        <p:txBody>
          <a:bodyPr/>
          <a:lstStyle/>
          <a:p>
            <a:pPr eaLnBrk="1" hangingPunct="1"/>
            <a:r>
              <a:rPr lang="en-US" dirty="0" smtClean="0"/>
              <a:t>Previous Work</a:t>
            </a:r>
          </a:p>
        </p:txBody>
      </p:sp>
      <p:cxnSp>
        <p:nvCxnSpPr>
          <p:cNvPr id="44" name="Straight Arrow Connector 43"/>
          <p:cNvCxnSpPr/>
          <p:nvPr/>
        </p:nvCxnSpPr>
        <p:spPr>
          <a:xfrm rot="5400000" flipH="1" flipV="1">
            <a:off x="-1486020" y="4025011"/>
            <a:ext cx="4351534" cy="1588"/>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46" name="Straight Arrow Connector 45"/>
          <p:cNvCxnSpPr/>
          <p:nvPr/>
        </p:nvCxnSpPr>
        <p:spPr>
          <a:xfrm>
            <a:off x="678730" y="6183984"/>
            <a:ext cx="7927942" cy="1588"/>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49" name="TextBox 48"/>
          <p:cNvSpPr txBox="1"/>
          <p:nvPr/>
        </p:nvSpPr>
        <p:spPr>
          <a:xfrm rot="16200000">
            <a:off x="-9524" y="3943350"/>
            <a:ext cx="1008609" cy="369332"/>
          </a:xfrm>
          <a:prstGeom prst="rect">
            <a:avLst/>
          </a:prstGeom>
          <a:noFill/>
        </p:spPr>
        <p:txBody>
          <a:bodyPr wrap="none" rtlCol="0">
            <a:spAutoFit/>
          </a:bodyPr>
          <a:lstStyle/>
          <a:p>
            <a:r>
              <a:rPr lang="en-US" dirty="0" smtClean="0">
                <a:latin typeface="+mn-lt"/>
              </a:rPr>
              <a:t>Accuracy</a:t>
            </a:r>
            <a:endParaRPr lang="en-US" dirty="0">
              <a:latin typeface="+mn-lt"/>
            </a:endParaRPr>
          </a:p>
        </p:txBody>
      </p:sp>
      <p:sp>
        <p:nvSpPr>
          <p:cNvPr id="50" name="TextBox 49"/>
          <p:cNvSpPr txBox="1"/>
          <p:nvPr/>
        </p:nvSpPr>
        <p:spPr>
          <a:xfrm>
            <a:off x="4105277" y="6210300"/>
            <a:ext cx="784189" cy="369332"/>
          </a:xfrm>
          <a:prstGeom prst="rect">
            <a:avLst/>
          </a:prstGeom>
          <a:noFill/>
        </p:spPr>
        <p:txBody>
          <a:bodyPr wrap="none" rtlCol="0">
            <a:spAutoFit/>
          </a:bodyPr>
          <a:lstStyle/>
          <a:p>
            <a:r>
              <a:rPr lang="en-US" dirty="0" smtClean="0">
                <a:latin typeface="+mn-lt"/>
              </a:rPr>
              <a:t>Speed</a:t>
            </a:r>
            <a:endParaRPr lang="en-US" dirty="0">
              <a:latin typeface="+mn-lt"/>
            </a:endParaRPr>
          </a:p>
        </p:txBody>
      </p:sp>
      <p:grpSp>
        <p:nvGrpSpPr>
          <p:cNvPr id="6" name="Group 106"/>
          <p:cNvGrpSpPr/>
          <p:nvPr/>
        </p:nvGrpSpPr>
        <p:grpSpPr>
          <a:xfrm>
            <a:off x="5866273" y="4352926"/>
            <a:ext cx="1210802" cy="919357"/>
            <a:chOff x="7780798" y="5781676"/>
            <a:chExt cx="1210802" cy="919357"/>
          </a:xfrm>
        </p:grpSpPr>
        <p:sp>
          <p:nvSpPr>
            <p:cNvPr id="67" name="TextBox 9"/>
            <p:cNvSpPr txBox="1">
              <a:spLocks noChangeArrowheads="1"/>
            </p:cNvSpPr>
            <p:nvPr/>
          </p:nvSpPr>
          <p:spPr bwMode="auto">
            <a:xfrm>
              <a:off x="7780798" y="6439423"/>
              <a:ext cx="1210802" cy="261610"/>
            </a:xfrm>
            <a:prstGeom prst="rect">
              <a:avLst/>
            </a:prstGeom>
            <a:noFill/>
            <a:ln w="9525">
              <a:noFill/>
              <a:miter lim="800000"/>
              <a:headEnd/>
              <a:tailEnd/>
            </a:ln>
          </p:spPr>
          <p:txBody>
            <a:bodyPr wrap="square">
              <a:spAutoFit/>
            </a:bodyPr>
            <a:lstStyle/>
            <a:p>
              <a:pPr algn="ctr"/>
              <a:r>
                <a:rPr lang="en-US" sz="1100" dirty="0" err="1">
                  <a:latin typeface="Tw Cen MT" pitchFamily="34" charset="0"/>
                </a:rPr>
                <a:t>Smedberg</a:t>
              </a:r>
              <a:r>
                <a:rPr lang="en-US" sz="1100" dirty="0">
                  <a:latin typeface="Tw Cen MT" pitchFamily="34" charset="0"/>
                </a:rPr>
                <a:t> </a:t>
              </a:r>
              <a:r>
                <a:rPr lang="en-US" sz="1100" dirty="0" smtClean="0">
                  <a:latin typeface="Tw Cen MT" pitchFamily="34" charset="0"/>
                </a:rPr>
                <a:t>2009</a:t>
              </a:r>
              <a:endParaRPr lang="en-US" sz="1100" dirty="0">
                <a:latin typeface="Tw Cen MT" pitchFamily="34" charset="0"/>
              </a:endParaRPr>
            </a:p>
          </p:txBody>
        </p:sp>
        <p:pic>
          <p:nvPicPr>
            <p:cNvPr id="71" name="Picture 5" descr="StaticNoise.png"/>
            <p:cNvPicPr>
              <a:picLocks noChangeAspect="1"/>
            </p:cNvPicPr>
            <p:nvPr/>
          </p:nvPicPr>
          <p:blipFill>
            <a:blip r:embed="rId3" cstate="print"/>
            <a:srcRect/>
            <a:stretch>
              <a:fillRect/>
            </a:stretch>
          </p:blipFill>
          <p:spPr bwMode="auto">
            <a:xfrm>
              <a:off x="7875380" y="5839056"/>
              <a:ext cx="1005840" cy="626210"/>
            </a:xfrm>
            <a:prstGeom prst="rect">
              <a:avLst/>
            </a:prstGeom>
            <a:noFill/>
            <a:ln w="9525">
              <a:noFill/>
              <a:miter lim="800000"/>
              <a:headEnd/>
              <a:tailEnd/>
            </a:ln>
          </p:spPr>
        </p:pic>
        <p:sp>
          <p:nvSpPr>
            <p:cNvPr id="69" name="Rounded Rectangle 68"/>
            <p:cNvSpPr/>
            <p:nvPr/>
          </p:nvSpPr>
          <p:spPr bwMode="auto">
            <a:xfrm>
              <a:off x="7834313" y="5781676"/>
              <a:ext cx="1097280" cy="9144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grpSp>
        <p:nvGrpSpPr>
          <p:cNvPr id="110" name="Group 109"/>
          <p:cNvGrpSpPr/>
          <p:nvPr/>
        </p:nvGrpSpPr>
        <p:grpSpPr>
          <a:xfrm>
            <a:off x="973931" y="1809750"/>
            <a:ext cx="1137918" cy="457974"/>
            <a:chOff x="973931" y="1809750"/>
            <a:chExt cx="1137918" cy="457974"/>
          </a:xfrm>
        </p:grpSpPr>
        <p:grpSp>
          <p:nvGrpSpPr>
            <p:cNvPr id="111" name="Group 106"/>
            <p:cNvGrpSpPr/>
            <p:nvPr/>
          </p:nvGrpSpPr>
          <p:grpSpPr>
            <a:xfrm>
              <a:off x="973931" y="1809750"/>
              <a:ext cx="964364" cy="276999"/>
              <a:chOff x="973931" y="1809750"/>
              <a:chExt cx="964364" cy="276999"/>
            </a:xfrm>
          </p:grpSpPr>
          <p:sp>
            <p:nvSpPr>
              <p:cNvPr id="115" name="Oval 114"/>
              <p:cNvSpPr/>
              <p:nvPr/>
            </p:nvSpPr>
            <p:spPr>
              <a:xfrm>
                <a:off x="973931" y="1919138"/>
                <a:ext cx="64443" cy="6444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6" name="TextBox 115"/>
              <p:cNvSpPr txBox="1"/>
              <p:nvPr/>
            </p:nvSpPr>
            <p:spPr>
              <a:xfrm>
                <a:off x="990600" y="1809750"/>
                <a:ext cx="947695" cy="276999"/>
              </a:xfrm>
              <a:prstGeom prst="rect">
                <a:avLst/>
              </a:prstGeom>
              <a:noFill/>
            </p:spPr>
            <p:txBody>
              <a:bodyPr wrap="none" rtlCol="0">
                <a:spAutoFit/>
              </a:bodyPr>
              <a:lstStyle/>
              <a:p>
                <a:r>
                  <a:rPr lang="en-US" sz="1200" dirty="0" smtClean="0">
                    <a:latin typeface="+mn-lt"/>
                  </a:rPr>
                  <a:t>Landis 2002</a:t>
                </a:r>
                <a:endParaRPr lang="en-US" sz="1200" dirty="0">
                  <a:latin typeface="+mn-lt"/>
                </a:endParaRPr>
              </a:p>
            </p:txBody>
          </p:sp>
        </p:grpSp>
        <p:grpSp>
          <p:nvGrpSpPr>
            <p:cNvPr id="112" name="Group 105"/>
            <p:cNvGrpSpPr/>
            <p:nvPr/>
          </p:nvGrpSpPr>
          <p:grpSpPr>
            <a:xfrm>
              <a:off x="1119188" y="1990725"/>
              <a:ext cx="992661" cy="276999"/>
              <a:chOff x="1119188" y="1990725"/>
              <a:chExt cx="992661" cy="276999"/>
            </a:xfrm>
          </p:grpSpPr>
          <p:sp>
            <p:nvSpPr>
              <p:cNvPr id="113" name="TextBox 112"/>
              <p:cNvSpPr txBox="1"/>
              <p:nvPr/>
            </p:nvSpPr>
            <p:spPr>
              <a:xfrm>
                <a:off x="1123950" y="1990725"/>
                <a:ext cx="987899" cy="276999"/>
              </a:xfrm>
              <a:prstGeom prst="rect">
                <a:avLst/>
              </a:prstGeom>
              <a:noFill/>
            </p:spPr>
            <p:txBody>
              <a:bodyPr wrap="none" rtlCol="0">
                <a:spAutoFit/>
              </a:bodyPr>
              <a:lstStyle/>
              <a:p>
                <a:r>
                  <a:rPr lang="en-US" sz="1200" dirty="0" smtClean="0">
                    <a:latin typeface="+mn-lt"/>
                  </a:rPr>
                  <a:t>Zhukov 1998</a:t>
                </a:r>
                <a:endParaRPr lang="en-US" sz="1200" dirty="0">
                  <a:latin typeface="+mn-lt"/>
                </a:endParaRPr>
              </a:p>
            </p:txBody>
          </p:sp>
          <p:sp>
            <p:nvSpPr>
              <p:cNvPr id="114" name="Oval 113"/>
              <p:cNvSpPr/>
              <p:nvPr/>
            </p:nvSpPr>
            <p:spPr>
              <a:xfrm>
                <a:off x="1119188" y="2102491"/>
                <a:ext cx="64443" cy="6444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161" name="Group 160"/>
          <p:cNvGrpSpPr/>
          <p:nvPr/>
        </p:nvGrpSpPr>
        <p:grpSpPr>
          <a:xfrm>
            <a:off x="4548189" y="4605336"/>
            <a:ext cx="1191469" cy="529410"/>
            <a:chOff x="5291139" y="3967161"/>
            <a:chExt cx="1191469" cy="529410"/>
          </a:xfrm>
        </p:grpSpPr>
        <p:grpSp>
          <p:nvGrpSpPr>
            <p:cNvPr id="142" name="Group 141"/>
            <p:cNvGrpSpPr/>
            <p:nvPr/>
          </p:nvGrpSpPr>
          <p:grpSpPr>
            <a:xfrm>
              <a:off x="5443541" y="4219572"/>
              <a:ext cx="1039067" cy="276999"/>
              <a:chOff x="5238753" y="4200522"/>
              <a:chExt cx="1039067" cy="276999"/>
            </a:xfrm>
          </p:grpSpPr>
          <p:sp>
            <p:nvSpPr>
              <p:cNvPr id="139" name="Oval 138"/>
              <p:cNvSpPr/>
              <p:nvPr/>
            </p:nvSpPr>
            <p:spPr>
              <a:xfrm>
                <a:off x="5243513" y="4317052"/>
                <a:ext cx="64443" cy="6444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1" name="TextBox 140"/>
              <p:cNvSpPr txBox="1"/>
              <p:nvPr/>
            </p:nvSpPr>
            <p:spPr>
              <a:xfrm>
                <a:off x="5238753" y="4200522"/>
                <a:ext cx="1039067" cy="276999"/>
              </a:xfrm>
              <a:prstGeom prst="rect">
                <a:avLst/>
              </a:prstGeom>
              <a:noFill/>
            </p:spPr>
            <p:txBody>
              <a:bodyPr wrap="none" rtlCol="0">
                <a:spAutoFit/>
              </a:bodyPr>
              <a:lstStyle/>
              <a:p>
                <a:r>
                  <a:rPr lang="en-US" sz="1200" dirty="0" err="1" smtClean="0">
                    <a:latin typeface="+mn-lt"/>
                  </a:rPr>
                  <a:t>Mittring</a:t>
                </a:r>
                <a:r>
                  <a:rPr lang="en-US" sz="1200" dirty="0" smtClean="0">
                    <a:latin typeface="+mn-lt"/>
                  </a:rPr>
                  <a:t> 2007</a:t>
                </a:r>
                <a:endParaRPr lang="en-US" sz="1200" dirty="0">
                  <a:latin typeface="+mn-lt"/>
                </a:endParaRPr>
              </a:p>
            </p:txBody>
          </p:sp>
        </p:grpSp>
        <p:grpSp>
          <p:nvGrpSpPr>
            <p:cNvPr id="144" name="Group 143"/>
            <p:cNvGrpSpPr/>
            <p:nvPr/>
          </p:nvGrpSpPr>
          <p:grpSpPr>
            <a:xfrm>
              <a:off x="5291139" y="3967161"/>
              <a:ext cx="878767" cy="276999"/>
              <a:chOff x="5329240" y="4410074"/>
              <a:chExt cx="878767" cy="276999"/>
            </a:xfrm>
          </p:grpSpPr>
          <p:sp>
            <p:nvSpPr>
              <p:cNvPr id="140" name="Oval 139"/>
              <p:cNvSpPr/>
              <p:nvPr/>
            </p:nvSpPr>
            <p:spPr>
              <a:xfrm>
                <a:off x="5334001" y="4526602"/>
                <a:ext cx="64443" cy="6444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3" name="TextBox 142"/>
              <p:cNvSpPr txBox="1"/>
              <p:nvPr/>
            </p:nvSpPr>
            <p:spPr>
              <a:xfrm>
                <a:off x="5329240" y="4410074"/>
                <a:ext cx="878767" cy="276999"/>
              </a:xfrm>
              <a:prstGeom prst="rect">
                <a:avLst/>
              </a:prstGeom>
              <a:noFill/>
            </p:spPr>
            <p:txBody>
              <a:bodyPr wrap="none" rtlCol="0">
                <a:spAutoFit/>
              </a:bodyPr>
              <a:lstStyle/>
              <a:p>
                <a:r>
                  <a:rPr lang="en-US" sz="1200" dirty="0" err="1" smtClean="0">
                    <a:latin typeface="+mn-lt"/>
                  </a:rPr>
                  <a:t>Filion</a:t>
                </a:r>
                <a:r>
                  <a:rPr lang="en-US" sz="1200" dirty="0" smtClean="0">
                    <a:latin typeface="+mn-lt"/>
                  </a:rPr>
                  <a:t> 2008</a:t>
                </a:r>
                <a:endParaRPr lang="en-US" sz="1200" dirty="0">
                  <a:latin typeface="+mn-lt"/>
                </a:endParaRPr>
              </a:p>
            </p:txBody>
          </p:sp>
        </p:grpSp>
      </p:grpSp>
      <p:grpSp>
        <p:nvGrpSpPr>
          <p:cNvPr id="162" name="Group 161"/>
          <p:cNvGrpSpPr/>
          <p:nvPr/>
        </p:nvGrpSpPr>
        <p:grpSpPr>
          <a:xfrm>
            <a:off x="1447800" y="2333625"/>
            <a:ext cx="2599098" cy="823615"/>
            <a:chOff x="1447800" y="2162175"/>
            <a:chExt cx="2599098" cy="823615"/>
          </a:xfrm>
        </p:grpSpPr>
        <p:grpSp>
          <p:nvGrpSpPr>
            <p:cNvPr id="163" name="Group 100"/>
            <p:cNvGrpSpPr/>
            <p:nvPr/>
          </p:nvGrpSpPr>
          <p:grpSpPr>
            <a:xfrm>
              <a:off x="1447800" y="2524125"/>
              <a:ext cx="1293142" cy="461665"/>
              <a:chOff x="1381125" y="1990725"/>
              <a:chExt cx="1293142" cy="461665"/>
            </a:xfrm>
          </p:grpSpPr>
          <p:sp>
            <p:nvSpPr>
              <p:cNvPr id="166" name="Oval 165"/>
              <p:cNvSpPr/>
              <p:nvPr/>
            </p:nvSpPr>
            <p:spPr>
              <a:xfrm>
                <a:off x="1381125" y="2164407"/>
                <a:ext cx="114300" cy="1143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7" name="TextBox 166"/>
              <p:cNvSpPr txBox="1"/>
              <p:nvPr/>
            </p:nvSpPr>
            <p:spPr>
              <a:xfrm>
                <a:off x="1476375" y="1990725"/>
                <a:ext cx="1197892" cy="461665"/>
              </a:xfrm>
              <a:prstGeom prst="rect">
                <a:avLst/>
              </a:prstGeom>
              <a:noFill/>
            </p:spPr>
            <p:txBody>
              <a:bodyPr wrap="none" rtlCol="0">
                <a:spAutoFit/>
              </a:bodyPr>
              <a:lstStyle/>
              <a:p>
                <a:r>
                  <a:rPr lang="en-US" sz="1200" dirty="0" err="1" smtClean="0">
                    <a:latin typeface="+mn-lt"/>
                  </a:rPr>
                  <a:t>Kontkanen</a:t>
                </a:r>
                <a:r>
                  <a:rPr lang="en-US" sz="1200" dirty="0" smtClean="0">
                    <a:latin typeface="+mn-lt"/>
                  </a:rPr>
                  <a:t> 2006</a:t>
                </a:r>
              </a:p>
              <a:p>
                <a:r>
                  <a:rPr lang="en-US" sz="1200" dirty="0" smtClean="0">
                    <a:latin typeface="+mn-lt"/>
                  </a:rPr>
                  <a:t>Kirk 2007</a:t>
                </a:r>
                <a:endParaRPr lang="en-US" sz="1200" dirty="0">
                  <a:latin typeface="+mn-lt"/>
                </a:endParaRPr>
              </a:p>
            </p:txBody>
          </p:sp>
        </p:grpSp>
        <p:sp>
          <p:nvSpPr>
            <p:cNvPr id="164" name="TextBox 163"/>
            <p:cNvSpPr txBox="1"/>
            <p:nvPr/>
          </p:nvSpPr>
          <p:spPr>
            <a:xfrm>
              <a:off x="3057525" y="2162175"/>
              <a:ext cx="989373" cy="276999"/>
            </a:xfrm>
            <a:prstGeom prst="rect">
              <a:avLst/>
            </a:prstGeom>
            <a:noFill/>
          </p:spPr>
          <p:txBody>
            <a:bodyPr wrap="none" rtlCol="0">
              <a:spAutoFit/>
            </a:bodyPr>
            <a:lstStyle/>
            <a:p>
              <a:r>
                <a:rPr lang="en-US" sz="1200" dirty="0" err="1" smtClean="0">
                  <a:latin typeface="+mn-lt"/>
                </a:rPr>
                <a:t>Bunnell</a:t>
              </a:r>
              <a:r>
                <a:rPr lang="en-US" sz="1200" dirty="0" smtClean="0">
                  <a:latin typeface="+mn-lt"/>
                </a:rPr>
                <a:t> 2005</a:t>
              </a:r>
              <a:endParaRPr lang="en-US" sz="1200" dirty="0">
                <a:latin typeface="+mn-lt"/>
              </a:endParaRPr>
            </a:p>
          </p:txBody>
        </p:sp>
        <p:sp>
          <p:nvSpPr>
            <p:cNvPr id="165" name="Oval 164"/>
            <p:cNvSpPr/>
            <p:nvPr/>
          </p:nvSpPr>
          <p:spPr>
            <a:xfrm>
              <a:off x="3043238" y="2273941"/>
              <a:ext cx="64443" cy="6444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68" name="Group 167"/>
          <p:cNvGrpSpPr/>
          <p:nvPr/>
        </p:nvGrpSpPr>
        <p:grpSpPr>
          <a:xfrm>
            <a:off x="1971676" y="3471862"/>
            <a:ext cx="2838690" cy="934224"/>
            <a:chOff x="2047876" y="3348037"/>
            <a:chExt cx="2838690" cy="934224"/>
          </a:xfrm>
        </p:grpSpPr>
        <p:grpSp>
          <p:nvGrpSpPr>
            <p:cNvPr id="169" name="Group 134"/>
            <p:cNvGrpSpPr/>
            <p:nvPr/>
          </p:nvGrpSpPr>
          <p:grpSpPr>
            <a:xfrm>
              <a:off x="2047876" y="3814763"/>
              <a:ext cx="1207417" cy="276999"/>
              <a:chOff x="2281238" y="3629025"/>
              <a:chExt cx="1207417" cy="276999"/>
            </a:xfrm>
          </p:grpSpPr>
          <p:sp>
            <p:nvSpPr>
              <p:cNvPr id="182" name="TextBox 181"/>
              <p:cNvSpPr txBox="1"/>
              <p:nvPr/>
            </p:nvSpPr>
            <p:spPr>
              <a:xfrm>
                <a:off x="2290763" y="3629025"/>
                <a:ext cx="1197892" cy="276999"/>
              </a:xfrm>
              <a:prstGeom prst="rect">
                <a:avLst/>
              </a:prstGeom>
              <a:noFill/>
            </p:spPr>
            <p:txBody>
              <a:bodyPr wrap="none" rtlCol="0">
                <a:spAutoFit/>
              </a:bodyPr>
              <a:lstStyle/>
              <a:p>
                <a:r>
                  <a:rPr lang="en-US" sz="1200" dirty="0" err="1" smtClean="0">
                    <a:latin typeface="+mn-lt"/>
                  </a:rPr>
                  <a:t>Kontkanen</a:t>
                </a:r>
                <a:r>
                  <a:rPr lang="en-US" sz="1200" dirty="0" smtClean="0">
                    <a:latin typeface="+mn-lt"/>
                  </a:rPr>
                  <a:t> 2005</a:t>
                </a:r>
                <a:endParaRPr lang="en-US" sz="1200" dirty="0">
                  <a:latin typeface="+mn-lt"/>
                </a:endParaRPr>
              </a:p>
            </p:txBody>
          </p:sp>
          <p:sp>
            <p:nvSpPr>
              <p:cNvPr id="183" name="Oval 182"/>
              <p:cNvSpPr/>
              <p:nvPr/>
            </p:nvSpPr>
            <p:spPr>
              <a:xfrm>
                <a:off x="2281238" y="3745553"/>
                <a:ext cx="64443" cy="6444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70" name="Group 136"/>
            <p:cNvGrpSpPr/>
            <p:nvPr/>
          </p:nvGrpSpPr>
          <p:grpSpPr>
            <a:xfrm>
              <a:off x="3381377" y="4005262"/>
              <a:ext cx="1096728" cy="276999"/>
              <a:chOff x="3609976" y="4019550"/>
              <a:chExt cx="1096728" cy="276999"/>
            </a:xfrm>
          </p:grpSpPr>
          <p:sp>
            <p:nvSpPr>
              <p:cNvPr id="180" name="TextBox 179"/>
              <p:cNvSpPr txBox="1"/>
              <p:nvPr/>
            </p:nvSpPr>
            <p:spPr>
              <a:xfrm>
                <a:off x="3614738" y="4019550"/>
                <a:ext cx="1091966" cy="276999"/>
              </a:xfrm>
              <a:prstGeom prst="rect">
                <a:avLst/>
              </a:prstGeom>
              <a:noFill/>
            </p:spPr>
            <p:txBody>
              <a:bodyPr wrap="none" rtlCol="0">
                <a:spAutoFit/>
              </a:bodyPr>
              <a:lstStyle/>
              <a:p>
                <a:r>
                  <a:rPr lang="en-US" sz="1200" dirty="0" smtClean="0">
                    <a:latin typeface="+mn-lt"/>
                  </a:rPr>
                  <a:t>McGuire 2009</a:t>
                </a:r>
                <a:endParaRPr lang="en-US" sz="1200" dirty="0">
                  <a:latin typeface="+mn-lt"/>
                </a:endParaRPr>
              </a:p>
            </p:txBody>
          </p:sp>
          <p:sp>
            <p:nvSpPr>
              <p:cNvPr id="181" name="Oval 180"/>
              <p:cNvSpPr/>
              <p:nvPr/>
            </p:nvSpPr>
            <p:spPr>
              <a:xfrm>
                <a:off x="3609976" y="4140841"/>
                <a:ext cx="64443" cy="6444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71" name="Group 135"/>
            <p:cNvGrpSpPr/>
            <p:nvPr/>
          </p:nvGrpSpPr>
          <p:grpSpPr>
            <a:xfrm>
              <a:off x="2581275" y="3481387"/>
              <a:ext cx="941366" cy="276999"/>
              <a:chOff x="3552825" y="3276600"/>
              <a:chExt cx="941366" cy="276999"/>
            </a:xfrm>
          </p:grpSpPr>
          <p:sp>
            <p:nvSpPr>
              <p:cNvPr id="178" name="TextBox 177"/>
              <p:cNvSpPr txBox="1"/>
              <p:nvPr/>
            </p:nvSpPr>
            <p:spPr>
              <a:xfrm>
                <a:off x="3557588" y="3276600"/>
                <a:ext cx="936603" cy="276999"/>
              </a:xfrm>
              <a:prstGeom prst="rect">
                <a:avLst/>
              </a:prstGeom>
              <a:noFill/>
            </p:spPr>
            <p:txBody>
              <a:bodyPr wrap="none" rtlCol="0">
                <a:spAutoFit/>
              </a:bodyPr>
              <a:lstStyle/>
              <a:p>
                <a:r>
                  <a:rPr lang="en-US" sz="1200" dirty="0" err="1" smtClean="0">
                    <a:latin typeface="+mn-lt"/>
                  </a:rPr>
                  <a:t>Bavoil</a:t>
                </a:r>
                <a:r>
                  <a:rPr lang="en-US" sz="1200" dirty="0" smtClean="0">
                    <a:latin typeface="+mn-lt"/>
                  </a:rPr>
                  <a:t> 2008</a:t>
                </a:r>
                <a:endParaRPr lang="en-US" sz="1200" dirty="0">
                  <a:latin typeface="+mn-lt"/>
                </a:endParaRPr>
              </a:p>
            </p:txBody>
          </p:sp>
          <p:sp>
            <p:nvSpPr>
              <p:cNvPr id="179" name="Oval 178"/>
              <p:cNvSpPr/>
              <p:nvPr/>
            </p:nvSpPr>
            <p:spPr>
              <a:xfrm>
                <a:off x="3552825" y="3393128"/>
                <a:ext cx="64443" cy="6444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73" name="Group 138"/>
            <p:cNvGrpSpPr/>
            <p:nvPr/>
          </p:nvGrpSpPr>
          <p:grpSpPr>
            <a:xfrm>
              <a:off x="3576638" y="3348037"/>
              <a:ext cx="1309928" cy="276999"/>
              <a:chOff x="2438400" y="4800600"/>
              <a:chExt cx="1309928" cy="276999"/>
            </a:xfrm>
          </p:grpSpPr>
          <p:sp>
            <p:nvSpPr>
              <p:cNvPr id="174" name="Oval 173"/>
              <p:cNvSpPr/>
              <p:nvPr/>
            </p:nvSpPr>
            <p:spPr>
              <a:xfrm>
                <a:off x="2438400" y="4917128"/>
                <a:ext cx="64443" cy="6444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5" name="TextBox 174"/>
              <p:cNvSpPr txBox="1"/>
              <p:nvPr/>
            </p:nvSpPr>
            <p:spPr>
              <a:xfrm>
                <a:off x="2443163" y="4800600"/>
                <a:ext cx="1305165" cy="276999"/>
              </a:xfrm>
              <a:prstGeom prst="rect">
                <a:avLst/>
              </a:prstGeom>
              <a:noFill/>
            </p:spPr>
            <p:txBody>
              <a:bodyPr wrap="none" rtlCol="0">
                <a:spAutoFit/>
              </a:bodyPr>
              <a:lstStyle/>
              <a:p>
                <a:r>
                  <a:rPr lang="en-US" sz="1200" dirty="0" err="1" smtClean="0">
                    <a:latin typeface="+mn-lt"/>
                  </a:rPr>
                  <a:t>Shanmugam</a:t>
                </a:r>
                <a:r>
                  <a:rPr lang="en-US" sz="1200" dirty="0" smtClean="0">
                    <a:latin typeface="+mn-lt"/>
                  </a:rPr>
                  <a:t> 2007</a:t>
                </a:r>
                <a:endParaRPr lang="en-US" sz="1200" dirty="0">
                  <a:latin typeface="+mn-lt"/>
                </a:endParaRPr>
              </a:p>
            </p:txBody>
          </p:sp>
        </p:grpSp>
      </p:grpSp>
    </p:spTree>
  </p:cSld>
  <p:clrMapOvr>
    <a:masterClrMapping/>
  </p:clrMapOvr>
  <p:transition advTm="5413"/>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612775" y="228600"/>
            <a:ext cx="8153400" cy="990600"/>
          </a:xfrm>
        </p:spPr>
        <p:txBody>
          <a:bodyPr/>
          <a:lstStyle/>
          <a:p>
            <a:pPr eaLnBrk="1" hangingPunct="1"/>
            <a:r>
              <a:rPr lang="en-US" dirty="0" smtClean="0"/>
              <a:t>Previous Work</a:t>
            </a:r>
          </a:p>
        </p:txBody>
      </p:sp>
      <p:cxnSp>
        <p:nvCxnSpPr>
          <p:cNvPr id="44" name="Straight Arrow Connector 43"/>
          <p:cNvCxnSpPr/>
          <p:nvPr/>
        </p:nvCxnSpPr>
        <p:spPr>
          <a:xfrm rot="5400000" flipH="1" flipV="1">
            <a:off x="-1486020" y="4025011"/>
            <a:ext cx="4351534" cy="1588"/>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46" name="Straight Arrow Connector 45"/>
          <p:cNvCxnSpPr/>
          <p:nvPr/>
        </p:nvCxnSpPr>
        <p:spPr>
          <a:xfrm>
            <a:off x="678730" y="6183984"/>
            <a:ext cx="7927942" cy="1588"/>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49" name="TextBox 48"/>
          <p:cNvSpPr txBox="1"/>
          <p:nvPr/>
        </p:nvSpPr>
        <p:spPr>
          <a:xfrm rot="16200000">
            <a:off x="-9524" y="3943350"/>
            <a:ext cx="1008609" cy="369332"/>
          </a:xfrm>
          <a:prstGeom prst="rect">
            <a:avLst/>
          </a:prstGeom>
          <a:noFill/>
        </p:spPr>
        <p:txBody>
          <a:bodyPr wrap="none" rtlCol="0">
            <a:spAutoFit/>
          </a:bodyPr>
          <a:lstStyle/>
          <a:p>
            <a:r>
              <a:rPr lang="en-US" dirty="0" smtClean="0">
                <a:latin typeface="+mn-lt"/>
              </a:rPr>
              <a:t>Accuracy</a:t>
            </a:r>
            <a:endParaRPr lang="en-US" dirty="0">
              <a:latin typeface="+mn-lt"/>
            </a:endParaRPr>
          </a:p>
        </p:txBody>
      </p:sp>
      <p:sp>
        <p:nvSpPr>
          <p:cNvPr id="50" name="TextBox 49"/>
          <p:cNvSpPr txBox="1"/>
          <p:nvPr/>
        </p:nvSpPr>
        <p:spPr>
          <a:xfrm>
            <a:off x="4105277" y="6210300"/>
            <a:ext cx="784189" cy="369332"/>
          </a:xfrm>
          <a:prstGeom prst="rect">
            <a:avLst/>
          </a:prstGeom>
          <a:noFill/>
        </p:spPr>
        <p:txBody>
          <a:bodyPr wrap="none" rtlCol="0">
            <a:spAutoFit/>
          </a:bodyPr>
          <a:lstStyle/>
          <a:p>
            <a:r>
              <a:rPr lang="en-US" dirty="0" smtClean="0">
                <a:latin typeface="+mn-lt"/>
              </a:rPr>
              <a:t>Speed</a:t>
            </a:r>
            <a:endParaRPr lang="en-US" dirty="0">
              <a:latin typeface="+mn-lt"/>
            </a:endParaRPr>
          </a:p>
        </p:txBody>
      </p:sp>
      <p:grpSp>
        <p:nvGrpSpPr>
          <p:cNvPr id="40" name="Group 39"/>
          <p:cNvGrpSpPr/>
          <p:nvPr/>
        </p:nvGrpSpPr>
        <p:grpSpPr>
          <a:xfrm>
            <a:off x="7048499" y="4348162"/>
            <a:ext cx="1097280" cy="947933"/>
            <a:chOff x="7924799" y="4143375"/>
            <a:chExt cx="1097280" cy="947933"/>
          </a:xfrm>
        </p:grpSpPr>
        <p:pic>
          <p:nvPicPr>
            <p:cNvPr id="38" name="Picture 7"/>
            <p:cNvPicPr>
              <a:picLocks noChangeAspect="1" noChangeArrowheads="1"/>
            </p:cNvPicPr>
            <p:nvPr/>
          </p:nvPicPr>
          <p:blipFill>
            <a:blip r:embed="rId3" cstate="print"/>
            <a:srcRect/>
            <a:stretch>
              <a:fillRect/>
            </a:stretch>
          </p:blipFill>
          <p:spPr bwMode="auto">
            <a:xfrm>
              <a:off x="8113572" y="4149386"/>
              <a:ext cx="731467" cy="731520"/>
            </a:xfrm>
            <a:prstGeom prst="rect">
              <a:avLst/>
            </a:prstGeom>
            <a:noFill/>
            <a:ln w="9525">
              <a:noFill/>
              <a:miter lim="800000"/>
              <a:headEnd/>
              <a:tailEnd/>
            </a:ln>
          </p:spPr>
        </p:pic>
        <p:sp>
          <p:nvSpPr>
            <p:cNvPr id="37" name="Rounded Rectangle 36"/>
            <p:cNvSpPr/>
            <p:nvPr/>
          </p:nvSpPr>
          <p:spPr>
            <a:xfrm>
              <a:off x="7924799" y="4143375"/>
              <a:ext cx="1097280" cy="9144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TextBox 9"/>
            <p:cNvSpPr txBox="1">
              <a:spLocks noChangeArrowheads="1"/>
            </p:cNvSpPr>
            <p:nvPr/>
          </p:nvSpPr>
          <p:spPr bwMode="auto">
            <a:xfrm>
              <a:off x="7991474" y="4829698"/>
              <a:ext cx="962025" cy="261610"/>
            </a:xfrm>
            <a:prstGeom prst="rect">
              <a:avLst/>
            </a:prstGeom>
            <a:noFill/>
            <a:ln w="9525">
              <a:noFill/>
              <a:miter lim="800000"/>
              <a:headEnd/>
              <a:tailEnd/>
            </a:ln>
          </p:spPr>
          <p:txBody>
            <a:bodyPr wrap="square">
              <a:spAutoFit/>
            </a:bodyPr>
            <a:lstStyle/>
            <a:p>
              <a:pPr algn="ctr"/>
              <a:r>
                <a:rPr lang="en-US" sz="1100" dirty="0" smtClean="0">
                  <a:latin typeface="Tw Cen MT" pitchFamily="34" charset="0"/>
                </a:rPr>
                <a:t>Loos 2010</a:t>
              </a:r>
              <a:endParaRPr lang="en-US" sz="1100" dirty="0">
                <a:latin typeface="Tw Cen MT" pitchFamily="34" charset="0"/>
              </a:endParaRPr>
            </a:p>
          </p:txBody>
        </p:sp>
      </p:grpSp>
      <p:grpSp>
        <p:nvGrpSpPr>
          <p:cNvPr id="41" name="Group 40"/>
          <p:cNvGrpSpPr/>
          <p:nvPr/>
        </p:nvGrpSpPr>
        <p:grpSpPr>
          <a:xfrm>
            <a:off x="973931" y="1809750"/>
            <a:ext cx="1137918" cy="457974"/>
            <a:chOff x="973931" y="1809750"/>
            <a:chExt cx="1137918" cy="457974"/>
          </a:xfrm>
        </p:grpSpPr>
        <p:grpSp>
          <p:nvGrpSpPr>
            <p:cNvPr id="42" name="Group 106"/>
            <p:cNvGrpSpPr/>
            <p:nvPr/>
          </p:nvGrpSpPr>
          <p:grpSpPr>
            <a:xfrm>
              <a:off x="973931" y="1809750"/>
              <a:ext cx="964364" cy="276999"/>
              <a:chOff x="973931" y="1809750"/>
              <a:chExt cx="964364" cy="276999"/>
            </a:xfrm>
          </p:grpSpPr>
          <p:sp>
            <p:nvSpPr>
              <p:cNvPr id="48" name="Oval 47"/>
              <p:cNvSpPr/>
              <p:nvPr/>
            </p:nvSpPr>
            <p:spPr>
              <a:xfrm>
                <a:off x="973931" y="1919138"/>
                <a:ext cx="64443" cy="6444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TextBox 50"/>
              <p:cNvSpPr txBox="1"/>
              <p:nvPr/>
            </p:nvSpPr>
            <p:spPr>
              <a:xfrm>
                <a:off x="990600" y="1809750"/>
                <a:ext cx="947695" cy="276999"/>
              </a:xfrm>
              <a:prstGeom prst="rect">
                <a:avLst/>
              </a:prstGeom>
              <a:noFill/>
            </p:spPr>
            <p:txBody>
              <a:bodyPr wrap="none" rtlCol="0">
                <a:spAutoFit/>
              </a:bodyPr>
              <a:lstStyle/>
              <a:p>
                <a:r>
                  <a:rPr lang="en-US" sz="1200" dirty="0" smtClean="0">
                    <a:latin typeface="+mn-lt"/>
                  </a:rPr>
                  <a:t>Landis 2002</a:t>
                </a:r>
                <a:endParaRPr lang="en-US" sz="1200" dirty="0">
                  <a:latin typeface="+mn-lt"/>
                </a:endParaRPr>
              </a:p>
            </p:txBody>
          </p:sp>
        </p:grpSp>
        <p:grpSp>
          <p:nvGrpSpPr>
            <p:cNvPr id="43" name="Group 105"/>
            <p:cNvGrpSpPr/>
            <p:nvPr/>
          </p:nvGrpSpPr>
          <p:grpSpPr>
            <a:xfrm>
              <a:off x="1119188" y="1990725"/>
              <a:ext cx="992661" cy="276999"/>
              <a:chOff x="1119188" y="1990725"/>
              <a:chExt cx="992661" cy="276999"/>
            </a:xfrm>
          </p:grpSpPr>
          <p:sp>
            <p:nvSpPr>
              <p:cNvPr id="45" name="TextBox 44"/>
              <p:cNvSpPr txBox="1"/>
              <p:nvPr/>
            </p:nvSpPr>
            <p:spPr>
              <a:xfrm>
                <a:off x="1123950" y="1990725"/>
                <a:ext cx="987899" cy="276999"/>
              </a:xfrm>
              <a:prstGeom prst="rect">
                <a:avLst/>
              </a:prstGeom>
              <a:noFill/>
            </p:spPr>
            <p:txBody>
              <a:bodyPr wrap="none" rtlCol="0">
                <a:spAutoFit/>
              </a:bodyPr>
              <a:lstStyle/>
              <a:p>
                <a:r>
                  <a:rPr lang="en-US" sz="1200" dirty="0" smtClean="0">
                    <a:latin typeface="+mn-lt"/>
                  </a:rPr>
                  <a:t>Zhukov 1998</a:t>
                </a:r>
                <a:endParaRPr lang="en-US" sz="1200" dirty="0">
                  <a:latin typeface="+mn-lt"/>
                </a:endParaRPr>
              </a:p>
            </p:txBody>
          </p:sp>
          <p:sp>
            <p:nvSpPr>
              <p:cNvPr id="47" name="Oval 46"/>
              <p:cNvSpPr/>
              <p:nvPr/>
            </p:nvSpPr>
            <p:spPr>
              <a:xfrm>
                <a:off x="1119188" y="2102491"/>
                <a:ext cx="64443" cy="6444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131" name="Group 130"/>
          <p:cNvGrpSpPr/>
          <p:nvPr/>
        </p:nvGrpSpPr>
        <p:grpSpPr>
          <a:xfrm>
            <a:off x="5710239" y="4852987"/>
            <a:ext cx="1210540" cy="276999"/>
            <a:chOff x="6396039" y="4448175"/>
            <a:chExt cx="1210540" cy="276999"/>
          </a:xfrm>
        </p:grpSpPr>
        <p:sp>
          <p:nvSpPr>
            <p:cNvPr id="36" name="TextBox 35"/>
            <p:cNvSpPr txBox="1"/>
            <p:nvPr/>
          </p:nvSpPr>
          <p:spPr>
            <a:xfrm>
              <a:off x="6400800" y="4448175"/>
              <a:ext cx="1205779" cy="276999"/>
            </a:xfrm>
            <a:prstGeom prst="rect">
              <a:avLst/>
            </a:prstGeom>
            <a:noFill/>
          </p:spPr>
          <p:txBody>
            <a:bodyPr wrap="none" rtlCol="0">
              <a:spAutoFit/>
            </a:bodyPr>
            <a:lstStyle/>
            <a:p>
              <a:r>
                <a:rPr lang="en-US" sz="1200" dirty="0" err="1" smtClean="0">
                  <a:latin typeface="+mn-lt"/>
                </a:rPr>
                <a:t>Smedberg</a:t>
              </a:r>
              <a:r>
                <a:rPr lang="en-US" sz="1200" dirty="0" smtClean="0">
                  <a:latin typeface="+mn-lt"/>
                </a:rPr>
                <a:t> 2009</a:t>
              </a:r>
              <a:endParaRPr lang="en-US" sz="1200" dirty="0">
                <a:latin typeface="+mn-lt"/>
              </a:endParaRPr>
            </a:p>
          </p:txBody>
        </p:sp>
        <p:sp>
          <p:nvSpPr>
            <p:cNvPr id="130" name="Oval 129"/>
            <p:cNvSpPr/>
            <p:nvPr/>
          </p:nvSpPr>
          <p:spPr>
            <a:xfrm>
              <a:off x="6396039" y="4564703"/>
              <a:ext cx="64443" cy="6444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32" name="Group 131"/>
          <p:cNvGrpSpPr/>
          <p:nvPr/>
        </p:nvGrpSpPr>
        <p:grpSpPr>
          <a:xfrm>
            <a:off x="1447800" y="2333625"/>
            <a:ext cx="2599098" cy="823615"/>
            <a:chOff x="1447800" y="2162175"/>
            <a:chExt cx="2599098" cy="823615"/>
          </a:xfrm>
        </p:grpSpPr>
        <p:grpSp>
          <p:nvGrpSpPr>
            <p:cNvPr id="133" name="Group 100"/>
            <p:cNvGrpSpPr/>
            <p:nvPr/>
          </p:nvGrpSpPr>
          <p:grpSpPr>
            <a:xfrm>
              <a:off x="1447800" y="2524125"/>
              <a:ext cx="1293142" cy="461665"/>
              <a:chOff x="1381125" y="1990725"/>
              <a:chExt cx="1293142" cy="461665"/>
            </a:xfrm>
          </p:grpSpPr>
          <p:sp>
            <p:nvSpPr>
              <p:cNvPr id="136" name="Oval 135"/>
              <p:cNvSpPr/>
              <p:nvPr/>
            </p:nvSpPr>
            <p:spPr>
              <a:xfrm>
                <a:off x="1381125" y="2164407"/>
                <a:ext cx="114300" cy="1143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7" name="TextBox 136"/>
              <p:cNvSpPr txBox="1"/>
              <p:nvPr/>
            </p:nvSpPr>
            <p:spPr>
              <a:xfrm>
                <a:off x="1476375" y="1990725"/>
                <a:ext cx="1197892" cy="461665"/>
              </a:xfrm>
              <a:prstGeom prst="rect">
                <a:avLst/>
              </a:prstGeom>
              <a:noFill/>
            </p:spPr>
            <p:txBody>
              <a:bodyPr wrap="none" rtlCol="0">
                <a:spAutoFit/>
              </a:bodyPr>
              <a:lstStyle/>
              <a:p>
                <a:r>
                  <a:rPr lang="en-US" sz="1200" dirty="0" err="1" smtClean="0">
                    <a:latin typeface="+mn-lt"/>
                  </a:rPr>
                  <a:t>Kontkanen</a:t>
                </a:r>
                <a:r>
                  <a:rPr lang="en-US" sz="1200" dirty="0" smtClean="0">
                    <a:latin typeface="+mn-lt"/>
                  </a:rPr>
                  <a:t> 2006</a:t>
                </a:r>
              </a:p>
              <a:p>
                <a:r>
                  <a:rPr lang="en-US" sz="1200" dirty="0" smtClean="0">
                    <a:latin typeface="+mn-lt"/>
                  </a:rPr>
                  <a:t>Kirk 2007</a:t>
                </a:r>
                <a:endParaRPr lang="en-US" sz="1200" dirty="0">
                  <a:latin typeface="+mn-lt"/>
                </a:endParaRPr>
              </a:p>
            </p:txBody>
          </p:sp>
        </p:grpSp>
        <p:sp>
          <p:nvSpPr>
            <p:cNvPr id="134" name="TextBox 133"/>
            <p:cNvSpPr txBox="1"/>
            <p:nvPr/>
          </p:nvSpPr>
          <p:spPr>
            <a:xfrm>
              <a:off x="3057525" y="2162175"/>
              <a:ext cx="989373" cy="276999"/>
            </a:xfrm>
            <a:prstGeom prst="rect">
              <a:avLst/>
            </a:prstGeom>
            <a:noFill/>
          </p:spPr>
          <p:txBody>
            <a:bodyPr wrap="none" rtlCol="0">
              <a:spAutoFit/>
            </a:bodyPr>
            <a:lstStyle/>
            <a:p>
              <a:r>
                <a:rPr lang="en-US" sz="1200" dirty="0" err="1" smtClean="0">
                  <a:latin typeface="+mn-lt"/>
                </a:rPr>
                <a:t>Bunnell</a:t>
              </a:r>
              <a:r>
                <a:rPr lang="en-US" sz="1200" dirty="0" smtClean="0">
                  <a:latin typeface="+mn-lt"/>
                </a:rPr>
                <a:t> 2005</a:t>
              </a:r>
              <a:endParaRPr lang="en-US" sz="1200" dirty="0">
                <a:latin typeface="+mn-lt"/>
              </a:endParaRPr>
            </a:p>
          </p:txBody>
        </p:sp>
        <p:sp>
          <p:nvSpPr>
            <p:cNvPr id="135" name="Oval 134"/>
            <p:cNvSpPr/>
            <p:nvPr/>
          </p:nvSpPr>
          <p:spPr>
            <a:xfrm>
              <a:off x="3043238" y="2273941"/>
              <a:ext cx="64443" cy="6444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39" name="Group 134"/>
          <p:cNvGrpSpPr/>
          <p:nvPr/>
        </p:nvGrpSpPr>
        <p:grpSpPr>
          <a:xfrm>
            <a:off x="1971676" y="3938588"/>
            <a:ext cx="1207417" cy="276999"/>
            <a:chOff x="2281238" y="3629025"/>
            <a:chExt cx="1207417" cy="276999"/>
          </a:xfrm>
        </p:grpSpPr>
        <p:sp>
          <p:nvSpPr>
            <p:cNvPr id="152" name="TextBox 151"/>
            <p:cNvSpPr txBox="1"/>
            <p:nvPr/>
          </p:nvSpPr>
          <p:spPr>
            <a:xfrm>
              <a:off x="2290763" y="3629025"/>
              <a:ext cx="1197892" cy="276999"/>
            </a:xfrm>
            <a:prstGeom prst="rect">
              <a:avLst/>
            </a:prstGeom>
            <a:noFill/>
          </p:spPr>
          <p:txBody>
            <a:bodyPr wrap="none" rtlCol="0">
              <a:spAutoFit/>
            </a:bodyPr>
            <a:lstStyle/>
            <a:p>
              <a:r>
                <a:rPr lang="en-US" sz="1200" dirty="0" err="1" smtClean="0">
                  <a:latin typeface="+mn-lt"/>
                </a:rPr>
                <a:t>Kontkanen</a:t>
              </a:r>
              <a:r>
                <a:rPr lang="en-US" sz="1200" dirty="0" smtClean="0">
                  <a:latin typeface="+mn-lt"/>
                </a:rPr>
                <a:t> 2005</a:t>
              </a:r>
              <a:endParaRPr lang="en-US" sz="1200" dirty="0">
                <a:latin typeface="+mn-lt"/>
              </a:endParaRPr>
            </a:p>
          </p:txBody>
        </p:sp>
        <p:sp>
          <p:nvSpPr>
            <p:cNvPr id="153" name="Oval 152"/>
            <p:cNvSpPr/>
            <p:nvPr/>
          </p:nvSpPr>
          <p:spPr>
            <a:xfrm>
              <a:off x="2281238" y="3745553"/>
              <a:ext cx="64443" cy="6444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40" name="Group 136"/>
          <p:cNvGrpSpPr/>
          <p:nvPr/>
        </p:nvGrpSpPr>
        <p:grpSpPr>
          <a:xfrm>
            <a:off x="3305177" y="4129087"/>
            <a:ext cx="1096728" cy="276999"/>
            <a:chOff x="3609976" y="4019550"/>
            <a:chExt cx="1096728" cy="276999"/>
          </a:xfrm>
        </p:grpSpPr>
        <p:sp>
          <p:nvSpPr>
            <p:cNvPr id="150" name="TextBox 149"/>
            <p:cNvSpPr txBox="1"/>
            <p:nvPr/>
          </p:nvSpPr>
          <p:spPr>
            <a:xfrm>
              <a:off x="3614738" y="4019550"/>
              <a:ext cx="1091966" cy="276999"/>
            </a:xfrm>
            <a:prstGeom prst="rect">
              <a:avLst/>
            </a:prstGeom>
            <a:noFill/>
          </p:spPr>
          <p:txBody>
            <a:bodyPr wrap="none" rtlCol="0">
              <a:spAutoFit/>
            </a:bodyPr>
            <a:lstStyle/>
            <a:p>
              <a:r>
                <a:rPr lang="en-US" sz="1200" dirty="0" smtClean="0">
                  <a:latin typeface="+mn-lt"/>
                </a:rPr>
                <a:t>McGuire 2009</a:t>
              </a:r>
              <a:endParaRPr lang="en-US" sz="1200" dirty="0">
                <a:latin typeface="+mn-lt"/>
              </a:endParaRPr>
            </a:p>
          </p:txBody>
        </p:sp>
        <p:sp>
          <p:nvSpPr>
            <p:cNvPr id="151" name="Oval 150"/>
            <p:cNvSpPr/>
            <p:nvPr/>
          </p:nvSpPr>
          <p:spPr>
            <a:xfrm>
              <a:off x="3609976" y="4140841"/>
              <a:ext cx="64443" cy="6444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41" name="Group 135"/>
          <p:cNvGrpSpPr/>
          <p:nvPr/>
        </p:nvGrpSpPr>
        <p:grpSpPr>
          <a:xfrm>
            <a:off x="2505075" y="3605212"/>
            <a:ext cx="941366" cy="276999"/>
            <a:chOff x="3552825" y="3276600"/>
            <a:chExt cx="941366" cy="276999"/>
          </a:xfrm>
        </p:grpSpPr>
        <p:sp>
          <p:nvSpPr>
            <p:cNvPr id="148" name="TextBox 147"/>
            <p:cNvSpPr txBox="1"/>
            <p:nvPr/>
          </p:nvSpPr>
          <p:spPr>
            <a:xfrm>
              <a:off x="3557588" y="3276600"/>
              <a:ext cx="936603" cy="276999"/>
            </a:xfrm>
            <a:prstGeom prst="rect">
              <a:avLst/>
            </a:prstGeom>
            <a:noFill/>
          </p:spPr>
          <p:txBody>
            <a:bodyPr wrap="none" rtlCol="0">
              <a:spAutoFit/>
            </a:bodyPr>
            <a:lstStyle/>
            <a:p>
              <a:r>
                <a:rPr lang="en-US" sz="1200" dirty="0" err="1" smtClean="0">
                  <a:latin typeface="+mn-lt"/>
                </a:rPr>
                <a:t>Bavoil</a:t>
              </a:r>
              <a:r>
                <a:rPr lang="en-US" sz="1200" dirty="0" smtClean="0">
                  <a:latin typeface="+mn-lt"/>
                </a:rPr>
                <a:t> 2008</a:t>
              </a:r>
              <a:endParaRPr lang="en-US" sz="1200" dirty="0">
                <a:latin typeface="+mn-lt"/>
              </a:endParaRPr>
            </a:p>
          </p:txBody>
        </p:sp>
        <p:sp>
          <p:nvSpPr>
            <p:cNvPr id="149" name="Oval 148"/>
            <p:cNvSpPr/>
            <p:nvPr/>
          </p:nvSpPr>
          <p:spPr>
            <a:xfrm>
              <a:off x="3552825" y="3393128"/>
              <a:ext cx="64443" cy="6444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43" name="Group 138"/>
          <p:cNvGrpSpPr/>
          <p:nvPr/>
        </p:nvGrpSpPr>
        <p:grpSpPr>
          <a:xfrm>
            <a:off x="3500438" y="3471862"/>
            <a:ext cx="1309928" cy="276999"/>
            <a:chOff x="2438400" y="4800600"/>
            <a:chExt cx="1309928" cy="276999"/>
          </a:xfrm>
        </p:grpSpPr>
        <p:sp>
          <p:nvSpPr>
            <p:cNvPr id="144" name="Oval 143"/>
            <p:cNvSpPr/>
            <p:nvPr/>
          </p:nvSpPr>
          <p:spPr>
            <a:xfrm>
              <a:off x="2438400" y="4917128"/>
              <a:ext cx="64443" cy="6444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5" name="TextBox 144"/>
            <p:cNvSpPr txBox="1"/>
            <p:nvPr/>
          </p:nvSpPr>
          <p:spPr>
            <a:xfrm>
              <a:off x="2443163" y="4800600"/>
              <a:ext cx="1305165" cy="276999"/>
            </a:xfrm>
            <a:prstGeom prst="rect">
              <a:avLst/>
            </a:prstGeom>
            <a:noFill/>
          </p:spPr>
          <p:txBody>
            <a:bodyPr wrap="none" rtlCol="0">
              <a:spAutoFit/>
            </a:bodyPr>
            <a:lstStyle/>
            <a:p>
              <a:r>
                <a:rPr lang="en-US" sz="1200" dirty="0" err="1" smtClean="0">
                  <a:latin typeface="+mn-lt"/>
                </a:rPr>
                <a:t>Shanmugam</a:t>
              </a:r>
              <a:r>
                <a:rPr lang="en-US" sz="1200" dirty="0" smtClean="0">
                  <a:latin typeface="+mn-lt"/>
                </a:rPr>
                <a:t> 2007</a:t>
              </a:r>
              <a:endParaRPr lang="en-US" sz="1200" dirty="0">
                <a:latin typeface="+mn-lt"/>
              </a:endParaRPr>
            </a:p>
          </p:txBody>
        </p:sp>
      </p:grpSp>
      <p:grpSp>
        <p:nvGrpSpPr>
          <p:cNvPr id="52" name="Group 51"/>
          <p:cNvGrpSpPr/>
          <p:nvPr/>
        </p:nvGrpSpPr>
        <p:grpSpPr>
          <a:xfrm>
            <a:off x="4548189" y="4605336"/>
            <a:ext cx="1191469" cy="529410"/>
            <a:chOff x="5291139" y="3967161"/>
            <a:chExt cx="1191469" cy="529410"/>
          </a:xfrm>
        </p:grpSpPr>
        <p:grpSp>
          <p:nvGrpSpPr>
            <p:cNvPr id="53" name="Group 141"/>
            <p:cNvGrpSpPr/>
            <p:nvPr/>
          </p:nvGrpSpPr>
          <p:grpSpPr>
            <a:xfrm>
              <a:off x="5443541" y="4219572"/>
              <a:ext cx="1039067" cy="276999"/>
              <a:chOff x="5238753" y="4200522"/>
              <a:chExt cx="1039067" cy="276999"/>
            </a:xfrm>
          </p:grpSpPr>
          <p:sp>
            <p:nvSpPr>
              <p:cNvPr id="57" name="Oval 56"/>
              <p:cNvSpPr/>
              <p:nvPr/>
            </p:nvSpPr>
            <p:spPr>
              <a:xfrm>
                <a:off x="5243513" y="4317052"/>
                <a:ext cx="64443" cy="6444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TextBox 57"/>
              <p:cNvSpPr txBox="1"/>
              <p:nvPr/>
            </p:nvSpPr>
            <p:spPr>
              <a:xfrm>
                <a:off x="5238753" y="4200522"/>
                <a:ext cx="1039067" cy="276999"/>
              </a:xfrm>
              <a:prstGeom prst="rect">
                <a:avLst/>
              </a:prstGeom>
              <a:noFill/>
            </p:spPr>
            <p:txBody>
              <a:bodyPr wrap="none" rtlCol="0">
                <a:spAutoFit/>
              </a:bodyPr>
              <a:lstStyle/>
              <a:p>
                <a:r>
                  <a:rPr lang="en-US" sz="1200" dirty="0" err="1" smtClean="0">
                    <a:latin typeface="+mn-lt"/>
                  </a:rPr>
                  <a:t>Mittring</a:t>
                </a:r>
                <a:r>
                  <a:rPr lang="en-US" sz="1200" dirty="0" smtClean="0">
                    <a:latin typeface="+mn-lt"/>
                  </a:rPr>
                  <a:t> 2007</a:t>
                </a:r>
                <a:endParaRPr lang="en-US" sz="1200" dirty="0">
                  <a:latin typeface="+mn-lt"/>
                </a:endParaRPr>
              </a:p>
            </p:txBody>
          </p:sp>
        </p:grpSp>
        <p:grpSp>
          <p:nvGrpSpPr>
            <p:cNvPr id="54" name="Group 143"/>
            <p:cNvGrpSpPr/>
            <p:nvPr/>
          </p:nvGrpSpPr>
          <p:grpSpPr>
            <a:xfrm>
              <a:off x="5291139" y="3967161"/>
              <a:ext cx="878767" cy="276999"/>
              <a:chOff x="5329240" y="4410074"/>
              <a:chExt cx="878767" cy="276999"/>
            </a:xfrm>
          </p:grpSpPr>
          <p:sp>
            <p:nvSpPr>
              <p:cNvPr id="55" name="Oval 54"/>
              <p:cNvSpPr/>
              <p:nvPr/>
            </p:nvSpPr>
            <p:spPr>
              <a:xfrm>
                <a:off x="5334001" y="4526602"/>
                <a:ext cx="64443" cy="6444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TextBox 55"/>
              <p:cNvSpPr txBox="1"/>
              <p:nvPr/>
            </p:nvSpPr>
            <p:spPr>
              <a:xfrm>
                <a:off x="5329240" y="4410074"/>
                <a:ext cx="878767" cy="276999"/>
              </a:xfrm>
              <a:prstGeom prst="rect">
                <a:avLst/>
              </a:prstGeom>
              <a:noFill/>
            </p:spPr>
            <p:txBody>
              <a:bodyPr wrap="none" rtlCol="0">
                <a:spAutoFit/>
              </a:bodyPr>
              <a:lstStyle/>
              <a:p>
                <a:r>
                  <a:rPr lang="en-US" sz="1200" dirty="0" err="1" smtClean="0">
                    <a:latin typeface="+mn-lt"/>
                  </a:rPr>
                  <a:t>Filion</a:t>
                </a:r>
                <a:r>
                  <a:rPr lang="en-US" sz="1200" dirty="0" smtClean="0">
                    <a:latin typeface="+mn-lt"/>
                  </a:rPr>
                  <a:t> 2008</a:t>
                </a:r>
                <a:endParaRPr lang="en-US" sz="1200" dirty="0">
                  <a:latin typeface="+mn-lt"/>
                </a:endParaRPr>
              </a:p>
            </p:txBody>
          </p:sp>
        </p:grpSp>
      </p:grpSp>
    </p:spTree>
  </p:cSld>
  <p:clrMapOvr>
    <a:masterClrMapping/>
  </p:clrMapOvr>
  <p:transition advTm="8720"/>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 name="Group 60"/>
          <p:cNvGrpSpPr/>
          <p:nvPr/>
        </p:nvGrpSpPr>
        <p:grpSpPr>
          <a:xfrm>
            <a:off x="4548189" y="4605336"/>
            <a:ext cx="1191469" cy="529410"/>
            <a:chOff x="5291139" y="3967161"/>
            <a:chExt cx="1191469" cy="529410"/>
          </a:xfrm>
        </p:grpSpPr>
        <p:grpSp>
          <p:nvGrpSpPr>
            <p:cNvPr id="62" name="Group 141"/>
            <p:cNvGrpSpPr/>
            <p:nvPr/>
          </p:nvGrpSpPr>
          <p:grpSpPr>
            <a:xfrm>
              <a:off x="5443541" y="4219572"/>
              <a:ext cx="1039067" cy="276999"/>
              <a:chOff x="5238753" y="4200522"/>
              <a:chExt cx="1039067" cy="276999"/>
            </a:xfrm>
          </p:grpSpPr>
          <p:sp>
            <p:nvSpPr>
              <p:cNvPr id="66" name="Oval 65"/>
              <p:cNvSpPr/>
              <p:nvPr/>
            </p:nvSpPr>
            <p:spPr>
              <a:xfrm>
                <a:off x="5243513" y="4317052"/>
                <a:ext cx="64443" cy="6444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TextBox 66"/>
              <p:cNvSpPr txBox="1"/>
              <p:nvPr/>
            </p:nvSpPr>
            <p:spPr>
              <a:xfrm>
                <a:off x="5238753" y="4200522"/>
                <a:ext cx="1039067" cy="276999"/>
              </a:xfrm>
              <a:prstGeom prst="rect">
                <a:avLst/>
              </a:prstGeom>
              <a:noFill/>
            </p:spPr>
            <p:txBody>
              <a:bodyPr wrap="none" rtlCol="0">
                <a:spAutoFit/>
              </a:bodyPr>
              <a:lstStyle/>
              <a:p>
                <a:r>
                  <a:rPr lang="en-US" sz="1200" dirty="0" err="1" smtClean="0">
                    <a:latin typeface="+mn-lt"/>
                  </a:rPr>
                  <a:t>Mittring</a:t>
                </a:r>
                <a:r>
                  <a:rPr lang="en-US" sz="1200" dirty="0" smtClean="0">
                    <a:latin typeface="+mn-lt"/>
                  </a:rPr>
                  <a:t> 2007</a:t>
                </a:r>
                <a:endParaRPr lang="en-US" sz="1200" dirty="0">
                  <a:latin typeface="+mn-lt"/>
                </a:endParaRPr>
              </a:p>
            </p:txBody>
          </p:sp>
        </p:grpSp>
        <p:grpSp>
          <p:nvGrpSpPr>
            <p:cNvPr id="63" name="Group 143"/>
            <p:cNvGrpSpPr/>
            <p:nvPr/>
          </p:nvGrpSpPr>
          <p:grpSpPr>
            <a:xfrm>
              <a:off x="5291139" y="3967161"/>
              <a:ext cx="878767" cy="276999"/>
              <a:chOff x="5329240" y="4410074"/>
              <a:chExt cx="878767" cy="276999"/>
            </a:xfrm>
          </p:grpSpPr>
          <p:sp>
            <p:nvSpPr>
              <p:cNvPr id="64" name="Oval 63"/>
              <p:cNvSpPr/>
              <p:nvPr/>
            </p:nvSpPr>
            <p:spPr>
              <a:xfrm>
                <a:off x="5334001" y="4526602"/>
                <a:ext cx="64443" cy="6444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TextBox 64"/>
              <p:cNvSpPr txBox="1"/>
              <p:nvPr/>
            </p:nvSpPr>
            <p:spPr>
              <a:xfrm>
                <a:off x="5329240" y="4410074"/>
                <a:ext cx="878767" cy="276999"/>
              </a:xfrm>
              <a:prstGeom prst="rect">
                <a:avLst/>
              </a:prstGeom>
              <a:noFill/>
            </p:spPr>
            <p:txBody>
              <a:bodyPr wrap="none" rtlCol="0">
                <a:spAutoFit/>
              </a:bodyPr>
              <a:lstStyle/>
              <a:p>
                <a:r>
                  <a:rPr lang="en-US" sz="1200" dirty="0" err="1" smtClean="0">
                    <a:latin typeface="+mn-lt"/>
                  </a:rPr>
                  <a:t>Filion</a:t>
                </a:r>
                <a:r>
                  <a:rPr lang="en-US" sz="1200" dirty="0" smtClean="0">
                    <a:latin typeface="+mn-lt"/>
                  </a:rPr>
                  <a:t> 2008</a:t>
                </a:r>
                <a:endParaRPr lang="en-US" sz="1200" dirty="0">
                  <a:latin typeface="+mn-lt"/>
                </a:endParaRPr>
              </a:p>
            </p:txBody>
          </p:sp>
        </p:grpSp>
      </p:grpSp>
      <p:sp>
        <p:nvSpPr>
          <p:cNvPr id="12290" name="Title 1"/>
          <p:cNvSpPr>
            <a:spLocks noGrp="1"/>
          </p:cNvSpPr>
          <p:nvPr>
            <p:ph type="title"/>
          </p:nvPr>
        </p:nvSpPr>
        <p:spPr>
          <a:xfrm>
            <a:off x="612775" y="228600"/>
            <a:ext cx="8153400" cy="990600"/>
          </a:xfrm>
        </p:spPr>
        <p:txBody>
          <a:bodyPr/>
          <a:lstStyle/>
          <a:p>
            <a:pPr eaLnBrk="1" hangingPunct="1"/>
            <a:r>
              <a:rPr lang="en-US" dirty="0" smtClean="0"/>
              <a:t>Previous Work</a:t>
            </a:r>
          </a:p>
        </p:txBody>
      </p:sp>
      <p:cxnSp>
        <p:nvCxnSpPr>
          <p:cNvPr id="44" name="Straight Arrow Connector 43"/>
          <p:cNvCxnSpPr/>
          <p:nvPr/>
        </p:nvCxnSpPr>
        <p:spPr>
          <a:xfrm rot="5400000" flipH="1" flipV="1">
            <a:off x="-1486020" y="4025011"/>
            <a:ext cx="4351534" cy="1588"/>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46" name="Straight Arrow Connector 45"/>
          <p:cNvCxnSpPr/>
          <p:nvPr/>
        </p:nvCxnSpPr>
        <p:spPr>
          <a:xfrm>
            <a:off x="678730" y="6183984"/>
            <a:ext cx="7927942" cy="1588"/>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49" name="TextBox 48"/>
          <p:cNvSpPr txBox="1"/>
          <p:nvPr/>
        </p:nvSpPr>
        <p:spPr>
          <a:xfrm rot="16200000">
            <a:off x="-9524" y="3943350"/>
            <a:ext cx="1008609" cy="369332"/>
          </a:xfrm>
          <a:prstGeom prst="rect">
            <a:avLst/>
          </a:prstGeom>
          <a:noFill/>
        </p:spPr>
        <p:txBody>
          <a:bodyPr wrap="none" rtlCol="0">
            <a:spAutoFit/>
          </a:bodyPr>
          <a:lstStyle/>
          <a:p>
            <a:r>
              <a:rPr lang="en-US" dirty="0" smtClean="0">
                <a:latin typeface="+mn-lt"/>
              </a:rPr>
              <a:t>Accuracy</a:t>
            </a:r>
            <a:endParaRPr lang="en-US" dirty="0">
              <a:latin typeface="+mn-lt"/>
            </a:endParaRPr>
          </a:p>
        </p:txBody>
      </p:sp>
      <p:sp>
        <p:nvSpPr>
          <p:cNvPr id="50" name="TextBox 49"/>
          <p:cNvSpPr txBox="1"/>
          <p:nvPr/>
        </p:nvSpPr>
        <p:spPr>
          <a:xfrm>
            <a:off x="4105277" y="6210300"/>
            <a:ext cx="784189" cy="369332"/>
          </a:xfrm>
          <a:prstGeom prst="rect">
            <a:avLst/>
          </a:prstGeom>
          <a:noFill/>
        </p:spPr>
        <p:txBody>
          <a:bodyPr wrap="none" rtlCol="0">
            <a:spAutoFit/>
          </a:bodyPr>
          <a:lstStyle/>
          <a:p>
            <a:r>
              <a:rPr lang="en-US" dirty="0" smtClean="0">
                <a:latin typeface="+mn-lt"/>
              </a:rPr>
              <a:t>Speed</a:t>
            </a:r>
            <a:endParaRPr lang="en-US" dirty="0">
              <a:latin typeface="+mn-lt"/>
            </a:endParaRPr>
          </a:p>
        </p:txBody>
      </p:sp>
      <p:grpSp>
        <p:nvGrpSpPr>
          <p:cNvPr id="3" name="Group 40"/>
          <p:cNvGrpSpPr/>
          <p:nvPr/>
        </p:nvGrpSpPr>
        <p:grpSpPr>
          <a:xfrm>
            <a:off x="973931" y="1809750"/>
            <a:ext cx="1137918" cy="457974"/>
            <a:chOff x="973931" y="1809750"/>
            <a:chExt cx="1137918" cy="457974"/>
          </a:xfrm>
        </p:grpSpPr>
        <p:grpSp>
          <p:nvGrpSpPr>
            <p:cNvPr id="4" name="Group 106"/>
            <p:cNvGrpSpPr/>
            <p:nvPr/>
          </p:nvGrpSpPr>
          <p:grpSpPr>
            <a:xfrm>
              <a:off x="973931" y="1809750"/>
              <a:ext cx="964364" cy="276999"/>
              <a:chOff x="973931" y="1809750"/>
              <a:chExt cx="964364" cy="276999"/>
            </a:xfrm>
          </p:grpSpPr>
          <p:sp>
            <p:nvSpPr>
              <p:cNvPr id="48" name="Oval 47"/>
              <p:cNvSpPr/>
              <p:nvPr/>
            </p:nvSpPr>
            <p:spPr>
              <a:xfrm>
                <a:off x="973931" y="1919138"/>
                <a:ext cx="64443" cy="6444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TextBox 50"/>
              <p:cNvSpPr txBox="1"/>
              <p:nvPr/>
            </p:nvSpPr>
            <p:spPr>
              <a:xfrm>
                <a:off x="990600" y="1809750"/>
                <a:ext cx="947695" cy="276999"/>
              </a:xfrm>
              <a:prstGeom prst="rect">
                <a:avLst/>
              </a:prstGeom>
              <a:noFill/>
            </p:spPr>
            <p:txBody>
              <a:bodyPr wrap="none" rtlCol="0">
                <a:spAutoFit/>
              </a:bodyPr>
              <a:lstStyle/>
              <a:p>
                <a:r>
                  <a:rPr lang="en-US" sz="1200" dirty="0" smtClean="0">
                    <a:latin typeface="+mn-lt"/>
                  </a:rPr>
                  <a:t>Landis 2002</a:t>
                </a:r>
                <a:endParaRPr lang="en-US" sz="1200" dirty="0">
                  <a:latin typeface="+mn-lt"/>
                </a:endParaRPr>
              </a:p>
            </p:txBody>
          </p:sp>
        </p:grpSp>
        <p:grpSp>
          <p:nvGrpSpPr>
            <p:cNvPr id="5" name="Group 105"/>
            <p:cNvGrpSpPr/>
            <p:nvPr/>
          </p:nvGrpSpPr>
          <p:grpSpPr>
            <a:xfrm>
              <a:off x="1119188" y="1990725"/>
              <a:ext cx="992661" cy="276999"/>
              <a:chOff x="1119188" y="1990725"/>
              <a:chExt cx="992661" cy="276999"/>
            </a:xfrm>
          </p:grpSpPr>
          <p:sp>
            <p:nvSpPr>
              <p:cNvPr id="45" name="TextBox 44"/>
              <p:cNvSpPr txBox="1"/>
              <p:nvPr/>
            </p:nvSpPr>
            <p:spPr>
              <a:xfrm>
                <a:off x="1123950" y="1990725"/>
                <a:ext cx="987899" cy="276999"/>
              </a:xfrm>
              <a:prstGeom prst="rect">
                <a:avLst/>
              </a:prstGeom>
              <a:noFill/>
            </p:spPr>
            <p:txBody>
              <a:bodyPr wrap="none" rtlCol="0">
                <a:spAutoFit/>
              </a:bodyPr>
              <a:lstStyle/>
              <a:p>
                <a:r>
                  <a:rPr lang="en-US" sz="1200" dirty="0" smtClean="0">
                    <a:latin typeface="+mn-lt"/>
                  </a:rPr>
                  <a:t>Zhukov 1998</a:t>
                </a:r>
                <a:endParaRPr lang="en-US" sz="1200" dirty="0">
                  <a:latin typeface="+mn-lt"/>
                </a:endParaRPr>
              </a:p>
            </p:txBody>
          </p:sp>
          <p:sp>
            <p:nvSpPr>
              <p:cNvPr id="47" name="Oval 46"/>
              <p:cNvSpPr/>
              <p:nvPr/>
            </p:nvSpPr>
            <p:spPr>
              <a:xfrm>
                <a:off x="1119188" y="2102491"/>
                <a:ext cx="64443" cy="6444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7" name="Group 131"/>
          <p:cNvGrpSpPr/>
          <p:nvPr/>
        </p:nvGrpSpPr>
        <p:grpSpPr>
          <a:xfrm>
            <a:off x="1447800" y="2333625"/>
            <a:ext cx="2599098" cy="823615"/>
            <a:chOff x="1447800" y="2162175"/>
            <a:chExt cx="2599098" cy="823615"/>
          </a:xfrm>
        </p:grpSpPr>
        <p:grpSp>
          <p:nvGrpSpPr>
            <p:cNvPr id="8" name="Group 100"/>
            <p:cNvGrpSpPr/>
            <p:nvPr/>
          </p:nvGrpSpPr>
          <p:grpSpPr>
            <a:xfrm>
              <a:off x="1447800" y="2524125"/>
              <a:ext cx="1293142" cy="461665"/>
              <a:chOff x="1381125" y="1990725"/>
              <a:chExt cx="1293142" cy="461665"/>
            </a:xfrm>
          </p:grpSpPr>
          <p:sp>
            <p:nvSpPr>
              <p:cNvPr id="136" name="Oval 135"/>
              <p:cNvSpPr/>
              <p:nvPr/>
            </p:nvSpPr>
            <p:spPr>
              <a:xfrm>
                <a:off x="1381125" y="2164407"/>
                <a:ext cx="114300" cy="1143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7" name="TextBox 136"/>
              <p:cNvSpPr txBox="1"/>
              <p:nvPr/>
            </p:nvSpPr>
            <p:spPr>
              <a:xfrm>
                <a:off x="1476375" y="1990725"/>
                <a:ext cx="1197892" cy="461665"/>
              </a:xfrm>
              <a:prstGeom prst="rect">
                <a:avLst/>
              </a:prstGeom>
              <a:noFill/>
            </p:spPr>
            <p:txBody>
              <a:bodyPr wrap="none" rtlCol="0">
                <a:spAutoFit/>
              </a:bodyPr>
              <a:lstStyle/>
              <a:p>
                <a:r>
                  <a:rPr lang="en-US" sz="1200" dirty="0" err="1" smtClean="0">
                    <a:latin typeface="+mn-lt"/>
                  </a:rPr>
                  <a:t>Kontkanen</a:t>
                </a:r>
                <a:r>
                  <a:rPr lang="en-US" sz="1200" dirty="0" smtClean="0">
                    <a:latin typeface="+mn-lt"/>
                  </a:rPr>
                  <a:t> 2006</a:t>
                </a:r>
              </a:p>
              <a:p>
                <a:r>
                  <a:rPr lang="en-US" sz="1200" dirty="0" smtClean="0">
                    <a:latin typeface="+mn-lt"/>
                  </a:rPr>
                  <a:t>Kirk 2007</a:t>
                </a:r>
                <a:endParaRPr lang="en-US" sz="1200" dirty="0">
                  <a:latin typeface="+mn-lt"/>
                </a:endParaRPr>
              </a:p>
            </p:txBody>
          </p:sp>
        </p:grpSp>
        <p:sp>
          <p:nvSpPr>
            <p:cNvPr id="134" name="TextBox 133"/>
            <p:cNvSpPr txBox="1"/>
            <p:nvPr/>
          </p:nvSpPr>
          <p:spPr>
            <a:xfrm>
              <a:off x="3057525" y="2162175"/>
              <a:ext cx="989373" cy="276999"/>
            </a:xfrm>
            <a:prstGeom prst="rect">
              <a:avLst/>
            </a:prstGeom>
            <a:noFill/>
          </p:spPr>
          <p:txBody>
            <a:bodyPr wrap="none" rtlCol="0">
              <a:spAutoFit/>
            </a:bodyPr>
            <a:lstStyle/>
            <a:p>
              <a:r>
                <a:rPr lang="en-US" sz="1200" dirty="0" err="1" smtClean="0">
                  <a:latin typeface="+mn-lt"/>
                </a:rPr>
                <a:t>Bunnell</a:t>
              </a:r>
              <a:r>
                <a:rPr lang="en-US" sz="1200" dirty="0" smtClean="0">
                  <a:latin typeface="+mn-lt"/>
                </a:rPr>
                <a:t> 2005</a:t>
              </a:r>
              <a:endParaRPr lang="en-US" sz="1200" dirty="0">
                <a:latin typeface="+mn-lt"/>
              </a:endParaRPr>
            </a:p>
          </p:txBody>
        </p:sp>
        <p:sp>
          <p:nvSpPr>
            <p:cNvPr id="135" name="Oval 134"/>
            <p:cNvSpPr/>
            <p:nvPr/>
          </p:nvSpPr>
          <p:spPr>
            <a:xfrm>
              <a:off x="3043238" y="2273941"/>
              <a:ext cx="64443" cy="6444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9" name="Group 134"/>
          <p:cNvGrpSpPr/>
          <p:nvPr/>
        </p:nvGrpSpPr>
        <p:grpSpPr>
          <a:xfrm>
            <a:off x="1971676" y="3938588"/>
            <a:ext cx="1207417" cy="276999"/>
            <a:chOff x="2281238" y="3629025"/>
            <a:chExt cx="1207417" cy="276999"/>
          </a:xfrm>
        </p:grpSpPr>
        <p:sp>
          <p:nvSpPr>
            <p:cNvPr id="152" name="TextBox 151"/>
            <p:cNvSpPr txBox="1"/>
            <p:nvPr/>
          </p:nvSpPr>
          <p:spPr>
            <a:xfrm>
              <a:off x="2290763" y="3629025"/>
              <a:ext cx="1197892" cy="276999"/>
            </a:xfrm>
            <a:prstGeom prst="rect">
              <a:avLst/>
            </a:prstGeom>
            <a:noFill/>
          </p:spPr>
          <p:txBody>
            <a:bodyPr wrap="none" rtlCol="0">
              <a:spAutoFit/>
            </a:bodyPr>
            <a:lstStyle/>
            <a:p>
              <a:r>
                <a:rPr lang="en-US" sz="1200" dirty="0" err="1" smtClean="0">
                  <a:latin typeface="+mn-lt"/>
                </a:rPr>
                <a:t>Kontkanen</a:t>
              </a:r>
              <a:r>
                <a:rPr lang="en-US" sz="1200" dirty="0" smtClean="0">
                  <a:latin typeface="+mn-lt"/>
                </a:rPr>
                <a:t> 2005</a:t>
              </a:r>
              <a:endParaRPr lang="en-US" sz="1200" dirty="0">
                <a:latin typeface="+mn-lt"/>
              </a:endParaRPr>
            </a:p>
          </p:txBody>
        </p:sp>
        <p:sp>
          <p:nvSpPr>
            <p:cNvPr id="153" name="Oval 152"/>
            <p:cNvSpPr/>
            <p:nvPr/>
          </p:nvSpPr>
          <p:spPr>
            <a:xfrm>
              <a:off x="2281238" y="3745553"/>
              <a:ext cx="64443" cy="6444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 name="Group 136"/>
          <p:cNvGrpSpPr/>
          <p:nvPr/>
        </p:nvGrpSpPr>
        <p:grpSpPr>
          <a:xfrm>
            <a:off x="3305177" y="4129087"/>
            <a:ext cx="1096728" cy="276999"/>
            <a:chOff x="3609976" y="4019550"/>
            <a:chExt cx="1096728" cy="276999"/>
          </a:xfrm>
        </p:grpSpPr>
        <p:sp>
          <p:nvSpPr>
            <p:cNvPr id="150" name="TextBox 149"/>
            <p:cNvSpPr txBox="1"/>
            <p:nvPr/>
          </p:nvSpPr>
          <p:spPr>
            <a:xfrm>
              <a:off x="3614738" y="4019550"/>
              <a:ext cx="1091966" cy="276999"/>
            </a:xfrm>
            <a:prstGeom prst="rect">
              <a:avLst/>
            </a:prstGeom>
            <a:noFill/>
          </p:spPr>
          <p:txBody>
            <a:bodyPr wrap="none" rtlCol="0">
              <a:spAutoFit/>
            </a:bodyPr>
            <a:lstStyle/>
            <a:p>
              <a:r>
                <a:rPr lang="en-US" sz="1200" dirty="0" smtClean="0">
                  <a:latin typeface="+mn-lt"/>
                </a:rPr>
                <a:t>McGuire 2009</a:t>
              </a:r>
              <a:endParaRPr lang="en-US" sz="1200" dirty="0">
                <a:latin typeface="+mn-lt"/>
              </a:endParaRPr>
            </a:p>
          </p:txBody>
        </p:sp>
        <p:sp>
          <p:nvSpPr>
            <p:cNvPr id="151" name="Oval 150"/>
            <p:cNvSpPr/>
            <p:nvPr/>
          </p:nvSpPr>
          <p:spPr>
            <a:xfrm>
              <a:off x="3609976" y="4140841"/>
              <a:ext cx="64443" cy="6444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1" name="Group 135"/>
          <p:cNvGrpSpPr/>
          <p:nvPr/>
        </p:nvGrpSpPr>
        <p:grpSpPr>
          <a:xfrm>
            <a:off x="2505075" y="3605212"/>
            <a:ext cx="941366" cy="276999"/>
            <a:chOff x="3552825" y="3276600"/>
            <a:chExt cx="941366" cy="276999"/>
          </a:xfrm>
        </p:grpSpPr>
        <p:sp>
          <p:nvSpPr>
            <p:cNvPr id="148" name="TextBox 147"/>
            <p:cNvSpPr txBox="1"/>
            <p:nvPr/>
          </p:nvSpPr>
          <p:spPr>
            <a:xfrm>
              <a:off x="3557588" y="3276600"/>
              <a:ext cx="936603" cy="276999"/>
            </a:xfrm>
            <a:prstGeom prst="rect">
              <a:avLst/>
            </a:prstGeom>
            <a:noFill/>
          </p:spPr>
          <p:txBody>
            <a:bodyPr wrap="none" rtlCol="0">
              <a:spAutoFit/>
            </a:bodyPr>
            <a:lstStyle/>
            <a:p>
              <a:r>
                <a:rPr lang="en-US" sz="1200" dirty="0" err="1" smtClean="0">
                  <a:latin typeface="+mn-lt"/>
                </a:rPr>
                <a:t>Bavoil</a:t>
              </a:r>
              <a:r>
                <a:rPr lang="en-US" sz="1200" dirty="0" smtClean="0">
                  <a:latin typeface="+mn-lt"/>
                </a:rPr>
                <a:t> 2008</a:t>
              </a:r>
              <a:endParaRPr lang="en-US" sz="1200" dirty="0">
                <a:latin typeface="+mn-lt"/>
              </a:endParaRPr>
            </a:p>
          </p:txBody>
        </p:sp>
        <p:sp>
          <p:nvSpPr>
            <p:cNvPr id="149" name="Oval 148"/>
            <p:cNvSpPr/>
            <p:nvPr/>
          </p:nvSpPr>
          <p:spPr>
            <a:xfrm>
              <a:off x="3552825" y="3393128"/>
              <a:ext cx="64443" cy="6444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3" name="Group 138"/>
          <p:cNvGrpSpPr/>
          <p:nvPr/>
        </p:nvGrpSpPr>
        <p:grpSpPr>
          <a:xfrm>
            <a:off x="3500438" y="3471862"/>
            <a:ext cx="1309928" cy="276999"/>
            <a:chOff x="2438400" y="4800600"/>
            <a:chExt cx="1309928" cy="276999"/>
          </a:xfrm>
        </p:grpSpPr>
        <p:sp>
          <p:nvSpPr>
            <p:cNvPr id="144" name="Oval 143"/>
            <p:cNvSpPr/>
            <p:nvPr/>
          </p:nvSpPr>
          <p:spPr>
            <a:xfrm>
              <a:off x="2438400" y="4917128"/>
              <a:ext cx="64443" cy="6444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5" name="TextBox 144"/>
            <p:cNvSpPr txBox="1"/>
            <p:nvPr/>
          </p:nvSpPr>
          <p:spPr>
            <a:xfrm>
              <a:off x="2443163" y="4800600"/>
              <a:ext cx="1305165" cy="276999"/>
            </a:xfrm>
            <a:prstGeom prst="rect">
              <a:avLst/>
            </a:prstGeom>
            <a:noFill/>
          </p:spPr>
          <p:txBody>
            <a:bodyPr wrap="none" rtlCol="0">
              <a:spAutoFit/>
            </a:bodyPr>
            <a:lstStyle/>
            <a:p>
              <a:r>
                <a:rPr lang="en-US" sz="1200" dirty="0" err="1" smtClean="0">
                  <a:latin typeface="+mn-lt"/>
                </a:rPr>
                <a:t>Shanmugam</a:t>
              </a:r>
              <a:r>
                <a:rPr lang="en-US" sz="1200" dirty="0" smtClean="0">
                  <a:latin typeface="+mn-lt"/>
                </a:rPr>
                <a:t> 2007</a:t>
              </a:r>
              <a:endParaRPr lang="en-US" sz="1200" dirty="0">
                <a:latin typeface="+mn-lt"/>
              </a:endParaRPr>
            </a:p>
          </p:txBody>
        </p:sp>
      </p:grpSp>
      <p:grpSp>
        <p:nvGrpSpPr>
          <p:cNvPr id="58" name="Group 137"/>
          <p:cNvGrpSpPr/>
          <p:nvPr/>
        </p:nvGrpSpPr>
        <p:grpSpPr>
          <a:xfrm>
            <a:off x="7790792" y="5172075"/>
            <a:ext cx="1353208" cy="276999"/>
            <a:chOff x="3552826" y="4443413"/>
            <a:chExt cx="1353208" cy="276999"/>
          </a:xfrm>
        </p:grpSpPr>
        <p:sp>
          <p:nvSpPr>
            <p:cNvPr id="59" name="TextBox 58"/>
            <p:cNvSpPr txBox="1"/>
            <p:nvPr/>
          </p:nvSpPr>
          <p:spPr>
            <a:xfrm>
              <a:off x="3557588" y="4443413"/>
              <a:ext cx="1348446" cy="276999"/>
            </a:xfrm>
            <a:prstGeom prst="rect">
              <a:avLst/>
            </a:prstGeom>
            <a:noFill/>
          </p:spPr>
          <p:txBody>
            <a:bodyPr wrap="none" rtlCol="0">
              <a:spAutoFit/>
            </a:bodyPr>
            <a:lstStyle/>
            <a:p>
              <a:r>
                <a:rPr lang="en-US" sz="1200" dirty="0" smtClean="0">
                  <a:latin typeface="+mn-lt"/>
                </a:rPr>
                <a:t>Areas – Loos 2010</a:t>
              </a:r>
              <a:endParaRPr lang="en-US" sz="1200" dirty="0">
                <a:latin typeface="+mn-lt"/>
              </a:endParaRPr>
            </a:p>
          </p:txBody>
        </p:sp>
        <p:sp>
          <p:nvSpPr>
            <p:cNvPr id="60" name="Oval 59"/>
            <p:cNvSpPr/>
            <p:nvPr/>
          </p:nvSpPr>
          <p:spPr>
            <a:xfrm>
              <a:off x="3552826" y="4559940"/>
              <a:ext cx="64443" cy="6444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5" name="Group 74"/>
          <p:cNvGrpSpPr/>
          <p:nvPr/>
        </p:nvGrpSpPr>
        <p:grpSpPr>
          <a:xfrm>
            <a:off x="5710239" y="4852987"/>
            <a:ext cx="1210540" cy="276999"/>
            <a:chOff x="6396039" y="4448175"/>
            <a:chExt cx="1210540" cy="276999"/>
          </a:xfrm>
        </p:grpSpPr>
        <p:sp>
          <p:nvSpPr>
            <p:cNvPr id="76" name="TextBox 75"/>
            <p:cNvSpPr txBox="1"/>
            <p:nvPr/>
          </p:nvSpPr>
          <p:spPr>
            <a:xfrm>
              <a:off x="6400800" y="4448175"/>
              <a:ext cx="1205779" cy="276999"/>
            </a:xfrm>
            <a:prstGeom prst="rect">
              <a:avLst/>
            </a:prstGeom>
            <a:noFill/>
          </p:spPr>
          <p:txBody>
            <a:bodyPr wrap="none" rtlCol="0">
              <a:spAutoFit/>
            </a:bodyPr>
            <a:lstStyle/>
            <a:p>
              <a:r>
                <a:rPr lang="en-US" sz="1200" dirty="0" err="1" smtClean="0">
                  <a:latin typeface="+mn-lt"/>
                </a:rPr>
                <a:t>Smedberg</a:t>
              </a:r>
              <a:r>
                <a:rPr lang="en-US" sz="1200" dirty="0" smtClean="0">
                  <a:latin typeface="+mn-lt"/>
                </a:rPr>
                <a:t> 2009</a:t>
              </a:r>
              <a:endParaRPr lang="en-US" sz="1200" dirty="0">
                <a:latin typeface="+mn-lt"/>
              </a:endParaRPr>
            </a:p>
          </p:txBody>
        </p:sp>
        <p:sp>
          <p:nvSpPr>
            <p:cNvPr id="77" name="Oval 76"/>
            <p:cNvSpPr/>
            <p:nvPr/>
          </p:nvSpPr>
          <p:spPr>
            <a:xfrm>
              <a:off x="6396039" y="4564703"/>
              <a:ext cx="64443" cy="6444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9" name="Group 78"/>
          <p:cNvGrpSpPr/>
          <p:nvPr/>
        </p:nvGrpSpPr>
        <p:grpSpPr>
          <a:xfrm>
            <a:off x="7162800" y="4752975"/>
            <a:ext cx="1501859" cy="438924"/>
            <a:chOff x="7077075" y="4724400"/>
            <a:chExt cx="1501859" cy="438924"/>
          </a:xfrm>
        </p:grpSpPr>
        <p:sp>
          <p:nvSpPr>
            <p:cNvPr id="146" name="TextBox 145"/>
            <p:cNvSpPr txBox="1"/>
            <p:nvPr/>
          </p:nvSpPr>
          <p:spPr>
            <a:xfrm>
              <a:off x="7138988" y="4724400"/>
              <a:ext cx="1439946" cy="276999"/>
            </a:xfrm>
            <a:prstGeom prst="rect">
              <a:avLst/>
            </a:prstGeom>
            <a:noFill/>
          </p:spPr>
          <p:txBody>
            <a:bodyPr wrap="none" rtlCol="0">
              <a:spAutoFit/>
            </a:bodyPr>
            <a:lstStyle/>
            <a:p>
              <a:r>
                <a:rPr lang="en-US" sz="1200" dirty="0" err="1" smtClean="0">
                  <a:latin typeface="+mn-lt"/>
                </a:rPr>
                <a:t>Szirmay-Kalos</a:t>
              </a:r>
              <a:r>
                <a:rPr lang="en-US" sz="1200" dirty="0" smtClean="0">
                  <a:latin typeface="+mn-lt"/>
                </a:rPr>
                <a:t> 2009</a:t>
              </a:r>
              <a:endParaRPr lang="en-US" sz="1200" dirty="0">
                <a:latin typeface="+mn-lt"/>
              </a:endParaRPr>
            </a:p>
          </p:txBody>
        </p:sp>
        <p:sp>
          <p:nvSpPr>
            <p:cNvPr id="56" name="TextBox 55"/>
            <p:cNvSpPr txBox="1"/>
            <p:nvPr/>
          </p:nvSpPr>
          <p:spPr>
            <a:xfrm>
              <a:off x="7148513" y="4886325"/>
              <a:ext cx="1279517" cy="276999"/>
            </a:xfrm>
            <a:prstGeom prst="rect">
              <a:avLst/>
            </a:prstGeom>
            <a:noFill/>
          </p:spPr>
          <p:txBody>
            <a:bodyPr wrap="none" rtlCol="0">
              <a:spAutoFit/>
            </a:bodyPr>
            <a:lstStyle/>
            <a:p>
              <a:r>
                <a:rPr lang="en-US" sz="1200" dirty="0" smtClean="0">
                  <a:latin typeface="+mn-lt"/>
                </a:rPr>
                <a:t>Lines – Loos 2010</a:t>
              </a:r>
              <a:endParaRPr lang="en-US" sz="1200" dirty="0">
                <a:latin typeface="+mn-lt"/>
              </a:endParaRPr>
            </a:p>
          </p:txBody>
        </p:sp>
        <p:sp>
          <p:nvSpPr>
            <p:cNvPr id="78" name="Oval 77"/>
            <p:cNvSpPr/>
            <p:nvPr/>
          </p:nvSpPr>
          <p:spPr>
            <a:xfrm>
              <a:off x="7077075" y="4888557"/>
              <a:ext cx="114300" cy="1143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Sld>
  <p:clrMapOvr>
    <a:masterClrMapping/>
  </p:clrMapOvr>
  <p:transition advTm="13509"/>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p:nvPr>
        </p:nvSpPr>
        <p:spPr>
          <a:xfrm>
            <a:off x="612775" y="228600"/>
            <a:ext cx="8153400" cy="990600"/>
          </a:xfrm>
        </p:spPr>
        <p:txBody>
          <a:bodyPr/>
          <a:lstStyle/>
          <a:p>
            <a:pPr eaLnBrk="1" hangingPunct="1"/>
            <a:r>
              <a:rPr lang="en-US" dirty="0" smtClean="0"/>
              <a:t>Limitations of SSAO</a:t>
            </a:r>
          </a:p>
        </p:txBody>
      </p:sp>
      <p:sp>
        <p:nvSpPr>
          <p:cNvPr id="5" name="TextBox 6"/>
          <p:cNvSpPr txBox="1">
            <a:spLocks noChangeArrowheads="1"/>
          </p:cNvSpPr>
          <p:nvPr/>
        </p:nvSpPr>
        <p:spPr bwMode="auto">
          <a:xfrm>
            <a:off x="1493838" y="5991225"/>
            <a:ext cx="6156325" cy="555625"/>
          </a:xfrm>
          <a:prstGeom prst="rect">
            <a:avLst/>
          </a:prstGeom>
          <a:noFill/>
          <a:ln w="9525">
            <a:noFill/>
            <a:miter lim="800000"/>
            <a:headEnd/>
            <a:tailEnd/>
          </a:ln>
        </p:spPr>
        <p:txBody>
          <a:bodyPr wrap="none">
            <a:spAutoFit/>
          </a:bodyPr>
          <a:lstStyle/>
          <a:p>
            <a:pPr>
              <a:lnSpc>
                <a:spcPct val="110000"/>
              </a:lnSpc>
              <a:defRPr/>
            </a:pPr>
            <a:r>
              <a:rPr lang="en-US" sz="2900" dirty="0" err="1">
                <a:latin typeface="+mn-lt"/>
              </a:rPr>
              <a:t>Offscreen</a:t>
            </a:r>
            <a:r>
              <a:rPr lang="en-US" sz="2900" dirty="0">
                <a:latin typeface="+mn-lt"/>
              </a:rPr>
              <a:t> objects can’t obscure anything</a:t>
            </a:r>
          </a:p>
        </p:txBody>
      </p:sp>
      <p:pic>
        <p:nvPicPr>
          <p:cNvPr id="6" name="Picture 5" descr="offscreen.png"/>
          <p:cNvPicPr>
            <a:picLocks noChangeAspect="1"/>
          </p:cNvPicPr>
          <p:nvPr/>
        </p:nvPicPr>
        <p:blipFill>
          <a:blip r:embed="rId3" cstate="print"/>
          <a:stretch>
            <a:fillRect/>
          </a:stretch>
        </p:blipFill>
        <p:spPr>
          <a:xfrm>
            <a:off x="2011891" y="1691640"/>
            <a:ext cx="5120217" cy="3846258"/>
          </a:xfrm>
          <a:prstGeom prst="rect">
            <a:avLst/>
          </a:prstGeom>
        </p:spPr>
      </p:pic>
    </p:spTree>
  </p:cSld>
  <p:clrMapOvr>
    <a:masterClrMapping/>
  </p:clrMapOvr>
  <p:transition advTm="19345"/>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a:spLocks noGrp="1"/>
          </p:cNvSpPr>
          <p:nvPr>
            <p:ph type="title"/>
          </p:nvPr>
        </p:nvSpPr>
        <p:spPr>
          <a:xfrm>
            <a:off x="612775" y="228600"/>
            <a:ext cx="8153400" cy="990600"/>
          </a:xfrm>
        </p:spPr>
        <p:txBody>
          <a:bodyPr/>
          <a:lstStyle/>
          <a:p>
            <a:pPr eaLnBrk="1" hangingPunct="1"/>
            <a:r>
              <a:rPr lang="en-US" dirty="0" smtClean="0"/>
              <a:t>Limitations of SSAO</a:t>
            </a:r>
          </a:p>
        </p:txBody>
      </p:sp>
      <p:sp>
        <p:nvSpPr>
          <p:cNvPr id="5" name="TextBox 6"/>
          <p:cNvSpPr txBox="1">
            <a:spLocks noChangeArrowheads="1"/>
          </p:cNvSpPr>
          <p:nvPr/>
        </p:nvSpPr>
        <p:spPr bwMode="auto">
          <a:xfrm>
            <a:off x="2503488" y="5989638"/>
            <a:ext cx="4137025" cy="555625"/>
          </a:xfrm>
          <a:prstGeom prst="rect">
            <a:avLst/>
          </a:prstGeom>
          <a:noFill/>
          <a:ln w="9525">
            <a:noFill/>
            <a:miter lim="800000"/>
            <a:headEnd/>
            <a:tailEnd/>
          </a:ln>
        </p:spPr>
        <p:txBody>
          <a:bodyPr wrap="none">
            <a:spAutoFit/>
          </a:bodyPr>
          <a:lstStyle/>
          <a:p>
            <a:pPr>
              <a:lnSpc>
                <a:spcPct val="110000"/>
              </a:lnSpc>
              <a:defRPr/>
            </a:pPr>
            <a:r>
              <a:rPr lang="en-US" sz="2900" dirty="0">
                <a:latin typeface="+mn-lt"/>
              </a:rPr>
              <a:t>Everything is infinitely thick</a:t>
            </a:r>
          </a:p>
        </p:txBody>
      </p:sp>
      <p:pic>
        <p:nvPicPr>
          <p:cNvPr id="8" name="Picture 7" descr="normal_thickness.png"/>
          <p:cNvPicPr>
            <a:picLocks noChangeAspect="1"/>
          </p:cNvPicPr>
          <p:nvPr/>
        </p:nvPicPr>
        <p:blipFill>
          <a:blip r:embed="rId3" cstate="print"/>
          <a:stretch>
            <a:fillRect/>
          </a:stretch>
        </p:blipFill>
        <p:spPr>
          <a:xfrm>
            <a:off x="192024" y="2121408"/>
            <a:ext cx="4260437" cy="3200400"/>
          </a:xfrm>
          <a:prstGeom prst="rect">
            <a:avLst/>
          </a:prstGeom>
        </p:spPr>
      </p:pic>
      <p:pic>
        <p:nvPicPr>
          <p:cNvPr id="9" name="Picture 8" descr="infinite_thickness.png"/>
          <p:cNvPicPr>
            <a:picLocks noChangeAspect="1"/>
          </p:cNvPicPr>
          <p:nvPr/>
        </p:nvPicPr>
        <p:blipFill>
          <a:blip r:embed="rId4" cstate="print"/>
          <a:stretch>
            <a:fillRect/>
          </a:stretch>
        </p:blipFill>
        <p:spPr>
          <a:xfrm>
            <a:off x="4745736" y="2121408"/>
            <a:ext cx="4260437" cy="3200400"/>
          </a:xfrm>
          <a:prstGeom prst="rect">
            <a:avLst/>
          </a:prstGeom>
        </p:spPr>
      </p:pic>
      <p:sp>
        <p:nvSpPr>
          <p:cNvPr id="11" name="TextBox 11"/>
          <p:cNvSpPr txBox="1">
            <a:spLocks noChangeArrowheads="1"/>
          </p:cNvSpPr>
          <p:nvPr/>
        </p:nvSpPr>
        <p:spPr bwMode="auto">
          <a:xfrm>
            <a:off x="1286398" y="5367337"/>
            <a:ext cx="2071688" cy="369332"/>
          </a:xfrm>
          <a:prstGeom prst="rect">
            <a:avLst/>
          </a:prstGeom>
          <a:noFill/>
          <a:ln w="9525">
            <a:noFill/>
            <a:miter lim="800000"/>
            <a:headEnd/>
            <a:tailEnd/>
          </a:ln>
        </p:spPr>
        <p:txBody>
          <a:bodyPr wrap="square">
            <a:spAutoFit/>
          </a:bodyPr>
          <a:lstStyle/>
          <a:p>
            <a:pPr>
              <a:defRPr/>
            </a:pPr>
            <a:r>
              <a:rPr lang="en-US" dirty="0" smtClean="0">
                <a:latin typeface="+mn-lt"/>
              </a:rPr>
              <a:t>Small to no shadow</a:t>
            </a:r>
            <a:endParaRPr lang="en-US" dirty="0">
              <a:latin typeface="+mn-lt"/>
            </a:endParaRPr>
          </a:p>
        </p:txBody>
      </p:sp>
      <p:sp>
        <p:nvSpPr>
          <p:cNvPr id="12" name="TextBox 11"/>
          <p:cNvSpPr txBox="1">
            <a:spLocks noChangeArrowheads="1"/>
          </p:cNvSpPr>
          <p:nvPr/>
        </p:nvSpPr>
        <p:spPr bwMode="auto">
          <a:xfrm>
            <a:off x="6143172" y="5367337"/>
            <a:ext cx="1465565" cy="369332"/>
          </a:xfrm>
          <a:prstGeom prst="rect">
            <a:avLst/>
          </a:prstGeom>
          <a:noFill/>
          <a:ln w="9525">
            <a:noFill/>
            <a:miter lim="800000"/>
            <a:headEnd/>
            <a:tailEnd/>
          </a:ln>
        </p:spPr>
        <p:txBody>
          <a:bodyPr wrap="square">
            <a:spAutoFit/>
          </a:bodyPr>
          <a:lstStyle/>
          <a:p>
            <a:pPr>
              <a:defRPr/>
            </a:pPr>
            <a:r>
              <a:rPr lang="en-US" dirty="0" smtClean="0">
                <a:latin typeface="+mn-lt"/>
              </a:rPr>
              <a:t>Large shadow</a:t>
            </a:r>
            <a:endParaRPr lang="en-US" dirty="0">
              <a:latin typeface="+mn-lt"/>
            </a:endParaRPr>
          </a:p>
        </p:txBody>
      </p:sp>
    </p:spTree>
  </p:cSld>
  <p:clrMapOvr>
    <a:masterClrMapping/>
  </p:clrMapOvr>
  <p:transition advTm="19407"/>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Relationship of SSAO to AO</a:t>
            </a:r>
            <a:endParaRPr lang="en-US" dirty="0"/>
          </a:p>
        </p:txBody>
      </p:sp>
      <p:sp>
        <p:nvSpPr>
          <p:cNvPr id="4" name="TextBox 6"/>
          <p:cNvSpPr txBox="1">
            <a:spLocks noChangeArrowheads="1"/>
          </p:cNvSpPr>
          <p:nvPr/>
        </p:nvSpPr>
        <p:spPr bwMode="auto">
          <a:xfrm>
            <a:off x="2152556" y="5989638"/>
            <a:ext cx="4838889" cy="583237"/>
          </a:xfrm>
          <a:prstGeom prst="rect">
            <a:avLst/>
          </a:prstGeom>
          <a:noFill/>
          <a:ln w="9525">
            <a:noFill/>
            <a:miter lim="800000"/>
            <a:headEnd/>
            <a:tailEnd/>
          </a:ln>
        </p:spPr>
        <p:txBody>
          <a:bodyPr wrap="none">
            <a:spAutoFit/>
          </a:bodyPr>
          <a:lstStyle/>
          <a:p>
            <a:pPr>
              <a:lnSpc>
                <a:spcPct val="110000"/>
              </a:lnSpc>
              <a:defRPr/>
            </a:pPr>
            <a:r>
              <a:rPr lang="en-US" sz="2900" dirty="0" smtClean="0">
                <a:latin typeface="+mn-lt"/>
              </a:rPr>
              <a:t>In some instances AO == SSAO</a:t>
            </a:r>
            <a:endParaRPr lang="en-US" sz="2900" dirty="0">
              <a:latin typeface="+mn-lt"/>
            </a:endParaRPr>
          </a:p>
        </p:txBody>
      </p:sp>
      <p:pic>
        <p:nvPicPr>
          <p:cNvPr id="6" name="Picture 5" descr="thick-wall-ao.png"/>
          <p:cNvPicPr>
            <a:picLocks noChangeAspect="1"/>
          </p:cNvPicPr>
          <p:nvPr/>
        </p:nvPicPr>
        <p:blipFill>
          <a:blip r:embed="rId3" cstate="print"/>
          <a:stretch>
            <a:fillRect/>
          </a:stretch>
        </p:blipFill>
        <p:spPr>
          <a:xfrm>
            <a:off x="192024" y="2121408"/>
            <a:ext cx="4260437" cy="3200400"/>
          </a:xfrm>
          <a:prstGeom prst="rect">
            <a:avLst/>
          </a:prstGeom>
        </p:spPr>
      </p:pic>
      <p:pic>
        <p:nvPicPr>
          <p:cNvPr id="7" name="Picture 6" descr="thick-wall-ssao.png"/>
          <p:cNvPicPr>
            <a:picLocks noChangeAspect="1"/>
          </p:cNvPicPr>
          <p:nvPr/>
        </p:nvPicPr>
        <p:blipFill>
          <a:blip r:embed="rId4" cstate="print"/>
          <a:stretch>
            <a:fillRect/>
          </a:stretch>
        </p:blipFill>
        <p:spPr>
          <a:xfrm>
            <a:off x="4745736" y="2121408"/>
            <a:ext cx="4260437" cy="3200400"/>
          </a:xfrm>
          <a:prstGeom prst="rect">
            <a:avLst/>
          </a:prstGeom>
        </p:spPr>
      </p:pic>
      <p:sp>
        <p:nvSpPr>
          <p:cNvPr id="8" name="TextBox 7"/>
          <p:cNvSpPr txBox="1"/>
          <p:nvPr/>
        </p:nvSpPr>
        <p:spPr>
          <a:xfrm>
            <a:off x="1814733" y="5355264"/>
            <a:ext cx="1015021" cy="369332"/>
          </a:xfrm>
          <a:prstGeom prst="rect">
            <a:avLst/>
          </a:prstGeom>
          <a:noFill/>
        </p:spPr>
        <p:txBody>
          <a:bodyPr wrap="none" rtlCol="0">
            <a:spAutoFit/>
          </a:bodyPr>
          <a:lstStyle/>
          <a:p>
            <a:r>
              <a:rPr lang="en-US" dirty="0" smtClean="0">
                <a:latin typeface="+mn-lt"/>
              </a:rPr>
              <a:t>A</a:t>
            </a:r>
            <a:r>
              <a:rPr lang="en-US" baseline="-25000" dirty="0" smtClean="0">
                <a:latin typeface="+mn-lt"/>
              </a:rPr>
              <a:t>o</a:t>
            </a:r>
            <a:r>
              <a:rPr lang="en-US" dirty="0" smtClean="0">
                <a:latin typeface="+mn-lt"/>
              </a:rPr>
              <a:t> </a:t>
            </a:r>
            <a:r>
              <a:rPr lang="en-US" dirty="0" smtClean="0">
                <a:latin typeface="Arial"/>
                <a:cs typeface="Arial"/>
              </a:rPr>
              <a:t>≈ 0.6</a:t>
            </a:r>
            <a:endParaRPr lang="en-US" dirty="0">
              <a:latin typeface="+mn-lt"/>
            </a:endParaRPr>
          </a:p>
        </p:txBody>
      </p:sp>
      <p:sp>
        <p:nvSpPr>
          <p:cNvPr id="10" name="TextBox 9"/>
          <p:cNvSpPr txBox="1"/>
          <p:nvPr/>
        </p:nvSpPr>
        <p:spPr>
          <a:xfrm>
            <a:off x="6368445" y="5355264"/>
            <a:ext cx="976486" cy="369332"/>
          </a:xfrm>
          <a:prstGeom prst="rect">
            <a:avLst/>
          </a:prstGeom>
          <a:noFill/>
        </p:spPr>
        <p:txBody>
          <a:bodyPr wrap="none" rtlCol="0">
            <a:spAutoFit/>
          </a:bodyPr>
          <a:lstStyle/>
          <a:p>
            <a:r>
              <a:rPr lang="en-US" dirty="0" smtClean="0">
                <a:latin typeface="+mn-lt"/>
              </a:rPr>
              <a:t>V</a:t>
            </a:r>
            <a:r>
              <a:rPr lang="en-US" baseline="-25000" dirty="0" smtClean="0">
                <a:latin typeface="+mn-lt"/>
              </a:rPr>
              <a:t>A</a:t>
            </a:r>
            <a:r>
              <a:rPr lang="en-US" dirty="0" smtClean="0">
                <a:latin typeface="+mn-lt"/>
              </a:rPr>
              <a:t> </a:t>
            </a:r>
            <a:r>
              <a:rPr lang="en-US" dirty="0" smtClean="0">
                <a:latin typeface="Arial"/>
                <a:cs typeface="Arial"/>
              </a:rPr>
              <a:t>≈ 0.6</a:t>
            </a:r>
            <a:endParaRPr lang="en-US" dirty="0">
              <a:latin typeface="+mn-lt"/>
            </a:endParaRPr>
          </a:p>
        </p:txBody>
      </p:sp>
    </p:spTree>
  </p:cSld>
  <p:clrMapOvr>
    <a:masterClrMapping/>
  </p:clrMapOvr>
  <p:transition advTm="17097"/>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Relationship of SSAO to AO</a:t>
            </a:r>
            <a:endParaRPr lang="en-US" dirty="0"/>
          </a:p>
        </p:txBody>
      </p:sp>
      <p:sp>
        <p:nvSpPr>
          <p:cNvPr id="4" name="TextBox 6"/>
          <p:cNvSpPr txBox="1">
            <a:spLocks noChangeArrowheads="1"/>
          </p:cNvSpPr>
          <p:nvPr/>
        </p:nvSpPr>
        <p:spPr bwMode="auto">
          <a:xfrm>
            <a:off x="2152556" y="5989638"/>
            <a:ext cx="4672176" cy="583237"/>
          </a:xfrm>
          <a:prstGeom prst="rect">
            <a:avLst/>
          </a:prstGeom>
          <a:noFill/>
          <a:ln w="9525">
            <a:noFill/>
            <a:miter lim="800000"/>
            <a:headEnd/>
            <a:tailEnd/>
          </a:ln>
        </p:spPr>
        <p:txBody>
          <a:bodyPr wrap="none">
            <a:spAutoFit/>
          </a:bodyPr>
          <a:lstStyle/>
          <a:p>
            <a:pPr>
              <a:lnSpc>
                <a:spcPct val="110000"/>
              </a:lnSpc>
              <a:defRPr/>
            </a:pPr>
            <a:r>
              <a:rPr lang="en-US" sz="2900" dirty="0" smtClean="0">
                <a:latin typeface="+mn-lt"/>
              </a:rPr>
              <a:t>In some instances AO != SSAO</a:t>
            </a:r>
            <a:endParaRPr lang="en-US" sz="2900" dirty="0">
              <a:latin typeface="+mn-lt"/>
            </a:endParaRPr>
          </a:p>
        </p:txBody>
      </p:sp>
      <p:pic>
        <p:nvPicPr>
          <p:cNvPr id="6" name="Picture 5" descr="thin-wall-ssao.png"/>
          <p:cNvPicPr>
            <a:picLocks noChangeAspect="1"/>
          </p:cNvPicPr>
          <p:nvPr/>
        </p:nvPicPr>
        <p:blipFill>
          <a:blip r:embed="rId3" cstate="print"/>
          <a:stretch>
            <a:fillRect/>
          </a:stretch>
        </p:blipFill>
        <p:spPr>
          <a:xfrm>
            <a:off x="4745736" y="2121408"/>
            <a:ext cx="4260437" cy="3200400"/>
          </a:xfrm>
          <a:prstGeom prst="rect">
            <a:avLst/>
          </a:prstGeom>
        </p:spPr>
      </p:pic>
      <p:pic>
        <p:nvPicPr>
          <p:cNvPr id="7" name="Picture 6" descr="thin-wall-ao.png"/>
          <p:cNvPicPr>
            <a:picLocks noChangeAspect="1"/>
          </p:cNvPicPr>
          <p:nvPr/>
        </p:nvPicPr>
        <p:blipFill>
          <a:blip r:embed="rId4" cstate="print"/>
          <a:stretch>
            <a:fillRect/>
          </a:stretch>
        </p:blipFill>
        <p:spPr>
          <a:xfrm>
            <a:off x="192024" y="2121408"/>
            <a:ext cx="4260437" cy="3200400"/>
          </a:xfrm>
          <a:prstGeom prst="rect">
            <a:avLst/>
          </a:prstGeom>
        </p:spPr>
      </p:pic>
      <p:sp>
        <p:nvSpPr>
          <p:cNvPr id="8" name="TextBox 7"/>
          <p:cNvSpPr txBox="1"/>
          <p:nvPr/>
        </p:nvSpPr>
        <p:spPr>
          <a:xfrm>
            <a:off x="1814733" y="5355264"/>
            <a:ext cx="1015021" cy="369332"/>
          </a:xfrm>
          <a:prstGeom prst="rect">
            <a:avLst/>
          </a:prstGeom>
          <a:noFill/>
        </p:spPr>
        <p:txBody>
          <a:bodyPr wrap="none" rtlCol="0">
            <a:spAutoFit/>
          </a:bodyPr>
          <a:lstStyle/>
          <a:p>
            <a:r>
              <a:rPr lang="en-US" dirty="0" smtClean="0">
                <a:latin typeface="+mn-lt"/>
              </a:rPr>
              <a:t>A</a:t>
            </a:r>
            <a:r>
              <a:rPr lang="en-US" baseline="-25000" dirty="0" smtClean="0">
                <a:latin typeface="+mn-lt"/>
              </a:rPr>
              <a:t>o</a:t>
            </a:r>
            <a:r>
              <a:rPr lang="en-US" dirty="0" smtClean="0">
                <a:latin typeface="+mn-lt"/>
              </a:rPr>
              <a:t> </a:t>
            </a:r>
            <a:r>
              <a:rPr lang="en-US" dirty="0" smtClean="0">
                <a:latin typeface="Arial"/>
                <a:cs typeface="Arial"/>
              </a:rPr>
              <a:t>≈ 0.6</a:t>
            </a:r>
            <a:endParaRPr lang="en-US" dirty="0">
              <a:latin typeface="+mn-lt"/>
            </a:endParaRPr>
          </a:p>
        </p:txBody>
      </p:sp>
      <p:sp>
        <p:nvSpPr>
          <p:cNvPr id="9" name="TextBox 8"/>
          <p:cNvSpPr txBox="1"/>
          <p:nvPr/>
        </p:nvSpPr>
        <p:spPr>
          <a:xfrm>
            <a:off x="6368445" y="5355264"/>
            <a:ext cx="976486" cy="369332"/>
          </a:xfrm>
          <a:prstGeom prst="rect">
            <a:avLst/>
          </a:prstGeom>
          <a:noFill/>
        </p:spPr>
        <p:txBody>
          <a:bodyPr wrap="none" rtlCol="0">
            <a:spAutoFit/>
          </a:bodyPr>
          <a:lstStyle/>
          <a:p>
            <a:r>
              <a:rPr lang="en-US" dirty="0" smtClean="0">
                <a:latin typeface="+mn-lt"/>
              </a:rPr>
              <a:t>V</a:t>
            </a:r>
            <a:r>
              <a:rPr lang="en-US" baseline="-25000" dirty="0" smtClean="0">
                <a:latin typeface="+mn-lt"/>
              </a:rPr>
              <a:t>A</a:t>
            </a:r>
            <a:r>
              <a:rPr lang="en-US" dirty="0" smtClean="0">
                <a:latin typeface="+mn-lt"/>
              </a:rPr>
              <a:t> </a:t>
            </a:r>
            <a:r>
              <a:rPr lang="en-US" dirty="0" smtClean="0">
                <a:latin typeface="Arial"/>
                <a:cs typeface="Arial"/>
              </a:rPr>
              <a:t>≈ 0.9</a:t>
            </a:r>
            <a:endParaRPr lang="en-US" dirty="0">
              <a:latin typeface="+mn-lt"/>
            </a:endParaRPr>
          </a:p>
        </p:txBody>
      </p:sp>
    </p:spTree>
  </p:cSld>
  <p:clrMapOvr>
    <a:masterClrMapping/>
  </p:clrMapOvr>
  <p:transition advTm="8330"/>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Relationship of SSAO to AO</a:t>
            </a:r>
            <a:endParaRPr lang="en-US" dirty="0"/>
          </a:p>
        </p:txBody>
      </p:sp>
      <p:sp>
        <p:nvSpPr>
          <p:cNvPr id="4" name="TextBox 6"/>
          <p:cNvSpPr txBox="1">
            <a:spLocks noChangeArrowheads="1"/>
          </p:cNvSpPr>
          <p:nvPr/>
        </p:nvSpPr>
        <p:spPr bwMode="auto">
          <a:xfrm>
            <a:off x="2630251" y="5989638"/>
            <a:ext cx="3883499" cy="583237"/>
          </a:xfrm>
          <a:prstGeom prst="rect">
            <a:avLst/>
          </a:prstGeom>
          <a:noFill/>
          <a:ln w="9525">
            <a:noFill/>
            <a:miter lim="800000"/>
            <a:headEnd/>
            <a:tailEnd/>
          </a:ln>
        </p:spPr>
        <p:txBody>
          <a:bodyPr wrap="none">
            <a:spAutoFit/>
          </a:bodyPr>
          <a:lstStyle/>
          <a:p>
            <a:pPr>
              <a:lnSpc>
                <a:spcPct val="110000"/>
              </a:lnSpc>
              <a:defRPr/>
            </a:pPr>
            <a:r>
              <a:rPr lang="en-US" sz="2900" dirty="0" smtClean="0">
                <a:latin typeface="+mn-lt"/>
              </a:rPr>
              <a:t>SSAO depends on radius</a:t>
            </a:r>
            <a:endParaRPr lang="en-US" sz="2900" dirty="0">
              <a:latin typeface="+mn-lt"/>
            </a:endParaRPr>
          </a:p>
        </p:txBody>
      </p:sp>
      <p:pic>
        <p:nvPicPr>
          <p:cNvPr id="6" name="Picture 5" descr="thin-wall-ssao.png"/>
          <p:cNvPicPr>
            <a:picLocks noChangeAspect="1"/>
          </p:cNvPicPr>
          <p:nvPr/>
        </p:nvPicPr>
        <p:blipFill>
          <a:blip r:embed="rId3" cstate="print"/>
          <a:stretch>
            <a:fillRect/>
          </a:stretch>
        </p:blipFill>
        <p:spPr>
          <a:xfrm>
            <a:off x="4745736" y="2121408"/>
            <a:ext cx="4260437" cy="3200399"/>
          </a:xfrm>
          <a:prstGeom prst="rect">
            <a:avLst/>
          </a:prstGeom>
        </p:spPr>
      </p:pic>
      <p:pic>
        <p:nvPicPr>
          <p:cNvPr id="7" name="Picture 6" descr="thin-wall-ao.png"/>
          <p:cNvPicPr>
            <a:picLocks noChangeAspect="1"/>
          </p:cNvPicPr>
          <p:nvPr/>
        </p:nvPicPr>
        <p:blipFill>
          <a:blip r:embed="rId4" cstate="print"/>
          <a:stretch>
            <a:fillRect/>
          </a:stretch>
        </p:blipFill>
        <p:spPr>
          <a:xfrm>
            <a:off x="192024" y="2121408"/>
            <a:ext cx="4260437" cy="3200399"/>
          </a:xfrm>
          <a:prstGeom prst="rect">
            <a:avLst/>
          </a:prstGeom>
        </p:spPr>
      </p:pic>
      <p:sp>
        <p:nvSpPr>
          <p:cNvPr id="8" name="TextBox 7"/>
          <p:cNvSpPr txBox="1"/>
          <p:nvPr/>
        </p:nvSpPr>
        <p:spPr>
          <a:xfrm>
            <a:off x="1769847" y="5355264"/>
            <a:ext cx="1104790" cy="369332"/>
          </a:xfrm>
          <a:prstGeom prst="rect">
            <a:avLst/>
          </a:prstGeom>
          <a:noFill/>
        </p:spPr>
        <p:txBody>
          <a:bodyPr wrap="none" rtlCol="0">
            <a:spAutoFit/>
          </a:bodyPr>
          <a:lstStyle/>
          <a:p>
            <a:r>
              <a:rPr lang="en-US" dirty="0" smtClean="0">
                <a:latin typeface="+mn-lt"/>
              </a:rPr>
              <a:t>A</a:t>
            </a:r>
            <a:r>
              <a:rPr lang="en-US" baseline="-25000" dirty="0" smtClean="0">
                <a:latin typeface="+mn-lt"/>
              </a:rPr>
              <a:t>o</a:t>
            </a:r>
            <a:r>
              <a:rPr lang="en-US" dirty="0" smtClean="0">
                <a:latin typeface="+mn-lt"/>
              </a:rPr>
              <a:t> </a:t>
            </a:r>
            <a:r>
              <a:rPr lang="en-US" dirty="0" smtClean="0">
                <a:latin typeface="Arial"/>
                <a:cs typeface="Arial"/>
              </a:rPr>
              <a:t>≈ 0.61</a:t>
            </a:r>
            <a:endParaRPr lang="en-US" dirty="0">
              <a:latin typeface="+mn-lt"/>
            </a:endParaRPr>
          </a:p>
        </p:txBody>
      </p:sp>
      <p:sp>
        <p:nvSpPr>
          <p:cNvPr id="9" name="TextBox 8"/>
          <p:cNvSpPr txBox="1"/>
          <p:nvPr/>
        </p:nvSpPr>
        <p:spPr>
          <a:xfrm>
            <a:off x="6323559" y="5355264"/>
            <a:ext cx="1104726" cy="369332"/>
          </a:xfrm>
          <a:prstGeom prst="rect">
            <a:avLst/>
          </a:prstGeom>
          <a:noFill/>
        </p:spPr>
        <p:txBody>
          <a:bodyPr wrap="none" rtlCol="0">
            <a:spAutoFit/>
          </a:bodyPr>
          <a:lstStyle/>
          <a:p>
            <a:r>
              <a:rPr lang="en-US" dirty="0" smtClean="0">
                <a:latin typeface="+mn-lt"/>
              </a:rPr>
              <a:t>V</a:t>
            </a:r>
            <a:r>
              <a:rPr lang="en-US" baseline="-25000" dirty="0" smtClean="0">
                <a:latin typeface="+mn-lt"/>
              </a:rPr>
              <a:t>A</a:t>
            </a:r>
            <a:r>
              <a:rPr lang="en-US" dirty="0" smtClean="0">
                <a:latin typeface="+mn-lt"/>
              </a:rPr>
              <a:t> </a:t>
            </a:r>
            <a:r>
              <a:rPr lang="en-US" dirty="0" smtClean="0">
                <a:latin typeface="Arial"/>
                <a:cs typeface="Arial"/>
              </a:rPr>
              <a:t>≈ 0.75</a:t>
            </a:r>
            <a:endParaRPr lang="en-US" dirty="0">
              <a:latin typeface="+mn-lt"/>
            </a:endParaRPr>
          </a:p>
        </p:txBody>
      </p:sp>
    </p:spTree>
  </p:cSld>
  <p:clrMapOvr>
    <a:masterClrMapping/>
  </p:clrMapOvr>
  <p:transition advTm="7254"/>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Relationship of SSAO to AO</a:t>
            </a:r>
            <a:endParaRPr lang="en-US" dirty="0"/>
          </a:p>
        </p:txBody>
      </p:sp>
      <p:pic>
        <p:nvPicPr>
          <p:cNvPr id="6" name="Picture 5" descr="thin-wall-ssao.png"/>
          <p:cNvPicPr>
            <a:picLocks noChangeAspect="1"/>
          </p:cNvPicPr>
          <p:nvPr/>
        </p:nvPicPr>
        <p:blipFill>
          <a:blip r:embed="rId3" cstate="print"/>
          <a:stretch>
            <a:fillRect/>
          </a:stretch>
        </p:blipFill>
        <p:spPr>
          <a:xfrm>
            <a:off x="4745736" y="2121408"/>
            <a:ext cx="4260436" cy="3200399"/>
          </a:xfrm>
          <a:prstGeom prst="rect">
            <a:avLst/>
          </a:prstGeom>
        </p:spPr>
      </p:pic>
      <p:pic>
        <p:nvPicPr>
          <p:cNvPr id="7" name="Picture 6" descr="thin-wall-ao.png"/>
          <p:cNvPicPr>
            <a:picLocks noChangeAspect="1"/>
          </p:cNvPicPr>
          <p:nvPr/>
        </p:nvPicPr>
        <p:blipFill>
          <a:blip r:embed="rId4" cstate="print"/>
          <a:stretch>
            <a:fillRect/>
          </a:stretch>
        </p:blipFill>
        <p:spPr>
          <a:xfrm>
            <a:off x="192024" y="2121408"/>
            <a:ext cx="4260436" cy="3200399"/>
          </a:xfrm>
          <a:prstGeom prst="rect">
            <a:avLst/>
          </a:prstGeom>
        </p:spPr>
      </p:pic>
      <p:sp>
        <p:nvSpPr>
          <p:cNvPr id="8" name="TextBox 7"/>
          <p:cNvSpPr txBox="1"/>
          <p:nvPr/>
        </p:nvSpPr>
        <p:spPr>
          <a:xfrm>
            <a:off x="1833968" y="5355264"/>
            <a:ext cx="976549" cy="369332"/>
          </a:xfrm>
          <a:prstGeom prst="rect">
            <a:avLst/>
          </a:prstGeom>
          <a:noFill/>
        </p:spPr>
        <p:txBody>
          <a:bodyPr wrap="none" rtlCol="0">
            <a:spAutoFit/>
          </a:bodyPr>
          <a:lstStyle/>
          <a:p>
            <a:r>
              <a:rPr lang="en-US" dirty="0" smtClean="0">
                <a:latin typeface="+mn-lt"/>
              </a:rPr>
              <a:t>A</a:t>
            </a:r>
            <a:r>
              <a:rPr lang="en-US" baseline="-25000" dirty="0" smtClean="0">
                <a:latin typeface="+mn-lt"/>
              </a:rPr>
              <a:t>o</a:t>
            </a:r>
            <a:r>
              <a:rPr lang="en-US" dirty="0" smtClean="0">
                <a:latin typeface="+mn-lt"/>
              </a:rPr>
              <a:t> </a:t>
            </a:r>
            <a:r>
              <a:rPr lang="en-US" dirty="0" smtClean="0">
                <a:latin typeface="Arial"/>
                <a:cs typeface="Arial"/>
              </a:rPr>
              <a:t>≈ 0.6</a:t>
            </a:r>
            <a:endParaRPr lang="en-US" dirty="0">
              <a:latin typeface="+mn-lt"/>
            </a:endParaRPr>
          </a:p>
        </p:txBody>
      </p:sp>
      <p:sp>
        <p:nvSpPr>
          <p:cNvPr id="9" name="TextBox 8"/>
          <p:cNvSpPr txBox="1"/>
          <p:nvPr/>
        </p:nvSpPr>
        <p:spPr>
          <a:xfrm>
            <a:off x="6387680" y="5355264"/>
            <a:ext cx="976486" cy="369332"/>
          </a:xfrm>
          <a:prstGeom prst="rect">
            <a:avLst/>
          </a:prstGeom>
          <a:noFill/>
        </p:spPr>
        <p:txBody>
          <a:bodyPr wrap="none" rtlCol="0">
            <a:spAutoFit/>
          </a:bodyPr>
          <a:lstStyle/>
          <a:p>
            <a:r>
              <a:rPr lang="en-US" dirty="0" smtClean="0">
                <a:latin typeface="+mn-lt"/>
              </a:rPr>
              <a:t>V</a:t>
            </a:r>
            <a:r>
              <a:rPr lang="en-US" baseline="-25000" dirty="0" smtClean="0">
                <a:latin typeface="+mn-lt"/>
              </a:rPr>
              <a:t>A</a:t>
            </a:r>
            <a:r>
              <a:rPr lang="en-US" dirty="0" smtClean="0">
                <a:latin typeface="+mn-lt"/>
              </a:rPr>
              <a:t> </a:t>
            </a:r>
            <a:r>
              <a:rPr lang="en-US" dirty="0" smtClean="0">
                <a:latin typeface="Arial"/>
                <a:cs typeface="Arial"/>
              </a:rPr>
              <a:t>≈ 0.6</a:t>
            </a:r>
            <a:endParaRPr lang="en-US" dirty="0">
              <a:latin typeface="+mn-lt"/>
            </a:endParaRPr>
          </a:p>
        </p:txBody>
      </p:sp>
      <p:sp>
        <p:nvSpPr>
          <p:cNvPr id="10" name="TextBox 6"/>
          <p:cNvSpPr txBox="1">
            <a:spLocks noChangeArrowheads="1"/>
          </p:cNvSpPr>
          <p:nvPr/>
        </p:nvSpPr>
        <p:spPr bwMode="auto">
          <a:xfrm>
            <a:off x="2630251" y="5989638"/>
            <a:ext cx="3883499" cy="583237"/>
          </a:xfrm>
          <a:prstGeom prst="rect">
            <a:avLst/>
          </a:prstGeom>
          <a:noFill/>
          <a:ln w="9525">
            <a:noFill/>
            <a:miter lim="800000"/>
            <a:headEnd/>
            <a:tailEnd/>
          </a:ln>
        </p:spPr>
        <p:txBody>
          <a:bodyPr wrap="none">
            <a:spAutoFit/>
          </a:bodyPr>
          <a:lstStyle/>
          <a:p>
            <a:pPr>
              <a:lnSpc>
                <a:spcPct val="110000"/>
              </a:lnSpc>
              <a:defRPr/>
            </a:pPr>
            <a:r>
              <a:rPr lang="en-US" sz="2900" dirty="0" smtClean="0">
                <a:latin typeface="+mn-lt"/>
              </a:rPr>
              <a:t>SSAO depends on radius</a:t>
            </a:r>
            <a:endParaRPr lang="en-US" sz="2900" dirty="0">
              <a:latin typeface="+mn-lt"/>
            </a:endParaRPr>
          </a:p>
        </p:txBody>
      </p:sp>
    </p:spTree>
  </p:cSld>
  <p:clrMapOvr>
    <a:masterClrMapping/>
  </p:clrMapOvr>
  <p:transition advTm="4664"/>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612775" y="228600"/>
            <a:ext cx="8153400" cy="990600"/>
          </a:xfrm>
        </p:spPr>
        <p:txBody>
          <a:bodyPr/>
          <a:lstStyle/>
          <a:p>
            <a:pPr eaLnBrk="1" hangingPunct="1"/>
            <a:r>
              <a:rPr lang="en-US" smtClean="0"/>
              <a:t>Motivation</a:t>
            </a:r>
          </a:p>
        </p:txBody>
      </p:sp>
      <p:pic>
        <p:nvPicPr>
          <p:cNvPr id="7" name="Picture 6" descr="dragon-no-ao.png"/>
          <p:cNvPicPr>
            <a:picLocks noChangeAspect="1"/>
          </p:cNvPicPr>
          <p:nvPr/>
        </p:nvPicPr>
        <p:blipFill>
          <a:blip r:embed="rId3" cstate="print"/>
          <a:srcRect t="1852"/>
          <a:stretch>
            <a:fillRect/>
          </a:stretch>
        </p:blipFill>
        <p:spPr>
          <a:xfrm>
            <a:off x="1774858" y="1611979"/>
            <a:ext cx="5124092" cy="5029200"/>
          </a:xfrm>
          <a:prstGeom prst="rect">
            <a:avLst/>
          </a:prstGeom>
        </p:spPr>
      </p:pic>
    </p:spTree>
  </p:cSld>
  <p:clrMapOvr>
    <a:masterClrMapping/>
  </p:clrMapOvr>
  <p:transition advTm="5819"/>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612775" y="228600"/>
            <a:ext cx="8153400" cy="990600"/>
          </a:xfrm>
        </p:spPr>
        <p:txBody>
          <a:bodyPr/>
          <a:lstStyle/>
          <a:p>
            <a:pPr eaLnBrk="1" hangingPunct="1"/>
            <a:r>
              <a:rPr lang="en-US" dirty="0" smtClean="0"/>
              <a:t>Contributions</a:t>
            </a:r>
          </a:p>
        </p:txBody>
      </p:sp>
      <p:sp>
        <p:nvSpPr>
          <p:cNvPr id="10243" name="Content Placeholder 2"/>
          <p:cNvSpPr>
            <a:spLocks noGrp="1"/>
          </p:cNvSpPr>
          <p:nvPr>
            <p:ph sz="quarter" idx="1"/>
          </p:nvPr>
        </p:nvSpPr>
        <p:spPr>
          <a:xfrm>
            <a:off x="612775" y="1600200"/>
            <a:ext cx="8153400" cy="1266825"/>
          </a:xfrm>
        </p:spPr>
        <p:txBody>
          <a:bodyPr/>
          <a:lstStyle/>
          <a:p>
            <a:pPr eaLnBrk="1" hangingPunct="1">
              <a:lnSpc>
                <a:spcPct val="110000"/>
              </a:lnSpc>
            </a:pPr>
            <a:r>
              <a:rPr lang="en-US" dirty="0" smtClean="0"/>
              <a:t>Derive SSAO from the Reflectance Equation</a:t>
            </a:r>
          </a:p>
          <a:p>
            <a:pPr eaLnBrk="1" hangingPunct="1">
              <a:lnSpc>
                <a:spcPct val="110000"/>
              </a:lnSpc>
            </a:pPr>
            <a:r>
              <a:rPr lang="en-US" dirty="0" smtClean="0"/>
              <a:t>Led to a method to do faster SSAO</a:t>
            </a:r>
          </a:p>
        </p:txBody>
      </p:sp>
      <p:pic>
        <p:nvPicPr>
          <p:cNvPr id="4" name="Picture 3" descr="lineSamples.png"/>
          <p:cNvPicPr>
            <a:picLocks noChangeAspect="1"/>
          </p:cNvPicPr>
          <p:nvPr/>
        </p:nvPicPr>
        <p:blipFill>
          <a:blip r:embed="rId3" cstate="print"/>
          <a:stretch>
            <a:fillRect/>
          </a:stretch>
        </p:blipFill>
        <p:spPr>
          <a:xfrm>
            <a:off x="2039112" y="2802320"/>
            <a:ext cx="5065776" cy="3805362"/>
          </a:xfrm>
          <a:prstGeom prst="rect">
            <a:avLst/>
          </a:prstGeom>
        </p:spPr>
      </p:pic>
    </p:spTree>
  </p:cSld>
  <p:clrMapOvr>
    <a:masterClrMapping/>
  </p:clrMapOvr>
  <p:transition advTm="35022"/>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depth-visibility.png"/>
          <p:cNvPicPr>
            <a:picLocks noChangeAspect="1"/>
          </p:cNvPicPr>
          <p:nvPr/>
        </p:nvPicPr>
        <p:blipFill>
          <a:blip r:embed="rId9" cstate="print"/>
          <a:stretch>
            <a:fillRect/>
          </a:stretch>
        </p:blipFill>
        <p:spPr>
          <a:xfrm>
            <a:off x="4745736" y="2816733"/>
            <a:ext cx="4260436" cy="3200399"/>
          </a:xfrm>
          <a:prstGeom prst="rect">
            <a:avLst/>
          </a:prstGeom>
        </p:spPr>
      </p:pic>
      <p:sp>
        <p:nvSpPr>
          <p:cNvPr id="20" name="Title 1"/>
          <p:cNvSpPr>
            <a:spLocks noGrp="1"/>
          </p:cNvSpPr>
          <p:nvPr>
            <p:ph type="title"/>
          </p:nvPr>
        </p:nvSpPr>
        <p:spPr>
          <a:xfrm>
            <a:off x="612775" y="228600"/>
            <a:ext cx="8153400" cy="990600"/>
          </a:xfrm>
        </p:spPr>
        <p:txBody>
          <a:bodyPr/>
          <a:lstStyle/>
          <a:p>
            <a:pPr eaLnBrk="1" hangingPunct="1"/>
            <a:r>
              <a:rPr lang="en-US" dirty="0" smtClean="0"/>
              <a:t>Reflectance Equation</a:t>
            </a:r>
          </a:p>
        </p:txBody>
      </p:sp>
      <p:pic>
        <p:nvPicPr>
          <p:cNvPr id="21" name="Picture 20" descr="3D.png"/>
          <p:cNvPicPr>
            <a:picLocks noChangeAspect="1"/>
          </p:cNvPicPr>
          <p:nvPr/>
        </p:nvPicPr>
        <p:blipFill>
          <a:blip r:embed="rId10" cstate="print"/>
          <a:stretch>
            <a:fillRect/>
          </a:stretch>
        </p:blipFill>
        <p:spPr>
          <a:xfrm>
            <a:off x="192616" y="2817709"/>
            <a:ext cx="4260438" cy="3200400"/>
          </a:xfrm>
          <a:prstGeom prst="rect">
            <a:avLst/>
          </a:prstGeom>
        </p:spPr>
      </p:pic>
      <p:cxnSp>
        <p:nvCxnSpPr>
          <p:cNvPr id="24" name="Straight Connector 23"/>
          <p:cNvCxnSpPr/>
          <p:nvPr/>
        </p:nvCxnSpPr>
        <p:spPr>
          <a:xfrm>
            <a:off x="200025" y="4981575"/>
            <a:ext cx="4229100" cy="0"/>
          </a:xfrm>
          <a:prstGeom prst="line">
            <a:avLst/>
          </a:prstGeom>
          <a:ln w="25400">
            <a:solidFill>
              <a:schemeClr val="bg1">
                <a:lumMod val="75000"/>
              </a:schemeClr>
            </a:solidFill>
            <a:tailEnd type="none"/>
          </a:ln>
        </p:spPr>
        <p:style>
          <a:lnRef idx="1">
            <a:schemeClr val="accent1"/>
          </a:lnRef>
          <a:fillRef idx="0">
            <a:schemeClr val="accent1"/>
          </a:fillRef>
          <a:effectRef idx="0">
            <a:schemeClr val="accent1"/>
          </a:effectRef>
          <a:fontRef idx="minor">
            <a:schemeClr val="tx1"/>
          </a:fontRef>
        </p:style>
      </p:cxnSp>
      <p:grpSp>
        <p:nvGrpSpPr>
          <p:cNvPr id="40" name="Group 39"/>
          <p:cNvGrpSpPr/>
          <p:nvPr/>
        </p:nvGrpSpPr>
        <p:grpSpPr bwMode="auto">
          <a:xfrm>
            <a:off x="1452958" y="1660525"/>
            <a:ext cx="6238075" cy="584909"/>
            <a:chOff x="1453188" y="1660525"/>
            <a:chExt cx="6238075" cy="584909"/>
          </a:xfrm>
        </p:grpSpPr>
        <p:pic>
          <p:nvPicPr>
            <p:cNvPr id="26" name="Picture 25" descr="TP_tmp.png"/>
            <p:cNvPicPr>
              <a:picLocks noChangeAspect="1"/>
            </p:cNvPicPr>
            <p:nvPr>
              <p:custDataLst>
                <p:tags r:id="rId2"/>
              </p:custDataLst>
            </p:nvPr>
          </p:nvPicPr>
          <p:blipFill>
            <a:blip r:embed="rId11" cstate="print">
              <a:clrChange>
                <a:clrFrom>
                  <a:srgbClr val="FFFFFF"/>
                </a:clrFrom>
                <a:clrTo>
                  <a:srgbClr val="FFFFFF">
                    <a:alpha val="0"/>
                  </a:srgbClr>
                </a:clrTo>
              </a:clrChange>
            </a:blip>
            <a:stretch>
              <a:fillRect/>
            </a:stretch>
          </p:blipFill>
          <p:spPr bwMode="auto">
            <a:xfrm>
              <a:off x="1453188" y="1726120"/>
              <a:ext cx="951554" cy="454025"/>
            </a:xfrm>
            <a:prstGeom prst="rect">
              <a:avLst/>
            </a:prstGeom>
            <a:noFill/>
            <a:ln/>
            <a:effectLst/>
          </p:spPr>
        </p:pic>
        <p:pic>
          <p:nvPicPr>
            <p:cNvPr id="29" name="Picture 28" descr="TP_tmp.png"/>
            <p:cNvPicPr>
              <a:picLocks noChangeAspect="1"/>
            </p:cNvPicPr>
            <p:nvPr>
              <p:custDataLst>
                <p:tags r:id="rId3"/>
              </p:custDataLst>
            </p:nvPr>
          </p:nvPicPr>
          <p:blipFill>
            <a:blip r:embed="rId12" cstate="print">
              <a:clrChange>
                <a:clrFrom>
                  <a:srgbClr val="FFFFFF"/>
                </a:clrFrom>
                <a:clrTo>
                  <a:srgbClr val="FFFFFF">
                    <a:alpha val="0"/>
                  </a:srgbClr>
                </a:clrTo>
              </a:clrChange>
            </a:blip>
            <a:stretch>
              <a:fillRect/>
            </a:stretch>
          </p:blipFill>
          <p:spPr bwMode="auto">
            <a:xfrm>
              <a:off x="2514341" y="1660525"/>
              <a:ext cx="1706213" cy="584909"/>
            </a:xfrm>
            <a:prstGeom prst="rect">
              <a:avLst/>
            </a:prstGeom>
            <a:noFill/>
            <a:ln/>
            <a:effectLst/>
          </p:spPr>
        </p:pic>
        <p:pic>
          <p:nvPicPr>
            <p:cNvPr id="32" name="Picture 31" descr="TP_tmp.png"/>
            <p:cNvPicPr>
              <a:picLocks noChangeAspect="1"/>
            </p:cNvPicPr>
            <p:nvPr>
              <p:custDataLst>
                <p:tags r:id="rId4"/>
              </p:custDataLst>
            </p:nvPr>
          </p:nvPicPr>
          <p:blipFill>
            <a:blip r:embed="rId13" cstate="print">
              <a:clrChange>
                <a:clrFrom>
                  <a:srgbClr val="FFFFFF"/>
                </a:clrFrom>
                <a:clrTo>
                  <a:srgbClr val="FFFFFF">
                    <a:alpha val="0"/>
                  </a:srgbClr>
                </a:clrTo>
              </a:clrChange>
            </a:blip>
            <a:stretch>
              <a:fillRect/>
            </a:stretch>
          </p:blipFill>
          <p:spPr bwMode="auto">
            <a:xfrm>
              <a:off x="4247858" y="1724532"/>
              <a:ext cx="1080964" cy="456849"/>
            </a:xfrm>
            <a:prstGeom prst="rect">
              <a:avLst/>
            </a:prstGeom>
            <a:noFill/>
            <a:ln/>
            <a:effectLst/>
          </p:spPr>
        </p:pic>
        <p:pic>
          <p:nvPicPr>
            <p:cNvPr id="35" name="Picture 34" descr="TP_tmp.png"/>
            <p:cNvPicPr>
              <a:picLocks noChangeAspect="1"/>
            </p:cNvPicPr>
            <p:nvPr>
              <p:custDataLst>
                <p:tags r:id="rId5"/>
              </p:custDataLst>
            </p:nvPr>
          </p:nvPicPr>
          <p:blipFill>
            <a:blip r:embed="rId14" cstate="print">
              <a:clrChange>
                <a:clrFrom>
                  <a:srgbClr val="FFFFFF"/>
                </a:clrFrom>
                <a:clrTo>
                  <a:srgbClr val="FFFFFF">
                    <a:alpha val="0"/>
                  </a:srgbClr>
                </a:clrTo>
              </a:clrChange>
            </a:blip>
            <a:stretch>
              <a:fillRect/>
            </a:stretch>
          </p:blipFill>
          <p:spPr bwMode="auto">
            <a:xfrm>
              <a:off x="5367962" y="1734057"/>
              <a:ext cx="999349" cy="457201"/>
            </a:xfrm>
            <a:prstGeom prst="rect">
              <a:avLst/>
            </a:prstGeom>
            <a:noFill/>
            <a:ln/>
            <a:effectLst/>
          </p:spPr>
        </p:pic>
        <p:pic>
          <p:nvPicPr>
            <p:cNvPr id="38" name="Picture 37" descr="TP_tmp.png"/>
            <p:cNvPicPr>
              <a:picLocks noChangeAspect="1"/>
            </p:cNvPicPr>
            <p:nvPr>
              <p:custDataLst>
                <p:tags r:id="rId6"/>
              </p:custDataLst>
            </p:nvPr>
          </p:nvPicPr>
          <p:blipFill>
            <a:blip r:embed="rId15" cstate="print">
              <a:clrChange>
                <a:clrFrom>
                  <a:srgbClr val="FFFFFF"/>
                </a:clrFrom>
                <a:clrTo>
                  <a:srgbClr val="FFFFFF">
                    <a:alpha val="0"/>
                  </a:srgbClr>
                </a:clrTo>
              </a:clrChange>
            </a:blip>
            <a:stretch>
              <a:fillRect/>
            </a:stretch>
          </p:blipFill>
          <p:spPr bwMode="auto">
            <a:xfrm>
              <a:off x="6411828" y="1724532"/>
              <a:ext cx="1279435" cy="457527"/>
            </a:xfrm>
            <a:prstGeom prst="rect">
              <a:avLst/>
            </a:prstGeom>
            <a:noFill/>
            <a:ln/>
            <a:effectLst/>
          </p:spPr>
        </p:pic>
      </p:grpSp>
    </p:spTree>
    <p:custDataLst>
      <p:tags r:id="rId1"/>
    </p:custDataLst>
  </p:cSld>
  <p:clrMapOvr>
    <a:masterClrMapping/>
  </p:clrMapOvr>
  <p:transition advTm="52635"/>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10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63" presetClass="path" presetSubtype="0" accel="50000" decel="50000" fill="hold" nodeType="clickEffect">
                                  <p:stCondLst>
                                    <p:cond delay="0"/>
                                  </p:stCondLst>
                                  <p:childTnLst>
                                    <p:animMotion origin="layout" path="M 5E-6 1.11111E-6 L 0.49792 1.11111E-6 " pathEditMode="relative" rAng="0" ptsTypes="AA">
                                      <p:cBhvr>
                                        <p:cTn id="11" dur="500" fill="hold"/>
                                        <p:tgtEl>
                                          <p:spTgt spid="24"/>
                                        </p:tgtEl>
                                        <p:attrNameLst>
                                          <p:attrName>ppt_x</p:attrName>
                                          <p:attrName>ppt_y</p:attrName>
                                        </p:attrNameLst>
                                      </p:cBhvr>
                                      <p:rCtr x="249" y="0"/>
                                    </p:animMotion>
                                  </p:childTnLst>
                                </p:cTn>
                              </p:par>
                            </p:childTnLst>
                          </p:cTn>
                        </p:par>
                        <p:par>
                          <p:cTn id="12" fill="hold">
                            <p:stCondLst>
                              <p:cond delay="500"/>
                            </p:stCondLst>
                            <p:childTnLst>
                              <p:par>
                                <p:cTn id="13" presetID="42" presetClass="path" presetSubtype="0" accel="50000" decel="50000" fill="hold" nodeType="afterEffect">
                                  <p:stCondLst>
                                    <p:cond delay="0"/>
                                  </p:stCondLst>
                                  <p:childTnLst>
                                    <p:animMotion origin="layout" path="M 0.49792 1.11111E-6 L 0.49792 -0.31412 " pathEditMode="relative" rAng="0" ptsTypes="AA">
                                      <p:cBhvr>
                                        <p:cTn id="14" dur="500" fill="hold"/>
                                        <p:tgtEl>
                                          <p:spTgt spid="24"/>
                                        </p:tgtEl>
                                        <p:attrNameLst>
                                          <p:attrName>ppt_x</p:attrName>
                                          <p:attrName>ppt_y</p:attrName>
                                        </p:attrNameLst>
                                      </p:cBhvr>
                                      <p:rCtr x="0" y="-157"/>
                                    </p:animMotion>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wipe(up)">
                                      <p:cBhvr>
                                        <p:cTn id="18"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itle 1"/>
          <p:cNvSpPr>
            <a:spLocks noGrp="1"/>
          </p:cNvSpPr>
          <p:nvPr>
            <p:ph type="title"/>
          </p:nvPr>
        </p:nvSpPr>
        <p:spPr>
          <a:xfrm>
            <a:off x="612775" y="228600"/>
            <a:ext cx="8153400" cy="990600"/>
          </a:xfrm>
        </p:spPr>
        <p:txBody>
          <a:bodyPr/>
          <a:lstStyle/>
          <a:p>
            <a:pPr eaLnBrk="1" hangingPunct="1"/>
            <a:r>
              <a:rPr lang="en-US" dirty="0" smtClean="0"/>
              <a:t>Ambient Occlusion</a:t>
            </a:r>
          </a:p>
        </p:txBody>
      </p:sp>
      <p:grpSp>
        <p:nvGrpSpPr>
          <p:cNvPr id="6" name="Group 5"/>
          <p:cNvGrpSpPr/>
          <p:nvPr/>
        </p:nvGrpSpPr>
        <p:grpSpPr>
          <a:xfrm>
            <a:off x="190499" y="2647950"/>
            <a:ext cx="5057776" cy="3804890"/>
            <a:chOff x="2028824" y="1714500"/>
            <a:chExt cx="5057776" cy="3804890"/>
          </a:xfrm>
        </p:grpSpPr>
        <p:pic>
          <p:nvPicPr>
            <p:cNvPr id="7" name="Picture 7"/>
            <p:cNvPicPr>
              <a:picLocks noChangeAspect="1" noChangeArrowheads="1"/>
            </p:cNvPicPr>
            <p:nvPr/>
          </p:nvPicPr>
          <p:blipFill>
            <a:blip r:embed="rId13" cstate="print"/>
            <a:srcRect/>
            <a:stretch>
              <a:fillRect/>
            </a:stretch>
          </p:blipFill>
          <p:spPr bwMode="auto">
            <a:xfrm>
              <a:off x="2210832" y="1949502"/>
              <a:ext cx="4693761" cy="3021659"/>
            </a:xfrm>
            <a:prstGeom prst="rect">
              <a:avLst/>
            </a:prstGeom>
            <a:noFill/>
            <a:ln w="9525">
              <a:noFill/>
              <a:miter lim="800000"/>
              <a:headEnd/>
              <a:tailEnd/>
            </a:ln>
          </p:spPr>
        </p:pic>
        <p:sp>
          <p:nvSpPr>
            <p:cNvPr id="8" name="TextBox 7"/>
            <p:cNvSpPr txBox="1">
              <a:spLocks noChangeArrowheads="1"/>
            </p:cNvSpPr>
            <p:nvPr/>
          </p:nvSpPr>
          <p:spPr bwMode="auto">
            <a:xfrm>
              <a:off x="2950151" y="5011559"/>
              <a:ext cx="3215122" cy="507831"/>
            </a:xfrm>
            <a:prstGeom prst="rect">
              <a:avLst/>
            </a:prstGeom>
            <a:noFill/>
            <a:ln w="9525">
              <a:noFill/>
              <a:miter lim="800000"/>
              <a:headEnd/>
              <a:tailEnd/>
            </a:ln>
          </p:spPr>
          <p:txBody>
            <a:bodyPr wrap="square">
              <a:spAutoFit/>
            </a:bodyPr>
            <a:lstStyle/>
            <a:p>
              <a:pPr algn="ctr">
                <a:defRPr/>
              </a:pPr>
              <a:r>
                <a:rPr lang="en-US" dirty="0">
                  <a:latin typeface="+mn-lt"/>
                </a:rPr>
                <a:t>Landis 2002</a:t>
              </a:r>
            </a:p>
            <a:p>
              <a:pPr algn="ctr">
                <a:defRPr/>
              </a:pPr>
              <a:r>
                <a:rPr lang="en-US" sz="900" dirty="0">
                  <a:latin typeface="+mn-lt"/>
                </a:rPr>
                <a:t>© Lucas Digital Ltd. LLC. All rights reserved</a:t>
              </a:r>
              <a:endParaRPr lang="en-US" dirty="0">
                <a:latin typeface="+mn-lt"/>
              </a:endParaRPr>
            </a:p>
          </p:txBody>
        </p:sp>
        <p:sp>
          <p:nvSpPr>
            <p:cNvPr id="9" name="Rounded Rectangle 8"/>
            <p:cNvSpPr/>
            <p:nvPr/>
          </p:nvSpPr>
          <p:spPr bwMode="auto">
            <a:xfrm>
              <a:off x="2028824" y="1714500"/>
              <a:ext cx="5057776" cy="3800476"/>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grpSp>
        <p:nvGrpSpPr>
          <p:cNvPr id="23" name="Group 22"/>
          <p:cNvGrpSpPr/>
          <p:nvPr/>
        </p:nvGrpSpPr>
        <p:grpSpPr>
          <a:xfrm>
            <a:off x="1453193" y="1660525"/>
            <a:ext cx="6237615" cy="585216"/>
            <a:chOff x="1162049" y="1660525"/>
            <a:chExt cx="6237615" cy="585216"/>
          </a:xfrm>
        </p:grpSpPr>
        <p:pic>
          <p:nvPicPr>
            <p:cNvPr id="12" name="Picture 11" descr="TP_tmp.png"/>
            <p:cNvPicPr>
              <a:picLocks noChangeAspect="1"/>
            </p:cNvPicPr>
            <p:nvPr>
              <p:custDataLst>
                <p:tags r:id="rId6"/>
              </p:custDataLst>
            </p:nvPr>
          </p:nvPicPr>
          <p:blipFill>
            <a:blip r:embed="rId14" cstate="print"/>
            <a:stretch>
              <a:fillRect/>
            </a:stretch>
          </p:blipFill>
          <p:spPr>
            <a:xfrm>
              <a:off x="1162049" y="1726121"/>
              <a:ext cx="951551" cy="454025"/>
            </a:xfrm>
            <a:prstGeom prst="rect">
              <a:avLst/>
            </a:prstGeom>
          </p:spPr>
        </p:pic>
        <p:pic>
          <p:nvPicPr>
            <p:cNvPr id="14" name="Picture 13" descr="TP_tmp.png"/>
            <p:cNvPicPr>
              <a:picLocks noChangeAspect="1"/>
            </p:cNvPicPr>
            <p:nvPr>
              <p:custDataLst>
                <p:tags r:id="rId7"/>
              </p:custDataLst>
            </p:nvPr>
          </p:nvPicPr>
          <p:blipFill>
            <a:blip r:embed="rId15" cstate="print"/>
            <a:stretch>
              <a:fillRect/>
            </a:stretch>
          </p:blipFill>
          <p:spPr>
            <a:xfrm>
              <a:off x="2222753" y="1660525"/>
              <a:ext cx="1707108" cy="585216"/>
            </a:xfrm>
            <a:prstGeom prst="rect">
              <a:avLst/>
            </a:prstGeom>
          </p:spPr>
        </p:pic>
        <p:pic>
          <p:nvPicPr>
            <p:cNvPr id="16" name="Picture 15" descr="TP_tmp.png"/>
            <p:cNvPicPr>
              <a:picLocks noChangeAspect="1"/>
            </p:cNvPicPr>
            <p:nvPr>
              <p:custDataLst>
                <p:tags r:id="rId8"/>
              </p:custDataLst>
            </p:nvPr>
          </p:nvPicPr>
          <p:blipFill>
            <a:blip r:embed="rId16" cstate="print"/>
            <a:stretch>
              <a:fillRect/>
            </a:stretch>
          </p:blipFill>
          <p:spPr>
            <a:xfrm>
              <a:off x="3956303" y="1724533"/>
              <a:ext cx="1081793" cy="457200"/>
            </a:xfrm>
            <a:prstGeom prst="rect">
              <a:avLst/>
            </a:prstGeom>
          </p:spPr>
        </p:pic>
        <p:pic>
          <p:nvPicPr>
            <p:cNvPr id="18" name="Picture 17" descr="TP_tmp.png"/>
            <p:cNvPicPr>
              <a:picLocks noChangeAspect="1"/>
            </p:cNvPicPr>
            <p:nvPr>
              <p:custDataLst>
                <p:tags r:id="rId9"/>
              </p:custDataLst>
            </p:nvPr>
          </p:nvPicPr>
          <p:blipFill>
            <a:blip r:embed="rId17" cstate="print"/>
            <a:stretch>
              <a:fillRect/>
            </a:stretch>
          </p:blipFill>
          <p:spPr>
            <a:xfrm>
              <a:off x="5076823" y="1734058"/>
              <a:ext cx="999346" cy="457200"/>
            </a:xfrm>
            <a:prstGeom prst="rect">
              <a:avLst/>
            </a:prstGeom>
          </p:spPr>
        </p:pic>
        <p:pic>
          <p:nvPicPr>
            <p:cNvPr id="22" name="Picture 21" descr="TP_tmp.png"/>
            <p:cNvPicPr>
              <a:picLocks noChangeAspect="1"/>
            </p:cNvPicPr>
            <p:nvPr>
              <p:custDataLst>
                <p:tags r:id="rId10"/>
              </p:custDataLst>
            </p:nvPr>
          </p:nvPicPr>
          <p:blipFill>
            <a:blip r:embed="rId18" cstate="print"/>
            <a:stretch>
              <a:fillRect/>
            </a:stretch>
          </p:blipFill>
          <p:spPr>
            <a:xfrm>
              <a:off x="6121145" y="1724533"/>
              <a:ext cx="1278519" cy="457200"/>
            </a:xfrm>
            <a:prstGeom prst="rect">
              <a:avLst/>
            </a:prstGeom>
          </p:spPr>
        </p:pic>
      </p:grpSp>
      <p:grpSp>
        <p:nvGrpSpPr>
          <p:cNvPr id="13" name="Group 12"/>
          <p:cNvGrpSpPr/>
          <p:nvPr/>
        </p:nvGrpSpPr>
        <p:grpSpPr bwMode="auto">
          <a:xfrm>
            <a:off x="1452958" y="1660525"/>
            <a:ext cx="6238075" cy="584909"/>
            <a:chOff x="1453188" y="1660525"/>
            <a:chExt cx="6238075" cy="584909"/>
          </a:xfrm>
        </p:grpSpPr>
        <p:pic>
          <p:nvPicPr>
            <p:cNvPr id="15" name="Picture 14" descr="TP_tmp.png"/>
            <p:cNvPicPr>
              <a:picLocks noChangeAspect="1"/>
            </p:cNvPicPr>
            <p:nvPr>
              <p:custDataLst>
                <p:tags r:id="rId1"/>
              </p:custDataLst>
            </p:nvPr>
          </p:nvPicPr>
          <p:blipFill>
            <a:blip r:embed="rId14" cstate="print">
              <a:clrChange>
                <a:clrFrom>
                  <a:srgbClr val="FFFFFF"/>
                </a:clrFrom>
                <a:clrTo>
                  <a:srgbClr val="FFFFFF">
                    <a:alpha val="0"/>
                  </a:srgbClr>
                </a:clrTo>
              </a:clrChange>
            </a:blip>
            <a:stretch>
              <a:fillRect/>
            </a:stretch>
          </p:blipFill>
          <p:spPr bwMode="auto">
            <a:xfrm>
              <a:off x="1453188" y="1726120"/>
              <a:ext cx="951554" cy="454025"/>
            </a:xfrm>
            <a:prstGeom prst="rect">
              <a:avLst/>
            </a:prstGeom>
            <a:noFill/>
            <a:ln/>
            <a:effectLst/>
          </p:spPr>
        </p:pic>
        <p:pic>
          <p:nvPicPr>
            <p:cNvPr id="17" name="Picture 16" descr="TP_tmp.png"/>
            <p:cNvPicPr>
              <a:picLocks noChangeAspect="1"/>
            </p:cNvPicPr>
            <p:nvPr>
              <p:custDataLst>
                <p:tags r:id="rId2"/>
              </p:custDataLst>
            </p:nvPr>
          </p:nvPicPr>
          <p:blipFill>
            <a:blip r:embed="rId19" cstate="print">
              <a:clrChange>
                <a:clrFrom>
                  <a:srgbClr val="FFFFFF"/>
                </a:clrFrom>
                <a:clrTo>
                  <a:srgbClr val="FFFFFF">
                    <a:alpha val="0"/>
                  </a:srgbClr>
                </a:clrTo>
              </a:clrChange>
            </a:blip>
            <a:stretch>
              <a:fillRect/>
            </a:stretch>
          </p:blipFill>
          <p:spPr bwMode="auto">
            <a:xfrm>
              <a:off x="2514341" y="1660525"/>
              <a:ext cx="1706213" cy="584909"/>
            </a:xfrm>
            <a:prstGeom prst="rect">
              <a:avLst/>
            </a:prstGeom>
            <a:noFill/>
            <a:ln/>
            <a:effectLst/>
          </p:spPr>
        </p:pic>
        <p:pic>
          <p:nvPicPr>
            <p:cNvPr id="19" name="Picture 18" descr="TP_tmp.png"/>
            <p:cNvPicPr>
              <a:picLocks noChangeAspect="1"/>
            </p:cNvPicPr>
            <p:nvPr>
              <p:custDataLst>
                <p:tags r:id="rId3"/>
              </p:custDataLst>
            </p:nvPr>
          </p:nvPicPr>
          <p:blipFill>
            <a:blip r:embed="rId20" cstate="print">
              <a:clrChange>
                <a:clrFrom>
                  <a:srgbClr val="FFFFFF"/>
                </a:clrFrom>
                <a:clrTo>
                  <a:srgbClr val="FFFFFF">
                    <a:alpha val="0"/>
                  </a:srgbClr>
                </a:clrTo>
              </a:clrChange>
            </a:blip>
            <a:stretch>
              <a:fillRect/>
            </a:stretch>
          </p:blipFill>
          <p:spPr bwMode="auto">
            <a:xfrm>
              <a:off x="4247858" y="1724532"/>
              <a:ext cx="1080964" cy="456849"/>
            </a:xfrm>
            <a:prstGeom prst="rect">
              <a:avLst/>
            </a:prstGeom>
            <a:noFill/>
            <a:ln/>
            <a:effectLst/>
          </p:spPr>
        </p:pic>
        <p:pic>
          <p:nvPicPr>
            <p:cNvPr id="21" name="Picture 20" descr="TP_tmp.png"/>
            <p:cNvPicPr>
              <a:picLocks noChangeAspect="1"/>
            </p:cNvPicPr>
            <p:nvPr>
              <p:custDataLst>
                <p:tags r:id="rId4"/>
              </p:custDataLst>
            </p:nvPr>
          </p:nvPicPr>
          <p:blipFill>
            <a:blip r:embed="rId21" cstate="print">
              <a:clrChange>
                <a:clrFrom>
                  <a:srgbClr val="FFFFFF"/>
                </a:clrFrom>
                <a:clrTo>
                  <a:srgbClr val="FFFFFF">
                    <a:alpha val="0"/>
                  </a:srgbClr>
                </a:clrTo>
              </a:clrChange>
            </a:blip>
            <a:stretch>
              <a:fillRect/>
            </a:stretch>
          </p:blipFill>
          <p:spPr bwMode="auto">
            <a:xfrm>
              <a:off x="5367962" y="1734057"/>
              <a:ext cx="999349" cy="457201"/>
            </a:xfrm>
            <a:prstGeom prst="rect">
              <a:avLst/>
            </a:prstGeom>
            <a:noFill/>
            <a:ln/>
            <a:effectLst/>
          </p:spPr>
        </p:pic>
        <p:pic>
          <p:nvPicPr>
            <p:cNvPr id="24" name="Picture 23" descr="TP_tmp.png"/>
            <p:cNvPicPr>
              <a:picLocks noChangeAspect="1"/>
            </p:cNvPicPr>
            <p:nvPr>
              <p:custDataLst>
                <p:tags r:id="rId5"/>
              </p:custDataLst>
            </p:nvPr>
          </p:nvPicPr>
          <p:blipFill>
            <a:blip r:embed="rId22" cstate="print">
              <a:clrChange>
                <a:clrFrom>
                  <a:srgbClr val="FFFFFF"/>
                </a:clrFrom>
                <a:clrTo>
                  <a:srgbClr val="FFFFFF">
                    <a:alpha val="0"/>
                  </a:srgbClr>
                </a:clrTo>
              </a:clrChange>
            </a:blip>
            <a:stretch>
              <a:fillRect/>
            </a:stretch>
          </p:blipFill>
          <p:spPr bwMode="auto">
            <a:xfrm>
              <a:off x="6411828" y="1724532"/>
              <a:ext cx="1279435" cy="457527"/>
            </a:xfrm>
            <a:prstGeom prst="rect">
              <a:avLst/>
            </a:prstGeom>
            <a:noFill/>
            <a:ln/>
            <a:effectLst/>
          </p:spPr>
        </p:pic>
      </p:grpSp>
    </p:spTree>
  </p:cSld>
  <p:clrMapOvr>
    <a:masterClrMapping/>
  </p:clrMapOvr>
  <p:transition advTm="8409"/>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Picture 35" descr="TP_tmp.png"/>
          <p:cNvPicPr>
            <a:picLocks noChangeAspect="1"/>
          </p:cNvPicPr>
          <p:nvPr>
            <p:custDataLst>
              <p:tags r:id="rId2"/>
            </p:custDataLst>
          </p:nvPr>
        </p:nvPicPr>
        <p:blipFill>
          <a:blip r:embed="rId14" cstate="print">
            <a:clrChange>
              <a:clrFrom>
                <a:srgbClr val="FFFFFF"/>
              </a:clrFrom>
              <a:clrTo>
                <a:srgbClr val="FFFFFF">
                  <a:alpha val="0"/>
                </a:srgbClr>
              </a:clrTo>
            </a:clrChange>
          </a:blip>
          <a:stretch>
            <a:fillRect/>
          </a:stretch>
        </p:blipFill>
        <p:spPr bwMode="auto">
          <a:xfrm>
            <a:off x="5328246" y="2879725"/>
            <a:ext cx="3755939" cy="457116"/>
          </a:xfrm>
          <a:prstGeom prst="rect">
            <a:avLst/>
          </a:prstGeom>
          <a:noFill/>
          <a:ln/>
          <a:effectLst/>
        </p:spPr>
      </p:pic>
      <p:grpSp>
        <p:nvGrpSpPr>
          <p:cNvPr id="31" name="Group 30"/>
          <p:cNvGrpSpPr/>
          <p:nvPr/>
        </p:nvGrpSpPr>
        <p:grpSpPr bwMode="auto">
          <a:xfrm>
            <a:off x="1453360" y="1670050"/>
            <a:ext cx="6237235" cy="583375"/>
            <a:chOff x="1453590" y="1670050"/>
            <a:chExt cx="6237235" cy="583375"/>
          </a:xfrm>
        </p:grpSpPr>
        <p:pic>
          <p:nvPicPr>
            <p:cNvPr id="16" name="Picture 15" descr="TP_tmp.png"/>
            <p:cNvPicPr>
              <a:picLocks noChangeAspect="1"/>
            </p:cNvPicPr>
            <p:nvPr>
              <p:custDataLst>
                <p:tags r:id="rId7"/>
              </p:custDataLst>
            </p:nvPr>
          </p:nvPicPr>
          <p:blipFill>
            <a:blip r:embed="rId15" cstate="print">
              <a:clrChange>
                <a:clrFrom>
                  <a:srgbClr val="FFFFFF"/>
                </a:clrFrom>
                <a:clrTo>
                  <a:srgbClr val="FFFFFF">
                    <a:alpha val="0"/>
                  </a:srgbClr>
                </a:clrTo>
              </a:clrChange>
            </a:blip>
            <a:stretch>
              <a:fillRect/>
            </a:stretch>
          </p:blipFill>
          <p:spPr bwMode="auto">
            <a:xfrm>
              <a:off x="1453590" y="1735645"/>
              <a:ext cx="950061" cy="453313"/>
            </a:xfrm>
            <a:prstGeom prst="rect">
              <a:avLst/>
            </a:prstGeom>
            <a:noFill/>
            <a:ln/>
            <a:effectLst/>
          </p:spPr>
        </p:pic>
        <p:pic>
          <p:nvPicPr>
            <p:cNvPr id="19" name="Picture 18" descr="TP_tmp.png"/>
            <p:cNvPicPr>
              <a:picLocks noChangeAspect="1"/>
            </p:cNvPicPr>
            <p:nvPr>
              <p:custDataLst>
                <p:tags r:id="rId8"/>
              </p:custDataLst>
            </p:nvPr>
          </p:nvPicPr>
          <p:blipFill>
            <a:blip r:embed="rId16" cstate="print">
              <a:clrChange>
                <a:clrFrom>
                  <a:srgbClr val="FFFFFF"/>
                </a:clrFrom>
                <a:clrTo>
                  <a:srgbClr val="FFFFFF">
                    <a:alpha val="0"/>
                  </a:srgbClr>
                </a:clrTo>
              </a:clrChange>
            </a:blip>
            <a:stretch>
              <a:fillRect/>
            </a:stretch>
          </p:blipFill>
          <p:spPr bwMode="auto">
            <a:xfrm>
              <a:off x="2516234" y="1670050"/>
              <a:ext cx="1701738" cy="583375"/>
            </a:xfrm>
            <a:prstGeom prst="rect">
              <a:avLst/>
            </a:prstGeom>
            <a:noFill/>
            <a:ln/>
            <a:effectLst/>
          </p:spPr>
        </p:pic>
        <p:pic>
          <p:nvPicPr>
            <p:cNvPr id="23" name="Picture 22" descr="TP_tmp.png"/>
            <p:cNvPicPr>
              <a:picLocks noChangeAspect="1"/>
            </p:cNvPicPr>
            <p:nvPr>
              <p:custDataLst>
                <p:tags r:id="rId9"/>
              </p:custDataLst>
            </p:nvPr>
          </p:nvPicPr>
          <p:blipFill>
            <a:blip r:embed="rId17" cstate="print">
              <a:clrChange>
                <a:clrFrom>
                  <a:srgbClr val="FFFFFF"/>
                </a:clrFrom>
                <a:clrTo>
                  <a:srgbClr val="FFFFFF">
                    <a:alpha val="0"/>
                  </a:srgbClr>
                </a:clrTo>
              </a:clrChange>
            </a:blip>
            <a:stretch>
              <a:fillRect/>
            </a:stretch>
          </p:blipFill>
          <p:spPr bwMode="auto">
            <a:xfrm>
              <a:off x="4249192" y="1734055"/>
              <a:ext cx="1077607" cy="455431"/>
            </a:xfrm>
            <a:prstGeom prst="rect">
              <a:avLst/>
            </a:prstGeom>
            <a:noFill/>
            <a:ln/>
            <a:effectLst/>
          </p:spPr>
        </p:pic>
        <p:pic>
          <p:nvPicPr>
            <p:cNvPr id="26" name="Picture 25" descr="TP_tmp.png"/>
            <p:cNvPicPr>
              <a:picLocks noChangeAspect="1"/>
            </p:cNvPicPr>
            <p:nvPr>
              <p:custDataLst>
                <p:tags r:id="rId10"/>
              </p:custDataLst>
            </p:nvPr>
          </p:nvPicPr>
          <p:blipFill>
            <a:blip r:embed="rId18" cstate="print">
              <a:clrChange>
                <a:clrFrom>
                  <a:srgbClr val="FFFFFF"/>
                </a:clrFrom>
                <a:clrTo>
                  <a:srgbClr val="FFFFFF">
                    <a:alpha val="0"/>
                  </a:srgbClr>
                </a:clrTo>
              </a:clrChange>
            </a:blip>
            <a:stretch>
              <a:fillRect/>
            </a:stretch>
          </p:blipFill>
          <p:spPr bwMode="auto">
            <a:xfrm>
              <a:off x="5368401" y="1743580"/>
              <a:ext cx="997781" cy="456483"/>
            </a:xfrm>
            <a:prstGeom prst="rect">
              <a:avLst/>
            </a:prstGeom>
            <a:noFill/>
            <a:ln/>
            <a:effectLst/>
          </p:spPr>
        </p:pic>
        <p:pic>
          <p:nvPicPr>
            <p:cNvPr id="29" name="Picture 28" descr="TP_tmp.png"/>
            <p:cNvPicPr>
              <a:picLocks noChangeAspect="1"/>
            </p:cNvPicPr>
            <p:nvPr>
              <p:custDataLst>
                <p:tags r:id="rId11"/>
              </p:custDataLst>
            </p:nvPr>
          </p:nvPicPr>
          <p:blipFill>
            <a:blip r:embed="rId19" cstate="print">
              <a:clrChange>
                <a:clrFrom>
                  <a:srgbClr val="FFFFFF"/>
                </a:clrFrom>
                <a:clrTo>
                  <a:srgbClr val="FFFFFF">
                    <a:alpha val="0"/>
                  </a:srgbClr>
                </a:clrTo>
              </a:clrChange>
            </a:blip>
            <a:stretch>
              <a:fillRect/>
            </a:stretch>
          </p:blipFill>
          <p:spPr bwMode="auto">
            <a:xfrm>
              <a:off x="6411573" y="1734055"/>
              <a:ext cx="1279252" cy="457461"/>
            </a:xfrm>
            <a:prstGeom prst="rect">
              <a:avLst/>
            </a:prstGeom>
            <a:noFill/>
            <a:ln/>
            <a:effectLst/>
          </p:spPr>
        </p:pic>
      </p:grpSp>
      <p:pic>
        <p:nvPicPr>
          <p:cNvPr id="15" name="Picture 14" descr="visibility.png"/>
          <p:cNvPicPr>
            <a:picLocks noChangeAspect="1"/>
          </p:cNvPicPr>
          <p:nvPr/>
        </p:nvPicPr>
        <p:blipFill>
          <a:blip r:embed="rId20" cstate="print"/>
          <a:stretch>
            <a:fillRect/>
          </a:stretch>
        </p:blipFill>
        <p:spPr>
          <a:xfrm>
            <a:off x="154516" y="2615565"/>
            <a:ext cx="5120215" cy="3846256"/>
          </a:xfrm>
          <a:prstGeom prst="rect">
            <a:avLst/>
          </a:prstGeom>
        </p:spPr>
      </p:pic>
      <p:sp>
        <p:nvSpPr>
          <p:cNvPr id="20" name="Title 1"/>
          <p:cNvSpPr>
            <a:spLocks noGrp="1"/>
          </p:cNvSpPr>
          <p:nvPr>
            <p:ph type="title"/>
          </p:nvPr>
        </p:nvSpPr>
        <p:spPr>
          <a:xfrm>
            <a:off x="612775" y="228600"/>
            <a:ext cx="8153400" cy="990600"/>
          </a:xfrm>
        </p:spPr>
        <p:txBody>
          <a:bodyPr/>
          <a:lstStyle/>
          <a:p>
            <a:pPr eaLnBrk="1" hangingPunct="1"/>
            <a:r>
              <a:rPr lang="en-US" dirty="0" smtClean="0"/>
              <a:t>Ambient Occlusion</a:t>
            </a:r>
          </a:p>
        </p:txBody>
      </p:sp>
      <p:pic>
        <p:nvPicPr>
          <p:cNvPr id="32" name="Picture 31" descr="TP_tmp.png"/>
          <p:cNvPicPr>
            <a:picLocks noChangeAspect="1"/>
          </p:cNvPicPr>
          <p:nvPr>
            <p:custDataLst>
              <p:tags r:id="rId3"/>
            </p:custDataLst>
          </p:nvPr>
        </p:nvPicPr>
        <p:blipFill>
          <a:blip r:embed="rId16" cstate="print">
            <a:clrChange>
              <a:clrFrom>
                <a:srgbClr val="FFFFFF"/>
              </a:clrFrom>
              <a:clrTo>
                <a:srgbClr val="FFFFFF">
                  <a:alpha val="0"/>
                </a:srgbClr>
              </a:clrTo>
            </a:clrChange>
          </a:blip>
          <a:stretch>
            <a:fillRect/>
          </a:stretch>
        </p:blipFill>
        <p:spPr bwMode="auto">
          <a:xfrm>
            <a:off x="2516926" y="1670050"/>
            <a:ext cx="1332978" cy="456960"/>
          </a:xfrm>
          <a:prstGeom prst="rect">
            <a:avLst/>
          </a:prstGeom>
          <a:noFill/>
          <a:ln/>
          <a:effectLst/>
        </p:spPr>
      </p:pic>
      <p:pic>
        <p:nvPicPr>
          <p:cNvPr id="33" name="Picture 32" descr="TP_tmp.png"/>
          <p:cNvPicPr>
            <a:picLocks noChangeAspect="1"/>
          </p:cNvPicPr>
          <p:nvPr>
            <p:custDataLst>
              <p:tags r:id="rId4"/>
            </p:custDataLst>
          </p:nvPr>
        </p:nvPicPr>
        <p:blipFill>
          <a:blip r:embed="rId21" cstate="print">
            <a:clrChange>
              <a:clrFrom>
                <a:srgbClr val="FFFFFF"/>
              </a:clrFrom>
              <a:clrTo>
                <a:srgbClr val="FFFFFF">
                  <a:alpha val="0"/>
                </a:srgbClr>
              </a:clrTo>
            </a:clrChange>
          </a:blip>
          <a:stretch>
            <a:fillRect/>
          </a:stretch>
        </p:blipFill>
        <p:spPr bwMode="auto">
          <a:xfrm>
            <a:off x="4244499" y="1741676"/>
            <a:ext cx="476000" cy="366323"/>
          </a:xfrm>
          <a:prstGeom prst="rect">
            <a:avLst/>
          </a:prstGeom>
          <a:noFill/>
          <a:ln/>
          <a:effectLst/>
        </p:spPr>
      </p:pic>
      <p:pic>
        <p:nvPicPr>
          <p:cNvPr id="34" name="Picture 33" descr="TP_tmp.png"/>
          <p:cNvPicPr>
            <a:picLocks noChangeAspect="1"/>
          </p:cNvPicPr>
          <p:nvPr>
            <p:custDataLst>
              <p:tags r:id="rId5"/>
            </p:custDataLst>
          </p:nvPr>
        </p:nvPicPr>
        <p:blipFill>
          <a:blip r:embed="rId18" cstate="print">
            <a:clrChange>
              <a:clrFrom>
                <a:srgbClr val="FFFFFF"/>
              </a:clrFrom>
              <a:clrTo>
                <a:srgbClr val="FFFFFF">
                  <a:alpha val="0"/>
                </a:srgbClr>
              </a:clrTo>
            </a:clrChange>
          </a:blip>
          <a:stretch>
            <a:fillRect/>
          </a:stretch>
        </p:blipFill>
        <p:spPr bwMode="auto">
          <a:xfrm>
            <a:off x="5368746" y="1743580"/>
            <a:ext cx="859441" cy="393193"/>
          </a:xfrm>
          <a:prstGeom prst="rect">
            <a:avLst/>
          </a:prstGeom>
          <a:noFill/>
          <a:ln/>
          <a:effectLst/>
        </p:spPr>
      </p:pic>
      <p:pic>
        <p:nvPicPr>
          <p:cNvPr id="35" name="Picture 34" descr="TP_tmp.png"/>
          <p:cNvPicPr>
            <a:picLocks noChangeAspect="1"/>
          </p:cNvPicPr>
          <p:nvPr>
            <p:custDataLst>
              <p:tags r:id="rId6"/>
            </p:custDataLst>
          </p:nvPr>
        </p:nvPicPr>
        <p:blipFill>
          <a:blip r:embed="rId19" cstate="print">
            <a:clrChange>
              <a:clrFrom>
                <a:srgbClr val="FFFFFF"/>
              </a:clrFrom>
              <a:clrTo>
                <a:srgbClr val="FFFFFF">
                  <a:alpha val="0"/>
                </a:srgbClr>
              </a:clrTo>
            </a:clrChange>
          </a:blip>
          <a:stretch>
            <a:fillRect/>
          </a:stretch>
        </p:blipFill>
        <p:spPr bwMode="auto">
          <a:xfrm>
            <a:off x="6411552" y="1734055"/>
            <a:ext cx="1023551" cy="366023"/>
          </a:xfrm>
          <a:prstGeom prst="rect">
            <a:avLst/>
          </a:prstGeom>
          <a:noFill/>
          <a:ln/>
          <a:effectLst/>
        </p:spPr>
      </p:pic>
    </p:spTree>
    <p:custDataLst>
      <p:tags r:id="rId1"/>
    </p:custDataLst>
  </p:cSld>
  <p:clrMapOvr>
    <a:masterClrMapping/>
  </p:clrMapOvr>
  <p:transition advTm="1741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p:cTn id="7" dur="1000" fill="hold"/>
                                        <p:tgtEl>
                                          <p:spTgt spid="33"/>
                                        </p:tgtEl>
                                        <p:attrNameLst>
                                          <p:attrName>ppt_w</p:attrName>
                                        </p:attrNameLst>
                                      </p:cBhvr>
                                      <p:tavLst>
                                        <p:tav tm="0">
                                          <p:val>
                                            <p:strVal val="#ppt_w*0.70"/>
                                          </p:val>
                                        </p:tav>
                                        <p:tav tm="100000">
                                          <p:val>
                                            <p:strVal val="#ppt_w"/>
                                          </p:val>
                                        </p:tav>
                                      </p:tavLst>
                                    </p:anim>
                                    <p:anim calcmode="lin" valueType="num">
                                      <p:cBhvr>
                                        <p:cTn id="8" dur="1000" fill="hold"/>
                                        <p:tgtEl>
                                          <p:spTgt spid="33"/>
                                        </p:tgtEl>
                                        <p:attrNameLst>
                                          <p:attrName>ppt_h</p:attrName>
                                        </p:attrNameLst>
                                      </p:cBhvr>
                                      <p:tavLst>
                                        <p:tav tm="0">
                                          <p:val>
                                            <p:strVal val="#ppt_h"/>
                                          </p:val>
                                        </p:tav>
                                        <p:tav tm="100000">
                                          <p:val>
                                            <p:strVal val="#ppt_h"/>
                                          </p:val>
                                        </p:tav>
                                      </p:tavLst>
                                    </p:anim>
                                    <p:animEffect transition="in" filter="fade">
                                      <p:cBhvr>
                                        <p:cTn id="9" dur="1000"/>
                                        <p:tgtEl>
                                          <p:spTgt spid="33"/>
                                        </p:tgtEl>
                                      </p:cBhvr>
                                    </p:animEffect>
                                  </p:childTnLst>
                                </p:cTn>
                              </p:par>
                              <p:par>
                                <p:cTn id="10" presetID="49" presetClass="path" presetSubtype="0" accel="50000" decel="50000" fill="hold" nodeType="withEffect">
                                  <p:stCondLst>
                                    <p:cond delay="0"/>
                                  </p:stCondLst>
                                  <p:childTnLst>
                                    <p:animMotion origin="layout" path="M -4.16667E-6 4.44444E-6 L 0.11875 0.16921 " pathEditMode="relative" rAng="0" ptsTypes="AA">
                                      <p:cBhvr>
                                        <p:cTn id="11" dur="1000" fill="hold"/>
                                        <p:tgtEl>
                                          <p:spTgt spid="33"/>
                                        </p:tgtEl>
                                        <p:attrNameLst>
                                          <p:attrName>ppt_x</p:attrName>
                                          <p:attrName>ppt_y</p:attrName>
                                        </p:attrNameLst>
                                      </p:cBhvr>
                                      <p:rCtr x="59" y="84"/>
                                    </p:animMotion>
                                  </p:childTnLst>
                                </p:cTn>
                              </p:par>
                            </p:childTnLst>
                          </p:cTn>
                        </p:par>
                      </p:childTnLst>
                    </p:cTn>
                  </p:par>
                  <p:par>
                    <p:cTn id="12" fill="hold">
                      <p:stCondLst>
                        <p:cond delay="indefinite"/>
                      </p:stCondLst>
                      <p:childTnLst>
                        <p:par>
                          <p:cTn id="13" fill="hold">
                            <p:stCondLst>
                              <p:cond delay="0"/>
                            </p:stCondLst>
                            <p:childTnLst>
                              <p:par>
                                <p:cTn id="14" presetID="55" presetClass="entr" presetSubtype="0" fill="hold" nodeType="clickEffect">
                                  <p:stCondLst>
                                    <p:cond delay="0"/>
                                  </p:stCondLst>
                                  <p:childTnLst>
                                    <p:set>
                                      <p:cBhvr>
                                        <p:cTn id="15" dur="1" fill="hold">
                                          <p:stCondLst>
                                            <p:cond delay="0"/>
                                          </p:stCondLst>
                                        </p:cTn>
                                        <p:tgtEl>
                                          <p:spTgt spid="32"/>
                                        </p:tgtEl>
                                        <p:attrNameLst>
                                          <p:attrName>style.visibility</p:attrName>
                                        </p:attrNameLst>
                                      </p:cBhvr>
                                      <p:to>
                                        <p:strVal val="visible"/>
                                      </p:to>
                                    </p:set>
                                    <p:anim calcmode="lin" valueType="num">
                                      <p:cBhvr>
                                        <p:cTn id="16" dur="1000" fill="hold"/>
                                        <p:tgtEl>
                                          <p:spTgt spid="32"/>
                                        </p:tgtEl>
                                        <p:attrNameLst>
                                          <p:attrName>ppt_w</p:attrName>
                                        </p:attrNameLst>
                                      </p:cBhvr>
                                      <p:tavLst>
                                        <p:tav tm="0">
                                          <p:val>
                                            <p:strVal val="#ppt_w*0.70"/>
                                          </p:val>
                                        </p:tav>
                                        <p:tav tm="100000">
                                          <p:val>
                                            <p:strVal val="#ppt_w"/>
                                          </p:val>
                                        </p:tav>
                                      </p:tavLst>
                                    </p:anim>
                                    <p:anim calcmode="lin" valueType="num">
                                      <p:cBhvr>
                                        <p:cTn id="17" dur="1000" fill="hold"/>
                                        <p:tgtEl>
                                          <p:spTgt spid="32"/>
                                        </p:tgtEl>
                                        <p:attrNameLst>
                                          <p:attrName>ppt_h</p:attrName>
                                        </p:attrNameLst>
                                      </p:cBhvr>
                                      <p:tavLst>
                                        <p:tav tm="0">
                                          <p:val>
                                            <p:strVal val="#ppt_h"/>
                                          </p:val>
                                        </p:tav>
                                        <p:tav tm="100000">
                                          <p:val>
                                            <p:strVal val="#ppt_h"/>
                                          </p:val>
                                        </p:tav>
                                      </p:tavLst>
                                    </p:anim>
                                    <p:animEffect transition="in" filter="fade">
                                      <p:cBhvr>
                                        <p:cTn id="18" dur="1000"/>
                                        <p:tgtEl>
                                          <p:spTgt spid="32"/>
                                        </p:tgtEl>
                                      </p:cBhvr>
                                    </p:animEffect>
                                  </p:childTnLst>
                                </p:cTn>
                              </p:par>
                              <p:par>
                                <p:cTn id="19" presetID="55" presetClass="entr" presetSubtype="0" fill="hold" nodeType="withEffect">
                                  <p:stCondLst>
                                    <p:cond delay="0"/>
                                  </p:stCondLst>
                                  <p:childTnLst>
                                    <p:set>
                                      <p:cBhvr>
                                        <p:cTn id="20" dur="1" fill="hold">
                                          <p:stCondLst>
                                            <p:cond delay="0"/>
                                          </p:stCondLst>
                                        </p:cTn>
                                        <p:tgtEl>
                                          <p:spTgt spid="34"/>
                                        </p:tgtEl>
                                        <p:attrNameLst>
                                          <p:attrName>style.visibility</p:attrName>
                                        </p:attrNameLst>
                                      </p:cBhvr>
                                      <p:to>
                                        <p:strVal val="visible"/>
                                      </p:to>
                                    </p:set>
                                    <p:anim calcmode="lin" valueType="num">
                                      <p:cBhvr>
                                        <p:cTn id="21" dur="1000" fill="hold"/>
                                        <p:tgtEl>
                                          <p:spTgt spid="34"/>
                                        </p:tgtEl>
                                        <p:attrNameLst>
                                          <p:attrName>ppt_w</p:attrName>
                                        </p:attrNameLst>
                                      </p:cBhvr>
                                      <p:tavLst>
                                        <p:tav tm="0">
                                          <p:val>
                                            <p:strVal val="#ppt_w*0.70"/>
                                          </p:val>
                                        </p:tav>
                                        <p:tav tm="100000">
                                          <p:val>
                                            <p:strVal val="#ppt_w"/>
                                          </p:val>
                                        </p:tav>
                                      </p:tavLst>
                                    </p:anim>
                                    <p:anim calcmode="lin" valueType="num">
                                      <p:cBhvr>
                                        <p:cTn id="22" dur="1000" fill="hold"/>
                                        <p:tgtEl>
                                          <p:spTgt spid="34"/>
                                        </p:tgtEl>
                                        <p:attrNameLst>
                                          <p:attrName>ppt_h</p:attrName>
                                        </p:attrNameLst>
                                      </p:cBhvr>
                                      <p:tavLst>
                                        <p:tav tm="0">
                                          <p:val>
                                            <p:strVal val="#ppt_h"/>
                                          </p:val>
                                        </p:tav>
                                        <p:tav tm="100000">
                                          <p:val>
                                            <p:strVal val="#ppt_h"/>
                                          </p:val>
                                        </p:tav>
                                      </p:tavLst>
                                    </p:anim>
                                    <p:animEffect transition="in" filter="fade">
                                      <p:cBhvr>
                                        <p:cTn id="23" dur="1000"/>
                                        <p:tgtEl>
                                          <p:spTgt spid="34"/>
                                        </p:tgtEl>
                                      </p:cBhvr>
                                    </p:animEffect>
                                  </p:childTnLst>
                                </p:cTn>
                              </p:par>
                              <p:par>
                                <p:cTn id="24" presetID="55" presetClass="entr" presetSubtype="0" fill="hold" nodeType="withEffect">
                                  <p:stCondLst>
                                    <p:cond delay="0"/>
                                  </p:stCondLst>
                                  <p:childTnLst>
                                    <p:set>
                                      <p:cBhvr>
                                        <p:cTn id="25" dur="1" fill="hold">
                                          <p:stCondLst>
                                            <p:cond delay="0"/>
                                          </p:stCondLst>
                                        </p:cTn>
                                        <p:tgtEl>
                                          <p:spTgt spid="35"/>
                                        </p:tgtEl>
                                        <p:attrNameLst>
                                          <p:attrName>style.visibility</p:attrName>
                                        </p:attrNameLst>
                                      </p:cBhvr>
                                      <p:to>
                                        <p:strVal val="visible"/>
                                      </p:to>
                                    </p:set>
                                    <p:anim calcmode="lin" valueType="num">
                                      <p:cBhvr>
                                        <p:cTn id="26" dur="1000" fill="hold"/>
                                        <p:tgtEl>
                                          <p:spTgt spid="35"/>
                                        </p:tgtEl>
                                        <p:attrNameLst>
                                          <p:attrName>ppt_w</p:attrName>
                                        </p:attrNameLst>
                                      </p:cBhvr>
                                      <p:tavLst>
                                        <p:tav tm="0">
                                          <p:val>
                                            <p:strVal val="#ppt_w*0.70"/>
                                          </p:val>
                                        </p:tav>
                                        <p:tav tm="100000">
                                          <p:val>
                                            <p:strVal val="#ppt_w"/>
                                          </p:val>
                                        </p:tav>
                                      </p:tavLst>
                                    </p:anim>
                                    <p:anim calcmode="lin" valueType="num">
                                      <p:cBhvr>
                                        <p:cTn id="27" dur="1000" fill="hold"/>
                                        <p:tgtEl>
                                          <p:spTgt spid="35"/>
                                        </p:tgtEl>
                                        <p:attrNameLst>
                                          <p:attrName>ppt_h</p:attrName>
                                        </p:attrNameLst>
                                      </p:cBhvr>
                                      <p:tavLst>
                                        <p:tav tm="0">
                                          <p:val>
                                            <p:strVal val="#ppt_h"/>
                                          </p:val>
                                        </p:tav>
                                        <p:tav tm="100000">
                                          <p:val>
                                            <p:strVal val="#ppt_h"/>
                                          </p:val>
                                        </p:tav>
                                      </p:tavLst>
                                    </p:anim>
                                    <p:animEffect transition="in" filter="fade">
                                      <p:cBhvr>
                                        <p:cTn id="28" dur="1000"/>
                                        <p:tgtEl>
                                          <p:spTgt spid="35"/>
                                        </p:tgtEl>
                                      </p:cBhvr>
                                    </p:animEffect>
                                  </p:childTnLst>
                                </p:cTn>
                              </p:par>
                              <p:par>
                                <p:cTn id="29" presetID="49" presetClass="path" presetSubtype="0" accel="50000" decel="50000" fill="hold" nodeType="withEffect">
                                  <p:stCondLst>
                                    <p:cond delay="0"/>
                                  </p:stCondLst>
                                  <p:childTnLst>
                                    <p:animMotion origin="layout" path="M -2.77778E-7 -1.85185E-6 L 0.36406 0.17454 " pathEditMode="relative" rAng="0" ptsTypes="AA">
                                      <p:cBhvr>
                                        <p:cTn id="30" dur="1000" fill="hold"/>
                                        <p:tgtEl>
                                          <p:spTgt spid="32"/>
                                        </p:tgtEl>
                                        <p:attrNameLst>
                                          <p:attrName>ppt_x</p:attrName>
                                          <p:attrName>ppt_y</p:attrName>
                                        </p:attrNameLst>
                                      </p:cBhvr>
                                      <p:rCtr x="182" y="87"/>
                                    </p:animMotion>
                                  </p:childTnLst>
                                </p:cTn>
                              </p:par>
                              <p:par>
                                <p:cTn id="31" presetID="49" presetClass="path" presetSubtype="0" accel="50000" decel="50000" fill="hold" nodeType="withEffect">
                                  <p:stCondLst>
                                    <p:cond delay="0"/>
                                  </p:stCondLst>
                                  <p:childTnLst>
                                    <p:animMotion origin="layout" path="M 8.33333E-7 2.96296E-6 L 0.20382 0.1699 " pathEditMode="relative" rAng="0" ptsTypes="AA">
                                      <p:cBhvr>
                                        <p:cTn id="32" dur="1000" fill="hold"/>
                                        <p:tgtEl>
                                          <p:spTgt spid="34"/>
                                        </p:tgtEl>
                                        <p:attrNameLst>
                                          <p:attrName>ppt_x</p:attrName>
                                          <p:attrName>ppt_y</p:attrName>
                                        </p:attrNameLst>
                                      </p:cBhvr>
                                      <p:rCtr x="102" y="85"/>
                                    </p:animMotion>
                                  </p:childTnLst>
                                </p:cTn>
                              </p:par>
                              <p:par>
                                <p:cTn id="33" presetID="49" presetClass="path" presetSubtype="0" accel="50000" decel="50000" fill="hold" nodeType="withEffect">
                                  <p:stCondLst>
                                    <p:cond delay="0"/>
                                  </p:stCondLst>
                                  <p:childTnLst>
                                    <p:animMotion origin="layout" path="M 1.94444E-6 1.85185E-6 L 0.18732 0.17199 " pathEditMode="relative" rAng="0" ptsTypes="AA">
                                      <p:cBhvr>
                                        <p:cTn id="34" dur="1000" fill="hold"/>
                                        <p:tgtEl>
                                          <p:spTgt spid="35"/>
                                        </p:tgtEl>
                                        <p:attrNameLst>
                                          <p:attrName>ppt_x</p:attrName>
                                          <p:attrName>ppt_y</p:attrName>
                                        </p:attrNameLst>
                                      </p:cBhvr>
                                      <p:rCtr x="94" y="86"/>
                                    </p:animMotion>
                                  </p:childTnLst>
                                </p:cTn>
                              </p:par>
                            </p:childTnLst>
                          </p:cTn>
                        </p:par>
                        <p:par>
                          <p:cTn id="35" fill="hold">
                            <p:stCondLst>
                              <p:cond delay="1000"/>
                            </p:stCondLst>
                            <p:childTnLst>
                              <p:par>
                                <p:cTn id="36" presetID="1" presetClass="entr" presetSubtype="0" fill="hold" nodeType="afterEffect">
                                  <p:stCondLst>
                                    <p:cond delay="0"/>
                                  </p:stCondLst>
                                  <p:childTnLst>
                                    <p:set>
                                      <p:cBhvr>
                                        <p:cTn id="37" dur="1" fill="hold">
                                          <p:stCondLst>
                                            <p:cond delay="0"/>
                                          </p:stCondLst>
                                        </p:cTn>
                                        <p:tgtEl>
                                          <p:spTgt spid="36"/>
                                        </p:tgtEl>
                                        <p:attrNameLst>
                                          <p:attrName>style.visibility</p:attrName>
                                        </p:attrNameLst>
                                      </p:cBhvr>
                                      <p:to>
                                        <p:strVal val="visible"/>
                                      </p:to>
                                    </p:set>
                                  </p:childTnLst>
                                </p:cTn>
                              </p:par>
                              <p:par>
                                <p:cTn id="38" presetID="1" presetClass="exit" presetSubtype="0" fill="hold" nodeType="withEffect">
                                  <p:stCondLst>
                                    <p:cond delay="0"/>
                                  </p:stCondLst>
                                  <p:childTnLst>
                                    <p:set>
                                      <p:cBhvr>
                                        <p:cTn id="39" dur="1" fill="hold">
                                          <p:stCondLst>
                                            <p:cond delay="0"/>
                                          </p:stCondLst>
                                        </p:cTn>
                                        <p:tgtEl>
                                          <p:spTgt spid="32"/>
                                        </p:tgtEl>
                                        <p:attrNameLst>
                                          <p:attrName>style.visibility</p:attrName>
                                        </p:attrNameLst>
                                      </p:cBhvr>
                                      <p:to>
                                        <p:strVal val="hidden"/>
                                      </p:to>
                                    </p:set>
                                  </p:childTnLst>
                                </p:cTn>
                              </p:par>
                              <p:par>
                                <p:cTn id="40" presetID="1" presetClass="exit" presetSubtype="0" fill="hold" nodeType="withEffect">
                                  <p:stCondLst>
                                    <p:cond delay="0"/>
                                  </p:stCondLst>
                                  <p:childTnLst>
                                    <p:set>
                                      <p:cBhvr>
                                        <p:cTn id="41" dur="1" fill="hold">
                                          <p:stCondLst>
                                            <p:cond delay="0"/>
                                          </p:stCondLst>
                                        </p:cTn>
                                        <p:tgtEl>
                                          <p:spTgt spid="33"/>
                                        </p:tgtEl>
                                        <p:attrNameLst>
                                          <p:attrName>style.visibility</p:attrName>
                                        </p:attrNameLst>
                                      </p:cBhvr>
                                      <p:to>
                                        <p:strVal val="hidden"/>
                                      </p:to>
                                    </p:set>
                                  </p:childTnLst>
                                </p:cTn>
                              </p:par>
                              <p:par>
                                <p:cTn id="42" presetID="1" presetClass="exit" presetSubtype="0" fill="hold" nodeType="withEffect">
                                  <p:stCondLst>
                                    <p:cond delay="0"/>
                                  </p:stCondLst>
                                  <p:childTnLst>
                                    <p:set>
                                      <p:cBhvr>
                                        <p:cTn id="43" dur="1" fill="hold">
                                          <p:stCondLst>
                                            <p:cond delay="0"/>
                                          </p:stCondLst>
                                        </p:cTn>
                                        <p:tgtEl>
                                          <p:spTgt spid="34"/>
                                        </p:tgtEl>
                                        <p:attrNameLst>
                                          <p:attrName>style.visibility</p:attrName>
                                        </p:attrNameLst>
                                      </p:cBhvr>
                                      <p:to>
                                        <p:strVal val="hidden"/>
                                      </p:to>
                                    </p:set>
                                  </p:childTnLst>
                                </p:cTn>
                              </p:par>
                              <p:par>
                                <p:cTn id="44" presetID="1" presetClass="exit" presetSubtype="0" fill="hold" nodeType="withEffect">
                                  <p:stCondLst>
                                    <p:cond delay="0"/>
                                  </p:stCondLst>
                                  <p:childTnLst>
                                    <p:set>
                                      <p:cBhvr>
                                        <p:cTn id="45" dur="1" fill="hold">
                                          <p:stCondLst>
                                            <p:cond delay="0"/>
                                          </p:stCondLst>
                                        </p:cTn>
                                        <p:tgtEl>
                                          <p:spTgt spid="3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itle 1"/>
          <p:cNvSpPr>
            <a:spLocks noGrp="1"/>
          </p:cNvSpPr>
          <p:nvPr>
            <p:ph type="title"/>
          </p:nvPr>
        </p:nvSpPr>
        <p:spPr>
          <a:xfrm>
            <a:off x="612775" y="228600"/>
            <a:ext cx="8153400" cy="990600"/>
          </a:xfrm>
        </p:spPr>
        <p:txBody>
          <a:bodyPr/>
          <a:lstStyle/>
          <a:p>
            <a:pPr eaLnBrk="1" hangingPunct="1"/>
            <a:r>
              <a:rPr lang="en-US" dirty="0" smtClean="0"/>
              <a:t>Ambient Occlusion</a:t>
            </a:r>
          </a:p>
        </p:txBody>
      </p:sp>
      <p:sp>
        <p:nvSpPr>
          <p:cNvPr id="135" name="Rectangle 134"/>
          <p:cNvSpPr/>
          <p:nvPr/>
        </p:nvSpPr>
        <p:spPr>
          <a:xfrm>
            <a:off x="5810250" y="3762375"/>
            <a:ext cx="3276600" cy="552450"/>
          </a:xfrm>
          <a:prstGeom prst="rect">
            <a:avLst/>
          </a:prstGeom>
          <a:solidFill>
            <a:schemeClr val="accent1">
              <a:alpha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Picture 22" descr="TP_tmp.png"/>
          <p:cNvPicPr>
            <a:picLocks noChangeAspect="1"/>
          </p:cNvPicPr>
          <p:nvPr>
            <p:custDataLst>
              <p:tags r:id="rId1"/>
            </p:custDataLst>
          </p:nvPr>
        </p:nvPicPr>
        <p:blipFill>
          <a:blip r:embed="rId10" cstate="print">
            <a:clrChange>
              <a:clrFrom>
                <a:srgbClr val="FFFFFF"/>
              </a:clrFrom>
              <a:clrTo>
                <a:srgbClr val="FFFFFF">
                  <a:alpha val="0"/>
                </a:srgbClr>
              </a:clrTo>
            </a:clrChange>
          </a:blip>
          <a:stretch>
            <a:fillRect/>
          </a:stretch>
        </p:blipFill>
        <p:spPr bwMode="auto">
          <a:xfrm>
            <a:off x="5311513" y="3794125"/>
            <a:ext cx="3755939" cy="457116"/>
          </a:xfrm>
          <a:prstGeom prst="rect">
            <a:avLst/>
          </a:prstGeom>
          <a:noFill/>
          <a:ln/>
          <a:effectLst/>
        </p:spPr>
      </p:pic>
      <p:grpSp>
        <p:nvGrpSpPr>
          <p:cNvPr id="13" name="Group 12"/>
          <p:cNvGrpSpPr/>
          <p:nvPr/>
        </p:nvGrpSpPr>
        <p:grpSpPr bwMode="auto">
          <a:xfrm>
            <a:off x="1452958" y="1660525"/>
            <a:ext cx="6238075" cy="584909"/>
            <a:chOff x="1453188" y="1660525"/>
            <a:chExt cx="6238075" cy="584909"/>
          </a:xfrm>
        </p:grpSpPr>
        <p:pic>
          <p:nvPicPr>
            <p:cNvPr id="14" name="Picture 13" descr="TP_tmp.png"/>
            <p:cNvPicPr>
              <a:picLocks noChangeAspect="1"/>
            </p:cNvPicPr>
            <p:nvPr>
              <p:custDataLst>
                <p:tags r:id="rId3"/>
              </p:custDataLst>
            </p:nvPr>
          </p:nvPicPr>
          <p:blipFill>
            <a:blip r:embed="rId11" cstate="print">
              <a:clrChange>
                <a:clrFrom>
                  <a:srgbClr val="FFFFFF"/>
                </a:clrFrom>
                <a:clrTo>
                  <a:srgbClr val="FFFFFF">
                    <a:alpha val="0"/>
                  </a:srgbClr>
                </a:clrTo>
              </a:clrChange>
            </a:blip>
            <a:stretch>
              <a:fillRect/>
            </a:stretch>
          </p:blipFill>
          <p:spPr bwMode="auto">
            <a:xfrm>
              <a:off x="1453188" y="1726120"/>
              <a:ext cx="951554" cy="454025"/>
            </a:xfrm>
            <a:prstGeom prst="rect">
              <a:avLst/>
            </a:prstGeom>
            <a:noFill/>
            <a:ln/>
            <a:effectLst/>
          </p:spPr>
        </p:pic>
        <p:pic>
          <p:nvPicPr>
            <p:cNvPr id="15" name="Picture 14" descr="TP_tmp.png"/>
            <p:cNvPicPr>
              <a:picLocks noChangeAspect="1"/>
            </p:cNvPicPr>
            <p:nvPr>
              <p:custDataLst>
                <p:tags r:id="rId4"/>
              </p:custDataLst>
            </p:nvPr>
          </p:nvPicPr>
          <p:blipFill>
            <a:blip r:embed="rId12" cstate="print">
              <a:clrChange>
                <a:clrFrom>
                  <a:srgbClr val="FFFFFF"/>
                </a:clrFrom>
                <a:clrTo>
                  <a:srgbClr val="FFFFFF">
                    <a:alpha val="0"/>
                  </a:srgbClr>
                </a:clrTo>
              </a:clrChange>
            </a:blip>
            <a:stretch>
              <a:fillRect/>
            </a:stretch>
          </p:blipFill>
          <p:spPr bwMode="auto">
            <a:xfrm>
              <a:off x="2514341" y="1660525"/>
              <a:ext cx="1706213" cy="584909"/>
            </a:xfrm>
            <a:prstGeom prst="rect">
              <a:avLst/>
            </a:prstGeom>
            <a:noFill/>
            <a:ln/>
            <a:effectLst/>
          </p:spPr>
        </p:pic>
        <p:pic>
          <p:nvPicPr>
            <p:cNvPr id="16" name="Picture 15" descr="TP_tmp.png"/>
            <p:cNvPicPr>
              <a:picLocks noChangeAspect="1"/>
            </p:cNvPicPr>
            <p:nvPr>
              <p:custDataLst>
                <p:tags r:id="rId5"/>
              </p:custDataLst>
            </p:nvPr>
          </p:nvPicPr>
          <p:blipFill>
            <a:blip r:embed="rId13" cstate="print">
              <a:clrChange>
                <a:clrFrom>
                  <a:srgbClr val="FFFFFF"/>
                </a:clrFrom>
                <a:clrTo>
                  <a:srgbClr val="FFFFFF">
                    <a:alpha val="0"/>
                  </a:srgbClr>
                </a:clrTo>
              </a:clrChange>
            </a:blip>
            <a:stretch>
              <a:fillRect/>
            </a:stretch>
          </p:blipFill>
          <p:spPr bwMode="auto">
            <a:xfrm>
              <a:off x="4247858" y="1724532"/>
              <a:ext cx="1080964" cy="456849"/>
            </a:xfrm>
            <a:prstGeom prst="rect">
              <a:avLst/>
            </a:prstGeom>
            <a:noFill/>
            <a:ln/>
            <a:effectLst/>
          </p:spPr>
        </p:pic>
        <p:pic>
          <p:nvPicPr>
            <p:cNvPr id="17" name="Picture 16" descr="TP_tmp.png"/>
            <p:cNvPicPr>
              <a:picLocks noChangeAspect="1"/>
            </p:cNvPicPr>
            <p:nvPr>
              <p:custDataLst>
                <p:tags r:id="rId6"/>
              </p:custDataLst>
            </p:nvPr>
          </p:nvPicPr>
          <p:blipFill>
            <a:blip r:embed="rId14" cstate="print">
              <a:clrChange>
                <a:clrFrom>
                  <a:srgbClr val="FFFFFF"/>
                </a:clrFrom>
                <a:clrTo>
                  <a:srgbClr val="FFFFFF">
                    <a:alpha val="0"/>
                  </a:srgbClr>
                </a:clrTo>
              </a:clrChange>
            </a:blip>
            <a:stretch>
              <a:fillRect/>
            </a:stretch>
          </p:blipFill>
          <p:spPr bwMode="auto">
            <a:xfrm>
              <a:off x="5367962" y="1734057"/>
              <a:ext cx="999349" cy="457201"/>
            </a:xfrm>
            <a:prstGeom prst="rect">
              <a:avLst/>
            </a:prstGeom>
            <a:noFill/>
            <a:ln/>
            <a:effectLst/>
          </p:spPr>
        </p:pic>
        <p:pic>
          <p:nvPicPr>
            <p:cNvPr id="19" name="Picture 18" descr="TP_tmp.png"/>
            <p:cNvPicPr>
              <a:picLocks noChangeAspect="1"/>
            </p:cNvPicPr>
            <p:nvPr>
              <p:custDataLst>
                <p:tags r:id="rId7"/>
              </p:custDataLst>
            </p:nvPr>
          </p:nvPicPr>
          <p:blipFill>
            <a:blip r:embed="rId15" cstate="print">
              <a:clrChange>
                <a:clrFrom>
                  <a:srgbClr val="FFFFFF"/>
                </a:clrFrom>
                <a:clrTo>
                  <a:srgbClr val="FFFFFF">
                    <a:alpha val="0"/>
                  </a:srgbClr>
                </a:clrTo>
              </a:clrChange>
            </a:blip>
            <a:stretch>
              <a:fillRect/>
            </a:stretch>
          </p:blipFill>
          <p:spPr bwMode="auto">
            <a:xfrm>
              <a:off x="6411828" y="1724532"/>
              <a:ext cx="1279435" cy="457527"/>
            </a:xfrm>
            <a:prstGeom prst="rect">
              <a:avLst/>
            </a:prstGeom>
            <a:noFill/>
            <a:ln/>
            <a:effectLst/>
          </p:spPr>
        </p:pic>
      </p:grpSp>
      <p:pic>
        <p:nvPicPr>
          <p:cNvPr id="22" name="Picture 21" descr="TP_tmp.png"/>
          <p:cNvPicPr>
            <a:picLocks noChangeAspect="1"/>
          </p:cNvPicPr>
          <p:nvPr>
            <p:custDataLst>
              <p:tags r:id="rId2"/>
            </p:custDataLst>
          </p:nvPr>
        </p:nvPicPr>
        <p:blipFill>
          <a:blip r:embed="rId10" cstate="print">
            <a:clrChange>
              <a:clrFrom>
                <a:srgbClr val="FFFFFF"/>
              </a:clrFrom>
              <a:clrTo>
                <a:srgbClr val="FFFFFF">
                  <a:alpha val="0"/>
                </a:srgbClr>
              </a:clrTo>
            </a:clrChange>
          </a:blip>
          <a:stretch>
            <a:fillRect/>
          </a:stretch>
        </p:blipFill>
        <p:spPr bwMode="auto">
          <a:xfrm>
            <a:off x="5328246" y="2879725"/>
            <a:ext cx="3755939" cy="457116"/>
          </a:xfrm>
          <a:prstGeom prst="rect">
            <a:avLst/>
          </a:prstGeom>
          <a:noFill/>
          <a:ln/>
          <a:effectLst/>
        </p:spPr>
      </p:pic>
      <p:pic>
        <p:nvPicPr>
          <p:cNvPr id="25" name="Picture 24" descr="visibility.png"/>
          <p:cNvPicPr>
            <a:picLocks noChangeAspect="1"/>
          </p:cNvPicPr>
          <p:nvPr/>
        </p:nvPicPr>
        <p:blipFill>
          <a:blip r:embed="rId16" cstate="print"/>
          <a:stretch>
            <a:fillRect/>
          </a:stretch>
        </p:blipFill>
        <p:spPr>
          <a:xfrm>
            <a:off x="154516" y="2615565"/>
            <a:ext cx="5120215" cy="3846256"/>
          </a:xfrm>
          <a:prstGeom prst="rect">
            <a:avLst/>
          </a:prstGeom>
        </p:spPr>
      </p:pic>
    </p:spTree>
  </p:cSld>
  <p:clrMapOvr>
    <a:masterClrMapping/>
  </p:clrMapOvr>
  <p:transition advTm="9875"/>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p:cNvSpPr/>
          <p:nvPr/>
        </p:nvSpPr>
        <p:spPr>
          <a:xfrm>
            <a:off x="7200900" y="4705350"/>
            <a:ext cx="438151" cy="428625"/>
          </a:xfrm>
          <a:prstGeom prst="rect">
            <a:avLst/>
          </a:prstGeom>
          <a:solidFill>
            <a:schemeClr val="accent1">
              <a:alpha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8" name="Picture 137" descr="TP_tmp.png"/>
          <p:cNvPicPr>
            <a:picLocks noChangeAspect="1"/>
          </p:cNvPicPr>
          <p:nvPr>
            <p:custDataLst>
              <p:tags r:id="rId1"/>
            </p:custDataLst>
          </p:nvPr>
        </p:nvPicPr>
        <p:blipFill>
          <a:blip r:embed="rId11" cstate="print">
            <a:clrChange>
              <a:clrFrom>
                <a:srgbClr val="FFFFFF"/>
              </a:clrFrom>
              <a:clrTo>
                <a:srgbClr val="FFFFFF">
                  <a:alpha val="0"/>
                </a:srgbClr>
              </a:clrTo>
            </a:clrChange>
          </a:blip>
          <a:stretch>
            <a:fillRect/>
          </a:stretch>
        </p:blipFill>
        <p:spPr>
          <a:xfrm>
            <a:off x="5327900" y="2879725"/>
            <a:ext cx="3756633" cy="457200"/>
          </a:xfrm>
          <a:prstGeom prst="rect">
            <a:avLst/>
          </a:prstGeom>
          <a:noFill/>
        </p:spPr>
      </p:pic>
      <p:sp>
        <p:nvSpPr>
          <p:cNvPr id="20" name="Title 1"/>
          <p:cNvSpPr>
            <a:spLocks noGrp="1"/>
          </p:cNvSpPr>
          <p:nvPr>
            <p:ph type="title"/>
          </p:nvPr>
        </p:nvSpPr>
        <p:spPr>
          <a:xfrm>
            <a:off x="612775" y="228600"/>
            <a:ext cx="8153400" cy="990600"/>
          </a:xfrm>
        </p:spPr>
        <p:txBody>
          <a:bodyPr/>
          <a:lstStyle/>
          <a:p>
            <a:pPr eaLnBrk="1" hangingPunct="1"/>
            <a:r>
              <a:rPr lang="en-US" dirty="0" smtClean="0"/>
              <a:t>Ambient Occlusion</a:t>
            </a:r>
          </a:p>
        </p:txBody>
      </p:sp>
      <p:pic>
        <p:nvPicPr>
          <p:cNvPr id="18" name="Picture 17" descr="TP_tmp.png"/>
          <p:cNvPicPr>
            <a:picLocks noChangeAspect="1"/>
          </p:cNvPicPr>
          <p:nvPr>
            <p:custDataLst>
              <p:tags r:id="rId2"/>
            </p:custDataLst>
          </p:nvPr>
        </p:nvPicPr>
        <p:blipFill>
          <a:blip r:embed="rId11" cstate="print">
            <a:clrChange>
              <a:clrFrom>
                <a:srgbClr val="FFFFFF"/>
              </a:clrFrom>
              <a:clrTo>
                <a:srgbClr val="FFFFFF">
                  <a:alpha val="0"/>
                </a:srgbClr>
              </a:clrTo>
            </a:clrChange>
          </a:blip>
          <a:stretch>
            <a:fillRect/>
          </a:stretch>
        </p:blipFill>
        <p:spPr>
          <a:xfrm>
            <a:off x="5311167" y="3794125"/>
            <a:ext cx="3756633" cy="457200"/>
          </a:xfrm>
          <a:prstGeom prst="rect">
            <a:avLst/>
          </a:prstGeom>
          <a:noFill/>
        </p:spPr>
      </p:pic>
      <p:pic>
        <p:nvPicPr>
          <p:cNvPr id="16" name="Picture 15" descr="TP_tmp.png"/>
          <p:cNvPicPr>
            <a:picLocks noChangeAspect="1"/>
          </p:cNvPicPr>
          <p:nvPr>
            <p:custDataLst>
              <p:tags r:id="rId3"/>
            </p:custDataLst>
          </p:nvPr>
        </p:nvPicPr>
        <p:blipFill>
          <a:blip r:embed="rId12" cstate="print">
            <a:clrChange>
              <a:clrFrom>
                <a:srgbClr val="FFFFFF"/>
              </a:clrFrom>
              <a:clrTo>
                <a:srgbClr val="FFFFFF">
                  <a:alpha val="0"/>
                </a:srgbClr>
              </a:clrTo>
            </a:clrChange>
          </a:blip>
          <a:stretch>
            <a:fillRect/>
          </a:stretch>
        </p:blipFill>
        <p:spPr bwMode="auto">
          <a:xfrm>
            <a:off x="6750270" y="4737100"/>
            <a:ext cx="878425" cy="351790"/>
          </a:xfrm>
          <a:prstGeom prst="rect">
            <a:avLst/>
          </a:prstGeom>
          <a:noFill/>
          <a:ln/>
          <a:effectLst/>
        </p:spPr>
      </p:pic>
      <p:grpSp>
        <p:nvGrpSpPr>
          <p:cNvPr id="14" name="Group 13"/>
          <p:cNvGrpSpPr/>
          <p:nvPr/>
        </p:nvGrpSpPr>
        <p:grpSpPr bwMode="auto">
          <a:xfrm>
            <a:off x="1452958" y="1660525"/>
            <a:ext cx="6238075" cy="584909"/>
            <a:chOff x="1453188" y="1660525"/>
            <a:chExt cx="6238075" cy="584909"/>
          </a:xfrm>
        </p:grpSpPr>
        <p:pic>
          <p:nvPicPr>
            <p:cNvPr id="15" name="Picture 14" descr="TP_tmp.png"/>
            <p:cNvPicPr>
              <a:picLocks noChangeAspect="1"/>
            </p:cNvPicPr>
            <p:nvPr>
              <p:custDataLst>
                <p:tags r:id="rId4"/>
              </p:custDataLst>
            </p:nvPr>
          </p:nvPicPr>
          <p:blipFill>
            <a:blip r:embed="rId13" cstate="print">
              <a:clrChange>
                <a:clrFrom>
                  <a:srgbClr val="FFFFFF"/>
                </a:clrFrom>
                <a:clrTo>
                  <a:srgbClr val="FFFFFF">
                    <a:alpha val="0"/>
                  </a:srgbClr>
                </a:clrTo>
              </a:clrChange>
            </a:blip>
            <a:stretch>
              <a:fillRect/>
            </a:stretch>
          </p:blipFill>
          <p:spPr bwMode="auto">
            <a:xfrm>
              <a:off x="1453188" y="1726120"/>
              <a:ext cx="951554" cy="454025"/>
            </a:xfrm>
            <a:prstGeom prst="rect">
              <a:avLst/>
            </a:prstGeom>
            <a:noFill/>
            <a:ln/>
            <a:effectLst/>
          </p:spPr>
        </p:pic>
        <p:pic>
          <p:nvPicPr>
            <p:cNvPr id="17" name="Picture 16" descr="TP_tmp.png"/>
            <p:cNvPicPr>
              <a:picLocks noChangeAspect="1"/>
            </p:cNvPicPr>
            <p:nvPr>
              <p:custDataLst>
                <p:tags r:id="rId5"/>
              </p:custDataLst>
            </p:nvPr>
          </p:nvPicPr>
          <p:blipFill>
            <a:blip r:embed="rId14" cstate="print">
              <a:clrChange>
                <a:clrFrom>
                  <a:srgbClr val="FFFFFF"/>
                </a:clrFrom>
                <a:clrTo>
                  <a:srgbClr val="FFFFFF">
                    <a:alpha val="0"/>
                  </a:srgbClr>
                </a:clrTo>
              </a:clrChange>
            </a:blip>
            <a:stretch>
              <a:fillRect/>
            </a:stretch>
          </p:blipFill>
          <p:spPr bwMode="auto">
            <a:xfrm>
              <a:off x="2514341" y="1660525"/>
              <a:ext cx="1706213" cy="584909"/>
            </a:xfrm>
            <a:prstGeom prst="rect">
              <a:avLst/>
            </a:prstGeom>
            <a:noFill/>
            <a:ln/>
            <a:effectLst/>
          </p:spPr>
        </p:pic>
        <p:pic>
          <p:nvPicPr>
            <p:cNvPr id="21" name="Picture 20" descr="TP_tmp.png"/>
            <p:cNvPicPr>
              <a:picLocks noChangeAspect="1"/>
            </p:cNvPicPr>
            <p:nvPr>
              <p:custDataLst>
                <p:tags r:id="rId6"/>
              </p:custDataLst>
            </p:nvPr>
          </p:nvPicPr>
          <p:blipFill>
            <a:blip r:embed="rId15" cstate="print">
              <a:clrChange>
                <a:clrFrom>
                  <a:srgbClr val="FFFFFF"/>
                </a:clrFrom>
                <a:clrTo>
                  <a:srgbClr val="FFFFFF">
                    <a:alpha val="0"/>
                  </a:srgbClr>
                </a:clrTo>
              </a:clrChange>
            </a:blip>
            <a:stretch>
              <a:fillRect/>
            </a:stretch>
          </p:blipFill>
          <p:spPr bwMode="auto">
            <a:xfrm>
              <a:off x="4247858" y="1724532"/>
              <a:ext cx="1080964" cy="456849"/>
            </a:xfrm>
            <a:prstGeom prst="rect">
              <a:avLst/>
            </a:prstGeom>
            <a:noFill/>
            <a:ln/>
            <a:effectLst/>
          </p:spPr>
        </p:pic>
        <p:pic>
          <p:nvPicPr>
            <p:cNvPr id="22" name="Picture 21" descr="TP_tmp.png"/>
            <p:cNvPicPr>
              <a:picLocks noChangeAspect="1"/>
            </p:cNvPicPr>
            <p:nvPr>
              <p:custDataLst>
                <p:tags r:id="rId7"/>
              </p:custDataLst>
            </p:nvPr>
          </p:nvPicPr>
          <p:blipFill>
            <a:blip r:embed="rId16" cstate="print">
              <a:clrChange>
                <a:clrFrom>
                  <a:srgbClr val="FFFFFF"/>
                </a:clrFrom>
                <a:clrTo>
                  <a:srgbClr val="FFFFFF">
                    <a:alpha val="0"/>
                  </a:srgbClr>
                </a:clrTo>
              </a:clrChange>
            </a:blip>
            <a:stretch>
              <a:fillRect/>
            </a:stretch>
          </p:blipFill>
          <p:spPr bwMode="auto">
            <a:xfrm>
              <a:off x="5367962" y="1734057"/>
              <a:ext cx="999349" cy="457201"/>
            </a:xfrm>
            <a:prstGeom prst="rect">
              <a:avLst/>
            </a:prstGeom>
            <a:noFill/>
            <a:ln/>
            <a:effectLst/>
          </p:spPr>
        </p:pic>
        <p:pic>
          <p:nvPicPr>
            <p:cNvPr id="24" name="Picture 23" descr="TP_tmp.png"/>
            <p:cNvPicPr>
              <a:picLocks noChangeAspect="1"/>
            </p:cNvPicPr>
            <p:nvPr>
              <p:custDataLst>
                <p:tags r:id="rId8"/>
              </p:custDataLst>
            </p:nvPr>
          </p:nvPicPr>
          <p:blipFill>
            <a:blip r:embed="rId17" cstate="print">
              <a:clrChange>
                <a:clrFrom>
                  <a:srgbClr val="FFFFFF"/>
                </a:clrFrom>
                <a:clrTo>
                  <a:srgbClr val="FFFFFF">
                    <a:alpha val="0"/>
                  </a:srgbClr>
                </a:clrTo>
              </a:clrChange>
            </a:blip>
            <a:stretch>
              <a:fillRect/>
            </a:stretch>
          </p:blipFill>
          <p:spPr bwMode="auto">
            <a:xfrm>
              <a:off x="6411828" y="1724532"/>
              <a:ext cx="1279435" cy="457527"/>
            </a:xfrm>
            <a:prstGeom prst="rect">
              <a:avLst/>
            </a:prstGeom>
            <a:noFill/>
            <a:ln/>
            <a:effectLst/>
          </p:spPr>
        </p:pic>
      </p:grpSp>
      <p:pic>
        <p:nvPicPr>
          <p:cNvPr id="25" name="Picture 24" descr="visibility.png"/>
          <p:cNvPicPr>
            <a:picLocks noChangeAspect="1"/>
          </p:cNvPicPr>
          <p:nvPr/>
        </p:nvPicPr>
        <p:blipFill>
          <a:blip r:embed="rId18" cstate="print"/>
          <a:stretch>
            <a:fillRect/>
          </a:stretch>
        </p:blipFill>
        <p:spPr>
          <a:xfrm>
            <a:off x="154516" y="2615565"/>
            <a:ext cx="5120215" cy="3846256"/>
          </a:xfrm>
          <a:prstGeom prst="rect">
            <a:avLst/>
          </a:prstGeom>
        </p:spPr>
      </p:pic>
    </p:spTree>
  </p:cSld>
  <p:clrMapOvr>
    <a:masterClrMapping/>
  </p:clrMapOvr>
  <p:transition advTm="2824"/>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8" name="Picture 137" descr="TP_tmp.png"/>
          <p:cNvPicPr>
            <a:picLocks noChangeAspect="1"/>
          </p:cNvPicPr>
          <p:nvPr>
            <p:custDataLst>
              <p:tags r:id="rId1"/>
            </p:custDataLst>
          </p:nvPr>
        </p:nvPicPr>
        <p:blipFill>
          <a:blip r:embed="rId12" cstate="print">
            <a:clrChange>
              <a:clrFrom>
                <a:srgbClr val="FFFFFF"/>
              </a:clrFrom>
              <a:clrTo>
                <a:srgbClr val="FFFFFF">
                  <a:alpha val="0"/>
                </a:srgbClr>
              </a:clrTo>
            </a:clrChange>
          </a:blip>
          <a:stretch>
            <a:fillRect/>
          </a:stretch>
        </p:blipFill>
        <p:spPr>
          <a:xfrm>
            <a:off x="5327900" y="2879725"/>
            <a:ext cx="3756633" cy="457200"/>
          </a:xfrm>
          <a:prstGeom prst="rect">
            <a:avLst/>
          </a:prstGeom>
          <a:noFill/>
        </p:spPr>
      </p:pic>
      <p:sp>
        <p:nvSpPr>
          <p:cNvPr id="20" name="Title 1"/>
          <p:cNvSpPr>
            <a:spLocks noGrp="1"/>
          </p:cNvSpPr>
          <p:nvPr>
            <p:ph type="title"/>
          </p:nvPr>
        </p:nvSpPr>
        <p:spPr>
          <a:xfrm>
            <a:off x="612775" y="228600"/>
            <a:ext cx="8153400" cy="990600"/>
          </a:xfrm>
        </p:spPr>
        <p:txBody>
          <a:bodyPr/>
          <a:lstStyle/>
          <a:p>
            <a:pPr eaLnBrk="1" hangingPunct="1"/>
            <a:r>
              <a:rPr lang="en-US" dirty="0" smtClean="0"/>
              <a:t>Ambient Occlusion</a:t>
            </a:r>
          </a:p>
        </p:txBody>
      </p:sp>
      <p:pic>
        <p:nvPicPr>
          <p:cNvPr id="18" name="Picture 17" descr="TP_tmp.png"/>
          <p:cNvPicPr>
            <a:picLocks noChangeAspect="1"/>
          </p:cNvPicPr>
          <p:nvPr>
            <p:custDataLst>
              <p:tags r:id="rId2"/>
            </p:custDataLst>
          </p:nvPr>
        </p:nvPicPr>
        <p:blipFill>
          <a:blip r:embed="rId12" cstate="print">
            <a:clrChange>
              <a:clrFrom>
                <a:srgbClr val="FFFFFF"/>
              </a:clrFrom>
              <a:clrTo>
                <a:srgbClr val="FFFFFF">
                  <a:alpha val="0"/>
                </a:srgbClr>
              </a:clrTo>
            </a:clrChange>
          </a:blip>
          <a:stretch>
            <a:fillRect/>
          </a:stretch>
        </p:blipFill>
        <p:spPr>
          <a:xfrm>
            <a:off x="5311167" y="3794125"/>
            <a:ext cx="3756633" cy="457200"/>
          </a:xfrm>
          <a:prstGeom prst="rect">
            <a:avLst/>
          </a:prstGeom>
          <a:noFill/>
        </p:spPr>
      </p:pic>
      <p:pic>
        <p:nvPicPr>
          <p:cNvPr id="17" name="Picture 16" descr="TP_tmp.png"/>
          <p:cNvPicPr>
            <a:picLocks noChangeAspect="1"/>
          </p:cNvPicPr>
          <p:nvPr>
            <p:custDataLst>
              <p:tags r:id="rId3"/>
            </p:custDataLst>
          </p:nvPr>
        </p:nvPicPr>
        <p:blipFill>
          <a:blip r:embed="rId13" cstate="print">
            <a:clrChange>
              <a:clrFrom>
                <a:srgbClr val="FFFFFF"/>
              </a:clrFrom>
              <a:clrTo>
                <a:srgbClr val="FFFFFF">
                  <a:alpha val="0"/>
                </a:srgbClr>
              </a:clrTo>
            </a:clrChange>
          </a:blip>
          <a:stretch>
            <a:fillRect/>
          </a:stretch>
        </p:blipFill>
        <p:spPr bwMode="auto">
          <a:xfrm>
            <a:off x="5796691" y="5629276"/>
            <a:ext cx="2831514" cy="578778"/>
          </a:xfrm>
          <a:prstGeom prst="rect">
            <a:avLst/>
          </a:prstGeom>
          <a:noFill/>
          <a:ln/>
          <a:effectLst/>
        </p:spPr>
      </p:pic>
      <p:pic>
        <p:nvPicPr>
          <p:cNvPr id="16" name="Picture 15" descr="TP_tmp.png"/>
          <p:cNvPicPr>
            <a:picLocks noChangeAspect="1"/>
          </p:cNvPicPr>
          <p:nvPr>
            <p:custDataLst>
              <p:tags r:id="rId4"/>
            </p:custDataLst>
          </p:nvPr>
        </p:nvPicPr>
        <p:blipFill>
          <a:blip r:embed="rId14" cstate="print">
            <a:clrChange>
              <a:clrFrom>
                <a:srgbClr val="FFFFFF"/>
              </a:clrFrom>
              <a:clrTo>
                <a:srgbClr val="FFFFFF">
                  <a:alpha val="0"/>
                </a:srgbClr>
              </a:clrTo>
            </a:clrChange>
          </a:blip>
          <a:stretch>
            <a:fillRect/>
          </a:stretch>
        </p:blipFill>
        <p:spPr bwMode="auto">
          <a:xfrm>
            <a:off x="6750270" y="4737100"/>
            <a:ext cx="878425" cy="351790"/>
          </a:xfrm>
          <a:prstGeom prst="rect">
            <a:avLst/>
          </a:prstGeom>
          <a:noFill/>
          <a:ln/>
          <a:effectLst/>
        </p:spPr>
      </p:pic>
      <p:pic>
        <p:nvPicPr>
          <p:cNvPr id="14" name="Picture 13" descr="visibility.png"/>
          <p:cNvPicPr>
            <a:picLocks noChangeAspect="1"/>
          </p:cNvPicPr>
          <p:nvPr/>
        </p:nvPicPr>
        <p:blipFill>
          <a:blip r:embed="rId15" cstate="print"/>
          <a:stretch>
            <a:fillRect/>
          </a:stretch>
        </p:blipFill>
        <p:spPr>
          <a:xfrm>
            <a:off x="154516" y="2615565"/>
            <a:ext cx="5120215" cy="3846256"/>
          </a:xfrm>
          <a:prstGeom prst="rect">
            <a:avLst/>
          </a:prstGeom>
        </p:spPr>
      </p:pic>
      <p:grpSp>
        <p:nvGrpSpPr>
          <p:cNvPr id="15" name="Group 14"/>
          <p:cNvGrpSpPr/>
          <p:nvPr/>
        </p:nvGrpSpPr>
        <p:grpSpPr bwMode="auto">
          <a:xfrm>
            <a:off x="1452958" y="1660525"/>
            <a:ext cx="6238075" cy="584909"/>
            <a:chOff x="1453188" y="1660525"/>
            <a:chExt cx="6238075" cy="584909"/>
          </a:xfrm>
        </p:grpSpPr>
        <p:pic>
          <p:nvPicPr>
            <p:cNvPr id="21" name="Picture 20" descr="TP_tmp.png"/>
            <p:cNvPicPr>
              <a:picLocks noChangeAspect="1"/>
            </p:cNvPicPr>
            <p:nvPr>
              <p:custDataLst>
                <p:tags r:id="rId5"/>
              </p:custDataLst>
            </p:nvPr>
          </p:nvPicPr>
          <p:blipFill>
            <a:blip r:embed="rId16" cstate="print">
              <a:clrChange>
                <a:clrFrom>
                  <a:srgbClr val="FFFFFF"/>
                </a:clrFrom>
                <a:clrTo>
                  <a:srgbClr val="FFFFFF">
                    <a:alpha val="0"/>
                  </a:srgbClr>
                </a:clrTo>
              </a:clrChange>
            </a:blip>
            <a:stretch>
              <a:fillRect/>
            </a:stretch>
          </p:blipFill>
          <p:spPr bwMode="auto">
            <a:xfrm>
              <a:off x="1453188" y="1726120"/>
              <a:ext cx="951554" cy="454025"/>
            </a:xfrm>
            <a:prstGeom prst="rect">
              <a:avLst/>
            </a:prstGeom>
            <a:noFill/>
            <a:ln/>
            <a:effectLst/>
          </p:spPr>
        </p:pic>
        <p:pic>
          <p:nvPicPr>
            <p:cNvPr id="22" name="Picture 21" descr="TP_tmp.png"/>
            <p:cNvPicPr>
              <a:picLocks noChangeAspect="1"/>
            </p:cNvPicPr>
            <p:nvPr>
              <p:custDataLst>
                <p:tags r:id="rId6"/>
              </p:custDataLst>
            </p:nvPr>
          </p:nvPicPr>
          <p:blipFill>
            <a:blip r:embed="rId17" cstate="print">
              <a:clrChange>
                <a:clrFrom>
                  <a:srgbClr val="FFFFFF"/>
                </a:clrFrom>
                <a:clrTo>
                  <a:srgbClr val="FFFFFF">
                    <a:alpha val="0"/>
                  </a:srgbClr>
                </a:clrTo>
              </a:clrChange>
            </a:blip>
            <a:stretch>
              <a:fillRect/>
            </a:stretch>
          </p:blipFill>
          <p:spPr bwMode="auto">
            <a:xfrm>
              <a:off x="2514341" y="1660525"/>
              <a:ext cx="1706213" cy="584909"/>
            </a:xfrm>
            <a:prstGeom prst="rect">
              <a:avLst/>
            </a:prstGeom>
            <a:noFill/>
            <a:ln/>
            <a:effectLst/>
          </p:spPr>
        </p:pic>
        <p:pic>
          <p:nvPicPr>
            <p:cNvPr id="23" name="Picture 22" descr="TP_tmp.png"/>
            <p:cNvPicPr>
              <a:picLocks noChangeAspect="1"/>
            </p:cNvPicPr>
            <p:nvPr>
              <p:custDataLst>
                <p:tags r:id="rId7"/>
              </p:custDataLst>
            </p:nvPr>
          </p:nvPicPr>
          <p:blipFill>
            <a:blip r:embed="rId18" cstate="print">
              <a:clrChange>
                <a:clrFrom>
                  <a:srgbClr val="FFFFFF"/>
                </a:clrFrom>
                <a:clrTo>
                  <a:srgbClr val="FFFFFF">
                    <a:alpha val="0"/>
                  </a:srgbClr>
                </a:clrTo>
              </a:clrChange>
            </a:blip>
            <a:stretch>
              <a:fillRect/>
            </a:stretch>
          </p:blipFill>
          <p:spPr bwMode="auto">
            <a:xfrm>
              <a:off x="4247858" y="1724532"/>
              <a:ext cx="1080964" cy="456849"/>
            </a:xfrm>
            <a:prstGeom prst="rect">
              <a:avLst/>
            </a:prstGeom>
            <a:noFill/>
            <a:ln/>
            <a:effectLst/>
          </p:spPr>
        </p:pic>
        <p:pic>
          <p:nvPicPr>
            <p:cNvPr id="24" name="Picture 23" descr="TP_tmp.png"/>
            <p:cNvPicPr>
              <a:picLocks noChangeAspect="1"/>
            </p:cNvPicPr>
            <p:nvPr>
              <p:custDataLst>
                <p:tags r:id="rId8"/>
              </p:custDataLst>
            </p:nvPr>
          </p:nvPicPr>
          <p:blipFill>
            <a:blip r:embed="rId19" cstate="print">
              <a:clrChange>
                <a:clrFrom>
                  <a:srgbClr val="FFFFFF"/>
                </a:clrFrom>
                <a:clrTo>
                  <a:srgbClr val="FFFFFF">
                    <a:alpha val="0"/>
                  </a:srgbClr>
                </a:clrTo>
              </a:clrChange>
            </a:blip>
            <a:stretch>
              <a:fillRect/>
            </a:stretch>
          </p:blipFill>
          <p:spPr bwMode="auto">
            <a:xfrm>
              <a:off x="5367962" y="1734057"/>
              <a:ext cx="999349" cy="457201"/>
            </a:xfrm>
            <a:prstGeom prst="rect">
              <a:avLst/>
            </a:prstGeom>
            <a:noFill/>
            <a:ln/>
            <a:effectLst/>
          </p:spPr>
        </p:pic>
        <p:pic>
          <p:nvPicPr>
            <p:cNvPr id="25" name="Picture 24" descr="TP_tmp.png"/>
            <p:cNvPicPr>
              <a:picLocks noChangeAspect="1"/>
            </p:cNvPicPr>
            <p:nvPr>
              <p:custDataLst>
                <p:tags r:id="rId9"/>
              </p:custDataLst>
            </p:nvPr>
          </p:nvPicPr>
          <p:blipFill>
            <a:blip r:embed="rId20" cstate="print">
              <a:clrChange>
                <a:clrFrom>
                  <a:srgbClr val="FFFFFF"/>
                </a:clrFrom>
                <a:clrTo>
                  <a:srgbClr val="FFFFFF">
                    <a:alpha val="0"/>
                  </a:srgbClr>
                </a:clrTo>
              </a:clrChange>
            </a:blip>
            <a:stretch>
              <a:fillRect/>
            </a:stretch>
          </p:blipFill>
          <p:spPr bwMode="auto">
            <a:xfrm>
              <a:off x="6411828" y="1724532"/>
              <a:ext cx="1279435" cy="457527"/>
            </a:xfrm>
            <a:prstGeom prst="rect">
              <a:avLst/>
            </a:prstGeom>
            <a:noFill/>
            <a:ln/>
            <a:effectLst/>
          </p:spPr>
        </p:pic>
      </p:grpSp>
    </p:spTree>
  </p:cSld>
  <p:clrMapOvr>
    <a:masterClrMapping/>
  </p:clrMapOvr>
  <p:transition advTm="4150"/>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5" name="Title 1"/>
          <p:cNvSpPr>
            <a:spLocks noGrp="1"/>
          </p:cNvSpPr>
          <p:nvPr>
            <p:ph type="title"/>
          </p:nvPr>
        </p:nvSpPr>
        <p:spPr>
          <a:xfrm>
            <a:off x="612775" y="228600"/>
            <a:ext cx="8153400" cy="990600"/>
          </a:xfrm>
        </p:spPr>
        <p:txBody>
          <a:bodyPr/>
          <a:lstStyle/>
          <a:p>
            <a:pPr eaLnBrk="1" hangingPunct="1"/>
            <a:r>
              <a:rPr lang="en-US" dirty="0" smtClean="0"/>
              <a:t>Screen Space Ambient Occlusion</a:t>
            </a:r>
          </a:p>
        </p:txBody>
      </p:sp>
      <p:grpSp>
        <p:nvGrpSpPr>
          <p:cNvPr id="34" name="Group 33"/>
          <p:cNvGrpSpPr/>
          <p:nvPr/>
        </p:nvGrpSpPr>
        <p:grpSpPr>
          <a:xfrm>
            <a:off x="190499" y="2647950"/>
            <a:ext cx="5057776" cy="3845957"/>
            <a:chOff x="190499" y="2647950"/>
            <a:chExt cx="5057776" cy="3845957"/>
          </a:xfrm>
        </p:grpSpPr>
        <p:sp>
          <p:nvSpPr>
            <p:cNvPr id="20" name="Rounded Rectangle 19"/>
            <p:cNvSpPr/>
            <p:nvPr/>
          </p:nvSpPr>
          <p:spPr bwMode="auto">
            <a:xfrm>
              <a:off x="190499" y="2647950"/>
              <a:ext cx="5057776" cy="3800476"/>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30" name="Picture 2"/>
            <p:cNvPicPr>
              <a:picLocks noChangeAspect="1" noChangeArrowheads="1"/>
            </p:cNvPicPr>
            <p:nvPr/>
          </p:nvPicPr>
          <p:blipFill>
            <a:blip r:embed="rId8" cstate="print"/>
            <a:srcRect/>
            <a:stretch>
              <a:fillRect/>
            </a:stretch>
          </p:blipFill>
          <p:spPr bwMode="auto">
            <a:xfrm>
              <a:off x="531282" y="2857907"/>
              <a:ext cx="2478618" cy="1575646"/>
            </a:xfrm>
            <a:prstGeom prst="rect">
              <a:avLst/>
            </a:prstGeom>
            <a:noFill/>
            <a:ln w="9525">
              <a:noFill/>
              <a:miter lim="800000"/>
              <a:headEnd/>
              <a:tailEnd/>
            </a:ln>
          </p:spPr>
        </p:pic>
        <p:pic>
          <p:nvPicPr>
            <p:cNvPr id="31" name="Picture 2"/>
            <p:cNvPicPr>
              <a:picLocks noChangeAspect="1" noChangeArrowheads="1"/>
            </p:cNvPicPr>
            <p:nvPr/>
          </p:nvPicPr>
          <p:blipFill>
            <a:blip r:embed="rId9" cstate="print"/>
            <a:srcRect/>
            <a:stretch>
              <a:fillRect/>
            </a:stretch>
          </p:blipFill>
          <p:spPr bwMode="auto">
            <a:xfrm>
              <a:off x="2486024" y="4518295"/>
              <a:ext cx="2470293" cy="1694744"/>
            </a:xfrm>
            <a:prstGeom prst="rect">
              <a:avLst/>
            </a:prstGeom>
            <a:noFill/>
            <a:ln w="9525">
              <a:noFill/>
              <a:miter lim="800000"/>
              <a:headEnd/>
              <a:tailEnd/>
            </a:ln>
          </p:spPr>
        </p:pic>
        <p:sp>
          <p:nvSpPr>
            <p:cNvPr id="32" name="TextBox 31"/>
            <p:cNvSpPr txBox="1"/>
            <p:nvPr/>
          </p:nvSpPr>
          <p:spPr>
            <a:xfrm>
              <a:off x="1011409" y="4352925"/>
              <a:ext cx="1518364" cy="369332"/>
            </a:xfrm>
            <a:prstGeom prst="rect">
              <a:avLst/>
            </a:prstGeom>
            <a:noFill/>
          </p:spPr>
          <p:txBody>
            <a:bodyPr wrap="none" rtlCol="0">
              <a:spAutoFit/>
            </a:bodyPr>
            <a:lstStyle/>
            <a:p>
              <a:r>
                <a:rPr lang="en-US" dirty="0" err="1" smtClean="0">
                  <a:latin typeface="+mn-lt"/>
                </a:rPr>
                <a:t>Mittring</a:t>
              </a:r>
              <a:r>
                <a:rPr lang="en-US" dirty="0" smtClean="0">
                  <a:latin typeface="+mn-lt"/>
                </a:rPr>
                <a:t> 2007</a:t>
              </a:r>
              <a:endParaRPr lang="en-US" dirty="0">
                <a:latin typeface="+mn-lt"/>
              </a:endParaRPr>
            </a:p>
          </p:txBody>
        </p:sp>
        <p:sp>
          <p:nvSpPr>
            <p:cNvPr id="33" name="TextBox 32"/>
            <p:cNvSpPr txBox="1"/>
            <p:nvPr/>
          </p:nvSpPr>
          <p:spPr>
            <a:xfrm>
              <a:off x="2840160" y="6124575"/>
              <a:ext cx="1762021" cy="369332"/>
            </a:xfrm>
            <a:prstGeom prst="rect">
              <a:avLst/>
            </a:prstGeom>
            <a:noFill/>
          </p:spPr>
          <p:txBody>
            <a:bodyPr wrap="none" rtlCol="0">
              <a:spAutoFit/>
            </a:bodyPr>
            <a:lstStyle/>
            <a:p>
              <a:r>
                <a:rPr lang="en-US" dirty="0" err="1" smtClean="0">
                  <a:latin typeface="+mn-lt"/>
                </a:rPr>
                <a:t>Filion</a:t>
              </a:r>
              <a:r>
                <a:rPr lang="en-US" dirty="0" smtClean="0">
                  <a:latin typeface="+mn-lt"/>
                </a:rPr>
                <a:t> et al. 2008</a:t>
              </a:r>
              <a:endParaRPr lang="en-US" dirty="0">
                <a:latin typeface="+mn-lt"/>
              </a:endParaRPr>
            </a:p>
          </p:txBody>
        </p:sp>
      </p:grpSp>
      <p:grpSp>
        <p:nvGrpSpPr>
          <p:cNvPr id="15" name="Group 14"/>
          <p:cNvGrpSpPr/>
          <p:nvPr/>
        </p:nvGrpSpPr>
        <p:grpSpPr bwMode="auto">
          <a:xfrm>
            <a:off x="1452958" y="1660525"/>
            <a:ext cx="6238075" cy="584909"/>
            <a:chOff x="1453188" y="1660525"/>
            <a:chExt cx="6238075" cy="584909"/>
          </a:xfrm>
        </p:grpSpPr>
        <p:pic>
          <p:nvPicPr>
            <p:cNvPr id="16" name="Picture 15" descr="TP_tmp.png"/>
            <p:cNvPicPr>
              <a:picLocks noChangeAspect="1"/>
            </p:cNvPicPr>
            <p:nvPr>
              <p:custDataLst>
                <p:tags r:id="rId1"/>
              </p:custDataLst>
            </p:nvPr>
          </p:nvPicPr>
          <p:blipFill>
            <a:blip r:embed="rId10" cstate="print">
              <a:clrChange>
                <a:clrFrom>
                  <a:srgbClr val="FFFFFF"/>
                </a:clrFrom>
                <a:clrTo>
                  <a:srgbClr val="FFFFFF">
                    <a:alpha val="0"/>
                  </a:srgbClr>
                </a:clrTo>
              </a:clrChange>
            </a:blip>
            <a:stretch>
              <a:fillRect/>
            </a:stretch>
          </p:blipFill>
          <p:spPr bwMode="auto">
            <a:xfrm>
              <a:off x="1453188" y="1726120"/>
              <a:ext cx="951554" cy="454025"/>
            </a:xfrm>
            <a:prstGeom prst="rect">
              <a:avLst/>
            </a:prstGeom>
            <a:noFill/>
            <a:ln/>
            <a:effectLst/>
          </p:spPr>
        </p:pic>
        <p:pic>
          <p:nvPicPr>
            <p:cNvPr id="17" name="Picture 16" descr="TP_tmp.png"/>
            <p:cNvPicPr>
              <a:picLocks noChangeAspect="1"/>
            </p:cNvPicPr>
            <p:nvPr>
              <p:custDataLst>
                <p:tags r:id="rId2"/>
              </p:custDataLst>
            </p:nvPr>
          </p:nvPicPr>
          <p:blipFill>
            <a:blip r:embed="rId11" cstate="print">
              <a:clrChange>
                <a:clrFrom>
                  <a:srgbClr val="FFFFFF"/>
                </a:clrFrom>
                <a:clrTo>
                  <a:srgbClr val="FFFFFF">
                    <a:alpha val="0"/>
                  </a:srgbClr>
                </a:clrTo>
              </a:clrChange>
            </a:blip>
            <a:stretch>
              <a:fillRect/>
            </a:stretch>
          </p:blipFill>
          <p:spPr bwMode="auto">
            <a:xfrm>
              <a:off x="2514341" y="1660525"/>
              <a:ext cx="1706213" cy="584909"/>
            </a:xfrm>
            <a:prstGeom prst="rect">
              <a:avLst/>
            </a:prstGeom>
            <a:noFill/>
            <a:ln/>
            <a:effectLst/>
          </p:spPr>
        </p:pic>
        <p:pic>
          <p:nvPicPr>
            <p:cNvPr id="18" name="Picture 17" descr="TP_tmp.png"/>
            <p:cNvPicPr>
              <a:picLocks noChangeAspect="1"/>
            </p:cNvPicPr>
            <p:nvPr>
              <p:custDataLst>
                <p:tags r:id="rId3"/>
              </p:custDataLst>
            </p:nvPr>
          </p:nvPicPr>
          <p:blipFill>
            <a:blip r:embed="rId12" cstate="print">
              <a:clrChange>
                <a:clrFrom>
                  <a:srgbClr val="FFFFFF"/>
                </a:clrFrom>
                <a:clrTo>
                  <a:srgbClr val="FFFFFF">
                    <a:alpha val="0"/>
                  </a:srgbClr>
                </a:clrTo>
              </a:clrChange>
            </a:blip>
            <a:stretch>
              <a:fillRect/>
            </a:stretch>
          </p:blipFill>
          <p:spPr bwMode="auto">
            <a:xfrm>
              <a:off x="4247858" y="1724532"/>
              <a:ext cx="1080964" cy="456849"/>
            </a:xfrm>
            <a:prstGeom prst="rect">
              <a:avLst/>
            </a:prstGeom>
            <a:noFill/>
            <a:ln/>
            <a:effectLst/>
          </p:spPr>
        </p:pic>
        <p:pic>
          <p:nvPicPr>
            <p:cNvPr id="19" name="Picture 18" descr="TP_tmp.png"/>
            <p:cNvPicPr>
              <a:picLocks noChangeAspect="1"/>
            </p:cNvPicPr>
            <p:nvPr>
              <p:custDataLst>
                <p:tags r:id="rId4"/>
              </p:custDataLst>
            </p:nvPr>
          </p:nvPicPr>
          <p:blipFill>
            <a:blip r:embed="rId13" cstate="print">
              <a:clrChange>
                <a:clrFrom>
                  <a:srgbClr val="FFFFFF"/>
                </a:clrFrom>
                <a:clrTo>
                  <a:srgbClr val="FFFFFF">
                    <a:alpha val="0"/>
                  </a:srgbClr>
                </a:clrTo>
              </a:clrChange>
            </a:blip>
            <a:stretch>
              <a:fillRect/>
            </a:stretch>
          </p:blipFill>
          <p:spPr bwMode="auto">
            <a:xfrm>
              <a:off x="5367962" y="1734057"/>
              <a:ext cx="999349" cy="457201"/>
            </a:xfrm>
            <a:prstGeom prst="rect">
              <a:avLst/>
            </a:prstGeom>
            <a:noFill/>
            <a:ln/>
            <a:effectLst/>
          </p:spPr>
        </p:pic>
        <p:pic>
          <p:nvPicPr>
            <p:cNvPr id="23" name="Picture 22" descr="TP_tmp.png"/>
            <p:cNvPicPr>
              <a:picLocks noChangeAspect="1"/>
            </p:cNvPicPr>
            <p:nvPr>
              <p:custDataLst>
                <p:tags r:id="rId5"/>
              </p:custDataLst>
            </p:nvPr>
          </p:nvPicPr>
          <p:blipFill>
            <a:blip r:embed="rId14" cstate="print">
              <a:clrChange>
                <a:clrFrom>
                  <a:srgbClr val="FFFFFF"/>
                </a:clrFrom>
                <a:clrTo>
                  <a:srgbClr val="FFFFFF">
                    <a:alpha val="0"/>
                  </a:srgbClr>
                </a:clrTo>
              </a:clrChange>
            </a:blip>
            <a:stretch>
              <a:fillRect/>
            </a:stretch>
          </p:blipFill>
          <p:spPr bwMode="auto">
            <a:xfrm>
              <a:off x="6411828" y="1724532"/>
              <a:ext cx="1279435" cy="457527"/>
            </a:xfrm>
            <a:prstGeom prst="rect">
              <a:avLst/>
            </a:prstGeom>
            <a:noFill/>
            <a:ln/>
            <a:effectLst/>
          </p:spPr>
        </p:pic>
      </p:grpSp>
    </p:spTree>
  </p:cSld>
  <p:clrMapOvr>
    <a:masterClrMapping/>
  </p:clrMapOvr>
  <p:transition advTm="8611"/>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Picture 39" descr="TP_tmp.png"/>
          <p:cNvPicPr>
            <a:picLocks noChangeAspect="1"/>
          </p:cNvPicPr>
          <p:nvPr>
            <p:custDataLst>
              <p:tags r:id="rId2"/>
            </p:custDataLst>
          </p:nvPr>
        </p:nvPicPr>
        <p:blipFill>
          <a:blip r:embed="rId14" cstate="print">
            <a:clrChange>
              <a:clrFrom>
                <a:srgbClr val="FFFFFF"/>
              </a:clrFrom>
              <a:clrTo>
                <a:srgbClr val="FFFFFF">
                  <a:alpha val="0"/>
                </a:srgbClr>
              </a:clrTo>
            </a:clrChange>
          </a:blip>
          <a:stretch>
            <a:fillRect/>
          </a:stretch>
        </p:blipFill>
        <p:spPr bwMode="auto">
          <a:xfrm>
            <a:off x="5310337" y="2879725"/>
            <a:ext cx="3791757" cy="457116"/>
          </a:xfrm>
          <a:prstGeom prst="rect">
            <a:avLst/>
          </a:prstGeom>
          <a:noFill/>
          <a:ln/>
          <a:effectLst/>
        </p:spPr>
      </p:pic>
      <p:sp>
        <p:nvSpPr>
          <p:cNvPr id="33795" name="Title 1"/>
          <p:cNvSpPr>
            <a:spLocks noGrp="1"/>
          </p:cNvSpPr>
          <p:nvPr>
            <p:ph type="title"/>
          </p:nvPr>
        </p:nvSpPr>
        <p:spPr>
          <a:xfrm>
            <a:off x="612775" y="228600"/>
            <a:ext cx="8153400" cy="990600"/>
          </a:xfrm>
        </p:spPr>
        <p:txBody>
          <a:bodyPr/>
          <a:lstStyle/>
          <a:p>
            <a:pPr eaLnBrk="1" hangingPunct="1"/>
            <a:r>
              <a:rPr lang="en-US" dirty="0" smtClean="0"/>
              <a:t>Screen Space Ambient Occlusion</a:t>
            </a:r>
          </a:p>
        </p:txBody>
      </p:sp>
      <p:grpSp>
        <p:nvGrpSpPr>
          <p:cNvPr id="38" name="Group 37"/>
          <p:cNvGrpSpPr/>
          <p:nvPr/>
        </p:nvGrpSpPr>
        <p:grpSpPr bwMode="auto">
          <a:xfrm>
            <a:off x="1453360" y="1670050"/>
            <a:ext cx="6237235" cy="583375"/>
            <a:chOff x="1453590" y="1670050"/>
            <a:chExt cx="6237235" cy="583375"/>
          </a:xfrm>
        </p:grpSpPr>
        <p:pic>
          <p:nvPicPr>
            <p:cNvPr id="17" name="Picture 16" descr="TP_tmp.png"/>
            <p:cNvPicPr>
              <a:picLocks noChangeAspect="1"/>
            </p:cNvPicPr>
            <p:nvPr>
              <p:custDataLst>
                <p:tags r:id="rId7"/>
              </p:custDataLst>
            </p:nvPr>
          </p:nvPicPr>
          <p:blipFill>
            <a:blip r:embed="rId15" cstate="print">
              <a:clrChange>
                <a:clrFrom>
                  <a:srgbClr val="FFFFFF"/>
                </a:clrFrom>
                <a:clrTo>
                  <a:srgbClr val="FFFFFF">
                    <a:alpha val="0"/>
                  </a:srgbClr>
                </a:clrTo>
              </a:clrChange>
            </a:blip>
            <a:stretch>
              <a:fillRect/>
            </a:stretch>
          </p:blipFill>
          <p:spPr bwMode="auto">
            <a:xfrm>
              <a:off x="1453590" y="1735645"/>
              <a:ext cx="950061" cy="453313"/>
            </a:xfrm>
            <a:prstGeom prst="rect">
              <a:avLst/>
            </a:prstGeom>
            <a:noFill/>
            <a:ln/>
            <a:effectLst/>
          </p:spPr>
        </p:pic>
        <p:pic>
          <p:nvPicPr>
            <p:cNvPr id="20" name="Picture 19" descr="TP_tmp.png"/>
            <p:cNvPicPr>
              <a:picLocks noChangeAspect="1"/>
            </p:cNvPicPr>
            <p:nvPr>
              <p:custDataLst>
                <p:tags r:id="rId8"/>
              </p:custDataLst>
            </p:nvPr>
          </p:nvPicPr>
          <p:blipFill>
            <a:blip r:embed="rId16" cstate="print">
              <a:clrChange>
                <a:clrFrom>
                  <a:srgbClr val="FFFFFF"/>
                </a:clrFrom>
                <a:clrTo>
                  <a:srgbClr val="FFFFFF">
                    <a:alpha val="0"/>
                  </a:srgbClr>
                </a:clrTo>
              </a:clrChange>
            </a:blip>
            <a:stretch>
              <a:fillRect/>
            </a:stretch>
          </p:blipFill>
          <p:spPr bwMode="auto">
            <a:xfrm>
              <a:off x="2516234" y="1670050"/>
              <a:ext cx="1701738" cy="583375"/>
            </a:xfrm>
            <a:prstGeom prst="rect">
              <a:avLst/>
            </a:prstGeom>
            <a:noFill/>
            <a:ln/>
            <a:effectLst/>
          </p:spPr>
        </p:pic>
        <p:pic>
          <p:nvPicPr>
            <p:cNvPr id="25" name="Picture 24" descr="TP_tmp.png"/>
            <p:cNvPicPr>
              <a:picLocks noChangeAspect="1"/>
            </p:cNvPicPr>
            <p:nvPr>
              <p:custDataLst>
                <p:tags r:id="rId9"/>
              </p:custDataLst>
            </p:nvPr>
          </p:nvPicPr>
          <p:blipFill>
            <a:blip r:embed="rId17" cstate="print">
              <a:clrChange>
                <a:clrFrom>
                  <a:srgbClr val="FFFFFF"/>
                </a:clrFrom>
                <a:clrTo>
                  <a:srgbClr val="FFFFFF">
                    <a:alpha val="0"/>
                  </a:srgbClr>
                </a:clrTo>
              </a:clrChange>
            </a:blip>
            <a:stretch>
              <a:fillRect/>
            </a:stretch>
          </p:blipFill>
          <p:spPr bwMode="auto">
            <a:xfrm>
              <a:off x="4249192" y="1734055"/>
              <a:ext cx="1077607" cy="455431"/>
            </a:xfrm>
            <a:prstGeom prst="rect">
              <a:avLst/>
            </a:prstGeom>
            <a:noFill/>
            <a:ln/>
            <a:effectLst/>
          </p:spPr>
        </p:pic>
        <p:pic>
          <p:nvPicPr>
            <p:cNvPr id="32" name="Picture 31" descr="TP_tmp.png"/>
            <p:cNvPicPr>
              <a:picLocks noChangeAspect="1"/>
            </p:cNvPicPr>
            <p:nvPr>
              <p:custDataLst>
                <p:tags r:id="rId10"/>
              </p:custDataLst>
            </p:nvPr>
          </p:nvPicPr>
          <p:blipFill>
            <a:blip r:embed="rId18" cstate="print">
              <a:clrChange>
                <a:clrFrom>
                  <a:srgbClr val="FFFFFF"/>
                </a:clrFrom>
                <a:clrTo>
                  <a:srgbClr val="FFFFFF">
                    <a:alpha val="0"/>
                  </a:srgbClr>
                </a:clrTo>
              </a:clrChange>
            </a:blip>
            <a:stretch>
              <a:fillRect/>
            </a:stretch>
          </p:blipFill>
          <p:spPr bwMode="auto">
            <a:xfrm>
              <a:off x="5368401" y="1743580"/>
              <a:ext cx="997781" cy="456483"/>
            </a:xfrm>
            <a:prstGeom prst="rect">
              <a:avLst/>
            </a:prstGeom>
            <a:noFill/>
            <a:ln/>
            <a:effectLst/>
          </p:spPr>
        </p:pic>
        <p:pic>
          <p:nvPicPr>
            <p:cNvPr id="35" name="Picture 34" descr="TP_tmp.png"/>
            <p:cNvPicPr>
              <a:picLocks noChangeAspect="1"/>
            </p:cNvPicPr>
            <p:nvPr>
              <p:custDataLst>
                <p:tags r:id="rId11"/>
              </p:custDataLst>
            </p:nvPr>
          </p:nvPicPr>
          <p:blipFill>
            <a:blip r:embed="rId19" cstate="print">
              <a:clrChange>
                <a:clrFrom>
                  <a:srgbClr val="FFFFFF"/>
                </a:clrFrom>
                <a:clrTo>
                  <a:srgbClr val="FFFFFF">
                    <a:alpha val="0"/>
                  </a:srgbClr>
                </a:clrTo>
              </a:clrChange>
            </a:blip>
            <a:stretch>
              <a:fillRect/>
            </a:stretch>
          </p:blipFill>
          <p:spPr bwMode="auto">
            <a:xfrm>
              <a:off x="6411573" y="1734055"/>
              <a:ext cx="1279252" cy="457461"/>
            </a:xfrm>
            <a:prstGeom prst="rect">
              <a:avLst/>
            </a:prstGeom>
            <a:noFill/>
            <a:ln/>
            <a:effectLst/>
          </p:spPr>
        </p:pic>
      </p:grpSp>
      <p:pic>
        <p:nvPicPr>
          <p:cNvPr id="42" name="Picture 41" descr="TP_tmp.png"/>
          <p:cNvPicPr>
            <a:picLocks noChangeAspect="1"/>
          </p:cNvPicPr>
          <p:nvPr>
            <p:custDataLst>
              <p:tags r:id="rId3"/>
            </p:custDataLst>
          </p:nvPr>
        </p:nvPicPr>
        <p:blipFill>
          <a:blip r:embed="rId16" cstate="print">
            <a:clrChange>
              <a:clrFrom>
                <a:srgbClr val="FFFFFF"/>
              </a:clrFrom>
              <a:clrTo>
                <a:srgbClr val="FFFFFF">
                  <a:alpha val="0"/>
                </a:srgbClr>
              </a:clrTo>
            </a:clrChange>
          </a:blip>
          <a:stretch>
            <a:fillRect/>
          </a:stretch>
        </p:blipFill>
        <p:spPr bwMode="auto">
          <a:xfrm>
            <a:off x="2516926" y="1670050"/>
            <a:ext cx="1332978" cy="456960"/>
          </a:xfrm>
          <a:prstGeom prst="rect">
            <a:avLst/>
          </a:prstGeom>
          <a:noFill/>
          <a:ln/>
          <a:effectLst/>
        </p:spPr>
      </p:pic>
      <p:pic>
        <p:nvPicPr>
          <p:cNvPr id="43" name="Picture 42" descr="TP_tmp.png"/>
          <p:cNvPicPr>
            <a:picLocks noChangeAspect="1"/>
          </p:cNvPicPr>
          <p:nvPr>
            <p:custDataLst>
              <p:tags r:id="rId4"/>
            </p:custDataLst>
          </p:nvPr>
        </p:nvPicPr>
        <p:blipFill>
          <a:blip r:embed="rId17" cstate="print">
            <a:clrChange>
              <a:clrFrom>
                <a:srgbClr val="FFFFFF"/>
              </a:clrFrom>
              <a:clrTo>
                <a:srgbClr val="FFFFFF">
                  <a:alpha val="0"/>
                </a:srgbClr>
              </a:clrTo>
            </a:clrChange>
          </a:blip>
          <a:stretch>
            <a:fillRect/>
          </a:stretch>
        </p:blipFill>
        <p:spPr bwMode="auto">
          <a:xfrm>
            <a:off x="4008370" y="1741676"/>
            <a:ext cx="948258" cy="400764"/>
          </a:xfrm>
          <a:prstGeom prst="rect">
            <a:avLst/>
          </a:prstGeom>
          <a:noFill/>
          <a:ln/>
          <a:effectLst/>
        </p:spPr>
      </p:pic>
      <p:pic>
        <p:nvPicPr>
          <p:cNvPr id="44" name="Picture 43" descr="TP_tmp.png"/>
          <p:cNvPicPr>
            <a:picLocks noChangeAspect="1"/>
          </p:cNvPicPr>
          <p:nvPr>
            <p:custDataLst>
              <p:tags r:id="rId5"/>
            </p:custDataLst>
          </p:nvPr>
        </p:nvPicPr>
        <p:blipFill>
          <a:blip r:embed="rId20" cstate="print">
            <a:clrChange>
              <a:clrFrom>
                <a:srgbClr val="FFFFFF"/>
              </a:clrFrom>
              <a:clrTo>
                <a:srgbClr val="FFFFFF">
                  <a:alpha val="0"/>
                </a:srgbClr>
              </a:clrTo>
            </a:clrChange>
          </a:blip>
          <a:stretch>
            <a:fillRect/>
          </a:stretch>
        </p:blipFill>
        <p:spPr bwMode="auto">
          <a:xfrm>
            <a:off x="5583608" y="1743580"/>
            <a:ext cx="429719" cy="358815"/>
          </a:xfrm>
          <a:prstGeom prst="rect">
            <a:avLst/>
          </a:prstGeom>
          <a:noFill/>
          <a:ln/>
          <a:effectLst/>
        </p:spPr>
      </p:pic>
      <p:pic>
        <p:nvPicPr>
          <p:cNvPr id="45" name="Picture 44" descr="TP_tmp.png"/>
          <p:cNvPicPr>
            <a:picLocks noChangeAspect="1"/>
          </p:cNvPicPr>
          <p:nvPr>
            <p:custDataLst>
              <p:tags r:id="rId6"/>
            </p:custDataLst>
          </p:nvPr>
        </p:nvPicPr>
        <p:blipFill>
          <a:blip r:embed="rId19" cstate="print">
            <a:clrChange>
              <a:clrFrom>
                <a:srgbClr val="FFFFFF"/>
              </a:clrFrom>
              <a:clrTo>
                <a:srgbClr val="FFFFFF">
                  <a:alpha val="0"/>
                </a:srgbClr>
              </a:clrTo>
            </a:clrChange>
          </a:blip>
          <a:stretch>
            <a:fillRect/>
          </a:stretch>
        </p:blipFill>
        <p:spPr bwMode="auto">
          <a:xfrm>
            <a:off x="6411552" y="1734055"/>
            <a:ext cx="1023551" cy="366023"/>
          </a:xfrm>
          <a:prstGeom prst="rect">
            <a:avLst/>
          </a:prstGeom>
          <a:noFill/>
          <a:ln/>
          <a:effectLst/>
        </p:spPr>
      </p:pic>
      <p:pic>
        <p:nvPicPr>
          <p:cNvPr id="48" name="Picture 47" descr="visibility.png"/>
          <p:cNvPicPr>
            <a:picLocks noChangeAspect="1"/>
          </p:cNvPicPr>
          <p:nvPr/>
        </p:nvPicPr>
        <p:blipFill>
          <a:blip r:embed="rId21" cstate="print"/>
          <a:stretch>
            <a:fillRect/>
          </a:stretch>
        </p:blipFill>
        <p:spPr>
          <a:xfrm>
            <a:off x="154516" y="2615565"/>
            <a:ext cx="5120215" cy="3846256"/>
          </a:xfrm>
          <a:prstGeom prst="rect">
            <a:avLst/>
          </a:prstGeom>
        </p:spPr>
      </p:pic>
    </p:spTree>
    <p:custDataLst>
      <p:tags r:id="rId1"/>
    </p:custDataLst>
  </p:cSld>
  <p:clrMapOvr>
    <a:masterClrMapping/>
  </p:clrMapOvr>
  <p:transition advTm="1106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p:cTn id="7" dur="1000" fill="hold"/>
                                        <p:tgtEl>
                                          <p:spTgt spid="44"/>
                                        </p:tgtEl>
                                        <p:attrNameLst>
                                          <p:attrName>ppt_w</p:attrName>
                                        </p:attrNameLst>
                                      </p:cBhvr>
                                      <p:tavLst>
                                        <p:tav tm="0">
                                          <p:val>
                                            <p:strVal val="#ppt_w*0.70"/>
                                          </p:val>
                                        </p:tav>
                                        <p:tav tm="100000">
                                          <p:val>
                                            <p:strVal val="#ppt_w"/>
                                          </p:val>
                                        </p:tav>
                                      </p:tavLst>
                                    </p:anim>
                                    <p:anim calcmode="lin" valueType="num">
                                      <p:cBhvr>
                                        <p:cTn id="8" dur="1000" fill="hold"/>
                                        <p:tgtEl>
                                          <p:spTgt spid="44"/>
                                        </p:tgtEl>
                                        <p:attrNameLst>
                                          <p:attrName>ppt_h</p:attrName>
                                        </p:attrNameLst>
                                      </p:cBhvr>
                                      <p:tavLst>
                                        <p:tav tm="0">
                                          <p:val>
                                            <p:strVal val="#ppt_h"/>
                                          </p:val>
                                        </p:tav>
                                        <p:tav tm="100000">
                                          <p:val>
                                            <p:strVal val="#ppt_h"/>
                                          </p:val>
                                        </p:tav>
                                      </p:tavLst>
                                    </p:anim>
                                    <p:animEffect transition="in" filter="fade">
                                      <p:cBhvr>
                                        <p:cTn id="9" dur="1000"/>
                                        <p:tgtEl>
                                          <p:spTgt spid="44"/>
                                        </p:tgtEl>
                                      </p:cBhvr>
                                    </p:animEffect>
                                  </p:childTnLst>
                                </p:cTn>
                              </p:par>
                              <p:par>
                                <p:cTn id="10" presetID="49" presetClass="path" presetSubtype="0" accel="50000" decel="50000" fill="hold" nodeType="withEffect">
                                  <p:stCondLst>
                                    <p:cond delay="0"/>
                                  </p:stCondLst>
                                  <p:childTnLst>
                                    <p:animMotion origin="layout" path="M 2.22222E-6 -4.07407E-6 L -0.02743 0.16991 " pathEditMode="relative" rAng="0" ptsTypes="AA">
                                      <p:cBhvr>
                                        <p:cTn id="11" dur="1000" fill="hold"/>
                                        <p:tgtEl>
                                          <p:spTgt spid="44"/>
                                        </p:tgtEl>
                                        <p:attrNameLst>
                                          <p:attrName>ppt_x</p:attrName>
                                          <p:attrName>ppt_y</p:attrName>
                                        </p:attrNameLst>
                                      </p:cBhvr>
                                      <p:rCtr x="-14" y="85"/>
                                    </p:animMotion>
                                  </p:childTnLst>
                                </p:cTn>
                              </p:par>
                            </p:childTnLst>
                          </p:cTn>
                        </p:par>
                      </p:childTnLst>
                    </p:cTn>
                  </p:par>
                  <p:par>
                    <p:cTn id="12" fill="hold">
                      <p:stCondLst>
                        <p:cond delay="indefinite"/>
                      </p:stCondLst>
                      <p:childTnLst>
                        <p:par>
                          <p:cTn id="13" fill="hold">
                            <p:stCondLst>
                              <p:cond delay="0"/>
                            </p:stCondLst>
                            <p:childTnLst>
                              <p:par>
                                <p:cTn id="14" presetID="55" presetClass="entr" presetSubtype="0" fill="hold" nodeType="clickEffect">
                                  <p:stCondLst>
                                    <p:cond delay="0"/>
                                  </p:stCondLst>
                                  <p:childTnLst>
                                    <p:set>
                                      <p:cBhvr>
                                        <p:cTn id="15" dur="1" fill="hold">
                                          <p:stCondLst>
                                            <p:cond delay="0"/>
                                          </p:stCondLst>
                                        </p:cTn>
                                        <p:tgtEl>
                                          <p:spTgt spid="43"/>
                                        </p:tgtEl>
                                        <p:attrNameLst>
                                          <p:attrName>style.visibility</p:attrName>
                                        </p:attrNameLst>
                                      </p:cBhvr>
                                      <p:to>
                                        <p:strVal val="visible"/>
                                      </p:to>
                                    </p:set>
                                    <p:anim calcmode="lin" valueType="num">
                                      <p:cBhvr>
                                        <p:cTn id="16" dur="1000" fill="hold"/>
                                        <p:tgtEl>
                                          <p:spTgt spid="43"/>
                                        </p:tgtEl>
                                        <p:attrNameLst>
                                          <p:attrName>ppt_w</p:attrName>
                                        </p:attrNameLst>
                                      </p:cBhvr>
                                      <p:tavLst>
                                        <p:tav tm="0">
                                          <p:val>
                                            <p:strVal val="#ppt_w*0.70"/>
                                          </p:val>
                                        </p:tav>
                                        <p:tav tm="100000">
                                          <p:val>
                                            <p:strVal val="#ppt_w"/>
                                          </p:val>
                                        </p:tav>
                                      </p:tavLst>
                                    </p:anim>
                                    <p:anim calcmode="lin" valueType="num">
                                      <p:cBhvr>
                                        <p:cTn id="17" dur="1000" fill="hold"/>
                                        <p:tgtEl>
                                          <p:spTgt spid="43"/>
                                        </p:tgtEl>
                                        <p:attrNameLst>
                                          <p:attrName>ppt_h</p:attrName>
                                        </p:attrNameLst>
                                      </p:cBhvr>
                                      <p:tavLst>
                                        <p:tav tm="0">
                                          <p:val>
                                            <p:strVal val="#ppt_h"/>
                                          </p:val>
                                        </p:tav>
                                        <p:tav tm="100000">
                                          <p:val>
                                            <p:strVal val="#ppt_h"/>
                                          </p:val>
                                        </p:tav>
                                      </p:tavLst>
                                    </p:anim>
                                    <p:animEffect transition="in" filter="fade">
                                      <p:cBhvr>
                                        <p:cTn id="18" dur="1000"/>
                                        <p:tgtEl>
                                          <p:spTgt spid="43"/>
                                        </p:tgtEl>
                                      </p:cBhvr>
                                    </p:animEffect>
                                  </p:childTnLst>
                                </p:cTn>
                              </p:par>
                              <p:par>
                                <p:cTn id="19" presetID="55" presetClass="entr" presetSubtype="0" fill="hold" nodeType="withEffect">
                                  <p:stCondLst>
                                    <p:cond delay="0"/>
                                  </p:stCondLst>
                                  <p:childTnLst>
                                    <p:set>
                                      <p:cBhvr>
                                        <p:cTn id="20" dur="1" fill="hold">
                                          <p:stCondLst>
                                            <p:cond delay="0"/>
                                          </p:stCondLst>
                                        </p:cTn>
                                        <p:tgtEl>
                                          <p:spTgt spid="42"/>
                                        </p:tgtEl>
                                        <p:attrNameLst>
                                          <p:attrName>style.visibility</p:attrName>
                                        </p:attrNameLst>
                                      </p:cBhvr>
                                      <p:to>
                                        <p:strVal val="visible"/>
                                      </p:to>
                                    </p:set>
                                    <p:anim calcmode="lin" valueType="num">
                                      <p:cBhvr>
                                        <p:cTn id="21" dur="1000" fill="hold"/>
                                        <p:tgtEl>
                                          <p:spTgt spid="42"/>
                                        </p:tgtEl>
                                        <p:attrNameLst>
                                          <p:attrName>ppt_w</p:attrName>
                                        </p:attrNameLst>
                                      </p:cBhvr>
                                      <p:tavLst>
                                        <p:tav tm="0">
                                          <p:val>
                                            <p:strVal val="#ppt_w*0.70"/>
                                          </p:val>
                                        </p:tav>
                                        <p:tav tm="100000">
                                          <p:val>
                                            <p:strVal val="#ppt_w"/>
                                          </p:val>
                                        </p:tav>
                                      </p:tavLst>
                                    </p:anim>
                                    <p:anim calcmode="lin" valueType="num">
                                      <p:cBhvr>
                                        <p:cTn id="22" dur="1000" fill="hold"/>
                                        <p:tgtEl>
                                          <p:spTgt spid="42"/>
                                        </p:tgtEl>
                                        <p:attrNameLst>
                                          <p:attrName>ppt_h</p:attrName>
                                        </p:attrNameLst>
                                      </p:cBhvr>
                                      <p:tavLst>
                                        <p:tav tm="0">
                                          <p:val>
                                            <p:strVal val="#ppt_h"/>
                                          </p:val>
                                        </p:tav>
                                        <p:tav tm="100000">
                                          <p:val>
                                            <p:strVal val="#ppt_h"/>
                                          </p:val>
                                        </p:tav>
                                      </p:tavLst>
                                    </p:anim>
                                    <p:animEffect transition="in" filter="fade">
                                      <p:cBhvr>
                                        <p:cTn id="23" dur="1000"/>
                                        <p:tgtEl>
                                          <p:spTgt spid="42"/>
                                        </p:tgtEl>
                                      </p:cBhvr>
                                    </p:animEffect>
                                  </p:childTnLst>
                                </p:cTn>
                              </p:par>
                              <p:par>
                                <p:cTn id="24" presetID="55" presetClass="entr" presetSubtype="0" fill="hold" nodeType="withEffect">
                                  <p:stCondLst>
                                    <p:cond delay="0"/>
                                  </p:stCondLst>
                                  <p:childTnLst>
                                    <p:set>
                                      <p:cBhvr>
                                        <p:cTn id="25" dur="1" fill="hold">
                                          <p:stCondLst>
                                            <p:cond delay="0"/>
                                          </p:stCondLst>
                                        </p:cTn>
                                        <p:tgtEl>
                                          <p:spTgt spid="45"/>
                                        </p:tgtEl>
                                        <p:attrNameLst>
                                          <p:attrName>style.visibility</p:attrName>
                                        </p:attrNameLst>
                                      </p:cBhvr>
                                      <p:to>
                                        <p:strVal val="visible"/>
                                      </p:to>
                                    </p:set>
                                    <p:anim calcmode="lin" valueType="num">
                                      <p:cBhvr>
                                        <p:cTn id="26" dur="1000" fill="hold"/>
                                        <p:tgtEl>
                                          <p:spTgt spid="45"/>
                                        </p:tgtEl>
                                        <p:attrNameLst>
                                          <p:attrName>ppt_w</p:attrName>
                                        </p:attrNameLst>
                                      </p:cBhvr>
                                      <p:tavLst>
                                        <p:tav tm="0">
                                          <p:val>
                                            <p:strVal val="#ppt_w*0.70"/>
                                          </p:val>
                                        </p:tav>
                                        <p:tav tm="100000">
                                          <p:val>
                                            <p:strVal val="#ppt_w"/>
                                          </p:val>
                                        </p:tav>
                                      </p:tavLst>
                                    </p:anim>
                                    <p:anim calcmode="lin" valueType="num">
                                      <p:cBhvr>
                                        <p:cTn id="27" dur="1000" fill="hold"/>
                                        <p:tgtEl>
                                          <p:spTgt spid="45"/>
                                        </p:tgtEl>
                                        <p:attrNameLst>
                                          <p:attrName>ppt_h</p:attrName>
                                        </p:attrNameLst>
                                      </p:cBhvr>
                                      <p:tavLst>
                                        <p:tav tm="0">
                                          <p:val>
                                            <p:strVal val="#ppt_h"/>
                                          </p:val>
                                        </p:tav>
                                        <p:tav tm="100000">
                                          <p:val>
                                            <p:strVal val="#ppt_h"/>
                                          </p:val>
                                        </p:tav>
                                      </p:tavLst>
                                    </p:anim>
                                    <p:animEffect transition="in" filter="fade">
                                      <p:cBhvr>
                                        <p:cTn id="28" dur="1000"/>
                                        <p:tgtEl>
                                          <p:spTgt spid="45"/>
                                        </p:tgtEl>
                                      </p:cBhvr>
                                    </p:animEffect>
                                  </p:childTnLst>
                                </p:cTn>
                              </p:par>
                              <p:par>
                                <p:cTn id="29" presetID="49" presetClass="path" presetSubtype="0" accel="50000" decel="50000" fill="hold" nodeType="withEffect">
                                  <p:stCondLst>
                                    <p:cond delay="0"/>
                                  </p:stCondLst>
                                  <p:childTnLst>
                                    <p:animMotion origin="layout" path="M -4.16667E-6 -1.85185E-6 L 0.3448 0.16505 " pathEditMode="relative" rAng="0" ptsTypes="AA">
                                      <p:cBhvr>
                                        <p:cTn id="30" dur="1000" fill="hold"/>
                                        <p:tgtEl>
                                          <p:spTgt spid="43"/>
                                        </p:tgtEl>
                                        <p:attrNameLst>
                                          <p:attrName>ppt_x</p:attrName>
                                          <p:attrName>ppt_y</p:attrName>
                                        </p:attrNameLst>
                                      </p:cBhvr>
                                      <p:rCtr x="172" y="82"/>
                                    </p:animMotion>
                                  </p:childTnLst>
                                </p:cTn>
                              </p:par>
                              <p:par>
                                <p:cTn id="31" presetID="49" presetClass="path" presetSubtype="0" accel="50000" decel="50000" fill="hold" nodeType="withEffect">
                                  <p:stCondLst>
                                    <p:cond delay="0"/>
                                  </p:stCondLst>
                                  <p:childTnLst>
                                    <p:animMotion origin="layout" path="M -2.77778E-7 -1.85185E-6 L 0.36406 0.17454 " pathEditMode="relative" rAng="0" ptsTypes="AA">
                                      <p:cBhvr>
                                        <p:cTn id="32" dur="1000" fill="hold"/>
                                        <p:tgtEl>
                                          <p:spTgt spid="42"/>
                                        </p:tgtEl>
                                        <p:attrNameLst>
                                          <p:attrName>ppt_x</p:attrName>
                                          <p:attrName>ppt_y</p:attrName>
                                        </p:attrNameLst>
                                      </p:cBhvr>
                                      <p:rCtr x="182" y="87"/>
                                    </p:animMotion>
                                  </p:childTnLst>
                                </p:cTn>
                              </p:par>
                              <p:par>
                                <p:cTn id="33" presetID="49" presetClass="path" presetSubtype="0" accel="50000" decel="50000" fill="hold" nodeType="withEffect">
                                  <p:stCondLst>
                                    <p:cond delay="0"/>
                                  </p:stCondLst>
                                  <p:childTnLst>
                                    <p:animMotion origin="layout" path="M 1.94444E-6 1.85185E-6 L 0.18732 0.17199 " pathEditMode="relative" rAng="0" ptsTypes="AA">
                                      <p:cBhvr>
                                        <p:cTn id="34" dur="1000" fill="hold"/>
                                        <p:tgtEl>
                                          <p:spTgt spid="45"/>
                                        </p:tgtEl>
                                        <p:attrNameLst>
                                          <p:attrName>ppt_x</p:attrName>
                                          <p:attrName>ppt_y</p:attrName>
                                        </p:attrNameLst>
                                      </p:cBhvr>
                                      <p:rCtr x="94" y="86"/>
                                    </p:animMotion>
                                  </p:childTnLst>
                                </p:cTn>
                              </p:par>
                            </p:childTnLst>
                          </p:cTn>
                        </p:par>
                        <p:par>
                          <p:cTn id="35" fill="hold">
                            <p:stCondLst>
                              <p:cond delay="1000"/>
                            </p:stCondLst>
                            <p:childTnLst>
                              <p:par>
                                <p:cTn id="36" presetID="1" presetClass="entr" presetSubtype="0" fill="hold" nodeType="afterEffect">
                                  <p:stCondLst>
                                    <p:cond delay="0"/>
                                  </p:stCondLst>
                                  <p:childTnLst>
                                    <p:set>
                                      <p:cBhvr>
                                        <p:cTn id="37" dur="1" fill="hold">
                                          <p:stCondLst>
                                            <p:cond delay="0"/>
                                          </p:stCondLst>
                                        </p:cTn>
                                        <p:tgtEl>
                                          <p:spTgt spid="40"/>
                                        </p:tgtEl>
                                        <p:attrNameLst>
                                          <p:attrName>style.visibility</p:attrName>
                                        </p:attrNameLst>
                                      </p:cBhvr>
                                      <p:to>
                                        <p:strVal val="visible"/>
                                      </p:to>
                                    </p:set>
                                  </p:childTnLst>
                                </p:cTn>
                              </p:par>
                              <p:par>
                                <p:cTn id="38" presetID="1" presetClass="exit" presetSubtype="0" fill="hold" nodeType="withEffect">
                                  <p:stCondLst>
                                    <p:cond delay="0"/>
                                  </p:stCondLst>
                                  <p:childTnLst>
                                    <p:set>
                                      <p:cBhvr>
                                        <p:cTn id="39" dur="1" fill="hold">
                                          <p:stCondLst>
                                            <p:cond delay="0"/>
                                          </p:stCondLst>
                                        </p:cTn>
                                        <p:tgtEl>
                                          <p:spTgt spid="42"/>
                                        </p:tgtEl>
                                        <p:attrNameLst>
                                          <p:attrName>style.visibility</p:attrName>
                                        </p:attrNameLst>
                                      </p:cBhvr>
                                      <p:to>
                                        <p:strVal val="hidden"/>
                                      </p:to>
                                    </p:set>
                                  </p:childTnLst>
                                </p:cTn>
                              </p:par>
                              <p:par>
                                <p:cTn id="40" presetID="1" presetClass="exit" presetSubtype="0" fill="hold" nodeType="withEffect">
                                  <p:stCondLst>
                                    <p:cond delay="0"/>
                                  </p:stCondLst>
                                  <p:childTnLst>
                                    <p:set>
                                      <p:cBhvr>
                                        <p:cTn id="41" dur="1" fill="hold">
                                          <p:stCondLst>
                                            <p:cond delay="0"/>
                                          </p:stCondLst>
                                        </p:cTn>
                                        <p:tgtEl>
                                          <p:spTgt spid="43"/>
                                        </p:tgtEl>
                                        <p:attrNameLst>
                                          <p:attrName>style.visibility</p:attrName>
                                        </p:attrNameLst>
                                      </p:cBhvr>
                                      <p:to>
                                        <p:strVal val="hidden"/>
                                      </p:to>
                                    </p:set>
                                  </p:childTnLst>
                                </p:cTn>
                              </p:par>
                              <p:par>
                                <p:cTn id="42" presetID="1" presetClass="exit" presetSubtype="0" fill="hold" nodeType="withEffect">
                                  <p:stCondLst>
                                    <p:cond delay="0"/>
                                  </p:stCondLst>
                                  <p:childTnLst>
                                    <p:set>
                                      <p:cBhvr>
                                        <p:cTn id="43" dur="1" fill="hold">
                                          <p:stCondLst>
                                            <p:cond delay="0"/>
                                          </p:stCondLst>
                                        </p:cTn>
                                        <p:tgtEl>
                                          <p:spTgt spid="44"/>
                                        </p:tgtEl>
                                        <p:attrNameLst>
                                          <p:attrName>style.visibility</p:attrName>
                                        </p:attrNameLst>
                                      </p:cBhvr>
                                      <p:to>
                                        <p:strVal val="hidden"/>
                                      </p:to>
                                    </p:set>
                                  </p:childTnLst>
                                </p:cTn>
                              </p:par>
                              <p:par>
                                <p:cTn id="44" presetID="1" presetClass="exit" presetSubtype="0" fill="hold" nodeType="withEffect">
                                  <p:stCondLst>
                                    <p:cond delay="0"/>
                                  </p:stCondLst>
                                  <p:childTnLst>
                                    <p:set>
                                      <p:cBhvr>
                                        <p:cTn id="45" dur="1" fill="hold">
                                          <p:stCondLst>
                                            <p:cond delay="0"/>
                                          </p:stCondLst>
                                        </p:cTn>
                                        <p:tgtEl>
                                          <p:spTgt spid="4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p:cNvSpPr/>
          <p:nvPr/>
        </p:nvSpPr>
        <p:spPr>
          <a:xfrm>
            <a:off x="5295900" y="3743325"/>
            <a:ext cx="476250" cy="552450"/>
          </a:xfrm>
          <a:prstGeom prst="rect">
            <a:avLst/>
          </a:prstGeom>
          <a:solidFill>
            <a:schemeClr val="accent1">
              <a:alpha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795" name="Title 1"/>
          <p:cNvSpPr>
            <a:spLocks noGrp="1"/>
          </p:cNvSpPr>
          <p:nvPr>
            <p:ph type="title"/>
          </p:nvPr>
        </p:nvSpPr>
        <p:spPr>
          <a:xfrm>
            <a:off x="612775" y="228600"/>
            <a:ext cx="8153400" cy="990600"/>
          </a:xfrm>
        </p:spPr>
        <p:txBody>
          <a:bodyPr/>
          <a:lstStyle/>
          <a:p>
            <a:pPr eaLnBrk="1" hangingPunct="1"/>
            <a:r>
              <a:rPr lang="en-US" dirty="0" smtClean="0"/>
              <a:t>Screen Space Ambient Occlusion</a:t>
            </a:r>
          </a:p>
        </p:txBody>
      </p:sp>
      <p:pic>
        <p:nvPicPr>
          <p:cNvPr id="20" name="Picture 19" descr="TP_tmp.png"/>
          <p:cNvPicPr>
            <a:picLocks noChangeAspect="1"/>
          </p:cNvPicPr>
          <p:nvPr>
            <p:custDataLst>
              <p:tags r:id="rId1"/>
            </p:custDataLst>
          </p:nvPr>
        </p:nvPicPr>
        <p:blipFill>
          <a:blip r:embed="rId10" cstate="print">
            <a:clrChange>
              <a:clrFrom>
                <a:srgbClr val="FFFFFF"/>
              </a:clrFrom>
              <a:clrTo>
                <a:srgbClr val="FFFFFF">
                  <a:alpha val="0"/>
                </a:srgbClr>
              </a:clrTo>
            </a:clrChange>
          </a:blip>
          <a:stretch>
            <a:fillRect/>
          </a:stretch>
        </p:blipFill>
        <p:spPr bwMode="auto">
          <a:xfrm>
            <a:off x="5314146" y="3794759"/>
            <a:ext cx="3791757" cy="457116"/>
          </a:xfrm>
          <a:prstGeom prst="rect">
            <a:avLst/>
          </a:prstGeom>
          <a:noFill/>
          <a:ln/>
          <a:effectLst/>
        </p:spPr>
      </p:pic>
      <p:grpSp>
        <p:nvGrpSpPr>
          <p:cNvPr id="13" name="Group 12"/>
          <p:cNvGrpSpPr/>
          <p:nvPr/>
        </p:nvGrpSpPr>
        <p:grpSpPr bwMode="auto">
          <a:xfrm>
            <a:off x="1453360" y="1670050"/>
            <a:ext cx="6237235" cy="583375"/>
            <a:chOff x="1453590" y="1670050"/>
            <a:chExt cx="6237235" cy="583375"/>
          </a:xfrm>
        </p:grpSpPr>
        <p:pic>
          <p:nvPicPr>
            <p:cNvPr id="14" name="Picture 13" descr="TP_tmp.png"/>
            <p:cNvPicPr>
              <a:picLocks noChangeAspect="1"/>
            </p:cNvPicPr>
            <p:nvPr>
              <p:custDataLst>
                <p:tags r:id="rId3"/>
              </p:custDataLst>
            </p:nvPr>
          </p:nvPicPr>
          <p:blipFill>
            <a:blip r:embed="rId11" cstate="print">
              <a:clrChange>
                <a:clrFrom>
                  <a:srgbClr val="FFFFFF"/>
                </a:clrFrom>
                <a:clrTo>
                  <a:srgbClr val="FFFFFF">
                    <a:alpha val="0"/>
                  </a:srgbClr>
                </a:clrTo>
              </a:clrChange>
            </a:blip>
            <a:stretch>
              <a:fillRect/>
            </a:stretch>
          </p:blipFill>
          <p:spPr bwMode="auto">
            <a:xfrm>
              <a:off x="1453590" y="1735645"/>
              <a:ext cx="950061" cy="453313"/>
            </a:xfrm>
            <a:prstGeom prst="rect">
              <a:avLst/>
            </a:prstGeom>
            <a:noFill/>
            <a:ln/>
            <a:effectLst/>
          </p:spPr>
        </p:pic>
        <p:pic>
          <p:nvPicPr>
            <p:cNvPr id="15" name="Picture 14" descr="TP_tmp.png"/>
            <p:cNvPicPr>
              <a:picLocks noChangeAspect="1"/>
            </p:cNvPicPr>
            <p:nvPr>
              <p:custDataLst>
                <p:tags r:id="rId4"/>
              </p:custDataLst>
            </p:nvPr>
          </p:nvPicPr>
          <p:blipFill>
            <a:blip r:embed="rId12" cstate="print">
              <a:clrChange>
                <a:clrFrom>
                  <a:srgbClr val="FFFFFF"/>
                </a:clrFrom>
                <a:clrTo>
                  <a:srgbClr val="FFFFFF">
                    <a:alpha val="0"/>
                  </a:srgbClr>
                </a:clrTo>
              </a:clrChange>
            </a:blip>
            <a:stretch>
              <a:fillRect/>
            </a:stretch>
          </p:blipFill>
          <p:spPr bwMode="auto">
            <a:xfrm>
              <a:off x="2516234" y="1670050"/>
              <a:ext cx="1701738" cy="583375"/>
            </a:xfrm>
            <a:prstGeom prst="rect">
              <a:avLst/>
            </a:prstGeom>
            <a:noFill/>
            <a:ln/>
            <a:effectLst/>
          </p:spPr>
        </p:pic>
        <p:pic>
          <p:nvPicPr>
            <p:cNvPr id="16" name="Picture 15" descr="TP_tmp.png"/>
            <p:cNvPicPr>
              <a:picLocks noChangeAspect="1"/>
            </p:cNvPicPr>
            <p:nvPr>
              <p:custDataLst>
                <p:tags r:id="rId5"/>
              </p:custDataLst>
            </p:nvPr>
          </p:nvPicPr>
          <p:blipFill>
            <a:blip r:embed="rId13" cstate="print">
              <a:clrChange>
                <a:clrFrom>
                  <a:srgbClr val="FFFFFF"/>
                </a:clrFrom>
                <a:clrTo>
                  <a:srgbClr val="FFFFFF">
                    <a:alpha val="0"/>
                  </a:srgbClr>
                </a:clrTo>
              </a:clrChange>
            </a:blip>
            <a:stretch>
              <a:fillRect/>
            </a:stretch>
          </p:blipFill>
          <p:spPr bwMode="auto">
            <a:xfrm>
              <a:off x="4249192" y="1734055"/>
              <a:ext cx="1077607" cy="455431"/>
            </a:xfrm>
            <a:prstGeom prst="rect">
              <a:avLst/>
            </a:prstGeom>
            <a:noFill/>
            <a:ln/>
            <a:effectLst/>
          </p:spPr>
        </p:pic>
        <p:pic>
          <p:nvPicPr>
            <p:cNvPr id="17" name="Picture 16" descr="TP_tmp.png"/>
            <p:cNvPicPr>
              <a:picLocks noChangeAspect="1"/>
            </p:cNvPicPr>
            <p:nvPr>
              <p:custDataLst>
                <p:tags r:id="rId6"/>
              </p:custDataLst>
            </p:nvPr>
          </p:nvPicPr>
          <p:blipFill>
            <a:blip r:embed="rId14" cstate="print">
              <a:clrChange>
                <a:clrFrom>
                  <a:srgbClr val="FFFFFF"/>
                </a:clrFrom>
                <a:clrTo>
                  <a:srgbClr val="FFFFFF">
                    <a:alpha val="0"/>
                  </a:srgbClr>
                </a:clrTo>
              </a:clrChange>
            </a:blip>
            <a:stretch>
              <a:fillRect/>
            </a:stretch>
          </p:blipFill>
          <p:spPr bwMode="auto">
            <a:xfrm>
              <a:off x="5368401" y="1743580"/>
              <a:ext cx="997781" cy="456483"/>
            </a:xfrm>
            <a:prstGeom prst="rect">
              <a:avLst/>
            </a:prstGeom>
            <a:noFill/>
            <a:ln/>
            <a:effectLst/>
          </p:spPr>
        </p:pic>
        <p:pic>
          <p:nvPicPr>
            <p:cNvPr id="18" name="Picture 17" descr="TP_tmp.png"/>
            <p:cNvPicPr>
              <a:picLocks noChangeAspect="1"/>
            </p:cNvPicPr>
            <p:nvPr>
              <p:custDataLst>
                <p:tags r:id="rId7"/>
              </p:custDataLst>
            </p:nvPr>
          </p:nvPicPr>
          <p:blipFill>
            <a:blip r:embed="rId15" cstate="print">
              <a:clrChange>
                <a:clrFrom>
                  <a:srgbClr val="FFFFFF"/>
                </a:clrFrom>
                <a:clrTo>
                  <a:srgbClr val="FFFFFF">
                    <a:alpha val="0"/>
                  </a:srgbClr>
                </a:clrTo>
              </a:clrChange>
            </a:blip>
            <a:stretch>
              <a:fillRect/>
            </a:stretch>
          </p:blipFill>
          <p:spPr bwMode="auto">
            <a:xfrm>
              <a:off x="6411573" y="1734055"/>
              <a:ext cx="1279252" cy="457461"/>
            </a:xfrm>
            <a:prstGeom prst="rect">
              <a:avLst/>
            </a:prstGeom>
            <a:noFill/>
            <a:ln/>
            <a:effectLst/>
          </p:spPr>
        </p:pic>
      </p:grpSp>
      <p:pic>
        <p:nvPicPr>
          <p:cNvPr id="19" name="Picture 18" descr="TP_tmp.png"/>
          <p:cNvPicPr>
            <a:picLocks noChangeAspect="1"/>
          </p:cNvPicPr>
          <p:nvPr>
            <p:custDataLst>
              <p:tags r:id="rId2"/>
            </p:custDataLst>
          </p:nvPr>
        </p:nvPicPr>
        <p:blipFill>
          <a:blip r:embed="rId10" cstate="print">
            <a:clrChange>
              <a:clrFrom>
                <a:srgbClr val="FFFFFF"/>
              </a:clrFrom>
              <a:clrTo>
                <a:srgbClr val="FFFFFF">
                  <a:alpha val="0"/>
                </a:srgbClr>
              </a:clrTo>
            </a:clrChange>
          </a:blip>
          <a:stretch>
            <a:fillRect/>
          </a:stretch>
        </p:blipFill>
        <p:spPr bwMode="auto">
          <a:xfrm>
            <a:off x="5310337" y="2879725"/>
            <a:ext cx="3791757" cy="457116"/>
          </a:xfrm>
          <a:prstGeom prst="rect">
            <a:avLst/>
          </a:prstGeom>
          <a:noFill/>
          <a:ln/>
          <a:effectLst/>
        </p:spPr>
      </p:pic>
      <p:pic>
        <p:nvPicPr>
          <p:cNvPr id="21" name="Picture 20" descr="visibility.png"/>
          <p:cNvPicPr>
            <a:picLocks noChangeAspect="1"/>
          </p:cNvPicPr>
          <p:nvPr/>
        </p:nvPicPr>
        <p:blipFill>
          <a:blip r:embed="rId16" cstate="print"/>
          <a:stretch>
            <a:fillRect/>
          </a:stretch>
        </p:blipFill>
        <p:spPr>
          <a:xfrm>
            <a:off x="154516" y="2615565"/>
            <a:ext cx="5120215" cy="3846256"/>
          </a:xfrm>
          <a:prstGeom prst="rect">
            <a:avLst/>
          </a:prstGeom>
        </p:spPr>
      </p:pic>
    </p:spTree>
  </p:cSld>
  <p:clrMapOvr>
    <a:masterClrMapping/>
  </p:clrMapOvr>
  <p:transition advTm="11264"/>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612775" y="228600"/>
            <a:ext cx="8153400" cy="990600"/>
          </a:xfrm>
        </p:spPr>
        <p:txBody>
          <a:bodyPr/>
          <a:lstStyle/>
          <a:p>
            <a:pPr eaLnBrk="1" hangingPunct="1"/>
            <a:r>
              <a:rPr lang="en-US" smtClean="0"/>
              <a:t>Motivation</a:t>
            </a:r>
          </a:p>
        </p:txBody>
      </p:sp>
      <p:pic>
        <p:nvPicPr>
          <p:cNvPr id="6" name="Picture 5" descr="dragon-ao.png"/>
          <p:cNvPicPr>
            <a:picLocks noChangeAspect="1"/>
          </p:cNvPicPr>
          <p:nvPr/>
        </p:nvPicPr>
        <p:blipFill>
          <a:blip r:embed="rId3" cstate="print"/>
          <a:srcRect t="1852"/>
          <a:stretch>
            <a:fillRect/>
          </a:stretch>
        </p:blipFill>
        <p:spPr>
          <a:xfrm>
            <a:off x="1773936" y="1609344"/>
            <a:ext cx="5124092" cy="5029200"/>
          </a:xfrm>
          <a:prstGeom prst="rect">
            <a:avLst/>
          </a:prstGeom>
        </p:spPr>
      </p:pic>
    </p:spTree>
  </p:cSld>
  <p:clrMapOvr>
    <a:masterClrMapping/>
  </p:clrMapOvr>
  <p:transition advTm="15865"/>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5" name="Title 1"/>
          <p:cNvSpPr>
            <a:spLocks noGrp="1"/>
          </p:cNvSpPr>
          <p:nvPr>
            <p:ph type="title"/>
          </p:nvPr>
        </p:nvSpPr>
        <p:spPr>
          <a:xfrm>
            <a:off x="612775" y="228600"/>
            <a:ext cx="8153400" cy="990600"/>
          </a:xfrm>
        </p:spPr>
        <p:txBody>
          <a:bodyPr/>
          <a:lstStyle/>
          <a:p>
            <a:pPr eaLnBrk="1" hangingPunct="1"/>
            <a:r>
              <a:rPr lang="en-US" dirty="0" smtClean="0"/>
              <a:t>Screen Space Ambient Occlusion</a:t>
            </a:r>
          </a:p>
        </p:txBody>
      </p:sp>
      <p:sp>
        <p:nvSpPr>
          <p:cNvPr id="24" name="Rectangle 23"/>
          <p:cNvSpPr/>
          <p:nvPr/>
        </p:nvSpPr>
        <p:spPr>
          <a:xfrm>
            <a:off x="6972300" y="4648200"/>
            <a:ext cx="1428750" cy="476250"/>
          </a:xfrm>
          <a:prstGeom prst="rect">
            <a:avLst/>
          </a:prstGeom>
          <a:solidFill>
            <a:schemeClr val="accent1">
              <a:alpha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7" name="Picture 36" descr="TP_tmp.png"/>
          <p:cNvPicPr>
            <a:picLocks noChangeAspect="1"/>
          </p:cNvPicPr>
          <p:nvPr>
            <p:custDataLst>
              <p:tags r:id="rId2"/>
            </p:custDataLst>
          </p:nvPr>
        </p:nvPicPr>
        <p:blipFill>
          <a:blip r:embed="rId12" cstate="print">
            <a:clrChange>
              <a:clrFrom>
                <a:srgbClr val="FFFFFF"/>
              </a:clrFrom>
              <a:clrTo>
                <a:srgbClr val="FFFFFF">
                  <a:alpha val="0"/>
                </a:srgbClr>
              </a:clrTo>
            </a:clrChange>
          </a:blip>
          <a:stretch>
            <a:fillRect/>
          </a:stretch>
        </p:blipFill>
        <p:spPr bwMode="auto">
          <a:xfrm>
            <a:off x="6186037" y="4736592"/>
            <a:ext cx="2143223" cy="351934"/>
          </a:xfrm>
          <a:prstGeom prst="rect">
            <a:avLst/>
          </a:prstGeom>
          <a:noFill/>
          <a:ln/>
          <a:effectLst/>
        </p:spPr>
      </p:pic>
      <p:sp>
        <p:nvSpPr>
          <p:cNvPr id="14" name="Title 1"/>
          <p:cNvSpPr txBox="1">
            <a:spLocks/>
          </p:cNvSpPr>
          <p:nvPr/>
        </p:nvSpPr>
        <p:spPr bwMode="auto">
          <a:xfrm>
            <a:off x="612775" y="228600"/>
            <a:ext cx="8153400" cy="9906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4400" b="0" i="0" u="none" strike="noStrike" kern="1200" cap="none" spc="0" normalizeH="0" baseline="0" noProof="0" dirty="0" smtClean="0">
                <a:ln>
                  <a:noFill/>
                </a:ln>
                <a:solidFill>
                  <a:schemeClr val="tx2"/>
                </a:solidFill>
                <a:effectLst/>
                <a:uLnTx/>
                <a:uFillTx/>
                <a:latin typeface="+mj-lt"/>
                <a:ea typeface="+mj-ea"/>
                <a:cs typeface="+mj-cs"/>
              </a:rPr>
              <a:t>Screen Space Occlusion</a:t>
            </a:r>
          </a:p>
        </p:txBody>
      </p:sp>
      <p:pic>
        <p:nvPicPr>
          <p:cNvPr id="16" name="Picture 15" descr="visibility.png"/>
          <p:cNvPicPr>
            <a:picLocks noChangeAspect="1"/>
          </p:cNvPicPr>
          <p:nvPr/>
        </p:nvPicPr>
        <p:blipFill>
          <a:blip r:embed="rId13" cstate="print"/>
          <a:stretch>
            <a:fillRect/>
          </a:stretch>
        </p:blipFill>
        <p:spPr>
          <a:xfrm>
            <a:off x="154516" y="2615565"/>
            <a:ext cx="5120215" cy="3846256"/>
          </a:xfrm>
          <a:prstGeom prst="rect">
            <a:avLst/>
          </a:prstGeom>
        </p:spPr>
      </p:pic>
      <p:pic>
        <p:nvPicPr>
          <p:cNvPr id="17" name="Picture 16" descr="TP_tmp.png"/>
          <p:cNvPicPr>
            <a:picLocks noChangeAspect="1"/>
          </p:cNvPicPr>
          <p:nvPr>
            <p:custDataLst>
              <p:tags r:id="rId3"/>
            </p:custDataLst>
          </p:nvPr>
        </p:nvPicPr>
        <p:blipFill>
          <a:blip r:embed="rId14" cstate="print">
            <a:clrChange>
              <a:clrFrom>
                <a:srgbClr val="FFFFFF"/>
              </a:clrFrom>
              <a:clrTo>
                <a:srgbClr val="FFFFFF">
                  <a:alpha val="0"/>
                </a:srgbClr>
              </a:clrTo>
            </a:clrChange>
          </a:blip>
          <a:stretch>
            <a:fillRect/>
          </a:stretch>
        </p:blipFill>
        <p:spPr bwMode="auto">
          <a:xfrm>
            <a:off x="5314146" y="3794759"/>
            <a:ext cx="3791757" cy="457116"/>
          </a:xfrm>
          <a:prstGeom prst="rect">
            <a:avLst/>
          </a:prstGeom>
          <a:noFill/>
          <a:ln/>
          <a:effectLst/>
        </p:spPr>
      </p:pic>
      <p:pic>
        <p:nvPicPr>
          <p:cNvPr id="18" name="Picture 17" descr="TP_tmp.png"/>
          <p:cNvPicPr>
            <a:picLocks noChangeAspect="1"/>
          </p:cNvPicPr>
          <p:nvPr>
            <p:custDataLst>
              <p:tags r:id="rId4"/>
            </p:custDataLst>
          </p:nvPr>
        </p:nvPicPr>
        <p:blipFill>
          <a:blip r:embed="rId14" cstate="print">
            <a:clrChange>
              <a:clrFrom>
                <a:srgbClr val="FFFFFF"/>
              </a:clrFrom>
              <a:clrTo>
                <a:srgbClr val="FFFFFF">
                  <a:alpha val="0"/>
                </a:srgbClr>
              </a:clrTo>
            </a:clrChange>
          </a:blip>
          <a:stretch>
            <a:fillRect/>
          </a:stretch>
        </p:blipFill>
        <p:spPr bwMode="auto">
          <a:xfrm>
            <a:off x="5310337" y="2879725"/>
            <a:ext cx="3791757" cy="457116"/>
          </a:xfrm>
          <a:prstGeom prst="rect">
            <a:avLst/>
          </a:prstGeom>
          <a:noFill/>
          <a:ln/>
          <a:effectLst/>
        </p:spPr>
      </p:pic>
      <p:grpSp>
        <p:nvGrpSpPr>
          <p:cNvPr id="19" name="Group 18"/>
          <p:cNvGrpSpPr/>
          <p:nvPr/>
        </p:nvGrpSpPr>
        <p:grpSpPr bwMode="auto">
          <a:xfrm>
            <a:off x="1453360" y="1670050"/>
            <a:ext cx="6237235" cy="583375"/>
            <a:chOff x="1453590" y="1670050"/>
            <a:chExt cx="6237235" cy="583375"/>
          </a:xfrm>
        </p:grpSpPr>
        <p:pic>
          <p:nvPicPr>
            <p:cNvPr id="20" name="Picture 19" descr="TP_tmp.png"/>
            <p:cNvPicPr>
              <a:picLocks noChangeAspect="1"/>
            </p:cNvPicPr>
            <p:nvPr>
              <p:custDataLst>
                <p:tags r:id="rId5"/>
              </p:custDataLst>
            </p:nvPr>
          </p:nvPicPr>
          <p:blipFill>
            <a:blip r:embed="rId15" cstate="print">
              <a:clrChange>
                <a:clrFrom>
                  <a:srgbClr val="FFFFFF"/>
                </a:clrFrom>
                <a:clrTo>
                  <a:srgbClr val="FFFFFF">
                    <a:alpha val="0"/>
                  </a:srgbClr>
                </a:clrTo>
              </a:clrChange>
            </a:blip>
            <a:stretch>
              <a:fillRect/>
            </a:stretch>
          </p:blipFill>
          <p:spPr bwMode="auto">
            <a:xfrm>
              <a:off x="1453590" y="1735645"/>
              <a:ext cx="950061" cy="453313"/>
            </a:xfrm>
            <a:prstGeom prst="rect">
              <a:avLst/>
            </a:prstGeom>
            <a:noFill/>
            <a:ln/>
            <a:effectLst/>
          </p:spPr>
        </p:pic>
        <p:pic>
          <p:nvPicPr>
            <p:cNvPr id="21" name="Picture 20" descr="TP_tmp.png"/>
            <p:cNvPicPr>
              <a:picLocks noChangeAspect="1"/>
            </p:cNvPicPr>
            <p:nvPr>
              <p:custDataLst>
                <p:tags r:id="rId6"/>
              </p:custDataLst>
            </p:nvPr>
          </p:nvPicPr>
          <p:blipFill>
            <a:blip r:embed="rId16" cstate="print">
              <a:clrChange>
                <a:clrFrom>
                  <a:srgbClr val="FFFFFF"/>
                </a:clrFrom>
                <a:clrTo>
                  <a:srgbClr val="FFFFFF">
                    <a:alpha val="0"/>
                  </a:srgbClr>
                </a:clrTo>
              </a:clrChange>
            </a:blip>
            <a:stretch>
              <a:fillRect/>
            </a:stretch>
          </p:blipFill>
          <p:spPr bwMode="auto">
            <a:xfrm>
              <a:off x="2516234" y="1670050"/>
              <a:ext cx="1701738" cy="583375"/>
            </a:xfrm>
            <a:prstGeom prst="rect">
              <a:avLst/>
            </a:prstGeom>
            <a:noFill/>
            <a:ln/>
            <a:effectLst/>
          </p:spPr>
        </p:pic>
        <p:pic>
          <p:nvPicPr>
            <p:cNvPr id="25" name="Picture 24" descr="TP_tmp.png"/>
            <p:cNvPicPr>
              <a:picLocks noChangeAspect="1"/>
            </p:cNvPicPr>
            <p:nvPr>
              <p:custDataLst>
                <p:tags r:id="rId7"/>
              </p:custDataLst>
            </p:nvPr>
          </p:nvPicPr>
          <p:blipFill>
            <a:blip r:embed="rId17" cstate="print">
              <a:clrChange>
                <a:clrFrom>
                  <a:srgbClr val="FFFFFF"/>
                </a:clrFrom>
                <a:clrTo>
                  <a:srgbClr val="FFFFFF">
                    <a:alpha val="0"/>
                  </a:srgbClr>
                </a:clrTo>
              </a:clrChange>
            </a:blip>
            <a:stretch>
              <a:fillRect/>
            </a:stretch>
          </p:blipFill>
          <p:spPr bwMode="auto">
            <a:xfrm>
              <a:off x="4249192" y="1734055"/>
              <a:ext cx="1077607" cy="455431"/>
            </a:xfrm>
            <a:prstGeom prst="rect">
              <a:avLst/>
            </a:prstGeom>
            <a:noFill/>
            <a:ln/>
            <a:effectLst/>
          </p:spPr>
        </p:pic>
        <p:pic>
          <p:nvPicPr>
            <p:cNvPr id="30" name="Picture 29" descr="TP_tmp.png"/>
            <p:cNvPicPr>
              <a:picLocks noChangeAspect="1"/>
            </p:cNvPicPr>
            <p:nvPr>
              <p:custDataLst>
                <p:tags r:id="rId8"/>
              </p:custDataLst>
            </p:nvPr>
          </p:nvPicPr>
          <p:blipFill>
            <a:blip r:embed="rId18" cstate="print">
              <a:clrChange>
                <a:clrFrom>
                  <a:srgbClr val="FFFFFF"/>
                </a:clrFrom>
                <a:clrTo>
                  <a:srgbClr val="FFFFFF">
                    <a:alpha val="0"/>
                  </a:srgbClr>
                </a:clrTo>
              </a:clrChange>
            </a:blip>
            <a:stretch>
              <a:fillRect/>
            </a:stretch>
          </p:blipFill>
          <p:spPr bwMode="auto">
            <a:xfrm>
              <a:off x="5368401" y="1743580"/>
              <a:ext cx="997781" cy="456483"/>
            </a:xfrm>
            <a:prstGeom prst="rect">
              <a:avLst/>
            </a:prstGeom>
            <a:noFill/>
            <a:ln/>
            <a:effectLst/>
          </p:spPr>
        </p:pic>
        <p:pic>
          <p:nvPicPr>
            <p:cNvPr id="31" name="Picture 30" descr="TP_tmp.png"/>
            <p:cNvPicPr>
              <a:picLocks noChangeAspect="1"/>
            </p:cNvPicPr>
            <p:nvPr>
              <p:custDataLst>
                <p:tags r:id="rId9"/>
              </p:custDataLst>
            </p:nvPr>
          </p:nvPicPr>
          <p:blipFill>
            <a:blip r:embed="rId19" cstate="print">
              <a:clrChange>
                <a:clrFrom>
                  <a:srgbClr val="FFFFFF"/>
                </a:clrFrom>
                <a:clrTo>
                  <a:srgbClr val="FFFFFF">
                    <a:alpha val="0"/>
                  </a:srgbClr>
                </a:clrTo>
              </a:clrChange>
            </a:blip>
            <a:stretch>
              <a:fillRect/>
            </a:stretch>
          </p:blipFill>
          <p:spPr bwMode="auto">
            <a:xfrm>
              <a:off x="6411573" y="1734055"/>
              <a:ext cx="1279252" cy="457461"/>
            </a:xfrm>
            <a:prstGeom prst="rect">
              <a:avLst/>
            </a:prstGeom>
            <a:noFill/>
            <a:ln/>
            <a:effectLst/>
          </p:spPr>
        </p:pic>
      </p:grpSp>
    </p:spTree>
    <p:custDataLst>
      <p:tags r:id="rId1"/>
    </p:custDataLst>
  </p:cSld>
  <p:clrMapOvr>
    <a:masterClrMapping/>
  </p:clrMapOvr>
  <p:transition advTm="2833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1" presetClass="exit" presetSubtype="0" fill="hold" grpId="0" nodeType="withEffect">
                                  <p:stCondLst>
                                    <p:cond delay="0"/>
                                  </p:stCondLst>
                                  <p:childTnLst>
                                    <p:set>
                                      <p:cBhvr>
                                        <p:cTn id="8" dur="1" fill="hold">
                                          <p:stCondLst>
                                            <p:cond delay="0"/>
                                          </p:stCondLst>
                                        </p:cTn>
                                        <p:tgtEl>
                                          <p:spTgt spid="3379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5" grpId="0"/>
      <p:bldP spid="1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5" name="Title 1"/>
          <p:cNvSpPr>
            <a:spLocks noGrp="1"/>
          </p:cNvSpPr>
          <p:nvPr>
            <p:ph type="title"/>
          </p:nvPr>
        </p:nvSpPr>
        <p:spPr>
          <a:xfrm>
            <a:off x="612775" y="228600"/>
            <a:ext cx="8153400" cy="990600"/>
          </a:xfrm>
        </p:spPr>
        <p:txBody>
          <a:bodyPr/>
          <a:lstStyle/>
          <a:p>
            <a:pPr eaLnBrk="1" hangingPunct="1"/>
            <a:r>
              <a:rPr lang="en-US" smtClean="0"/>
              <a:t>Screen Space Occlusion</a:t>
            </a:r>
          </a:p>
        </p:txBody>
      </p:sp>
      <p:pic>
        <p:nvPicPr>
          <p:cNvPr id="37" name="Picture 36" descr="TP_tmp.png"/>
          <p:cNvPicPr>
            <a:picLocks noChangeAspect="1"/>
          </p:cNvPicPr>
          <p:nvPr>
            <p:custDataLst>
              <p:tags r:id="rId1"/>
            </p:custDataLst>
          </p:nvPr>
        </p:nvPicPr>
        <p:blipFill>
          <a:blip r:embed="rId12" cstate="print">
            <a:clrChange>
              <a:clrFrom>
                <a:srgbClr val="FFFFFF"/>
              </a:clrFrom>
              <a:clrTo>
                <a:srgbClr val="FFFFFF">
                  <a:alpha val="0"/>
                </a:srgbClr>
              </a:clrTo>
            </a:clrChange>
          </a:blip>
          <a:stretch>
            <a:fillRect/>
          </a:stretch>
        </p:blipFill>
        <p:spPr bwMode="auto">
          <a:xfrm>
            <a:off x="6186037" y="4736592"/>
            <a:ext cx="2143223" cy="351934"/>
          </a:xfrm>
          <a:prstGeom prst="rect">
            <a:avLst/>
          </a:prstGeom>
          <a:noFill/>
          <a:ln/>
          <a:effectLst/>
        </p:spPr>
      </p:pic>
      <p:pic>
        <p:nvPicPr>
          <p:cNvPr id="40" name="Picture 39" descr="TP_tmp.png"/>
          <p:cNvPicPr>
            <a:picLocks noChangeAspect="1"/>
          </p:cNvPicPr>
          <p:nvPr>
            <p:custDataLst>
              <p:tags r:id="rId2"/>
            </p:custDataLst>
          </p:nvPr>
        </p:nvPicPr>
        <p:blipFill>
          <a:blip r:embed="rId13" cstate="print">
            <a:clrChange>
              <a:clrFrom>
                <a:srgbClr val="FFFFFF"/>
              </a:clrFrom>
              <a:clrTo>
                <a:srgbClr val="FFFFFF">
                  <a:alpha val="0"/>
                </a:srgbClr>
              </a:clrTo>
            </a:clrChange>
          </a:blip>
          <a:stretch>
            <a:fillRect/>
          </a:stretch>
        </p:blipFill>
        <p:spPr>
          <a:xfrm>
            <a:off x="5387719" y="5667375"/>
            <a:ext cx="3641211" cy="429133"/>
          </a:xfrm>
          <a:prstGeom prst="rect">
            <a:avLst/>
          </a:prstGeom>
          <a:noFill/>
        </p:spPr>
      </p:pic>
      <p:pic>
        <p:nvPicPr>
          <p:cNvPr id="14" name="Picture 13" descr="visibility.png"/>
          <p:cNvPicPr>
            <a:picLocks noChangeAspect="1"/>
          </p:cNvPicPr>
          <p:nvPr/>
        </p:nvPicPr>
        <p:blipFill>
          <a:blip r:embed="rId14" cstate="print"/>
          <a:stretch>
            <a:fillRect/>
          </a:stretch>
        </p:blipFill>
        <p:spPr>
          <a:xfrm>
            <a:off x="154516" y="2615565"/>
            <a:ext cx="5120215" cy="3846256"/>
          </a:xfrm>
          <a:prstGeom prst="rect">
            <a:avLst/>
          </a:prstGeom>
        </p:spPr>
      </p:pic>
      <p:pic>
        <p:nvPicPr>
          <p:cNvPr id="15" name="Picture 14" descr="TP_tmp.png"/>
          <p:cNvPicPr>
            <a:picLocks noChangeAspect="1"/>
          </p:cNvPicPr>
          <p:nvPr>
            <p:custDataLst>
              <p:tags r:id="rId3"/>
            </p:custDataLst>
          </p:nvPr>
        </p:nvPicPr>
        <p:blipFill>
          <a:blip r:embed="rId15" cstate="print">
            <a:clrChange>
              <a:clrFrom>
                <a:srgbClr val="FFFFFF"/>
              </a:clrFrom>
              <a:clrTo>
                <a:srgbClr val="FFFFFF">
                  <a:alpha val="0"/>
                </a:srgbClr>
              </a:clrTo>
            </a:clrChange>
          </a:blip>
          <a:stretch>
            <a:fillRect/>
          </a:stretch>
        </p:blipFill>
        <p:spPr bwMode="auto">
          <a:xfrm>
            <a:off x="5314146" y="3794759"/>
            <a:ext cx="3791757" cy="457116"/>
          </a:xfrm>
          <a:prstGeom prst="rect">
            <a:avLst/>
          </a:prstGeom>
          <a:noFill/>
          <a:ln/>
          <a:effectLst/>
        </p:spPr>
      </p:pic>
      <p:pic>
        <p:nvPicPr>
          <p:cNvPr id="17" name="Picture 16" descr="TP_tmp.png"/>
          <p:cNvPicPr>
            <a:picLocks noChangeAspect="1"/>
          </p:cNvPicPr>
          <p:nvPr>
            <p:custDataLst>
              <p:tags r:id="rId4"/>
            </p:custDataLst>
          </p:nvPr>
        </p:nvPicPr>
        <p:blipFill>
          <a:blip r:embed="rId15" cstate="print">
            <a:clrChange>
              <a:clrFrom>
                <a:srgbClr val="FFFFFF"/>
              </a:clrFrom>
              <a:clrTo>
                <a:srgbClr val="FFFFFF">
                  <a:alpha val="0"/>
                </a:srgbClr>
              </a:clrTo>
            </a:clrChange>
          </a:blip>
          <a:stretch>
            <a:fillRect/>
          </a:stretch>
        </p:blipFill>
        <p:spPr bwMode="auto">
          <a:xfrm>
            <a:off x="5310337" y="2879725"/>
            <a:ext cx="3791757" cy="457116"/>
          </a:xfrm>
          <a:prstGeom prst="rect">
            <a:avLst/>
          </a:prstGeom>
          <a:noFill/>
          <a:ln/>
          <a:effectLst/>
        </p:spPr>
      </p:pic>
      <p:grpSp>
        <p:nvGrpSpPr>
          <p:cNvPr id="18" name="Group 17"/>
          <p:cNvGrpSpPr/>
          <p:nvPr/>
        </p:nvGrpSpPr>
        <p:grpSpPr bwMode="auto">
          <a:xfrm>
            <a:off x="1453360" y="1670050"/>
            <a:ext cx="6237235" cy="583375"/>
            <a:chOff x="1453590" y="1670050"/>
            <a:chExt cx="6237235" cy="583375"/>
          </a:xfrm>
        </p:grpSpPr>
        <p:pic>
          <p:nvPicPr>
            <p:cNvPr id="19" name="Picture 18" descr="TP_tmp.png"/>
            <p:cNvPicPr>
              <a:picLocks noChangeAspect="1"/>
            </p:cNvPicPr>
            <p:nvPr>
              <p:custDataLst>
                <p:tags r:id="rId5"/>
              </p:custDataLst>
            </p:nvPr>
          </p:nvPicPr>
          <p:blipFill>
            <a:blip r:embed="rId16" cstate="print">
              <a:clrChange>
                <a:clrFrom>
                  <a:srgbClr val="FFFFFF"/>
                </a:clrFrom>
                <a:clrTo>
                  <a:srgbClr val="FFFFFF">
                    <a:alpha val="0"/>
                  </a:srgbClr>
                </a:clrTo>
              </a:clrChange>
            </a:blip>
            <a:stretch>
              <a:fillRect/>
            </a:stretch>
          </p:blipFill>
          <p:spPr bwMode="auto">
            <a:xfrm>
              <a:off x="1453590" y="1735645"/>
              <a:ext cx="950061" cy="453313"/>
            </a:xfrm>
            <a:prstGeom prst="rect">
              <a:avLst/>
            </a:prstGeom>
            <a:noFill/>
            <a:ln/>
            <a:effectLst/>
          </p:spPr>
        </p:pic>
        <p:pic>
          <p:nvPicPr>
            <p:cNvPr id="20" name="Picture 19" descr="TP_tmp.png"/>
            <p:cNvPicPr>
              <a:picLocks noChangeAspect="1"/>
            </p:cNvPicPr>
            <p:nvPr>
              <p:custDataLst>
                <p:tags r:id="rId6"/>
              </p:custDataLst>
            </p:nvPr>
          </p:nvPicPr>
          <p:blipFill>
            <a:blip r:embed="rId17" cstate="print">
              <a:clrChange>
                <a:clrFrom>
                  <a:srgbClr val="FFFFFF"/>
                </a:clrFrom>
                <a:clrTo>
                  <a:srgbClr val="FFFFFF">
                    <a:alpha val="0"/>
                  </a:srgbClr>
                </a:clrTo>
              </a:clrChange>
            </a:blip>
            <a:stretch>
              <a:fillRect/>
            </a:stretch>
          </p:blipFill>
          <p:spPr bwMode="auto">
            <a:xfrm>
              <a:off x="2516234" y="1670050"/>
              <a:ext cx="1701738" cy="583375"/>
            </a:xfrm>
            <a:prstGeom prst="rect">
              <a:avLst/>
            </a:prstGeom>
            <a:noFill/>
            <a:ln/>
            <a:effectLst/>
          </p:spPr>
        </p:pic>
        <p:pic>
          <p:nvPicPr>
            <p:cNvPr id="21" name="Picture 20" descr="TP_tmp.png"/>
            <p:cNvPicPr>
              <a:picLocks noChangeAspect="1"/>
            </p:cNvPicPr>
            <p:nvPr>
              <p:custDataLst>
                <p:tags r:id="rId7"/>
              </p:custDataLst>
            </p:nvPr>
          </p:nvPicPr>
          <p:blipFill>
            <a:blip r:embed="rId18" cstate="print">
              <a:clrChange>
                <a:clrFrom>
                  <a:srgbClr val="FFFFFF"/>
                </a:clrFrom>
                <a:clrTo>
                  <a:srgbClr val="FFFFFF">
                    <a:alpha val="0"/>
                  </a:srgbClr>
                </a:clrTo>
              </a:clrChange>
            </a:blip>
            <a:stretch>
              <a:fillRect/>
            </a:stretch>
          </p:blipFill>
          <p:spPr bwMode="auto">
            <a:xfrm>
              <a:off x="4249192" y="1734055"/>
              <a:ext cx="1077607" cy="455431"/>
            </a:xfrm>
            <a:prstGeom prst="rect">
              <a:avLst/>
            </a:prstGeom>
            <a:noFill/>
            <a:ln/>
            <a:effectLst/>
          </p:spPr>
        </p:pic>
        <p:pic>
          <p:nvPicPr>
            <p:cNvPr id="24" name="Picture 23" descr="TP_tmp.png"/>
            <p:cNvPicPr>
              <a:picLocks noChangeAspect="1"/>
            </p:cNvPicPr>
            <p:nvPr>
              <p:custDataLst>
                <p:tags r:id="rId8"/>
              </p:custDataLst>
            </p:nvPr>
          </p:nvPicPr>
          <p:blipFill>
            <a:blip r:embed="rId19" cstate="print">
              <a:clrChange>
                <a:clrFrom>
                  <a:srgbClr val="FFFFFF"/>
                </a:clrFrom>
                <a:clrTo>
                  <a:srgbClr val="FFFFFF">
                    <a:alpha val="0"/>
                  </a:srgbClr>
                </a:clrTo>
              </a:clrChange>
            </a:blip>
            <a:stretch>
              <a:fillRect/>
            </a:stretch>
          </p:blipFill>
          <p:spPr bwMode="auto">
            <a:xfrm>
              <a:off x="5368401" y="1743580"/>
              <a:ext cx="997781" cy="456483"/>
            </a:xfrm>
            <a:prstGeom prst="rect">
              <a:avLst/>
            </a:prstGeom>
            <a:noFill/>
            <a:ln/>
            <a:effectLst/>
          </p:spPr>
        </p:pic>
        <p:pic>
          <p:nvPicPr>
            <p:cNvPr id="25" name="Picture 24" descr="TP_tmp.png"/>
            <p:cNvPicPr>
              <a:picLocks noChangeAspect="1"/>
            </p:cNvPicPr>
            <p:nvPr>
              <p:custDataLst>
                <p:tags r:id="rId9"/>
              </p:custDataLst>
            </p:nvPr>
          </p:nvPicPr>
          <p:blipFill>
            <a:blip r:embed="rId20" cstate="print">
              <a:clrChange>
                <a:clrFrom>
                  <a:srgbClr val="FFFFFF"/>
                </a:clrFrom>
                <a:clrTo>
                  <a:srgbClr val="FFFFFF">
                    <a:alpha val="0"/>
                  </a:srgbClr>
                </a:clrTo>
              </a:clrChange>
            </a:blip>
            <a:stretch>
              <a:fillRect/>
            </a:stretch>
          </p:blipFill>
          <p:spPr bwMode="auto">
            <a:xfrm>
              <a:off x="6411573" y="1734055"/>
              <a:ext cx="1279252" cy="457461"/>
            </a:xfrm>
            <a:prstGeom prst="rect">
              <a:avLst/>
            </a:prstGeom>
            <a:noFill/>
            <a:ln/>
            <a:effectLst/>
          </p:spPr>
        </p:pic>
      </p:grpSp>
    </p:spTree>
  </p:cSld>
  <p:clrMapOvr>
    <a:masterClrMapping/>
  </p:clrMapOvr>
  <p:transition advTm="5148"/>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6353175" y="5619750"/>
            <a:ext cx="647700" cy="552450"/>
          </a:xfrm>
          <a:prstGeom prst="rect">
            <a:avLst/>
          </a:prstGeom>
          <a:solidFill>
            <a:srgbClr val="DB2A17">
              <a:alpha val="50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DB2A17"/>
              </a:solidFill>
            </a:endParaRPr>
          </a:p>
        </p:txBody>
      </p:sp>
      <p:sp>
        <p:nvSpPr>
          <p:cNvPr id="33795" name="Title 1"/>
          <p:cNvSpPr>
            <a:spLocks noGrp="1"/>
          </p:cNvSpPr>
          <p:nvPr>
            <p:ph type="title"/>
          </p:nvPr>
        </p:nvSpPr>
        <p:spPr>
          <a:xfrm>
            <a:off x="612775" y="228600"/>
            <a:ext cx="8153400" cy="990600"/>
          </a:xfrm>
        </p:spPr>
        <p:txBody>
          <a:bodyPr/>
          <a:lstStyle/>
          <a:p>
            <a:pPr eaLnBrk="1" hangingPunct="1"/>
            <a:r>
              <a:rPr lang="en-US" smtClean="0"/>
              <a:t>Screen Space Occlusion</a:t>
            </a:r>
          </a:p>
        </p:txBody>
      </p:sp>
      <p:pic>
        <p:nvPicPr>
          <p:cNvPr id="37" name="Picture 36" descr="TP_tmp.png"/>
          <p:cNvPicPr>
            <a:picLocks noChangeAspect="1"/>
          </p:cNvPicPr>
          <p:nvPr>
            <p:custDataLst>
              <p:tags r:id="rId1"/>
            </p:custDataLst>
          </p:nvPr>
        </p:nvPicPr>
        <p:blipFill>
          <a:blip r:embed="rId12" cstate="print">
            <a:clrChange>
              <a:clrFrom>
                <a:srgbClr val="FFFFFF"/>
              </a:clrFrom>
              <a:clrTo>
                <a:srgbClr val="FFFFFF">
                  <a:alpha val="0"/>
                </a:srgbClr>
              </a:clrTo>
            </a:clrChange>
          </a:blip>
          <a:stretch>
            <a:fillRect/>
          </a:stretch>
        </p:blipFill>
        <p:spPr bwMode="auto">
          <a:xfrm>
            <a:off x="6186037" y="4736592"/>
            <a:ext cx="2143223" cy="351934"/>
          </a:xfrm>
          <a:prstGeom prst="rect">
            <a:avLst/>
          </a:prstGeom>
          <a:noFill/>
          <a:ln/>
          <a:effectLst/>
        </p:spPr>
      </p:pic>
      <p:pic>
        <p:nvPicPr>
          <p:cNvPr id="40" name="Picture 39" descr="TP_tmp.png"/>
          <p:cNvPicPr>
            <a:picLocks noChangeAspect="1"/>
          </p:cNvPicPr>
          <p:nvPr>
            <p:custDataLst>
              <p:tags r:id="rId2"/>
            </p:custDataLst>
          </p:nvPr>
        </p:nvPicPr>
        <p:blipFill>
          <a:blip r:embed="rId13" cstate="print">
            <a:clrChange>
              <a:clrFrom>
                <a:srgbClr val="FFFFFF"/>
              </a:clrFrom>
              <a:clrTo>
                <a:srgbClr val="FFFFFF">
                  <a:alpha val="0"/>
                </a:srgbClr>
              </a:clrTo>
            </a:clrChange>
          </a:blip>
          <a:stretch>
            <a:fillRect/>
          </a:stretch>
        </p:blipFill>
        <p:spPr>
          <a:xfrm>
            <a:off x="5387719" y="5667375"/>
            <a:ext cx="3641211" cy="429133"/>
          </a:xfrm>
          <a:prstGeom prst="rect">
            <a:avLst/>
          </a:prstGeom>
          <a:noFill/>
        </p:spPr>
      </p:pic>
      <p:pic>
        <p:nvPicPr>
          <p:cNvPr id="16" name="Picture 15" descr="visibility.png"/>
          <p:cNvPicPr>
            <a:picLocks noChangeAspect="1"/>
          </p:cNvPicPr>
          <p:nvPr/>
        </p:nvPicPr>
        <p:blipFill>
          <a:blip r:embed="rId14" cstate="print"/>
          <a:stretch>
            <a:fillRect/>
          </a:stretch>
        </p:blipFill>
        <p:spPr>
          <a:xfrm>
            <a:off x="154516" y="2615565"/>
            <a:ext cx="5120215" cy="3846256"/>
          </a:xfrm>
          <a:prstGeom prst="rect">
            <a:avLst/>
          </a:prstGeom>
        </p:spPr>
      </p:pic>
      <p:grpSp>
        <p:nvGrpSpPr>
          <p:cNvPr id="17" name="Group 16"/>
          <p:cNvGrpSpPr/>
          <p:nvPr/>
        </p:nvGrpSpPr>
        <p:grpSpPr bwMode="auto">
          <a:xfrm>
            <a:off x="1453360" y="1670050"/>
            <a:ext cx="6237235" cy="583375"/>
            <a:chOff x="1453590" y="1670050"/>
            <a:chExt cx="6237235" cy="583375"/>
          </a:xfrm>
        </p:grpSpPr>
        <p:pic>
          <p:nvPicPr>
            <p:cNvPr id="18" name="Picture 17" descr="TP_tmp.png"/>
            <p:cNvPicPr>
              <a:picLocks noChangeAspect="1"/>
            </p:cNvPicPr>
            <p:nvPr>
              <p:custDataLst>
                <p:tags r:id="rId5"/>
              </p:custDataLst>
            </p:nvPr>
          </p:nvPicPr>
          <p:blipFill>
            <a:blip r:embed="rId15" cstate="print">
              <a:clrChange>
                <a:clrFrom>
                  <a:srgbClr val="FFFFFF"/>
                </a:clrFrom>
                <a:clrTo>
                  <a:srgbClr val="FFFFFF">
                    <a:alpha val="0"/>
                  </a:srgbClr>
                </a:clrTo>
              </a:clrChange>
            </a:blip>
            <a:stretch>
              <a:fillRect/>
            </a:stretch>
          </p:blipFill>
          <p:spPr bwMode="auto">
            <a:xfrm>
              <a:off x="1453590" y="1735645"/>
              <a:ext cx="950061" cy="453313"/>
            </a:xfrm>
            <a:prstGeom prst="rect">
              <a:avLst/>
            </a:prstGeom>
            <a:noFill/>
            <a:ln/>
            <a:effectLst/>
          </p:spPr>
        </p:pic>
        <p:pic>
          <p:nvPicPr>
            <p:cNvPr id="19" name="Picture 18" descr="TP_tmp.png"/>
            <p:cNvPicPr>
              <a:picLocks noChangeAspect="1"/>
            </p:cNvPicPr>
            <p:nvPr>
              <p:custDataLst>
                <p:tags r:id="rId6"/>
              </p:custDataLst>
            </p:nvPr>
          </p:nvPicPr>
          <p:blipFill>
            <a:blip r:embed="rId16" cstate="print">
              <a:clrChange>
                <a:clrFrom>
                  <a:srgbClr val="FFFFFF"/>
                </a:clrFrom>
                <a:clrTo>
                  <a:srgbClr val="FFFFFF">
                    <a:alpha val="0"/>
                  </a:srgbClr>
                </a:clrTo>
              </a:clrChange>
            </a:blip>
            <a:stretch>
              <a:fillRect/>
            </a:stretch>
          </p:blipFill>
          <p:spPr bwMode="auto">
            <a:xfrm>
              <a:off x="2516234" y="1670050"/>
              <a:ext cx="1701738" cy="583375"/>
            </a:xfrm>
            <a:prstGeom prst="rect">
              <a:avLst/>
            </a:prstGeom>
            <a:noFill/>
            <a:ln/>
            <a:effectLst/>
          </p:spPr>
        </p:pic>
        <p:pic>
          <p:nvPicPr>
            <p:cNvPr id="20" name="Picture 19" descr="TP_tmp.png"/>
            <p:cNvPicPr>
              <a:picLocks noChangeAspect="1"/>
            </p:cNvPicPr>
            <p:nvPr>
              <p:custDataLst>
                <p:tags r:id="rId7"/>
              </p:custDataLst>
            </p:nvPr>
          </p:nvPicPr>
          <p:blipFill>
            <a:blip r:embed="rId17" cstate="print">
              <a:clrChange>
                <a:clrFrom>
                  <a:srgbClr val="FFFFFF"/>
                </a:clrFrom>
                <a:clrTo>
                  <a:srgbClr val="FFFFFF">
                    <a:alpha val="0"/>
                  </a:srgbClr>
                </a:clrTo>
              </a:clrChange>
            </a:blip>
            <a:stretch>
              <a:fillRect/>
            </a:stretch>
          </p:blipFill>
          <p:spPr bwMode="auto">
            <a:xfrm>
              <a:off x="4249192" y="1734055"/>
              <a:ext cx="1077607" cy="455431"/>
            </a:xfrm>
            <a:prstGeom prst="rect">
              <a:avLst/>
            </a:prstGeom>
            <a:noFill/>
            <a:ln/>
            <a:effectLst/>
          </p:spPr>
        </p:pic>
        <p:pic>
          <p:nvPicPr>
            <p:cNvPr id="21" name="Picture 20" descr="TP_tmp.png"/>
            <p:cNvPicPr>
              <a:picLocks noChangeAspect="1"/>
            </p:cNvPicPr>
            <p:nvPr>
              <p:custDataLst>
                <p:tags r:id="rId8"/>
              </p:custDataLst>
            </p:nvPr>
          </p:nvPicPr>
          <p:blipFill>
            <a:blip r:embed="rId18" cstate="print">
              <a:clrChange>
                <a:clrFrom>
                  <a:srgbClr val="FFFFFF"/>
                </a:clrFrom>
                <a:clrTo>
                  <a:srgbClr val="FFFFFF">
                    <a:alpha val="0"/>
                  </a:srgbClr>
                </a:clrTo>
              </a:clrChange>
            </a:blip>
            <a:stretch>
              <a:fillRect/>
            </a:stretch>
          </p:blipFill>
          <p:spPr bwMode="auto">
            <a:xfrm>
              <a:off x="5368401" y="1743580"/>
              <a:ext cx="997781" cy="456483"/>
            </a:xfrm>
            <a:prstGeom prst="rect">
              <a:avLst/>
            </a:prstGeom>
            <a:noFill/>
            <a:ln/>
            <a:effectLst/>
          </p:spPr>
        </p:pic>
        <p:pic>
          <p:nvPicPr>
            <p:cNvPr id="24" name="Picture 23" descr="TP_tmp.png"/>
            <p:cNvPicPr>
              <a:picLocks noChangeAspect="1"/>
            </p:cNvPicPr>
            <p:nvPr>
              <p:custDataLst>
                <p:tags r:id="rId9"/>
              </p:custDataLst>
            </p:nvPr>
          </p:nvPicPr>
          <p:blipFill>
            <a:blip r:embed="rId19" cstate="print">
              <a:clrChange>
                <a:clrFrom>
                  <a:srgbClr val="FFFFFF"/>
                </a:clrFrom>
                <a:clrTo>
                  <a:srgbClr val="FFFFFF">
                    <a:alpha val="0"/>
                  </a:srgbClr>
                </a:clrTo>
              </a:clrChange>
            </a:blip>
            <a:stretch>
              <a:fillRect/>
            </a:stretch>
          </p:blipFill>
          <p:spPr bwMode="auto">
            <a:xfrm>
              <a:off x="6411573" y="1734055"/>
              <a:ext cx="1279252" cy="457461"/>
            </a:xfrm>
            <a:prstGeom prst="rect">
              <a:avLst/>
            </a:prstGeom>
            <a:noFill/>
            <a:ln/>
            <a:effectLst/>
          </p:spPr>
        </p:pic>
      </p:grpSp>
      <p:pic>
        <p:nvPicPr>
          <p:cNvPr id="25" name="Picture 24" descr="TP_tmp.png"/>
          <p:cNvPicPr>
            <a:picLocks noChangeAspect="1"/>
          </p:cNvPicPr>
          <p:nvPr>
            <p:custDataLst>
              <p:tags r:id="rId3"/>
            </p:custDataLst>
          </p:nvPr>
        </p:nvPicPr>
        <p:blipFill>
          <a:blip r:embed="rId20" cstate="print">
            <a:clrChange>
              <a:clrFrom>
                <a:srgbClr val="FFFFFF"/>
              </a:clrFrom>
              <a:clrTo>
                <a:srgbClr val="FFFFFF">
                  <a:alpha val="0"/>
                </a:srgbClr>
              </a:clrTo>
            </a:clrChange>
          </a:blip>
          <a:stretch>
            <a:fillRect/>
          </a:stretch>
        </p:blipFill>
        <p:spPr bwMode="auto">
          <a:xfrm>
            <a:off x="5314146" y="3794759"/>
            <a:ext cx="3791757" cy="457116"/>
          </a:xfrm>
          <a:prstGeom prst="rect">
            <a:avLst/>
          </a:prstGeom>
          <a:noFill/>
          <a:ln/>
          <a:effectLst/>
        </p:spPr>
      </p:pic>
      <p:pic>
        <p:nvPicPr>
          <p:cNvPr id="30" name="Picture 29" descr="TP_tmp.png"/>
          <p:cNvPicPr>
            <a:picLocks noChangeAspect="1"/>
          </p:cNvPicPr>
          <p:nvPr>
            <p:custDataLst>
              <p:tags r:id="rId4"/>
            </p:custDataLst>
          </p:nvPr>
        </p:nvPicPr>
        <p:blipFill>
          <a:blip r:embed="rId20" cstate="print">
            <a:clrChange>
              <a:clrFrom>
                <a:srgbClr val="FFFFFF"/>
              </a:clrFrom>
              <a:clrTo>
                <a:srgbClr val="FFFFFF">
                  <a:alpha val="0"/>
                </a:srgbClr>
              </a:clrTo>
            </a:clrChange>
          </a:blip>
          <a:stretch>
            <a:fillRect/>
          </a:stretch>
        </p:blipFill>
        <p:spPr bwMode="auto">
          <a:xfrm>
            <a:off x="5310337" y="2879725"/>
            <a:ext cx="3791757" cy="457116"/>
          </a:xfrm>
          <a:prstGeom prst="rect">
            <a:avLst/>
          </a:prstGeom>
          <a:noFill/>
          <a:ln/>
          <a:effectLst/>
        </p:spPr>
      </p:pic>
    </p:spTree>
  </p:cSld>
  <p:clrMapOvr>
    <a:masterClrMapping/>
  </p:clrMapOvr>
  <p:transition advTm="8985"/>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a:xfrm>
            <a:off x="612775" y="228600"/>
            <a:ext cx="8153400" cy="990600"/>
          </a:xfrm>
        </p:spPr>
        <p:txBody>
          <a:bodyPr/>
          <a:lstStyle/>
          <a:p>
            <a:pPr eaLnBrk="1" hangingPunct="1"/>
            <a:r>
              <a:rPr lang="en-US" smtClean="0"/>
              <a:t>Screen Space Occlusion</a:t>
            </a:r>
          </a:p>
        </p:txBody>
      </p:sp>
      <p:pic>
        <p:nvPicPr>
          <p:cNvPr id="5" name="Picture 4" descr="visibility.png"/>
          <p:cNvPicPr>
            <a:picLocks noChangeAspect="1"/>
          </p:cNvPicPr>
          <p:nvPr/>
        </p:nvPicPr>
        <p:blipFill>
          <a:blip r:embed="rId4" cstate="print"/>
          <a:stretch>
            <a:fillRect/>
          </a:stretch>
        </p:blipFill>
        <p:spPr>
          <a:xfrm>
            <a:off x="154516" y="2615565"/>
            <a:ext cx="5120215" cy="3846256"/>
          </a:xfrm>
          <a:prstGeom prst="rect">
            <a:avLst/>
          </a:prstGeom>
        </p:spPr>
      </p:pic>
      <p:pic>
        <p:nvPicPr>
          <p:cNvPr id="6" name="Picture 5" descr="TP_tmp.emf"/>
          <p:cNvPicPr>
            <a:picLocks noChangeAspect="1"/>
          </p:cNvPicPr>
          <p:nvPr>
            <p:custDataLst>
              <p:tags r:id="rId1"/>
            </p:custDataLst>
          </p:nvPr>
        </p:nvPicPr>
        <p:blipFill>
          <a:blip r:embed="rId5" cstate="print">
            <a:clrChange>
              <a:clrFrom>
                <a:srgbClr val="FFFFFF"/>
              </a:clrFrom>
              <a:clrTo>
                <a:srgbClr val="FFFFFF">
                  <a:alpha val="0"/>
                </a:srgbClr>
              </a:clrTo>
            </a:clrChange>
          </a:blip>
          <a:stretch>
            <a:fillRect/>
          </a:stretch>
        </p:blipFill>
        <p:spPr bwMode="auto">
          <a:xfrm>
            <a:off x="2843706" y="1695450"/>
            <a:ext cx="3481985" cy="588924"/>
          </a:xfrm>
          <a:prstGeom prst="rect">
            <a:avLst/>
          </a:prstGeom>
          <a:noFill/>
          <a:ln/>
          <a:effectLst/>
        </p:spPr>
      </p:pic>
    </p:spTree>
  </p:cSld>
  <p:clrMapOvr>
    <a:masterClrMapping/>
  </p:clrMapOvr>
  <p:transition advTm="22683"/>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a:xfrm>
            <a:off x="612775" y="228600"/>
            <a:ext cx="8153400" cy="990600"/>
          </a:xfrm>
        </p:spPr>
        <p:txBody>
          <a:bodyPr/>
          <a:lstStyle/>
          <a:p>
            <a:pPr eaLnBrk="1" hangingPunct="1"/>
            <a:r>
              <a:rPr lang="en-US" smtClean="0"/>
              <a:t>Screen Space Occlusion</a:t>
            </a:r>
          </a:p>
        </p:txBody>
      </p:sp>
      <p:pic>
        <p:nvPicPr>
          <p:cNvPr id="7" name="Picture 6" descr="TP_tmp.emf"/>
          <p:cNvPicPr>
            <a:picLocks noChangeAspect="1"/>
          </p:cNvPicPr>
          <p:nvPr>
            <p:custDataLst>
              <p:tags r:id="rId2"/>
            </p:custDataLst>
          </p:nvPr>
        </p:nvPicPr>
        <p:blipFill>
          <a:blip r:embed="rId5" cstate="print">
            <a:clrChange>
              <a:clrFrom>
                <a:srgbClr val="FFFFFF"/>
              </a:clrFrom>
              <a:clrTo>
                <a:srgbClr val="FFFFFF">
                  <a:alpha val="0"/>
                </a:srgbClr>
              </a:clrTo>
            </a:clrChange>
          </a:blip>
          <a:stretch>
            <a:fillRect/>
          </a:stretch>
        </p:blipFill>
        <p:spPr bwMode="auto">
          <a:xfrm>
            <a:off x="2843706" y="1695450"/>
            <a:ext cx="3481985" cy="588924"/>
          </a:xfrm>
          <a:prstGeom prst="rect">
            <a:avLst/>
          </a:prstGeom>
          <a:noFill/>
          <a:ln/>
          <a:effectLst/>
        </p:spPr>
      </p:pic>
      <p:pic>
        <p:nvPicPr>
          <p:cNvPr id="27" name="Picture 26" descr="visibility.png"/>
          <p:cNvPicPr>
            <a:picLocks noChangeAspect="1"/>
          </p:cNvPicPr>
          <p:nvPr/>
        </p:nvPicPr>
        <p:blipFill>
          <a:blip r:embed="rId6" cstate="print"/>
          <a:stretch>
            <a:fillRect/>
          </a:stretch>
        </p:blipFill>
        <p:spPr>
          <a:xfrm>
            <a:off x="154516" y="2615565"/>
            <a:ext cx="5120215" cy="3846257"/>
          </a:xfrm>
          <a:prstGeom prst="rect">
            <a:avLst/>
          </a:prstGeom>
        </p:spPr>
      </p:pic>
      <p:pic>
        <p:nvPicPr>
          <p:cNvPr id="5" name="Picture 4" descr="visibility.png"/>
          <p:cNvPicPr>
            <a:picLocks noChangeAspect="1"/>
          </p:cNvPicPr>
          <p:nvPr/>
        </p:nvPicPr>
        <p:blipFill>
          <a:blip r:embed="rId7" cstate="print"/>
          <a:srcRect t="52352"/>
          <a:stretch>
            <a:fillRect/>
          </a:stretch>
        </p:blipFill>
        <p:spPr>
          <a:xfrm>
            <a:off x="154516" y="4629150"/>
            <a:ext cx="5120215" cy="1832671"/>
          </a:xfrm>
          <a:prstGeom prst="rect">
            <a:avLst/>
          </a:prstGeom>
        </p:spPr>
      </p:pic>
    </p:spTree>
    <p:custDataLst>
      <p:tags r:id="rId1"/>
    </p:custDataLst>
  </p:cSld>
  <p:clrMapOvr>
    <a:masterClrMapping/>
  </p:clrMapOvr>
  <p:transition advTm="12418"/>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a:xfrm>
            <a:off x="612775" y="228600"/>
            <a:ext cx="8153400" cy="990600"/>
          </a:xfrm>
        </p:spPr>
        <p:txBody>
          <a:bodyPr/>
          <a:lstStyle/>
          <a:p>
            <a:pPr eaLnBrk="1" hangingPunct="1"/>
            <a:r>
              <a:rPr lang="en-US" smtClean="0"/>
              <a:t>Screen Space Occlusion</a:t>
            </a:r>
          </a:p>
        </p:txBody>
      </p:sp>
      <p:pic>
        <p:nvPicPr>
          <p:cNvPr id="27" name="Picture 26" descr="visibility.png"/>
          <p:cNvPicPr>
            <a:picLocks noChangeAspect="1"/>
          </p:cNvPicPr>
          <p:nvPr/>
        </p:nvPicPr>
        <p:blipFill>
          <a:blip r:embed="rId4" cstate="print"/>
          <a:stretch>
            <a:fillRect/>
          </a:stretch>
        </p:blipFill>
        <p:spPr>
          <a:xfrm>
            <a:off x="154516" y="2615565"/>
            <a:ext cx="5120214" cy="3846256"/>
          </a:xfrm>
          <a:prstGeom prst="rect">
            <a:avLst/>
          </a:prstGeom>
        </p:spPr>
      </p:pic>
      <p:pic>
        <p:nvPicPr>
          <p:cNvPr id="6" name="Picture 5" descr="TP_tmp.emf"/>
          <p:cNvPicPr>
            <a:picLocks noChangeAspect="1"/>
          </p:cNvPicPr>
          <p:nvPr>
            <p:custDataLst>
              <p:tags r:id="rId1"/>
            </p:custDataLst>
          </p:nvPr>
        </p:nvPicPr>
        <p:blipFill>
          <a:blip r:embed="rId5" cstate="print">
            <a:clrChange>
              <a:clrFrom>
                <a:srgbClr val="FFFFFF"/>
              </a:clrFrom>
              <a:clrTo>
                <a:srgbClr val="FFFFFF">
                  <a:alpha val="0"/>
                </a:srgbClr>
              </a:clrTo>
            </a:clrChange>
          </a:blip>
          <a:stretch>
            <a:fillRect/>
          </a:stretch>
        </p:blipFill>
        <p:spPr bwMode="auto">
          <a:xfrm>
            <a:off x="2843706" y="1695450"/>
            <a:ext cx="3481985" cy="588924"/>
          </a:xfrm>
          <a:prstGeom prst="rect">
            <a:avLst/>
          </a:prstGeom>
          <a:noFill/>
          <a:ln/>
          <a:effectLst/>
        </p:spPr>
      </p:pic>
    </p:spTree>
  </p:cSld>
  <p:clrMapOvr>
    <a:masterClrMapping/>
  </p:clrMapOvr>
  <p:transition advTm="10983"/>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icture 26" descr="visibility.png"/>
          <p:cNvPicPr>
            <a:picLocks noChangeAspect="1"/>
          </p:cNvPicPr>
          <p:nvPr/>
        </p:nvPicPr>
        <p:blipFill>
          <a:blip r:embed="rId4" cstate="print"/>
          <a:stretch>
            <a:fillRect/>
          </a:stretch>
        </p:blipFill>
        <p:spPr>
          <a:xfrm>
            <a:off x="154516" y="2615565"/>
            <a:ext cx="5120214" cy="3846255"/>
          </a:xfrm>
          <a:prstGeom prst="rect">
            <a:avLst/>
          </a:prstGeom>
        </p:spPr>
      </p:pic>
      <p:sp>
        <p:nvSpPr>
          <p:cNvPr id="29698" name="Title 1"/>
          <p:cNvSpPr>
            <a:spLocks noGrp="1"/>
          </p:cNvSpPr>
          <p:nvPr>
            <p:ph type="title"/>
          </p:nvPr>
        </p:nvSpPr>
        <p:spPr>
          <a:xfrm>
            <a:off x="612775" y="228600"/>
            <a:ext cx="8153400" cy="990600"/>
          </a:xfrm>
        </p:spPr>
        <p:txBody>
          <a:bodyPr/>
          <a:lstStyle/>
          <a:p>
            <a:pPr eaLnBrk="1" hangingPunct="1"/>
            <a:r>
              <a:rPr lang="en-US" smtClean="0"/>
              <a:t>Screen Space Occlusion</a:t>
            </a:r>
          </a:p>
        </p:txBody>
      </p:sp>
      <p:pic>
        <p:nvPicPr>
          <p:cNvPr id="6" name="Picture 5" descr="TP_tmp.emf"/>
          <p:cNvPicPr>
            <a:picLocks noChangeAspect="1"/>
          </p:cNvPicPr>
          <p:nvPr>
            <p:custDataLst>
              <p:tags r:id="rId1"/>
            </p:custDataLst>
          </p:nvPr>
        </p:nvPicPr>
        <p:blipFill>
          <a:blip r:embed="rId5" cstate="print">
            <a:clrChange>
              <a:clrFrom>
                <a:srgbClr val="FFFFFF"/>
              </a:clrFrom>
              <a:clrTo>
                <a:srgbClr val="FFFFFF">
                  <a:alpha val="0"/>
                </a:srgbClr>
              </a:clrTo>
            </a:clrChange>
          </a:blip>
          <a:stretch>
            <a:fillRect/>
          </a:stretch>
        </p:blipFill>
        <p:spPr bwMode="auto">
          <a:xfrm>
            <a:off x="2843706" y="1695450"/>
            <a:ext cx="3481985" cy="588924"/>
          </a:xfrm>
          <a:prstGeom prst="rect">
            <a:avLst/>
          </a:prstGeom>
          <a:noFill/>
          <a:ln/>
          <a:effectLst/>
        </p:spPr>
      </p:pic>
    </p:spTree>
  </p:cSld>
  <p:clrMapOvr>
    <a:masterClrMapping/>
  </p:clrMapOvr>
  <p:transition advTm="8221"/>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visibility.png"/>
          <p:cNvPicPr>
            <a:picLocks noChangeAspect="1"/>
          </p:cNvPicPr>
          <p:nvPr/>
        </p:nvPicPr>
        <p:blipFill>
          <a:blip r:embed="rId8" cstate="print"/>
          <a:stretch>
            <a:fillRect/>
          </a:stretch>
        </p:blipFill>
        <p:spPr>
          <a:xfrm>
            <a:off x="154516" y="2615565"/>
            <a:ext cx="5120214" cy="3846255"/>
          </a:xfrm>
          <a:prstGeom prst="rect">
            <a:avLst/>
          </a:prstGeom>
        </p:spPr>
      </p:pic>
      <p:pic>
        <p:nvPicPr>
          <p:cNvPr id="27" name="Picture 26" descr="visibility.png"/>
          <p:cNvPicPr>
            <a:picLocks noChangeAspect="1"/>
          </p:cNvPicPr>
          <p:nvPr/>
        </p:nvPicPr>
        <p:blipFill>
          <a:blip r:embed="rId9" cstate="print"/>
          <a:stretch>
            <a:fillRect/>
          </a:stretch>
        </p:blipFill>
        <p:spPr>
          <a:xfrm>
            <a:off x="154516" y="2615565"/>
            <a:ext cx="5120214" cy="3846256"/>
          </a:xfrm>
          <a:prstGeom prst="rect">
            <a:avLst/>
          </a:prstGeom>
        </p:spPr>
      </p:pic>
      <p:pic>
        <p:nvPicPr>
          <p:cNvPr id="13" name="Picture 12" descr="volume-samples.png"/>
          <p:cNvPicPr>
            <a:picLocks noChangeAspect="1"/>
          </p:cNvPicPr>
          <p:nvPr/>
        </p:nvPicPr>
        <p:blipFill>
          <a:blip r:embed="rId10" cstate="print"/>
          <a:stretch>
            <a:fillRect/>
          </a:stretch>
        </p:blipFill>
        <p:spPr>
          <a:xfrm>
            <a:off x="154516" y="2610771"/>
            <a:ext cx="5120217" cy="3846258"/>
          </a:xfrm>
          <a:prstGeom prst="rect">
            <a:avLst/>
          </a:prstGeom>
        </p:spPr>
      </p:pic>
      <p:pic>
        <p:nvPicPr>
          <p:cNvPr id="16" name="Picture 15" descr="TP_tmp.png"/>
          <p:cNvPicPr>
            <a:picLocks noChangeAspect="1"/>
          </p:cNvPicPr>
          <p:nvPr>
            <p:custDataLst>
              <p:tags r:id="rId2"/>
            </p:custDataLst>
          </p:nvPr>
        </p:nvPicPr>
        <p:blipFill>
          <a:blip r:embed="rId11" cstate="print">
            <a:clrChange>
              <a:clrFrom>
                <a:srgbClr val="FFFFFF"/>
              </a:clrFrom>
              <a:clrTo>
                <a:srgbClr val="FFFFFF">
                  <a:alpha val="0"/>
                </a:srgbClr>
              </a:clrTo>
            </a:clrChange>
          </a:blip>
          <a:stretch>
            <a:fillRect/>
          </a:stretch>
        </p:blipFill>
        <p:spPr bwMode="auto">
          <a:xfrm>
            <a:off x="5309250" y="2670174"/>
            <a:ext cx="2197449" cy="626689"/>
          </a:xfrm>
          <a:prstGeom prst="rect">
            <a:avLst/>
          </a:prstGeom>
          <a:noFill/>
          <a:ln/>
          <a:effectLst/>
        </p:spPr>
      </p:pic>
      <p:pic>
        <p:nvPicPr>
          <p:cNvPr id="8" name="Picture 7" descr="TP_tmp.emf"/>
          <p:cNvPicPr>
            <a:picLocks noChangeAspect="1"/>
          </p:cNvPicPr>
          <p:nvPr>
            <p:custDataLst>
              <p:tags r:id="rId3"/>
            </p:custDataLst>
          </p:nvPr>
        </p:nvPicPr>
        <p:blipFill>
          <a:blip r:embed="rId12" cstate="print">
            <a:clrChange>
              <a:clrFrom>
                <a:srgbClr val="FFFFFF"/>
              </a:clrFrom>
              <a:clrTo>
                <a:srgbClr val="FFFFFF">
                  <a:alpha val="0"/>
                </a:srgbClr>
              </a:clrTo>
            </a:clrChange>
          </a:blip>
          <a:stretch>
            <a:fillRect/>
          </a:stretch>
        </p:blipFill>
        <p:spPr bwMode="auto">
          <a:xfrm>
            <a:off x="2843706" y="1695450"/>
            <a:ext cx="3481985" cy="588924"/>
          </a:xfrm>
          <a:prstGeom prst="rect">
            <a:avLst/>
          </a:prstGeom>
          <a:noFill/>
          <a:ln/>
          <a:effectLst/>
        </p:spPr>
      </p:pic>
      <p:sp>
        <p:nvSpPr>
          <p:cNvPr id="29698" name="Title 1"/>
          <p:cNvSpPr>
            <a:spLocks noGrp="1"/>
          </p:cNvSpPr>
          <p:nvPr>
            <p:ph type="title"/>
          </p:nvPr>
        </p:nvSpPr>
        <p:spPr>
          <a:xfrm>
            <a:off x="612775" y="228600"/>
            <a:ext cx="8153400" cy="990600"/>
          </a:xfrm>
        </p:spPr>
        <p:txBody>
          <a:bodyPr/>
          <a:lstStyle/>
          <a:p>
            <a:pPr eaLnBrk="1" hangingPunct="1"/>
            <a:r>
              <a:rPr lang="en-US" smtClean="0"/>
              <a:t>Screen Space Occlusion</a:t>
            </a:r>
          </a:p>
        </p:txBody>
      </p:sp>
      <p:pic>
        <p:nvPicPr>
          <p:cNvPr id="15" name="Picture 14" descr="TP_tmp.png"/>
          <p:cNvPicPr>
            <a:picLocks noChangeAspect="1"/>
          </p:cNvPicPr>
          <p:nvPr>
            <p:custDataLst>
              <p:tags r:id="rId4"/>
            </p:custDataLst>
          </p:nvPr>
        </p:nvPicPr>
        <p:blipFill>
          <a:blip r:embed="rId13" cstate="print">
            <a:clrChange>
              <a:clrFrom>
                <a:srgbClr val="FFFFFF"/>
              </a:clrFrom>
              <a:clrTo>
                <a:srgbClr val="FFFFFF">
                  <a:alpha val="0"/>
                </a:srgbClr>
              </a:clrTo>
            </a:clrChange>
          </a:blip>
          <a:stretch>
            <a:fillRect/>
          </a:stretch>
        </p:blipFill>
        <p:spPr bwMode="auto">
          <a:xfrm>
            <a:off x="3923301" y="1708149"/>
            <a:ext cx="673826" cy="628006"/>
          </a:xfrm>
          <a:prstGeom prst="rect">
            <a:avLst/>
          </a:prstGeom>
          <a:noFill/>
          <a:ln/>
          <a:effectLst/>
        </p:spPr>
      </p:pic>
      <p:pic>
        <p:nvPicPr>
          <p:cNvPr id="9" name="Picture 8" descr="TP_tmp.emf"/>
          <p:cNvPicPr>
            <a:picLocks noChangeAspect="1"/>
          </p:cNvPicPr>
          <p:nvPr>
            <p:custDataLst>
              <p:tags r:id="rId5"/>
            </p:custDataLst>
          </p:nvPr>
        </p:nvPicPr>
        <p:blipFill>
          <a:blip r:embed="rId14" cstate="print">
            <a:clrChange>
              <a:clrFrom>
                <a:srgbClr val="FFFFFF"/>
              </a:clrFrom>
              <a:clrTo>
                <a:srgbClr val="FFFFFF">
                  <a:alpha val="0"/>
                </a:srgbClr>
              </a:clrTo>
            </a:clrChange>
          </a:blip>
          <a:stretch>
            <a:fillRect/>
          </a:stretch>
        </p:blipFill>
        <p:spPr bwMode="auto">
          <a:xfrm>
            <a:off x="4544371" y="1762125"/>
            <a:ext cx="1394987" cy="493776"/>
          </a:xfrm>
          <a:prstGeom prst="rect">
            <a:avLst/>
          </a:prstGeom>
          <a:noFill/>
          <a:ln/>
          <a:effectLst/>
        </p:spPr>
      </p:pic>
    </p:spTree>
    <p:custDataLst>
      <p:tags r:id="rId1"/>
    </p:custDataLst>
  </p:cSld>
  <p:clrMapOvr>
    <a:masterClrMapping/>
  </p:clrMapOvr>
  <p:transition advTm="21092"/>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7"/>
                                        </p:tgtEl>
                                        <p:attrNameLst>
                                          <p:attrName>style.visibility</p:attrName>
                                        </p:attrNameLst>
                                      </p:cBhvr>
                                      <p:to>
                                        <p:strVal val="visible"/>
                                      </p:to>
                                    </p:set>
                                  </p:childTnLst>
                                </p:cTn>
                              </p:par>
                              <p:par>
                                <p:cTn id="9" presetID="49" presetClass="path" presetSubtype="0" accel="50000" decel="50000" fill="hold" nodeType="withEffect">
                                  <p:stCondLst>
                                    <p:cond delay="0"/>
                                  </p:stCondLst>
                                  <p:childTnLst>
                                    <p:animMotion origin="layout" path="M 1.38889E-6 4.07407E-6 L 0.1533 0.14166 " pathEditMode="relative" rAng="0" ptsTypes="AA">
                                      <p:cBhvr>
                                        <p:cTn id="10" dur="2000" fill="hold"/>
                                        <p:tgtEl>
                                          <p:spTgt spid="15"/>
                                        </p:tgtEl>
                                        <p:attrNameLst>
                                          <p:attrName>ppt_x</p:attrName>
                                          <p:attrName>ppt_y</p:attrName>
                                        </p:attrNameLst>
                                      </p:cBhvr>
                                      <p:rCtr x="77" y="71"/>
                                    </p:animMotion>
                                  </p:childTnLst>
                                </p:cTn>
                              </p:par>
                            </p:childTnLst>
                          </p:cTn>
                        </p:par>
                      </p:childTnLst>
                    </p:cTn>
                  </p:par>
                  <p:par>
                    <p:cTn id="11" fill="hold">
                      <p:stCondLst>
                        <p:cond delay="indefinite"/>
                      </p:stCondLst>
                      <p:childTnLst>
                        <p:par>
                          <p:cTn id="12" fill="hold">
                            <p:stCondLst>
                              <p:cond delay="0"/>
                            </p:stCondLst>
                            <p:childTnLst>
                              <p:par>
                                <p:cTn id="13" presetID="55"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p:cTn id="15" dur="1000" fill="hold"/>
                                        <p:tgtEl>
                                          <p:spTgt spid="9"/>
                                        </p:tgtEl>
                                        <p:attrNameLst>
                                          <p:attrName>ppt_w</p:attrName>
                                        </p:attrNameLst>
                                      </p:cBhvr>
                                      <p:tavLst>
                                        <p:tav tm="0">
                                          <p:val>
                                            <p:strVal val="#ppt_w*0.70"/>
                                          </p:val>
                                        </p:tav>
                                        <p:tav tm="100000">
                                          <p:val>
                                            <p:strVal val="#ppt_w"/>
                                          </p:val>
                                        </p:tav>
                                      </p:tavLst>
                                    </p:anim>
                                    <p:anim calcmode="lin" valueType="num">
                                      <p:cBhvr>
                                        <p:cTn id="16" dur="1000" fill="hold"/>
                                        <p:tgtEl>
                                          <p:spTgt spid="9"/>
                                        </p:tgtEl>
                                        <p:attrNameLst>
                                          <p:attrName>ppt_h</p:attrName>
                                        </p:attrNameLst>
                                      </p:cBhvr>
                                      <p:tavLst>
                                        <p:tav tm="0">
                                          <p:val>
                                            <p:strVal val="#ppt_h"/>
                                          </p:val>
                                        </p:tav>
                                        <p:tav tm="100000">
                                          <p:val>
                                            <p:strVal val="#ppt_h"/>
                                          </p:val>
                                        </p:tav>
                                      </p:tavLst>
                                    </p:anim>
                                    <p:animEffect transition="in" filter="fade">
                                      <p:cBhvr>
                                        <p:cTn id="17" dur="1000"/>
                                        <p:tgtEl>
                                          <p:spTgt spid="9"/>
                                        </p:tgtEl>
                                      </p:cBhvr>
                                    </p:animEffect>
                                  </p:childTnLst>
                                </p:cTn>
                              </p:par>
                              <p:par>
                                <p:cTn id="18" presetID="1" presetClass="entr" presetSubtype="0" fill="hold" nodeType="withEffect">
                                  <p:stCondLst>
                                    <p:cond delay="0"/>
                                  </p:stCondLst>
                                  <p:childTnLst>
                                    <p:set>
                                      <p:cBhvr>
                                        <p:cTn id="19" dur="1" fill="hold">
                                          <p:stCondLst>
                                            <p:cond delay="0"/>
                                          </p:stCondLst>
                                        </p:cTn>
                                        <p:tgtEl>
                                          <p:spTgt spid="13"/>
                                        </p:tgtEl>
                                        <p:attrNameLst>
                                          <p:attrName>style.visibility</p:attrName>
                                        </p:attrNameLst>
                                      </p:cBhvr>
                                      <p:to>
                                        <p:strVal val="visible"/>
                                      </p:to>
                                    </p:set>
                                  </p:childTnLst>
                                </p:cTn>
                              </p:par>
                              <p:par>
                                <p:cTn id="20" presetID="49" presetClass="path" presetSubtype="0" accel="50000" decel="50000" fill="hold" nodeType="withEffect">
                                  <p:stCondLst>
                                    <p:cond delay="0"/>
                                  </p:stCondLst>
                                  <p:childTnLst>
                                    <p:animMotion origin="layout" path="M -3.88889E-6 -4.07407E-6 L 0.17136 0.14213 " pathEditMode="relative" rAng="0" ptsTypes="AA">
                                      <p:cBhvr>
                                        <p:cTn id="21" dur="2000" fill="hold"/>
                                        <p:tgtEl>
                                          <p:spTgt spid="9"/>
                                        </p:tgtEl>
                                        <p:attrNameLst>
                                          <p:attrName>ppt_x</p:attrName>
                                          <p:attrName>ppt_y</p:attrName>
                                        </p:attrNameLst>
                                      </p:cBhvr>
                                      <p:rCtr x="86" y="71"/>
                                    </p:animMotion>
                                  </p:childTnLst>
                                </p:cTn>
                              </p:par>
                            </p:childTnLst>
                          </p:cTn>
                        </p:par>
                        <p:par>
                          <p:cTn id="22" fill="hold">
                            <p:stCondLst>
                              <p:cond delay="2000"/>
                            </p:stCondLst>
                            <p:childTnLst>
                              <p:par>
                                <p:cTn id="23" presetID="1" presetClass="entr" presetSubtype="0" fill="hold" nodeType="afterEffect">
                                  <p:stCondLst>
                                    <p:cond delay="0"/>
                                  </p:stCondLst>
                                  <p:childTnLst>
                                    <p:set>
                                      <p:cBhvr>
                                        <p:cTn id="24" dur="1" fill="hold">
                                          <p:stCondLst>
                                            <p:cond delay="0"/>
                                          </p:stCondLst>
                                        </p:cTn>
                                        <p:tgtEl>
                                          <p:spTgt spid="16"/>
                                        </p:tgtEl>
                                        <p:attrNameLst>
                                          <p:attrName>style.visibility</p:attrName>
                                        </p:attrNameLst>
                                      </p:cBhvr>
                                      <p:to>
                                        <p:strVal val="visible"/>
                                      </p:to>
                                    </p:set>
                                  </p:childTnLst>
                                </p:cTn>
                              </p:par>
                              <p:par>
                                <p:cTn id="25" presetID="1" presetClass="exit" presetSubtype="0" fill="hold" nodeType="withEffect">
                                  <p:stCondLst>
                                    <p:cond delay="0"/>
                                  </p:stCondLst>
                                  <p:childTnLst>
                                    <p:set>
                                      <p:cBhvr>
                                        <p:cTn id="26" dur="1" fill="hold">
                                          <p:stCondLst>
                                            <p:cond delay="0"/>
                                          </p:stCondLst>
                                        </p:cTn>
                                        <p:tgtEl>
                                          <p:spTgt spid="9"/>
                                        </p:tgtEl>
                                        <p:attrNameLst>
                                          <p:attrName>style.visibility</p:attrName>
                                        </p:attrNameLst>
                                      </p:cBhvr>
                                      <p:to>
                                        <p:strVal val="hidden"/>
                                      </p:to>
                                    </p:set>
                                  </p:childTnLst>
                                </p:cTn>
                              </p:par>
                              <p:par>
                                <p:cTn id="27" presetID="1" presetClass="exit" presetSubtype="0" fill="hold" nodeType="withEffect">
                                  <p:stCondLst>
                                    <p:cond delay="0"/>
                                  </p:stCondLst>
                                  <p:childTnLst>
                                    <p:set>
                                      <p:cBhvr>
                                        <p:cTn id="28" dur="1" fill="hold">
                                          <p:stCondLst>
                                            <p:cond delay="0"/>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a:xfrm>
            <a:off x="6070001" y="2654642"/>
            <a:ext cx="1466851" cy="581026"/>
          </a:xfrm>
          <a:prstGeom prst="rect">
            <a:avLst/>
          </a:prstGeom>
          <a:solidFill>
            <a:schemeClr val="accent1">
              <a:alpha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698" name="Title 1"/>
          <p:cNvSpPr>
            <a:spLocks noGrp="1"/>
          </p:cNvSpPr>
          <p:nvPr>
            <p:ph type="title"/>
          </p:nvPr>
        </p:nvSpPr>
        <p:spPr>
          <a:xfrm>
            <a:off x="612775" y="228600"/>
            <a:ext cx="8153400" cy="990600"/>
          </a:xfrm>
        </p:spPr>
        <p:txBody>
          <a:bodyPr/>
          <a:lstStyle/>
          <a:p>
            <a:pPr eaLnBrk="1" hangingPunct="1"/>
            <a:r>
              <a:rPr lang="en-US" smtClean="0"/>
              <a:t>Screen Space Occlusion</a:t>
            </a:r>
          </a:p>
        </p:txBody>
      </p:sp>
      <p:pic>
        <p:nvPicPr>
          <p:cNvPr id="27" name="Picture 26" descr="visibility.png"/>
          <p:cNvPicPr>
            <a:picLocks noChangeAspect="1"/>
          </p:cNvPicPr>
          <p:nvPr/>
        </p:nvPicPr>
        <p:blipFill>
          <a:blip r:embed="rId5" cstate="print"/>
          <a:stretch>
            <a:fillRect/>
          </a:stretch>
        </p:blipFill>
        <p:spPr>
          <a:xfrm>
            <a:off x="154516" y="2615565"/>
            <a:ext cx="5120213" cy="3846254"/>
          </a:xfrm>
          <a:prstGeom prst="rect">
            <a:avLst/>
          </a:prstGeom>
        </p:spPr>
      </p:pic>
      <p:pic>
        <p:nvPicPr>
          <p:cNvPr id="8" name="Picture 7" descr="TP_tmp.emf"/>
          <p:cNvPicPr>
            <a:picLocks noChangeAspect="1"/>
          </p:cNvPicPr>
          <p:nvPr>
            <p:custDataLst>
              <p:tags r:id="rId1"/>
            </p:custDataLst>
          </p:nvPr>
        </p:nvPicPr>
        <p:blipFill>
          <a:blip r:embed="rId6" cstate="print">
            <a:clrChange>
              <a:clrFrom>
                <a:srgbClr val="FFFFFF"/>
              </a:clrFrom>
              <a:clrTo>
                <a:srgbClr val="FFFFFF">
                  <a:alpha val="0"/>
                </a:srgbClr>
              </a:clrTo>
            </a:clrChange>
          </a:blip>
          <a:stretch>
            <a:fillRect/>
          </a:stretch>
        </p:blipFill>
        <p:spPr bwMode="auto">
          <a:xfrm>
            <a:off x="2843706" y="1695450"/>
            <a:ext cx="3481985" cy="588924"/>
          </a:xfrm>
          <a:prstGeom prst="rect">
            <a:avLst/>
          </a:prstGeom>
          <a:noFill/>
          <a:ln/>
          <a:effectLst/>
        </p:spPr>
      </p:pic>
      <p:pic>
        <p:nvPicPr>
          <p:cNvPr id="10" name="Picture 9" descr="TP_tmp.png"/>
          <p:cNvPicPr>
            <a:picLocks noChangeAspect="1"/>
          </p:cNvPicPr>
          <p:nvPr>
            <p:custDataLst>
              <p:tags r:id="rId2"/>
            </p:custDataLst>
          </p:nvPr>
        </p:nvPicPr>
        <p:blipFill>
          <a:blip r:embed="rId7" cstate="print">
            <a:clrChange>
              <a:clrFrom>
                <a:srgbClr val="FFFFFF"/>
              </a:clrFrom>
              <a:clrTo>
                <a:srgbClr val="FFFFFF">
                  <a:alpha val="0"/>
                </a:srgbClr>
              </a:clrTo>
            </a:clrChange>
          </a:blip>
          <a:stretch>
            <a:fillRect/>
          </a:stretch>
        </p:blipFill>
        <p:spPr bwMode="auto">
          <a:xfrm>
            <a:off x="5309250" y="2670174"/>
            <a:ext cx="2197449" cy="626689"/>
          </a:xfrm>
          <a:prstGeom prst="rect">
            <a:avLst/>
          </a:prstGeom>
          <a:noFill/>
          <a:ln/>
          <a:effectLst/>
        </p:spPr>
      </p:pic>
    </p:spTree>
  </p:cSld>
  <p:clrMapOvr>
    <a:masterClrMapping/>
  </p:clrMapOvr>
  <p:transition advTm="12355"/>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a:xfrm>
            <a:off x="612775" y="228600"/>
            <a:ext cx="8153400" cy="990600"/>
          </a:xfrm>
        </p:spPr>
        <p:txBody>
          <a:bodyPr/>
          <a:lstStyle/>
          <a:p>
            <a:pPr eaLnBrk="1" hangingPunct="1"/>
            <a:r>
              <a:rPr lang="en-US" smtClean="0"/>
              <a:t>Screen Space Occlusion</a:t>
            </a:r>
          </a:p>
        </p:txBody>
      </p:sp>
      <p:pic>
        <p:nvPicPr>
          <p:cNvPr id="11" name="Picture 10" descr="TP_tmp.emf"/>
          <p:cNvPicPr>
            <a:picLocks noChangeAspect="1"/>
          </p:cNvPicPr>
          <p:nvPr>
            <p:custDataLst>
              <p:tags r:id="rId1"/>
            </p:custDataLst>
          </p:nvPr>
        </p:nvPicPr>
        <p:blipFill>
          <a:blip r:embed="rId6" cstate="print">
            <a:clrChange>
              <a:clrFrom>
                <a:srgbClr val="FFFFFF"/>
              </a:clrFrom>
              <a:clrTo>
                <a:srgbClr val="FFFFFF">
                  <a:alpha val="0"/>
                </a:srgbClr>
              </a:clrTo>
            </a:clrChange>
          </a:blip>
          <a:stretch>
            <a:fillRect/>
          </a:stretch>
        </p:blipFill>
        <p:spPr bwMode="auto">
          <a:xfrm>
            <a:off x="2843706" y="1695450"/>
            <a:ext cx="3481985" cy="588924"/>
          </a:xfrm>
          <a:prstGeom prst="rect">
            <a:avLst/>
          </a:prstGeom>
          <a:noFill/>
          <a:ln/>
          <a:effectLst/>
        </p:spPr>
      </p:pic>
      <p:pic>
        <p:nvPicPr>
          <p:cNvPr id="12" name="Picture 11" descr="visibility.png"/>
          <p:cNvPicPr>
            <a:picLocks noChangeAspect="1"/>
          </p:cNvPicPr>
          <p:nvPr/>
        </p:nvPicPr>
        <p:blipFill>
          <a:blip r:embed="rId7" cstate="print"/>
          <a:stretch>
            <a:fillRect/>
          </a:stretch>
        </p:blipFill>
        <p:spPr>
          <a:xfrm>
            <a:off x="154516" y="2615565"/>
            <a:ext cx="5120213" cy="3846254"/>
          </a:xfrm>
          <a:prstGeom prst="rect">
            <a:avLst/>
          </a:prstGeom>
        </p:spPr>
      </p:pic>
      <p:pic>
        <p:nvPicPr>
          <p:cNvPr id="8" name="Picture 7" descr="TP_tmp.png"/>
          <p:cNvPicPr>
            <a:picLocks noChangeAspect="1"/>
          </p:cNvPicPr>
          <p:nvPr>
            <p:custDataLst>
              <p:tags r:id="rId2"/>
            </p:custDataLst>
          </p:nvPr>
        </p:nvPicPr>
        <p:blipFill>
          <a:blip r:embed="rId8" cstate="print">
            <a:clrChange>
              <a:clrFrom>
                <a:srgbClr val="FFFFFF"/>
              </a:clrFrom>
              <a:clrTo>
                <a:srgbClr val="FFFFFF">
                  <a:alpha val="0"/>
                </a:srgbClr>
              </a:clrTo>
            </a:clrChange>
          </a:blip>
          <a:stretch>
            <a:fillRect/>
          </a:stretch>
        </p:blipFill>
        <p:spPr bwMode="auto">
          <a:xfrm>
            <a:off x="5351995" y="4330421"/>
            <a:ext cx="3656083" cy="690889"/>
          </a:xfrm>
          <a:prstGeom prst="rect">
            <a:avLst/>
          </a:prstGeom>
          <a:noFill/>
          <a:ln/>
          <a:effectLst/>
        </p:spPr>
      </p:pic>
      <p:pic>
        <p:nvPicPr>
          <p:cNvPr id="17" name="Picture 16" descr="TP_tmp.png"/>
          <p:cNvPicPr>
            <a:picLocks noChangeAspect="1"/>
          </p:cNvPicPr>
          <p:nvPr>
            <p:custDataLst>
              <p:tags r:id="rId3"/>
            </p:custDataLst>
          </p:nvPr>
        </p:nvPicPr>
        <p:blipFill>
          <a:blip r:embed="rId9" cstate="print">
            <a:clrChange>
              <a:clrFrom>
                <a:srgbClr val="FFFFFF"/>
              </a:clrFrom>
              <a:clrTo>
                <a:srgbClr val="FFFFFF">
                  <a:alpha val="0"/>
                </a:srgbClr>
              </a:clrTo>
            </a:clrChange>
          </a:blip>
          <a:stretch>
            <a:fillRect/>
          </a:stretch>
        </p:blipFill>
        <p:spPr bwMode="auto">
          <a:xfrm>
            <a:off x="5309250" y="2670174"/>
            <a:ext cx="2197449" cy="626689"/>
          </a:xfrm>
          <a:prstGeom prst="rect">
            <a:avLst/>
          </a:prstGeom>
          <a:noFill/>
          <a:ln/>
          <a:effectLst/>
        </p:spPr>
      </p:pic>
    </p:spTree>
  </p:cSld>
  <p:clrMapOvr>
    <a:masterClrMapping/>
  </p:clrMapOvr>
  <p:transition advTm="8409"/>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612775" y="228600"/>
            <a:ext cx="8153400" cy="990600"/>
          </a:xfrm>
        </p:spPr>
        <p:txBody>
          <a:bodyPr/>
          <a:lstStyle/>
          <a:p>
            <a:pPr eaLnBrk="1" hangingPunct="1"/>
            <a:r>
              <a:rPr lang="en-US" smtClean="0"/>
              <a:t>Motivation</a:t>
            </a:r>
          </a:p>
        </p:txBody>
      </p:sp>
      <p:pic>
        <p:nvPicPr>
          <p:cNvPr id="6" name="Picture 5" descr="dragon-ao.png"/>
          <p:cNvPicPr>
            <a:picLocks noChangeAspect="1"/>
          </p:cNvPicPr>
          <p:nvPr/>
        </p:nvPicPr>
        <p:blipFill>
          <a:blip r:embed="rId3" cstate="print"/>
          <a:srcRect t="1852"/>
          <a:stretch>
            <a:fillRect/>
          </a:stretch>
        </p:blipFill>
        <p:spPr>
          <a:xfrm>
            <a:off x="1773936" y="1609344"/>
            <a:ext cx="5124092" cy="5029200"/>
          </a:xfrm>
          <a:prstGeom prst="rect">
            <a:avLst/>
          </a:prstGeom>
        </p:spPr>
      </p:pic>
      <p:sp>
        <p:nvSpPr>
          <p:cNvPr id="4" name="Rectangle 3"/>
          <p:cNvSpPr/>
          <p:nvPr/>
        </p:nvSpPr>
        <p:spPr>
          <a:xfrm rot="19800000">
            <a:off x="2366552" y="3634083"/>
            <a:ext cx="3991798" cy="156966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96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Fast!!!</a:t>
            </a:r>
            <a:endParaRPr lang="en-US" sz="96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cSld>
  <p:clrMapOvr>
    <a:masterClrMapping/>
  </p:clrMapOvr>
  <p:transition advTm="10031"/>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p:cNvSpPr>
            <a:spLocks noGrp="1"/>
          </p:cNvSpPr>
          <p:nvPr>
            <p:ph type="title"/>
          </p:nvPr>
        </p:nvSpPr>
        <p:spPr>
          <a:xfrm>
            <a:off x="612775" y="228600"/>
            <a:ext cx="8153400" cy="990600"/>
          </a:xfrm>
        </p:spPr>
        <p:txBody>
          <a:bodyPr/>
          <a:lstStyle/>
          <a:p>
            <a:pPr eaLnBrk="1" hangingPunct="1"/>
            <a:r>
              <a:rPr lang="en-US" dirty="0" smtClean="0"/>
              <a:t>Problems with Point Sampling</a:t>
            </a:r>
          </a:p>
        </p:txBody>
      </p:sp>
      <p:sp>
        <p:nvSpPr>
          <p:cNvPr id="29699" name="TextBox 6"/>
          <p:cNvSpPr txBox="1">
            <a:spLocks noChangeArrowheads="1"/>
          </p:cNvSpPr>
          <p:nvPr/>
        </p:nvSpPr>
        <p:spPr bwMode="auto">
          <a:xfrm>
            <a:off x="2237996" y="5446713"/>
            <a:ext cx="4668009" cy="369332"/>
          </a:xfrm>
          <a:prstGeom prst="rect">
            <a:avLst/>
          </a:prstGeom>
          <a:noFill/>
          <a:ln w="9525">
            <a:noFill/>
            <a:miter lim="800000"/>
            <a:headEnd/>
            <a:tailEnd/>
          </a:ln>
        </p:spPr>
        <p:txBody>
          <a:bodyPr wrap="none">
            <a:spAutoFit/>
          </a:bodyPr>
          <a:lstStyle/>
          <a:p>
            <a:pPr>
              <a:defRPr/>
            </a:pPr>
            <a:r>
              <a:rPr lang="en-US" dirty="0" err="1">
                <a:latin typeface="+mn-lt"/>
              </a:rPr>
              <a:t>Crytek</a:t>
            </a:r>
            <a:r>
              <a:rPr lang="en-US" dirty="0">
                <a:latin typeface="+mn-lt"/>
              </a:rPr>
              <a:t> </a:t>
            </a:r>
            <a:r>
              <a:rPr lang="en-US" dirty="0" smtClean="0">
                <a:latin typeface="+mn-lt"/>
              </a:rPr>
              <a:t> solves the volumetric integral using points</a:t>
            </a:r>
            <a:endParaRPr lang="en-US" dirty="0">
              <a:latin typeface="+mn-lt"/>
            </a:endParaRPr>
          </a:p>
        </p:txBody>
      </p:sp>
      <p:sp>
        <p:nvSpPr>
          <p:cNvPr id="17" name="Rounded Rectangle 16"/>
          <p:cNvSpPr/>
          <p:nvPr/>
        </p:nvSpPr>
        <p:spPr bwMode="auto">
          <a:xfrm>
            <a:off x="4772025" y="2124075"/>
            <a:ext cx="4219575" cy="3190875"/>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55304" name="Picture 12"/>
          <p:cNvPicPr>
            <a:picLocks noChangeAspect="1" noChangeArrowheads="1"/>
          </p:cNvPicPr>
          <p:nvPr/>
        </p:nvPicPr>
        <p:blipFill>
          <a:blip r:embed="rId4" cstate="print"/>
          <a:srcRect/>
          <a:stretch>
            <a:fillRect/>
          </a:stretch>
        </p:blipFill>
        <p:spPr bwMode="auto">
          <a:xfrm>
            <a:off x="5575300" y="2190750"/>
            <a:ext cx="2613025" cy="2613025"/>
          </a:xfrm>
          <a:prstGeom prst="rect">
            <a:avLst/>
          </a:prstGeom>
          <a:noFill/>
          <a:ln w="9525">
            <a:noFill/>
            <a:miter lim="800000"/>
            <a:headEnd/>
            <a:tailEnd/>
          </a:ln>
        </p:spPr>
      </p:pic>
      <p:pic>
        <p:nvPicPr>
          <p:cNvPr id="9" name="Picture 8" descr="crytek.png"/>
          <p:cNvPicPr>
            <a:picLocks noChangeAspect="1"/>
          </p:cNvPicPr>
          <p:nvPr/>
        </p:nvPicPr>
        <p:blipFill>
          <a:blip r:embed="rId5" cstate="print"/>
          <a:stretch>
            <a:fillRect/>
          </a:stretch>
        </p:blipFill>
        <p:spPr>
          <a:xfrm>
            <a:off x="192024" y="2121408"/>
            <a:ext cx="4260437" cy="3200400"/>
          </a:xfrm>
          <a:prstGeom prst="rect">
            <a:avLst/>
          </a:prstGeom>
        </p:spPr>
      </p:pic>
      <p:sp>
        <p:nvSpPr>
          <p:cNvPr id="46091" name="TextBox 13"/>
          <p:cNvSpPr txBox="1">
            <a:spLocks noChangeArrowheads="1"/>
          </p:cNvSpPr>
          <p:nvPr/>
        </p:nvSpPr>
        <p:spPr bwMode="auto">
          <a:xfrm>
            <a:off x="5667375" y="4905375"/>
            <a:ext cx="2428875" cy="338138"/>
          </a:xfrm>
          <a:prstGeom prst="rect">
            <a:avLst/>
          </a:prstGeom>
          <a:noFill/>
          <a:ln w="9525">
            <a:noFill/>
            <a:miter lim="800000"/>
            <a:headEnd/>
            <a:tailEnd/>
          </a:ln>
        </p:spPr>
        <p:txBody>
          <a:bodyPr wrap="none">
            <a:spAutoFit/>
          </a:bodyPr>
          <a:lstStyle/>
          <a:p>
            <a:pPr algn="ctr">
              <a:defRPr/>
            </a:pPr>
            <a:r>
              <a:rPr lang="en-US" sz="1600" dirty="0">
                <a:latin typeface="+mn-lt"/>
              </a:rPr>
              <a:t>Spherical </a:t>
            </a:r>
            <a:r>
              <a:rPr lang="en-US" sz="1600" dirty="0">
                <a:solidFill>
                  <a:srgbClr val="0000FF"/>
                </a:solidFill>
                <a:latin typeface="+mn-lt"/>
              </a:rPr>
              <a:t>V</a:t>
            </a:r>
            <a:r>
              <a:rPr lang="en-US" sz="1600" dirty="0">
                <a:latin typeface="+mn-lt"/>
              </a:rPr>
              <a:t> - </a:t>
            </a:r>
            <a:r>
              <a:rPr lang="en-US" sz="1600" dirty="0">
                <a:solidFill>
                  <a:srgbClr val="37C047"/>
                </a:solidFill>
                <a:latin typeface="+mn-lt"/>
              </a:rPr>
              <a:t>Point</a:t>
            </a:r>
            <a:r>
              <a:rPr lang="en-US" sz="1600" dirty="0">
                <a:latin typeface="+mn-lt"/>
              </a:rPr>
              <a:t> Samples</a:t>
            </a:r>
          </a:p>
        </p:txBody>
      </p:sp>
      <p:pic>
        <p:nvPicPr>
          <p:cNvPr id="10" name="Picture 9" descr="TP_tmp.emf"/>
          <p:cNvPicPr>
            <a:picLocks noChangeAspect="1"/>
          </p:cNvPicPr>
          <p:nvPr>
            <p:custDataLst>
              <p:tags r:id="rId1"/>
            </p:custDataLst>
          </p:nvPr>
        </p:nvPicPr>
        <p:blipFill>
          <a:blip r:embed="rId6" cstate="print">
            <a:clrChange>
              <a:clrFrom>
                <a:srgbClr val="FFFFFF"/>
              </a:clrFrom>
              <a:clrTo>
                <a:srgbClr val="FFFFFF">
                  <a:alpha val="0"/>
                </a:srgbClr>
              </a:clrTo>
            </a:clrChange>
          </a:blip>
          <a:stretch>
            <a:fillRect/>
          </a:stretch>
        </p:blipFill>
        <p:spPr bwMode="auto">
          <a:xfrm>
            <a:off x="2247805" y="5800725"/>
            <a:ext cx="4648387" cy="1028481"/>
          </a:xfrm>
          <a:prstGeom prst="rect">
            <a:avLst/>
          </a:prstGeom>
          <a:noFill/>
          <a:ln/>
          <a:effectLst/>
        </p:spPr>
      </p:pic>
    </p:spTree>
  </p:cSld>
  <p:clrMapOvr>
    <a:masterClrMapping/>
  </p:clrMapOvr>
  <p:transition advTm="17831"/>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p:cNvSpPr>
            <a:spLocks noGrp="1"/>
          </p:cNvSpPr>
          <p:nvPr>
            <p:ph type="title"/>
          </p:nvPr>
        </p:nvSpPr>
        <p:spPr>
          <a:xfrm>
            <a:off x="612775" y="228600"/>
            <a:ext cx="8153400" cy="990600"/>
          </a:xfrm>
        </p:spPr>
        <p:txBody>
          <a:bodyPr/>
          <a:lstStyle/>
          <a:p>
            <a:pPr eaLnBrk="1" hangingPunct="1"/>
            <a:r>
              <a:rPr lang="en-US" dirty="0" smtClean="0"/>
              <a:t>Problems with Point Sampling</a:t>
            </a:r>
          </a:p>
        </p:txBody>
      </p:sp>
      <p:pic>
        <p:nvPicPr>
          <p:cNvPr id="12" name="Picture 11" descr="crytek.png"/>
          <p:cNvPicPr>
            <a:picLocks noChangeAspect="1"/>
          </p:cNvPicPr>
          <p:nvPr/>
        </p:nvPicPr>
        <p:blipFill>
          <a:blip r:embed="rId3" cstate="print"/>
          <a:stretch>
            <a:fillRect/>
          </a:stretch>
        </p:blipFill>
        <p:spPr>
          <a:xfrm>
            <a:off x="1528830" y="1628140"/>
            <a:ext cx="6086339" cy="4572000"/>
          </a:xfrm>
          <a:prstGeom prst="rect">
            <a:avLst/>
          </a:prstGeom>
        </p:spPr>
      </p:pic>
      <p:sp>
        <p:nvSpPr>
          <p:cNvPr id="13" name="TextBox 12"/>
          <p:cNvSpPr txBox="1"/>
          <p:nvPr/>
        </p:nvSpPr>
        <p:spPr>
          <a:xfrm>
            <a:off x="1454160" y="6102852"/>
            <a:ext cx="6235681" cy="538609"/>
          </a:xfrm>
          <a:prstGeom prst="rect">
            <a:avLst/>
          </a:prstGeom>
          <a:noFill/>
        </p:spPr>
        <p:txBody>
          <a:bodyPr wrap="none" rtlCol="0">
            <a:spAutoFit/>
          </a:bodyPr>
          <a:lstStyle/>
          <a:p>
            <a:r>
              <a:rPr lang="en-US" sz="2900" dirty="0" smtClean="0">
                <a:latin typeface="+mn-lt"/>
              </a:rPr>
              <a:t>Don’t have information for random points</a:t>
            </a:r>
            <a:endParaRPr lang="en-US" sz="2900" dirty="0">
              <a:latin typeface="+mn-lt"/>
            </a:endParaRPr>
          </a:p>
        </p:txBody>
      </p:sp>
    </p:spTree>
  </p:cSld>
  <p:clrMapOvr>
    <a:masterClrMapping/>
  </p:clrMapOvr>
  <p:transition advTm="7238"/>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p:cNvSpPr>
            <a:spLocks noGrp="1"/>
          </p:cNvSpPr>
          <p:nvPr>
            <p:ph type="title"/>
          </p:nvPr>
        </p:nvSpPr>
        <p:spPr>
          <a:xfrm>
            <a:off x="612775" y="228600"/>
            <a:ext cx="8153400" cy="990600"/>
          </a:xfrm>
        </p:spPr>
        <p:txBody>
          <a:bodyPr/>
          <a:lstStyle/>
          <a:p>
            <a:pPr eaLnBrk="1" hangingPunct="1"/>
            <a:r>
              <a:rPr lang="en-US" dirty="0" smtClean="0"/>
              <a:t>Problems with Point Sampling</a:t>
            </a:r>
          </a:p>
        </p:txBody>
      </p:sp>
      <p:pic>
        <p:nvPicPr>
          <p:cNvPr id="12" name="Picture 11" descr="crytek.png"/>
          <p:cNvPicPr>
            <a:picLocks noChangeAspect="1"/>
          </p:cNvPicPr>
          <p:nvPr/>
        </p:nvPicPr>
        <p:blipFill>
          <a:blip r:embed="rId3" cstate="print"/>
          <a:stretch>
            <a:fillRect/>
          </a:stretch>
        </p:blipFill>
        <p:spPr>
          <a:xfrm>
            <a:off x="1528830" y="1628140"/>
            <a:ext cx="6086338" cy="4571999"/>
          </a:xfrm>
          <a:prstGeom prst="rect">
            <a:avLst/>
          </a:prstGeom>
        </p:spPr>
      </p:pic>
      <p:sp>
        <p:nvSpPr>
          <p:cNvPr id="13" name="TextBox 12"/>
          <p:cNvSpPr txBox="1"/>
          <p:nvPr/>
        </p:nvSpPr>
        <p:spPr>
          <a:xfrm>
            <a:off x="3069538" y="6099048"/>
            <a:ext cx="3004925" cy="538609"/>
          </a:xfrm>
          <a:prstGeom prst="rect">
            <a:avLst/>
          </a:prstGeom>
          <a:noFill/>
        </p:spPr>
        <p:txBody>
          <a:bodyPr wrap="none" rtlCol="0">
            <a:spAutoFit/>
          </a:bodyPr>
          <a:lstStyle/>
          <a:p>
            <a:r>
              <a:rPr lang="en-US" sz="2900" dirty="0" smtClean="0">
                <a:latin typeface="+mn-lt"/>
              </a:rPr>
              <a:t>Have step functions</a:t>
            </a:r>
            <a:endParaRPr lang="en-US" sz="2900" dirty="0">
              <a:latin typeface="+mn-lt"/>
            </a:endParaRPr>
          </a:p>
        </p:txBody>
      </p:sp>
    </p:spTree>
  </p:cSld>
  <p:clrMapOvr>
    <a:masterClrMapping/>
  </p:clrMapOvr>
  <p:transition advTm="11154"/>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p:cNvSpPr>
            <a:spLocks noGrp="1"/>
          </p:cNvSpPr>
          <p:nvPr>
            <p:ph type="title"/>
          </p:nvPr>
        </p:nvSpPr>
        <p:spPr>
          <a:xfrm>
            <a:off x="612775" y="228600"/>
            <a:ext cx="8153400" cy="990600"/>
          </a:xfrm>
        </p:spPr>
        <p:txBody>
          <a:bodyPr/>
          <a:lstStyle/>
          <a:p>
            <a:pPr eaLnBrk="1" hangingPunct="1"/>
            <a:r>
              <a:rPr lang="en-US" dirty="0" smtClean="0"/>
              <a:t>Problems with Point Sampling</a:t>
            </a:r>
          </a:p>
        </p:txBody>
      </p:sp>
      <p:sp>
        <p:nvSpPr>
          <p:cNvPr id="13" name="TextBox 12"/>
          <p:cNvSpPr txBox="1"/>
          <p:nvPr/>
        </p:nvSpPr>
        <p:spPr>
          <a:xfrm>
            <a:off x="2949184" y="6099048"/>
            <a:ext cx="3245632" cy="538609"/>
          </a:xfrm>
          <a:prstGeom prst="rect">
            <a:avLst/>
          </a:prstGeom>
          <a:noFill/>
        </p:spPr>
        <p:txBody>
          <a:bodyPr wrap="none" rtlCol="0">
            <a:spAutoFit/>
          </a:bodyPr>
          <a:lstStyle/>
          <a:p>
            <a:r>
              <a:rPr lang="en-US" sz="2900" dirty="0" smtClean="0">
                <a:latin typeface="+mn-lt"/>
              </a:rPr>
              <a:t>Throwing away data</a:t>
            </a:r>
            <a:endParaRPr lang="en-US" sz="2900" dirty="0">
              <a:latin typeface="+mn-lt"/>
            </a:endParaRPr>
          </a:p>
        </p:txBody>
      </p:sp>
      <p:pic>
        <p:nvPicPr>
          <p:cNvPr id="5" name="Picture 4" descr="crytek.png"/>
          <p:cNvPicPr>
            <a:picLocks noChangeAspect="1"/>
          </p:cNvPicPr>
          <p:nvPr/>
        </p:nvPicPr>
        <p:blipFill>
          <a:blip r:embed="rId3" cstate="print"/>
          <a:stretch>
            <a:fillRect/>
          </a:stretch>
        </p:blipFill>
        <p:spPr>
          <a:xfrm>
            <a:off x="1528830" y="1628140"/>
            <a:ext cx="6086339" cy="4571999"/>
          </a:xfrm>
          <a:prstGeom prst="rect">
            <a:avLst/>
          </a:prstGeom>
        </p:spPr>
      </p:pic>
    </p:spTree>
  </p:cSld>
  <p:clrMapOvr>
    <a:masterClrMapping/>
  </p:clrMapOvr>
  <p:transition advTm="15756"/>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p:cNvSpPr>
            <a:spLocks noGrp="1"/>
          </p:cNvSpPr>
          <p:nvPr>
            <p:ph type="title"/>
          </p:nvPr>
        </p:nvSpPr>
        <p:spPr>
          <a:xfrm>
            <a:off x="612775" y="228600"/>
            <a:ext cx="8153400" cy="990600"/>
          </a:xfrm>
        </p:spPr>
        <p:txBody>
          <a:bodyPr/>
          <a:lstStyle/>
          <a:p>
            <a:pPr eaLnBrk="1" hangingPunct="1"/>
            <a:r>
              <a:rPr lang="en-US" dirty="0" smtClean="0"/>
              <a:t>Problems with Point Sampling</a:t>
            </a:r>
          </a:p>
        </p:txBody>
      </p:sp>
      <p:pic>
        <p:nvPicPr>
          <p:cNvPr id="12" name="Picture 11" descr="crytek.png"/>
          <p:cNvPicPr>
            <a:picLocks noChangeAspect="1"/>
          </p:cNvPicPr>
          <p:nvPr/>
        </p:nvPicPr>
        <p:blipFill>
          <a:blip r:embed="rId3" cstate="print"/>
          <a:stretch>
            <a:fillRect/>
          </a:stretch>
        </p:blipFill>
        <p:spPr>
          <a:xfrm>
            <a:off x="1528830" y="1628140"/>
            <a:ext cx="6086339" cy="4571999"/>
          </a:xfrm>
          <a:prstGeom prst="rect">
            <a:avLst/>
          </a:prstGeom>
        </p:spPr>
      </p:pic>
      <p:sp>
        <p:nvSpPr>
          <p:cNvPr id="13" name="TextBox 12"/>
          <p:cNvSpPr txBox="1"/>
          <p:nvPr/>
        </p:nvSpPr>
        <p:spPr>
          <a:xfrm>
            <a:off x="2696326" y="6099048"/>
            <a:ext cx="3751348" cy="538609"/>
          </a:xfrm>
          <a:prstGeom prst="rect">
            <a:avLst/>
          </a:prstGeom>
          <a:noFill/>
        </p:spPr>
        <p:txBody>
          <a:bodyPr wrap="none" rtlCol="0">
            <a:spAutoFit/>
          </a:bodyPr>
          <a:lstStyle/>
          <a:p>
            <a:r>
              <a:rPr lang="en-US" sz="2900" dirty="0" smtClean="0">
                <a:latin typeface="+mn-lt"/>
              </a:rPr>
              <a:t>Duplicate depth lookups</a:t>
            </a:r>
            <a:endParaRPr lang="en-US" sz="2900" dirty="0">
              <a:latin typeface="+mn-lt"/>
            </a:endParaRPr>
          </a:p>
        </p:txBody>
      </p:sp>
      <p:cxnSp>
        <p:nvCxnSpPr>
          <p:cNvPr id="6" name="Straight Arrow Connector 5"/>
          <p:cNvCxnSpPr/>
          <p:nvPr/>
        </p:nvCxnSpPr>
        <p:spPr>
          <a:xfrm rot="5400000">
            <a:off x="5588000" y="4318000"/>
            <a:ext cx="787400" cy="45720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rot="5400000">
            <a:off x="5346700" y="4775200"/>
            <a:ext cx="1524000" cy="22860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5664200" y="3746500"/>
            <a:ext cx="3166251" cy="369332"/>
          </a:xfrm>
          <a:prstGeom prst="rect">
            <a:avLst/>
          </a:prstGeom>
          <a:solidFill>
            <a:schemeClr val="bg1"/>
          </a:solidFill>
        </p:spPr>
        <p:txBody>
          <a:bodyPr wrap="none" rtlCol="0">
            <a:spAutoFit/>
          </a:bodyPr>
          <a:lstStyle/>
          <a:p>
            <a:r>
              <a:rPr lang="en-US" dirty="0" smtClean="0">
                <a:latin typeface="+mn-lt"/>
              </a:rPr>
              <a:t>Using same depth buffer sample</a:t>
            </a:r>
            <a:endParaRPr lang="en-US" dirty="0">
              <a:latin typeface="+mn-lt"/>
            </a:endParaRPr>
          </a:p>
        </p:txBody>
      </p:sp>
    </p:spTree>
  </p:cSld>
  <p:clrMapOvr>
    <a:masterClrMapping/>
  </p:clrMapOvr>
  <p:transition advTm="11872"/>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p:cNvSpPr>
            <a:spLocks noGrp="1"/>
          </p:cNvSpPr>
          <p:nvPr>
            <p:ph type="title"/>
          </p:nvPr>
        </p:nvSpPr>
        <p:spPr>
          <a:xfrm>
            <a:off x="612775" y="228600"/>
            <a:ext cx="8153400" cy="990600"/>
          </a:xfrm>
        </p:spPr>
        <p:txBody>
          <a:bodyPr/>
          <a:lstStyle/>
          <a:p>
            <a:pPr eaLnBrk="1" hangingPunct="1"/>
            <a:r>
              <a:rPr lang="en-US" dirty="0" smtClean="0"/>
              <a:t>Problems with Point Sampling</a:t>
            </a:r>
          </a:p>
        </p:txBody>
      </p:sp>
      <p:pic>
        <p:nvPicPr>
          <p:cNvPr id="12" name="Picture 11" descr="crytek.png"/>
          <p:cNvPicPr>
            <a:picLocks noChangeAspect="1"/>
          </p:cNvPicPr>
          <p:nvPr/>
        </p:nvPicPr>
        <p:blipFill>
          <a:blip r:embed="rId3" cstate="print"/>
          <a:stretch>
            <a:fillRect/>
          </a:stretch>
        </p:blipFill>
        <p:spPr>
          <a:xfrm>
            <a:off x="1528830" y="1628140"/>
            <a:ext cx="6086339" cy="4572000"/>
          </a:xfrm>
          <a:prstGeom prst="rect">
            <a:avLst/>
          </a:prstGeom>
        </p:spPr>
      </p:pic>
      <p:sp>
        <p:nvSpPr>
          <p:cNvPr id="13" name="TextBox 12"/>
          <p:cNvSpPr txBox="1"/>
          <p:nvPr/>
        </p:nvSpPr>
        <p:spPr>
          <a:xfrm>
            <a:off x="2476362" y="6099048"/>
            <a:ext cx="4191276" cy="538609"/>
          </a:xfrm>
          <a:prstGeom prst="rect">
            <a:avLst/>
          </a:prstGeom>
          <a:noFill/>
        </p:spPr>
        <p:txBody>
          <a:bodyPr wrap="none" rtlCol="0">
            <a:spAutoFit/>
          </a:bodyPr>
          <a:lstStyle/>
          <a:p>
            <a:r>
              <a:rPr lang="en-US" sz="2900" dirty="0" smtClean="0">
                <a:latin typeface="+mn-lt"/>
              </a:rPr>
              <a:t>Under-sampling the volume</a:t>
            </a:r>
            <a:endParaRPr lang="en-US" sz="2900" dirty="0">
              <a:latin typeface="+mn-lt"/>
            </a:endParaRPr>
          </a:p>
        </p:txBody>
      </p:sp>
    </p:spTree>
  </p:cSld>
  <p:clrMapOvr>
    <a:masterClrMapping/>
  </p:clrMapOvr>
  <p:transition advTm="26739"/>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cstate="print"/>
          <a:srcRect t="3125"/>
          <a:stretch>
            <a:fillRect/>
          </a:stretch>
        </p:blipFill>
        <p:spPr bwMode="auto">
          <a:xfrm>
            <a:off x="2133600" y="1514475"/>
            <a:ext cx="4876800" cy="4724400"/>
          </a:xfrm>
          <a:prstGeom prst="rect">
            <a:avLst/>
          </a:prstGeom>
          <a:noFill/>
          <a:ln w="9525">
            <a:noFill/>
            <a:miter lim="800000"/>
            <a:headEnd/>
            <a:tailEnd/>
          </a:ln>
          <a:effectLst/>
        </p:spPr>
      </p:pic>
      <p:sp>
        <p:nvSpPr>
          <p:cNvPr id="45058" name="Title 1"/>
          <p:cNvSpPr>
            <a:spLocks noGrp="1"/>
          </p:cNvSpPr>
          <p:nvPr>
            <p:ph type="title"/>
          </p:nvPr>
        </p:nvSpPr>
        <p:spPr>
          <a:xfrm>
            <a:off x="612775" y="228600"/>
            <a:ext cx="8153400" cy="990600"/>
          </a:xfrm>
        </p:spPr>
        <p:txBody>
          <a:bodyPr/>
          <a:lstStyle/>
          <a:p>
            <a:pPr eaLnBrk="1" hangingPunct="1"/>
            <a:r>
              <a:rPr lang="en-US" dirty="0" smtClean="0"/>
              <a:t>Problems with Point Sampling</a:t>
            </a:r>
          </a:p>
        </p:txBody>
      </p:sp>
      <p:sp>
        <p:nvSpPr>
          <p:cNvPr id="11" name="TextBox 10"/>
          <p:cNvSpPr txBox="1"/>
          <p:nvPr/>
        </p:nvSpPr>
        <p:spPr>
          <a:xfrm>
            <a:off x="1055877" y="6099048"/>
            <a:ext cx="7032246" cy="538609"/>
          </a:xfrm>
          <a:prstGeom prst="rect">
            <a:avLst/>
          </a:prstGeom>
          <a:noFill/>
        </p:spPr>
        <p:txBody>
          <a:bodyPr wrap="none" rtlCol="0">
            <a:spAutoFit/>
          </a:bodyPr>
          <a:lstStyle/>
          <a:p>
            <a:r>
              <a:rPr lang="en-US" sz="2900" dirty="0" smtClean="0">
                <a:latin typeface="+mn-lt"/>
              </a:rPr>
              <a:t>The under-sampling creates structured aliasing</a:t>
            </a:r>
            <a:endParaRPr lang="en-US" sz="2900" dirty="0">
              <a:latin typeface="+mn-lt"/>
            </a:endParaRPr>
          </a:p>
        </p:txBody>
      </p:sp>
    </p:spTree>
  </p:cSld>
  <p:clrMapOvr>
    <a:masterClrMapping/>
  </p:clrMapOvr>
  <p:transition advTm="5382"/>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p:cNvSpPr>
            <a:spLocks noGrp="1"/>
          </p:cNvSpPr>
          <p:nvPr>
            <p:ph type="title"/>
          </p:nvPr>
        </p:nvSpPr>
        <p:spPr>
          <a:xfrm>
            <a:off x="612775" y="228600"/>
            <a:ext cx="8153400" cy="990600"/>
          </a:xfrm>
        </p:spPr>
        <p:txBody>
          <a:bodyPr/>
          <a:lstStyle/>
          <a:p>
            <a:pPr eaLnBrk="1" hangingPunct="1"/>
            <a:r>
              <a:rPr lang="en-US" dirty="0" smtClean="0"/>
              <a:t>Problems with Point Sampling</a:t>
            </a:r>
          </a:p>
        </p:txBody>
      </p:sp>
      <p:pic>
        <p:nvPicPr>
          <p:cNvPr id="2050" name="Picture 2"/>
          <p:cNvPicPr>
            <a:picLocks noChangeAspect="1" noChangeArrowheads="1"/>
          </p:cNvPicPr>
          <p:nvPr/>
        </p:nvPicPr>
        <p:blipFill>
          <a:blip r:embed="rId3" cstate="print"/>
          <a:srcRect t="2985"/>
          <a:stretch>
            <a:fillRect/>
          </a:stretch>
        </p:blipFill>
        <p:spPr bwMode="auto">
          <a:xfrm>
            <a:off x="2133600" y="1508760"/>
            <a:ext cx="4876800" cy="4731258"/>
          </a:xfrm>
          <a:prstGeom prst="rect">
            <a:avLst/>
          </a:prstGeom>
          <a:noFill/>
          <a:ln w="9525">
            <a:noFill/>
            <a:miter lim="800000"/>
            <a:headEnd/>
            <a:tailEnd/>
          </a:ln>
          <a:effectLst/>
        </p:spPr>
      </p:pic>
      <p:sp>
        <p:nvSpPr>
          <p:cNvPr id="11" name="TextBox 10"/>
          <p:cNvSpPr txBox="1"/>
          <p:nvPr/>
        </p:nvSpPr>
        <p:spPr>
          <a:xfrm>
            <a:off x="2748648" y="6099048"/>
            <a:ext cx="3646704" cy="538609"/>
          </a:xfrm>
          <a:prstGeom prst="rect">
            <a:avLst/>
          </a:prstGeom>
          <a:noFill/>
        </p:spPr>
        <p:txBody>
          <a:bodyPr wrap="none" rtlCol="0">
            <a:spAutoFit/>
          </a:bodyPr>
          <a:lstStyle/>
          <a:p>
            <a:r>
              <a:rPr lang="en-US" sz="2900" dirty="0" smtClean="0">
                <a:latin typeface="+mn-lt"/>
              </a:rPr>
              <a:t>Randomize our samples</a:t>
            </a:r>
            <a:endParaRPr lang="en-US" sz="2900" dirty="0">
              <a:latin typeface="+mn-lt"/>
            </a:endParaRPr>
          </a:p>
        </p:txBody>
      </p:sp>
    </p:spTree>
  </p:cSld>
  <p:clrMapOvr>
    <a:masterClrMapping/>
  </p:clrMapOvr>
  <p:transition advTm="8721"/>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p:cNvSpPr>
            <a:spLocks noGrp="1"/>
          </p:cNvSpPr>
          <p:nvPr>
            <p:ph type="title"/>
          </p:nvPr>
        </p:nvSpPr>
        <p:spPr>
          <a:xfrm>
            <a:off x="612775" y="228600"/>
            <a:ext cx="8153400" cy="990600"/>
          </a:xfrm>
        </p:spPr>
        <p:txBody>
          <a:bodyPr/>
          <a:lstStyle/>
          <a:p>
            <a:pPr eaLnBrk="1" hangingPunct="1"/>
            <a:r>
              <a:rPr lang="en-US" dirty="0" smtClean="0"/>
              <a:t>Problems with Point Sampling</a:t>
            </a:r>
          </a:p>
        </p:txBody>
      </p:sp>
      <p:pic>
        <p:nvPicPr>
          <p:cNvPr id="3074" name="Picture 2"/>
          <p:cNvPicPr>
            <a:picLocks noChangeAspect="1" noChangeArrowheads="1"/>
          </p:cNvPicPr>
          <p:nvPr/>
        </p:nvPicPr>
        <p:blipFill>
          <a:blip r:embed="rId3" cstate="print"/>
          <a:srcRect t="3125"/>
          <a:stretch>
            <a:fillRect/>
          </a:stretch>
        </p:blipFill>
        <p:spPr bwMode="auto">
          <a:xfrm>
            <a:off x="2133600" y="1517904"/>
            <a:ext cx="4876800" cy="4724400"/>
          </a:xfrm>
          <a:prstGeom prst="rect">
            <a:avLst/>
          </a:prstGeom>
          <a:noFill/>
          <a:ln w="9525">
            <a:noFill/>
            <a:miter lim="800000"/>
            <a:headEnd/>
            <a:tailEnd/>
          </a:ln>
          <a:effectLst/>
        </p:spPr>
      </p:pic>
      <p:sp>
        <p:nvSpPr>
          <p:cNvPr id="11" name="TextBox 10"/>
          <p:cNvSpPr txBox="1"/>
          <p:nvPr/>
        </p:nvSpPr>
        <p:spPr>
          <a:xfrm>
            <a:off x="3485004" y="6099048"/>
            <a:ext cx="2173993" cy="538609"/>
          </a:xfrm>
          <a:prstGeom prst="rect">
            <a:avLst/>
          </a:prstGeom>
          <a:noFill/>
        </p:spPr>
        <p:txBody>
          <a:bodyPr wrap="none" rtlCol="0">
            <a:spAutoFit/>
          </a:bodyPr>
          <a:lstStyle/>
          <a:p>
            <a:r>
              <a:rPr lang="en-US" sz="2900" dirty="0" smtClean="0">
                <a:latin typeface="+mn-lt"/>
              </a:rPr>
              <a:t>Blur the result</a:t>
            </a:r>
            <a:endParaRPr lang="en-US" sz="2900" dirty="0">
              <a:latin typeface="+mn-lt"/>
            </a:endParaRPr>
          </a:p>
        </p:txBody>
      </p:sp>
    </p:spTree>
  </p:cSld>
  <p:clrMapOvr>
    <a:masterClrMapping/>
  </p:clrMapOvr>
  <p:transition advTm="11887"/>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4" name="Title 1"/>
          <p:cNvSpPr>
            <a:spLocks noGrp="1"/>
          </p:cNvSpPr>
          <p:nvPr>
            <p:ph type="title"/>
          </p:nvPr>
        </p:nvSpPr>
        <p:spPr>
          <a:xfrm>
            <a:off x="612775" y="228600"/>
            <a:ext cx="8153400" cy="990600"/>
          </a:xfrm>
        </p:spPr>
        <p:txBody>
          <a:bodyPr/>
          <a:lstStyle/>
          <a:p>
            <a:pPr eaLnBrk="1" hangingPunct="1"/>
            <a:r>
              <a:rPr lang="en-US" smtClean="0"/>
              <a:t>Volume Obscurance</a:t>
            </a:r>
          </a:p>
        </p:txBody>
      </p:sp>
      <p:pic>
        <p:nvPicPr>
          <p:cNvPr id="11" name="Picture 10" descr="lineSamples.png"/>
          <p:cNvPicPr>
            <a:picLocks noChangeAspect="1"/>
          </p:cNvPicPr>
          <p:nvPr/>
        </p:nvPicPr>
        <p:blipFill>
          <a:blip r:embed="rId3" cstate="print"/>
          <a:stretch>
            <a:fillRect/>
          </a:stretch>
        </p:blipFill>
        <p:spPr>
          <a:xfrm>
            <a:off x="4665170" y="2430829"/>
            <a:ext cx="4260436" cy="3200398"/>
          </a:xfrm>
          <a:prstGeom prst="rect">
            <a:avLst/>
          </a:prstGeom>
        </p:spPr>
      </p:pic>
      <p:pic>
        <p:nvPicPr>
          <p:cNvPr id="12" name="Picture 11" descr="crytek.png"/>
          <p:cNvPicPr>
            <a:picLocks noChangeAspect="1"/>
          </p:cNvPicPr>
          <p:nvPr/>
        </p:nvPicPr>
        <p:blipFill>
          <a:blip r:embed="rId4" cstate="print"/>
          <a:stretch>
            <a:fillRect/>
          </a:stretch>
        </p:blipFill>
        <p:spPr>
          <a:xfrm>
            <a:off x="206655" y="2430828"/>
            <a:ext cx="4260437" cy="3200400"/>
          </a:xfrm>
          <a:prstGeom prst="rect">
            <a:avLst/>
          </a:prstGeom>
        </p:spPr>
      </p:pic>
      <p:sp>
        <p:nvSpPr>
          <p:cNvPr id="14" name="TextBox 13"/>
          <p:cNvSpPr txBox="1"/>
          <p:nvPr/>
        </p:nvSpPr>
        <p:spPr>
          <a:xfrm>
            <a:off x="1076139" y="5939475"/>
            <a:ext cx="6991722" cy="538609"/>
          </a:xfrm>
          <a:prstGeom prst="rect">
            <a:avLst/>
          </a:prstGeom>
          <a:noFill/>
        </p:spPr>
        <p:txBody>
          <a:bodyPr wrap="none" rtlCol="0">
            <a:spAutoFit/>
          </a:bodyPr>
          <a:lstStyle/>
          <a:p>
            <a:r>
              <a:rPr lang="en-US" sz="2900" dirty="0" smtClean="0">
                <a:latin typeface="+mn-lt"/>
              </a:rPr>
              <a:t>How do we use all the info from each sample?</a:t>
            </a:r>
            <a:endParaRPr lang="en-US" sz="2900" dirty="0">
              <a:latin typeface="+mn-lt"/>
            </a:endParaRPr>
          </a:p>
        </p:txBody>
      </p:sp>
    </p:spTree>
  </p:cSld>
  <p:clrMapOvr>
    <a:masterClrMapping/>
  </p:clrMapOvr>
  <p:transition advTm="19235"/>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612775" y="228600"/>
            <a:ext cx="8153400" cy="990600"/>
          </a:xfrm>
        </p:spPr>
        <p:txBody>
          <a:bodyPr/>
          <a:lstStyle/>
          <a:p>
            <a:pPr eaLnBrk="1" hangingPunct="1"/>
            <a:r>
              <a:rPr lang="en-US" dirty="0" smtClean="0"/>
              <a:t>Previous Work</a:t>
            </a:r>
          </a:p>
        </p:txBody>
      </p:sp>
      <p:cxnSp>
        <p:nvCxnSpPr>
          <p:cNvPr id="44" name="Straight Arrow Connector 43"/>
          <p:cNvCxnSpPr/>
          <p:nvPr/>
        </p:nvCxnSpPr>
        <p:spPr>
          <a:xfrm rot="5400000" flipH="1" flipV="1">
            <a:off x="-1486020" y="4025011"/>
            <a:ext cx="4351534" cy="1588"/>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46" name="Straight Arrow Connector 45"/>
          <p:cNvCxnSpPr/>
          <p:nvPr/>
        </p:nvCxnSpPr>
        <p:spPr>
          <a:xfrm>
            <a:off x="678730" y="6183984"/>
            <a:ext cx="7927942" cy="1588"/>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49" name="TextBox 48"/>
          <p:cNvSpPr txBox="1"/>
          <p:nvPr/>
        </p:nvSpPr>
        <p:spPr>
          <a:xfrm rot="16200000">
            <a:off x="-9524" y="3943350"/>
            <a:ext cx="1008609" cy="369332"/>
          </a:xfrm>
          <a:prstGeom prst="rect">
            <a:avLst/>
          </a:prstGeom>
          <a:noFill/>
        </p:spPr>
        <p:txBody>
          <a:bodyPr wrap="none" rtlCol="0">
            <a:spAutoFit/>
          </a:bodyPr>
          <a:lstStyle/>
          <a:p>
            <a:r>
              <a:rPr lang="en-US" dirty="0" smtClean="0">
                <a:latin typeface="+mn-lt"/>
              </a:rPr>
              <a:t>Accuracy</a:t>
            </a:r>
            <a:endParaRPr lang="en-US" dirty="0">
              <a:latin typeface="+mn-lt"/>
            </a:endParaRPr>
          </a:p>
        </p:txBody>
      </p:sp>
      <p:sp>
        <p:nvSpPr>
          <p:cNvPr id="50" name="TextBox 49"/>
          <p:cNvSpPr txBox="1"/>
          <p:nvPr/>
        </p:nvSpPr>
        <p:spPr>
          <a:xfrm>
            <a:off x="4105277" y="6210300"/>
            <a:ext cx="784189" cy="369332"/>
          </a:xfrm>
          <a:prstGeom prst="rect">
            <a:avLst/>
          </a:prstGeom>
          <a:noFill/>
        </p:spPr>
        <p:txBody>
          <a:bodyPr wrap="none" rtlCol="0">
            <a:spAutoFit/>
          </a:bodyPr>
          <a:lstStyle/>
          <a:p>
            <a:r>
              <a:rPr lang="en-US" dirty="0" smtClean="0">
                <a:latin typeface="+mn-lt"/>
              </a:rPr>
              <a:t>Speed</a:t>
            </a:r>
            <a:endParaRPr lang="en-US" dirty="0">
              <a:latin typeface="+mn-lt"/>
            </a:endParaRPr>
          </a:p>
        </p:txBody>
      </p:sp>
    </p:spTree>
  </p:cSld>
  <p:clrMapOvr>
    <a:masterClrMapping/>
  </p:clrMapOvr>
  <p:transition advTm="25257"/>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TP_tmp.emf"/>
          <p:cNvPicPr>
            <a:picLocks noChangeAspect="1"/>
          </p:cNvPicPr>
          <p:nvPr>
            <p:custDataLst>
              <p:tags r:id="rId1"/>
            </p:custDataLst>
          </p:nvPr>
        </p:nvPicPr>
        <p:blipFill>
          <a:blip r:embed="rId4" cstate="print">
            <a:clrChange>
              <a:clrFrom>
                <a:srgbClr val="FFFFFF"/>
              </a:clrFrom>
              <a:clrTo>
                <a:srgbClr val="FFFFFF">
                  <a:alpha val="0"/>
                </a:srgbClr>
              </a:clrTo>
            </a:clrChange>
          </a:blip>
          <a:stretch>
            <a:fillRect/>
          </a:stretch>
        </p:blipFill>
        <p:spPr bwMode="auto">
          <a:xfrm>
            <a:off x="2248175" y="5800725"/>
            <a:ext cx="4647648" cy="1028317"/>
          </a:xfrm>
          <a:prstGeom prst="rect">
            <a:avLst/>
          </a:prstGeom>
          <a:noFill/>
          <a:ln/>
          <a:effectLst/>
        </p:spPr>
      </p:pic>
      <p:sp>
        <p:nvSpPr>
          <p:cNvPr id="24" name="TextBox 6"/>
          <p:cNvSpPr txBox="1">
            <a:spLocks noChangeArrowheads="1"/>
          </p:cNvSpPr>
          <p:nvPr/>
        </p:nvSpPr>
        <p:spPr bwMode="auto">
          <a:xfrm>
            <a:off x="714376" y="5481638"/>
            <a:ext cx="7572374" cy="369332"/>
          </a:xfrm>
          <a:prstGeom prst="rect">
            <a:avLst/>
          </a:prstGeom>
          <a:noFill/>
          <a:ln w="9525">
            <a:noFill/>
            <a:miter lim="800000"/>
            <a:headEnd/>
            <a:tailEnd/>
          </a:ln>
        </p:spPr>
        <p:txBody>
          <a:bodyPr wrap="square">
            <a:spAutoFit/>
          </a:bodyPr>
          <a:lstStyle/>
          <a:p>
            <a:pPr algn="ctr">
              <a:defRPr/>
            </a:pPr>
            <a:r>
              <a:rPr lang="en-US" dirty="0" smtClean="0">
                <a:latin typeface="+mn-lt"/>
              </a:rPr>
              <a:t>Instead of integrating over all 3 dimensions numerically</a:t>
            </a:r>
            <a:endParaRPr lang="en-US" dirty="0">
              <a:latin typeface="+mn-lt"/>
            </a:endParaRPr>
          </a:p>
        </p:txBody>
      </p:sp>
      <p:sp>
        <p:nvSpPr>
          <p:cNvPr id="56324" name="Title 1"/>
          <p:cNvSpPr>
            <a:spLocks noGrp="1"/>
          </p:cNvSpPr>
          <p:nvPr>
            <p:ph type="title"/>
          </p:nvPr>
        </p:nvSpPr>
        <p:spPr>
          <a:xfrm>
            <a:off x="612775" y="228600"/>
            <a:ext cx="8153400" cy="990600"/>
          </a:xfrm>
        </p:spPr>
        <p:txBody>
          <a:bodyPr/>
          <a:lstStyle/>
          <a:p>
            <a:pPr eaLnBrk="1" hangingPunct="1"/>
            <a:r>
              <a:rPr lang="en-US" smtClean="0"/>
              <a:t>Volume Obscurance</a:t>
            </a:r>
          </a:p>
        </p:txBody>
      </p:sp>
      <p:pic>
        <p:nvPicPr>
          <p:cNvPr id="14" name="Picture 13" descr="3D-Sphere.png"/>
          <p:cNvPicPr>
            <a:picLocks noChangeAspect="1"/>
          </p:cNvPicPr>
          <p:nvPr/>
        </p:nvPicPr>
        <p:blipFill>
          <a:blip r:embed="rId5" cstate="print"/>
          <a:stretch>
            <a:fillRect/>
          </a:stretch>
        </p:blipFill>
        <p:spPr>
          <a:xfrm>
            <a:off x="2782972" y="1639972"/>
            <a:ext cx="3578056" cy="3578056"/>
          </a:xfrm>
          <a:prstGeom prst="rect">
            <a:avLst/>
          </a:prstGeom>
        </p:spPr>
      </p:pic>
    </p:spTree>
  </p:cSld>
  <p:clrMapOvr>
    <a:masterClrMapping/>
  </p:clrMapOvr>
  <p:transition advTm="5179"/>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6"/>
          <p:cNvSpPr txBox="1">
            <a:spLocks noChangeArrowheads="1"/>
          </p:cNvSpPr>
          <p:nvPr/>
        </p:nvSpPr>
        <p:spPr bwMode="auto">
          <a:xfrm>
            <a:off x="1691184" y="5481638"/>
            <a:ext cx="5761632" cy="369332"/>
          </a:xfrm>
          <a:prstGeom prst="rect">
            <a:avLst/>
          </a:prstGeom>
          <a:noFill/>
          <a:ln w="9525">
            <a:noFill/>
            <a:miter lim="800000"/>
            <a:headEnd/>
            <a:tailEnd/>
          </a:ln>
        </p:spPr>
        <p:txBody>
          <a:bodyPr wrap="square">
            <a:spAutoFit/>
          </a:bodyPr>
          <a:lstStyle/>
          <a:p>
            <a:pPr algn="ctr">
              <a:defRPr/>
            </a:pPr>
            <a:r>
              <a:rPr lang="en-US" dirty="0" smtClean="0">
                <a:latin typeface="+mn-lt"/>
              </a:rPr>
              <a:t>Integrate numerically over 2D disk through point </a:t>
            </a:r>
            <a:r>
              <a:rPr lang="en-US" dirty="0" smtClean="0">
                <a:solidFill>
                  <a:srgbClr val="FF0000"/>
                </a:solidFill>
                <a:latin typeface="+mn-lt"/>
              </a:rPr>
              <a:t>P</a:t>
            </a:r>
            <a:endParaRPr lang="en-US" dirty="0">
              <a:solidFill>
                <a:srgbClr val="FF0000"/>
              </a:solidFill>
              <a:latin typeface="+mn-lt"/>
            </a:endParaRPr>
          </a:p>
        </p:txBody>
      </p:sp>
      <p:sp>
        <p:nvSpPr>
          <p:cNvPr id="56324" name="Title 1"/>
          <p:cNvSpPr>
            <a:spLocks noGrp="1"/>
          </p:cNvSpPr>
          <p:nvPr>
            <p:ph type="title"/>
          </p:nvPr>
        </p:nvSpPr>
        <p:spPr>
          <a:xfrm>
            <a:off x="612775" y="228600"/>
            <a:ext cx="8153400" cy="990600"/>
          </a:xfrm>
        </p:spPr>
        <p:txBody>
          <a:bodyPr/>
          <a:lstStyle/>
          <a:p>
            <a:pPr eaLnBrk="1" hangingPunct="1"/>
            <a:r>
              <a:rPr lang="en-US" smtClean="0"/>
              <a:t>Volume Obscurance</a:t>
            </a:r>
          </a:p>
        </p:txBody>
      </p:sp>
      <p:pic>
        <p:nvPicPr>
          <p:cNvPr id="14" name="Picture 13" descr="3D-Sphere.png"/>
          <p:cNvPicPr>
            <a:picLocks noChangeAspect="1"/>
          </p:cNvPicPr>
          <p:nvPr/>
        </p:nvPicPr>
        <p:blipFill>
          <a:blip r:embed="rId4" cstate="print"/>
          <a:stretch>
            <a:fillRect/>
          </a:stretch>
        </p:blipFill>
        <p:spPr>
          <a:xfrm>
            <a:off x="239797" y="1639972"/>
            <a:ext cx="3578056" cy="3578056"/>
          </a:xfrm>
          <a:prstGeom prst="rect">
            <a:avLst/>
          </a:prstGeom>
        </p:spPr>
      </p:pic>
      <p:pic>
        <p:nvPicPr>
          <p:cNvPr id="6" name="Picture 5" descr="3D-Disk-Samples.png"/>
          <p:cNvPicPr>
            <a:picLocks noChangeAspect="1"/>
          </p:cNvPicPr>
          <p:nvPr/>
        </p:nvPicPr>
        <p:blipFill>
          <a:blip r:embed="rId5" cstate="print"/>
          <a:stretch>
            <a:fillRect/>
          </a:stretch>
        </p:blipFill>
        <p:spPr>
          <a:xfrm>
            <a:off x="5364247" y="1624733"/>
            <a:ext cx="3578055" cy="3608534"/>
          </a:xfrm>
          <a:prstGeom prst="rect">
            <a:avLst/>
          </a:prstGeom>
        </p:spPr>
      </p:pic>
      <p:sp>
        <p:nvSpPr>
          <p:cNvPr id="9" name="Right Arrow 8"/>
          <p:cNvSpPr/>
          <p:nvPr/>
        </p:nvSpPr>
        <p:spPr>
          <a:xfrm>
            <a:off x="4235211" y="3248025"/>
            <a:ext cx="730729" cy="36195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Arrow Connector 10"/>
          <p:cNvCxnSpPr/>
          <p:nvPr/>
        </p:nvCxnSpPr>
        <p:spPr>
          <a:xfrm rot="10800000">
            <a:off x="2695575" y="3619500"/>
            <a:ext cx="495300" cy="1588"/>
          </a:xfrm>
          <a:prstGeom prst="straightConnector1">
            <a:avLst/>
          </a:pr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rot="10800000">
            <a:off x="1962150" y="4752975"/>
            <a:ext cx="495300" cy="1588"/>
          </a:xfrm>
          <a:prstGeom prst="straightConnector1">
            <a:avLst/>
          </a:pr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rot="10800000">
            <a:off x="2095500" y="2000250"/>
            <a:ext cx="228600" cy="1588"/>
          </a:xfrm>
          <a:prstGeom prst="straightConnector1">
            <a:avLst/>
          </a:pr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a:off x="1247775" y="2400300"/>
            <a:ext cx="409575" cy="1588"/>
          </a:xfrm>
          <a:prstGeom prst="straightConnector1">
            <a:avLst/>
          </a:pr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a:off x="685800" y="3933825"/>
            <a:ext cx="504825" cy="9525"/>
          </a:xfrm>
          <a:prstGeom prst="straightConnector1">
            <a:avLst/>
          </a:pr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a:off x="1743075" y="4076700"/>
            <a:ext cx="266700" cy="1588"/>
          </a:xfrm>
          <a:prstGeom prst="straightConnector1">
            <a:avLst/>
          </a:pr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rot="10800000">
            <a:off x="1690689" y="3430588"/>
            <a:ext cx="166687" cy="1588"/>
          </a:xfrm>
          <a:prstGeom prst="straightConnector1">
            <a:avLst/>
          </a:pr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a:off x="2409825" y="2952750"/>
            <a:ext cx="238125" cy="1588"/>
          </a:xfrm>
          <a:prstGeom prst="straightConnector1">
            <a:avLst/>
          </a:pr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19" name="Rectangle 18"/>
          <p:cNvSpPr/>
          <p:nvPr/>
        </p:nvSpPr>
        <p:spPr>
          <a:xfrm>
            <a:off x="4987799" y="5796275"/>
            <a:ext cx="918733" cy="762000"/>
          </a:xfrm>
          <a:prstGeom prst="rect">
            <a:avLst/>
          </a:prstGeom>
          <a:solidFill>
            <a:schemeClr val="accent1">
              <a:alpha val="31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18" name="Picture 17" descr="TP_tmp.emf"/>
          <p:cNvPicPr>
            <a:picLocks noChangeAspect="1"/>
          </p:cNvPicPr>
          <p:nvPr>
            <p:custDataLst>
              <p:tags r:id="rId1"/>
            </p:custDataLst>
          </p:nvPr>
        </p:nvPicPr>
        <p:blipFill>
          <a:blip r:embed="rId6" cstate="print">
            <a:clrChange>
              <a:clrFrom>
                <a:srgbClr val="FFFFFF"/>
              </a:clrFrom>
              <a:clrTo>
                <a:srgbClr val="FFFFFF">
                  <a:alpha val="0"/>
                </a:srgbClr>
              </a:clrTo>
            </a:clrChange>
          </a:blip>
          <a:stretch>
            <a:fillRect/>
          </a:stretch>
        </p:blipFill>
        <p:spPr bwMode="auto">
          <a:xfrm>
            <a:off x="1104610" y="5859075"/>
            <a:ext cx="6934776" cy="621461"/>
          </a:xfrm>
          <a:prstGeom prst="rect">
            <a:avLst/>
          </a:prstGeom>
          <a:noFill/>
          <a:ln/>
          <a:effectLst/>
        </p:spPr>
      </p:pic>
    </p:spTree>
  </p:cSld>
  <p:clrMapOvr>
    <a:masterClrMapping/>
  </p:clrMapOvr>
  <p:transition advTm="19423"/>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6"/>
          <p:cNvSpPr txBox="1">
            <a:spLocks noChangeArrowheads="1"/>
          </p:cNvSpPr>
          <p:nvPr/>
        </p:nvSpPr>
        <p:spPr bwMode="auto">
          <a:xfrm>
            <a:off x="1691184" y="5481638"/>
            <a:ext cx="5761632" cy="369332"/>
          </a:xfrm>
          <a:prstGeom prst="rect">
            <a:avLst/>
          </a:prstGeom>
          <a:noFill/>
          <a:ln w="9525">
            <a:noFill/>
            <a:miter lim="800000"/>
            <a:headEnd/>
            <a:tailEnd/>
          </a:ln>
        </p:spPr>
        <p:txBody>
          <a:bodyPr wrap="square">
            <a:spAutoFit/>
          </a:bodyPr>
          <a:lstStyle/>
          <a:p>
            <a:pPr algn="ctr">
              <a:defRPr/>
            </a:pPr>
            <a:r>
              <a:rPr lang="en-US" dirty="0" smtClean="0">
                <a:latin typeface="+mn-lt"/>
              </a:rPr>
              <a:t>Integrate analytically through the sphere at each sample</a:t>
            </a:r>
            <a:endParaRPr lang="en-US" dirty="0">
              <a:solidFill>
                <a:srgbClr val="FF0000"/>
              </a:solidFill>
              <a:latin typeface="+mn-lt"/>
            </a:endParaRPr>
          </a:p>
        </p:txBody>
      </p:sp>
      <p:sp>
        <p:nvSpPr>
          <p:cNvPr id="56324" name="Title 1"/>
          <p:cNvSpPr>
            <a:spLocks noGrp="1"/>
          </p:cNvSpPr>
          <p:nvPr>
            <p:ph type="title"/>
          </p:nvPr>
        </p:nvSpPr>
        <p:spPr>
          <a:xfrm>
            <a:off x="612775" y="228600"/>
            <a:ext cx="8153400" cy="990600"/>
          </a:xfrm>
        </p:spPr>
        <p:txBody>
          <a:bodyPr/>
          <a:lstStyle/>
          <a:p>
            <a:pPr eaLnBrk="1" hangingPunct="1"/>
            <a:r>
              <a:rPr lang="en-US" smtClean="0"/>
              <a:t>Volume Obscurance</a:t>
            </a:r>
          </a:p>
        </p:txBody>
      </p:sp>
      <p:pic>
        <p:nvPicPr>
          <p:cNvPr id="6" name="Picture 5" descr="3D-Disk-Samples.png"/>
          <p:cNvPicPr>
            <a:picLocks noChangeAspect="1"/>
          </p:cNvPicPr>
          <p:nvPr/>
        </p:nvPicPr>
        <p:blipFill>
          <a:blip r:embed="rId4" cstate="print"/>
          <a:stretch>
            <a:fillRect/>
          </a:stretch>
        </p:blipFill>
        <p:spPr>
          <a:xfrm>
            <a:off x="237744" y="1636776"/>
            <a:ext cx="3578055" cy="3608534"/>
          </a:xfrm>
          <a:prstGeom prst="rect">
            <a:avLst/>
          </a:prstGeom>
        </p:spPr>
      </p:pic>
      <p:sp>
        <p:nvSpPr>
          <p:cNvPr id="8" name="Rectangle 7"/>
          <p:cNvSpPr/>
          <p:nvPr/>
        </p:nvSpPr>
        <p:spPr>
          <a:xfrm>
            <a:off x="5939269" y="5796275"/>
            <a:ext cx="731837" cy="762000"/>
          </a:xfrm>
          <a:prstGeom prst="rect">
            <a:avLst/>
          </a:prstGeom>
          <a:solidFill>
            <a:schemeClr val="accent1">
              <a:alpha val="31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9" name="Right Arrow 8"/>
          <p:cNvSpPr/>
          <p:nvPr/>
        </p:nvSpPr>
        <p:spPr>
          <a:xfrm>
            <a:off x="4235211" y="3248025"/>
            <a:ext cx="730729" cy="36195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17" descr="3D-line-samples.png"/>
          <p:cNvPicPr>
            <a:picLocks noChangeAspect="1"/>
          </p:cNvPicPr>
          <p:nvPr/>
        </p:nvPicPr>
        <p:blipFill>
          <a:blip r:embed="rId5" cstate="print"/>
          <a:stretch>
            <a:fillRect/>
          </a:stretch>
        </p:blipFill>
        <p:spPr>
          <a:xfrm>
            <a:off x="5367528" y="1624733"/>
            <a:ext cx="3578055" cy="3608534"/>
          </a:xfrm>
          <a:prstGeom prst="rect">
            <a:avLst/>
          </a:prstGeom>
        </p:spPr>
      </p:pic>
      <p:pic>
        <p:nvPicPr>
          <p:cNvPr id="10" name="Picture 9" descr="TP_tmp.emf"/>
          <p:cNvPicPr>
            <a:picLocks noChangeAspect="1"/>
          </p:cNvPicPr>
          <p:nvPr>
            <p:custDataLst>
              <p:tags r:id="rId1"/>
            </p:custDataLst>
          </p:nvPr>
        </p:nvPicPr>
        <p:blipFill>
          <a:blip r:embed="rId6" cstate="print">
            <a:clrChange>
              <a:clrFrom>
                <a:srgbClr val="FFFFFF"/>
              </a:clrFrom>
              <a:clrTo>
                <a:srgbClr val="FFFFFF">
                  <a:alpha val="0"/>
                </a:srgbClr>
              </a:clrTo>
            </a:clrChange>
          </a:blip>
          <a:stretch>
            <a:fillRect/>
          </a:stretch>
        </p:blipFill>
        <p:spPr bwMode="auto">
          <a:xfrm>
            <a:off x="1104610" y="5859075"/>
            <a:ext cx="6934776" cy="621461"/>
          </a:xfrm>
          <a:prstGeom prst="rect">
            <a:avLst/>
          </a:prstGeom>
          <a:noFill/>
          <a:ln/>
          <a:effectLst/>
        </p:spPr>
      </p:pic>
    </p:spTree>
  </p:cSld>
  <p:clrMapOvr>
    <a:masterClrMapping/>
  </p:clrMapOvr>
  <p:transition advTm="24945"/>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p:cNvPicPr>
            <a:picLocks noChangeAspect="1" noChangeArrowheads="1"/>
          </p:cNvPicPr>
          <p:nvPr/>
        </p:nvPicPr>
        <p:blipFill>
          <a:blip r:embed="rId4" cstate="print"/>
          <a:srcRect/>
          <a:stretch>
            <a:fillRect/>
          </a:stretch>
        </p:blipFill>
        <p:spPr bwMode="auto">
          <a:xfrm>
            <a:off x="5067300" y="2052638"/>
            <a:ext cx="3314700" cy="3000375"/>
          </a:xfrm>
          <a:prstGeom prst="rect">
            <a:avLst/>
          </a:prstGeom>
          <a:noFill/>
          <a:ln w="9525">
            <a:noFill/>
            <a:miter lim="800000"/>
            <a:headEnd/>
            <a:tailEnd/>
          </a:ln>
        </p:spPr>
      </p:pic>
      <p:pic>
        <p:nvPicPr>
          <p:cNvPr id="15" name="Picture 14" descr="3d-disk.png"/>
          <p:cNvPicPr>
            <a:picLocks noChangeAspect="1"/>
          </p:cNvPicPr>
          <p:nvPr/>
        </p:nvPicPr>
        <p:blipFill>
          <a:blip r:embed="rId5" cstate="print"/>
          <a:srcRect l="24819" t="30873"/>
          <a:stretch>
            <a:fillRect/>
          </a:stretch>
        </p:blipFill>
        <p:spPr>
          <a:xfrm>
            <a:off x="192024" y="2007108"/>
            <a:ext cx="4249090" cy="3200400"/>
          </a:xfrm>
          <a:prstGeom prst="rect">
            <a:avLst/>
          </a:prstGeom>
        </p:spPr>
      </p:pic>
      <p:sp>
        <p:nvSpPr>
          <p:cNvPr id="24" name="TextBox 6"/>
          <p:cNvSpPr txBox="1">
            <a:spLocks noChangeArrowheads="1"/>
          </p:cNvSpPr>
          <p:nvPr/>
        </p:nvSpPr>
        <p:spPr bwMode="auto">
          <a:xfrm>
            <a:off x="705012" y="5481638"/>
            <a:ext cx="7733977" cy="369332"/>
          </a:xfrm>
          <a:prstGeom prst="rect">
            <a:avLst/>
          </a:prstGeom>
          <a:noFill/>
          <a:ln w="9525">
            <a:noFill/>
            <a:miter lim="800000"/>
            <a:headEnd/>
            <a:tailEnd/>
          </a:ln>
        </p:spPr>
        <p:txBody>
          <a:bodyPr wrap="none">
            <a:spAutoFit/>
          </a:bodyPr>
          <a:lstStyle/>
          <a:p>
            <a:pPr>
              <a:defRPr/>
            </a:pPr>
            <a:r>
              <a:rPr lang="en-US" dirty="0">
                <a:latin typeface="+mn-lt"/>
              </a:rPr>
              <a:t>Start with </a:t>
            </a:r>
            <a:r>
              <a:rPr lang="en-US" dirty="0" smtClean="0">
                <a:latin typeface="+mn-lt"/>
              </a:rPr>
              <a:t>the disk centered at </a:t>
            </a:r>
            <a:r>
              <a:rPr lang="en-US" dirty="0" smtClean="0">
                <a:solidFill>
                  <a:srgbClr val="FF0000"/>
                </a:solidFill>
                <a:latin typeface="+mn-lt"/>
              </a:rPr>
              <a:t>P</a:t>
            </a:r>
            <a:r>
              <a:rPr lang="en-US" dirty="0" smtClean="0">
                <a:latin typeface="+mn-lt"/>
              </a:rPr>
              <a:t> and</a:t>
            </a:r>
            <a:r>
              <a:rPr lang="en-US" dirty="0" smtClean="0">
                <a:solidFill>
                  <a:srgbClr val="FF0000"/>
                </a:solidFill>
                <a:latin typeface="+mn-lt"/>
              </a:rPr>
              <a:t> </a:t>
            </a:r>
            <a:r>
              <a:rPr lang="en-US" dirty="0">
                <a:latin typeface="+mn-lt"/>
              </a:rPr>
              <a:t>sample </a:t>
            </a:r>
            <a:r>
              <a:rPr lang="en-US" dirty="0" smtClean="0">
                <a:latin typeface="+mn-lt"/>
              </a:rPr>
              <a:t>at </a:t>
            </a:r>
            <a:r>
              <a:rPr lang="en-US" dirty="0">
                <a:latin typeface="+mn-lt"/>
              </a:rPr>
              <a:t>random </a:t>
            </a:r>
            <a:r>
              <a:rPr lang="en-US" dirty="0" smtClean="0">
                <a:latin typeface="+mn-lt"/>
              </a:rPr>
              <a:t>screen </a:t>
            </a:r>
            <a:r>
              <a:rPr lang="en-US" dirty="0">
                <a:solidFill>
                  <a:srgbClr val="37C047"/>
                </a:solidFill>
                <a:latin typeface="+mn-lt"/>
              </a:rPr>
              <a:t>(</a:t>
            </a:r>
            <a:r>
              <a:rPr lang="en-US" dirty="0" err="1">
                <a:solidFill>
                  <a:srgbClr val="37C047"/>
                </a:solidFill>
                <a:latin typeface="+mn-lt"/>
              </a:rPr>
              <a:t>x,y</a:t>
            </a:r>
            <a:r>
              <a:rPr lang="en-US" dirty="0" smtClean="0">
                <a:solidFill>
                  <a:srgbClr val="37C047"/>
                </a:solidFill>
                <a:latin typeface="+mn-lt"/>
              </a:rPr>
              <a:t>) </a:t>
            </a:r>
            <a:r>
              <a:rPr lang="en-US" dirty="0" smtClean="0">
                <a:latin typeface="+mn-lt"/>
              </a:rPr>
              <a:t>within the disk</a:t>
            </a:r>
            <a:endParaRPr lang="en-US" dirty="0">
              <a:latin typeface="+mn-lt"/>
            </a:endParaRPr>
          </a:p>
        </p:txBody>
      </p:sp>
      <p:sp>
        <p:nvSpPr>
          <p:cNvPr id="57347" name="Title 1"/>
          <p:cNvSpPr>
            <a:spLocks noGrp="1"/>
          </p:cNvSpPr>
          <p:nvPr>
            <p:ph type="title"/>
          </p:nvPr>
        </p:nvSpPr>
        <p:spPr>
          <a:xfrm>
            <a:off x="612775" y="228600"/>
            <a:ext cx="8153400" cy="990600"/>
          </a:xfrm>
        </p:spPr>
        <p:txBody>
          <a:bodyPr/>
          <a:lstStyle/>
          <a:p>
            <a:pPr eaLnBrk="1" hangingPunct="1"/>
            <a:r>
              <a:rPr lang="en-US" smtClean="0"/>
              <a:t>Volume Obscurance</a:t>
            </a:r>
          </a:p>
        </p:txBody>
      </p:sp>
      <p:sp>
        <p:nvSpPr>
          <p:cNvPr id="13" name="TextBox 12"/>
          <p:cNvSpPr txBox="1"/>
          <p:nvPr/>
        </p:nvSpPr>
        <p:spPr bwMode="auto">
          <a:xfrm>
            <a:off x="5846763" y="5048250"/>
            <a:ext cx="2171700" cy="369888"/>
          </a:xfrm>
          <a:prstGeom prst="rect">
            <a:avLst/>
          </a:prstGeom>
          <a:noFill/>
        </p:spPr>
        <p:txBody>
          <a:bodyPr wrap="none">
            <a:spAutoFit/>
          </a:bodyPr>
          <a:lstStyle/>
          <a:p>
            <a:pPr>
              <a:defRPr/>
            </a:pPr>
            <a:r>
              <a:rPr lang="en-US" dirty="0">
                <a:latin typeface="+mn-lt"/>
              </a:rPr>
              <a:t>Two Dimensional Slice</a:t>
            </a:r>
          </a:p>
        </p:txBody>
      </p:sp>
      <p:sp>
        <p:nvSpPr>
          <p:cNvPr id="14" name="TextBox 13"/>
          <p:cNvSpPr txBox="1"/>
          <p:nvPr/>
        </p:nvSpPr>
        <p:spPr bwMode="auto">
          <a:xfrm>
            <a:off x="1452244" y="5114925"/>
            <a:ext cx="1741182" cy="369332"/>
          </a:xfrm>
          <a:prstGeom prst="rect">
            <a:avLst/>
          </a:prstGeom>
          <a:noFill/>
        </p:spPr>
        <p:txBody>
          <a:bodyPr wrap="none">
            <a:spAutoFit/>
          </a:bodyPr>
          <a:lstStyle/>
          <a:p>
            <a:pPr>
              <a:defRPr/>
            </a:pPr>
            <a:r>
              <a:rPr lang="en-US" dirty="0" smtClean="0">
                <a:latin typeface="+mn-lt"/>
              </a:rPr>
              <a:t>Three Dimensions</a:t>
            </a:r>
            <a:endParaRPr lang="en-US" dirty="0">
              <a:latin typeface="+mn-lt"/>
            </a:endParaRPr>
          </a:p>
        </p:txBody>
      </p:sp>
      <p:pic>
        <p:nvPicPr>
          <p:cNvPr id="10" name="Picture 9" descr="TP_tmp.emf"/>
          <p:cNvPicPr>
            <a:picLocks noChangeAspect="1"/>
          </p:cNvPicPr>
          <p:nvPr>
            <p:custDataLst>
              <p:tags r:id="rId1"/>
            </p:custDataLst>
          </p:nvPr>
        </p:nvPicPr>
        <p:blipFill>
          <a:blip r:embed="rId6" cstate="print">
            <a:clrChange>
              <a:clrFrom>
                <a:srgbClr val="FFFFFF"/>
              </a:clrFrom>
              <a:clrTo>
                <a:srgbClr val="FFFFFF">
                  <a:alpha val="0"/>
                </a:srgbClr>
              </a:clrTo>
            </a:clrChange>
          </a:blip>
          <a:stretch>
            <a:fillRect/>
          </a:stretch>
        </p:blipFill>
        <p:spPr bwMode="auto">
          <a:xfrm>
            <a:off x="1104610" y="5859075"/>
            <a:ext cx="6934776" cy="621461"/>
          </a:xfrm>
          <a:prstGeom prst="rect">
            <a:avLst/>
          </a:prstGeom>
          <a:noFill/>
          <a:ln/>
          <a:effectLst/>
        </p:spPr>
      </p:pic>
    </p:spTree>
  </p:cSld>
  <p:clrMapOvr>
    <a:masterClrMapping/>
  </p:clrMapOvr>
  <p:transition advTm="54008"/>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a:blip r:embed="rId4" cstate="print"/>
          <a:srcRect/>
          <a:stretch>
            <a:fillRect/>
          </a:stretch>
        </p:blipFill>
        <p:spPr bwMode="auto">
          <a:xfrm>
            <a:off x="2924175" y="1938338"/>
            <a:ext cx="3295650" cy="2981325"/>
          </a:xfrm>
          <a:prstGeom prst="rect">
            <a:avLst/>
          </a:prstGeom>
          <a:noFill/>
          <a:ln w="9525">
            <a:noFill/>
            <a:miter lim="800000"/>
            <a:headEnd/>
            <a:tailEnd/>
          </a:ln>
        </p:spPr>
      </p:pic>
      <p:sp>
        <p:nvSpPr>
          <p:cNvPr id="24" name="TextBox 6"/>
          <p:cNvSpPr txBox="1">
            <a:spLocks noChangeArrowheads="1"/>
          </p:cNvSpPr>
          <p:nvPr/>
        </p:nvSpPr>
        <p:spPr bwMode="auto">
          <a:xfrm>
            <a:off x="2747270" y="5481638"/>
            <a:ext cx="3649461" cy="369332"/>
          </a:xfrm>
          <a:prstGeom prst="rect">
            <a:avLst/>
          </a:prstGeom>
          <a:noFill/>
          <a:ln w="9525">
            <a:noFill/>
            <a:miter lim="800000"/>
            <a:headEnd/>
            <a:tailEnd/>
          </a:ln>
        </p:spPr>
        <p:txBody>
          <a:bodyPr wrap="none">
            <a:spAutoFit/>
          </a:bodyPr>
          <a:lstStyle/>
          <a:p>
            <a:pPr>
              <a:defRPr/>
            </a:pPr>
            <a:r>
              <a:rPr lang="en-US" dirty="0">
                <a:latin typeface="+mn-lt"/>
              </a:rPr>
              <a:t>Assume </a:t>
            </a:r>
            <a:r>
              <a:rPr lang="en-US" dirty="0" smtClean="0">
                <a:latin typeface="+mn-lt"/>
              </a:rPr>
              <a:t>that </a:t>
            </a:r>
            <a:r>
              <a:rPr lang="en-US" dirty="0">
                <a:latin typeface="+mn-lt"/>
              </a:rPr>
              <a:t>viewing rays are parallel</a:t>
            </a:r>
          </a:p>
        </p:txBody>
      </p:sp>
      <p:sp>
        <p:nvSpPr>
          <p:cNvPr id="58371" name="Title 1"/>
          <p:cNvSpPr>
            <a:spLocks noGrp="1"/>
          </p:cNvSpPr>
          <p:nvPr>
            <p:ph type="title"/>
          </p:nvPr>
        </p:nvSpPr>
        <p:spPr>
          <a:xfrm>
            <a:off x="612775" y="228600"/>
            <a:ext cx="8153400" cy="990600"/>
          </a:xfrm>
        </p:spPr>
        <p:txBody>
          <a:bodyPr/>
          <a:lstStyle/>
          <a:p>
            <a:pPr eaLnBrk="1" hangingPunct="1"/>
            <a:r>
              <a:rPr lang="en-US" smtClean="0"/>
              <a:t>Volume Obscurance</a:t>
            </a:r>
          </a:p>
        </p:txBody>
      </p:sp>
      <p:pic>
        <p:nvPicPr>
          <p:cNvPr id="6" name="Picture 5" descr="TP_tmp.emf"/>
          <p:cNvPicPr>
            <a:picLocks noChangeAspect="1"/>
          </p:cNvPicPr>
          <p:nvPr>
            <p:custDataLst>
              <p:tags r:id="rId1"/>
            </p:custDataLst>
          </p:nvPr>
        </p:nvPicPr>
        <p:blipFill>
          <a:blip r:embed="rId5" cstate="print">
            <a:clrChange>
              <a:clrFrom>
                <a:srgbClr val="FFFFFF"/>
              </a:clrFrom>
              <a:clrTo>
                <a:srgbClr val="FFFFFF">
                  <a:alpha val="0"/>
                </a:srgbClr>
              </a:clrTo>
            </a:clrChange>
          </a:blip>
          <a:stretch>
            <a:fillRect/>
          </a:stretch>
        </p:blipFill>
        <p:spPr bwMode="auto">
          <a:xfrm>
            <a:off x="1104610" y="5859075"/>
            <a:ext cx="6934776" cy="621461"/>
          </a:xfrm>
          <a:prstGeom prst="rect">
            <a:avLst/>
          </a:prstGeom>
          <a:noFill/>
          <a:ln/>
          <a:effectLst/>
        </p:spPr>
      </p:pic>
    </p:spTree>
  </p:cSld>
  <p:clrMapOvr>
    <a:masterClrMapping/>
  </p:clrMapOvr>
  <p:transition advTm="17207"/>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4" cstate="print"/>
          <a:srcRect/>
          <a:stretch>
            <a:fillRect/>
          </a:stretch>
        </p:blipFill>
        <p:spPr bwMode="auto">
          <a:xfrm>
            <a:off x="2914650" y="1928813"/>
            <a:ext cx="3314700" cy="3000375"/>
          </a:xfrm>
          <a:prstGeom prst="rect">
            <a:avLst/>
          </a:prstGeom>
          <a:noFill/>
          <a:ln w="9525">
            <a:noFill/>
            <a:miter lim="800000"/>
            <a:headEnd/>
            <a:tailEnd/>
          </a:ln>
        </p:spPr>
      </p:pic>
      <p:sp>
        <p:nvSpPr>
          <p:cNvPr id="24" name="TextBox 6"/>
          <p:cNvSpPr txBox="1">
            <a:spLocks noChangeArrowheads="1"/>
          </p:cNvSpPr>
          <p:nvPr/>
        </p:nvSpPr>
        <p:spPr bwMode="auto">
          <a:xfrm>
            <a:off x="2452189" y="5481638"/>
            <a:ext cx="4239622" cy="369332"/>
          </a:xfrm>
          <a:prstGeom prst="rect">
            <a:avLst/>
          </a:prstGeom>
          <a:noFill/>
          <a:ln w="9525">
            <a:noFill/>
            <a:miter lim="800000"/>
            <a:headEnd/>
            <a:tailEnd/>
          </a:ln>
        </p:spPr>
        <p:txBody>
          <a:bodyPr wrap="none">
            <a:spAutoFit/>
          </a:bodyPr>
          <a:lstStyle/>
          <a:p>
            <a:pPr>
              <a:defRPr/>
            </a:pPr>
            <a:r>
              <a:rPr lang="en-US" dirty="0">
                <a:latin typeface="+mn-lt"/>
              </a:rPr>
              <a:t>Each viewing ray defines a step function </a:t>
            </a:r>
            <a:r>
              <a:rPr lang="en-US" dirty="0" smtClean="0">
                <a:latin typeface="+mn-lt"/>
              </a:rPr>
              <a:t>f(z)</a:t>
            </a:r>
            <a:endParaRPr lang="en-US" dirty="0">
              <a:latin typeface="+mn-lt"/>
            </a:endParaRPr>
          </a:p>
        </p:txBody>
      </p:sp>
      <p:sp>
        <p:nvSpPr>
          <p:cNvPr id="59395" name="Title 1"/>
          <p:cNvSpPr>
            <a:spLocks noGrp="1"/>
          </p:cNvSpPr>
          <p:nvPr>
            <p:ph type="title"/>
          </p:nvPr>
        </p:nvSpPr>
        <p:spPr>
          <a:xfrm>
            <a:off x="612775" y="228600"/>
            <a:ext cx="8153400" cy="990600"/>
          </a:xfrm>
        </p:spPr>
        <p:txBody>
          <a:bodyPr/>
          <a:lstStyle/>
          <a:p>
            <a:pPr eaLnBrk="1" hangingPunct="1"/>
            <a:r>
              <a:rPr lang="en-US" smtClean="0"/>
              <a:t>Volume Obscurance</a:t>
            </a:r>
          </a:p>
        </p:txBody>
      </p:sp>
      <p:cxnSp>
        <p:nvCxnSpPr>
          <p:cNvPr id="8" name="Straight Connector 7"/>
          <p:cNvCxnSpPr/>
          <p:nvPr/>
        </p:nvCxnSpPr>
        <p:spPr>
          <a:xfrm rot="10800000">
            <a:off x="4829175" y="5105400"/>
            <a:ext cx="1381125" cy="0"/>
          </a:xfrm>
          <a:prstGeom prst="line">
            <a:avLst/>
          </a:prstGeom>
          <a:ln w="25400">
            <a:solidFill>
              <a:srgbClr val="37C047"/>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rot="10800000">
            <a:off x="2981325" y="5353050"/>
            <a:ext cx="1852613"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rot="5400000" flipH="1" flipV="1">
            <a:off x="4710113" y="5229225"/>
            <a:ext cx="247650" cy="0"/>
          </a:xfrm>
          <a:prstGeom prst="line">
            <a:avLst/>
          </a:prstGeom>
          <a:ln w="25400">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pic>
        <p:nvPicPr>
          <p:cNvPr id="10" name="Picture 9" descr="TP_tmp.emf"/>
          <p:cNvPicPr>
            <a:picLocks noChangeAspect="1"/>
          </p:cNvPicPr>
          <p:nvPr>
            <p:custDataLst>
              <p:tags r:id="rId1"/>
            </p:custDataLst>
          </p:nvPr>
        </p:nvPicPr>
        <p:blipFill>
          <a:blip r:embed="rId5" cstate="print">
            <a:clrChange>
              <a:clrFrom>
                <a:srgbClr val="FFFFFF"/>
              </a:clrFrom>
              <a:clrTo>
                <a:srgbClr val="FFFFFF">
                  <a:alpha val="0"/>
                </a:srgbClr>
              </a:clrTo>
            </a:clrChange>
          </a:blip>
          <a:stretch>
            <a:fillRect/>
          </a:stretch>
        </p:blipFill>
        <p:spPr bwMode="auto">
          <a:xfrm>
            <a:off x="1104610" y="5859075"/>
            <a:ext cx="6934776" cy="621461"/>
          </a:xfrm>
          <a:prstGeom prst="rect">
            <a:avLst/>
          </a:prstGeom>
          <a:noFill/>
          <a:ln/>
          <a:effectLst/>
        </p:spPr>
      </p:pic>
    </p:spTree>
  </p:cSld>
  <p:clrMapOvr>
    <a:masterClrMapping/>
  </p:clrMapOvr>
  <p:transition advTm="12090"/>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4" cstate="print"/>
          <a:srcRect/>
          <a:stretch>
            <a:fillRect/>
          </a:stretch>
        </p:blipFill>
        <p:spPr bwMode="auto">
          <a:xfrm>
            <a:off x="2914650" y="1928813"/>
            <a:ext cx="3314700" cy="3000375"/>
          </a:xfrm>
          <a:prstGeom prst="rect">
            <a:avLst/>
          </a:prstGeom>
          <a:noFill/>
          <a:ln w="9525">
            <a:noFill/>
            <a:miter lim="800000"/>
            <a:headEnd/>
            <a:tailEnd/>
          </a:ln>
        </p:spPr>
      </p:pic>
      <p:sp>
        <p:nvSpPr>
          <p:cNvPr id="24" name="TextBox 6"/>
          <p:cNvSpPr txBox="1">
            <a:spLocks noChangeArrowheads="1"/>
          </p:cNvSpPr>
          <p:nvPr/>
        </p:nvSpPr>
        <p:spPr bwMode="auto">
          <a:xfrm>
            <a:off x="2722563" y="5481638"/>
            <a:ext cx="3698875" cy="369887"/>
          </a:xfrm>
          <a:prstGeom prst="rect">
            <a:avLst/>
          </a:prstGeom>
          <a:noFill/>
          <a:ln w="9525">
            <a:noFill/>
            <a:miter lim="800000"/>
            <a:headEnd/>
            <a:tailEnd/>
          </a:ln>
        </p:spPr>
        <p:txBody>
          <a:bodyPr wrap="none">
            <a:spAutoFit/>
          </a:bodyPr>
          <a:lstStyle/>
          <a:p>
            <a:pPr>
              <a:defRPr/>
            </a:pPr>
            <a:r>
              <a:rPr lang="en-US" dirty="0" smtClean="0">
                <a:latin typeface="+mn-lt"/>
              </a:rPr>
              <a:t>Calculate the red portion of each ray </a:t>
            </a:r>
            <a:endParaRPr lang="en-US" dirty="0">
              <a:solidFill>
                <a:srgbClr val="0000FF"/>
              </a:solidFill>
              <a:latin typeface="+mn-lt"/>
            </a:endParaRPr>
          </a:p>
        </p:txBody>
      </p:sp>
      <p:pic>
        <p:nvPicPr>
          <p:cNvPr id="62467" name="Picture 17" descr="TP_tmp.emf"/>
          <p:cNvPicPr>
            <a:picLocks noChangeAspect="1"/>
          </p:cNvPicPr>
          <p:nvPr>
            <p:custDataLst>
              <p:tags r:id="rId1"/>
            </p:custDataLst>
          </p:nvPr>
        </p:nvPicPr>
        <p:blipFill>
          <a:blip r:embed="rId5" cstate="print"/>
          <a:srcRect/>
          <a:stretch>
            <a:fillRect/>
          </a:stretch>
        </p:blipFill>
        <p:spPr bwMode="auto">
          <a:xfrm>
            <a:off x="2198688" y="6013450"/>
            <a:ext cx="4746625" cy="487363"/>
          </a:xfrm>
          <a:prstGeom prst="rect">
            <a:avLst/>
          </a:prstGeom>
          <a:noFill/>
          <a:ln w="9525">
            <a:noFill/>
            <a:miter lim="800000"/>
            <a:headEnd/>
            <a:tailEnd/>
          </a:ln>
        </p:spPr>
      </p:pic>
      <p:sp>
        <p:nvSpPr>
          <p:cNvPr id="62468" name="Title 1"/>
          <p:cNvSpPr>
            <a:spLocks noGrp="1"/>
          </p:cNvSpPr>
          <p:nvPr>
            <p:ph type="title"/>
          </p:nvPr>
        </p:nvSpPr>
        <p:spPr>
          <a:xfrm>
            <a:off x="612775" y="228600"/>
            <a:ext cx="8153400" cy="990600"/>
          </a:xfrm>
        </p:spPr>
        <p:txBody>
          <a:bodyPr/>
          <a:lstStyle/>
          <a:p>
            <a:pPr eaLnBrk="1" hangingPunct="1"/>
            <a:r>
              <a:rPr lang="en-US" smtClean="0"/>
              <a:t>Volume Obscurance</a:t>
            </a:r>
          </a:p>
        </p:txBody>
      </p:sp>
      <p:cxnSp>
        <p:nvCxnSpPr>
          <p:cNvPr id="7" name="Straight Connector 6"/>
          <p:cNvCxnSpPr/>
          <p:nvPr/>
        </p:nvCxnSpPr>
        <p:spPr>
          <a:xfrm rot="5400000">
            <a:off x="4509294" y="4569619"/>
            <a:ext cx="1414462" cy="0"/>
          </a:xfrm>
          <a:prstGeom prst="line">
            <a:avLst/>
          </a:prstGeom>
          <a:ln w="15240"/>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rot="5400000">
            <a:off x="2516981" y="4574382"/>
            <a:ext cx="1404937" cy="0"/>
          </a:xfrm>
          <a:prstGeom prst="line">
            <a:avLst/>
          </a:prstGeom>
          <a:ln w="15240"/>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a:off x="4843463" y="5119688"/>
            <a:ext cx="380205" cy="1588"/>
          </a:xfrm>
          <a:prstGeom prst="straightConnector1">
            <a:avLst/>
          </a:prstGeom>
          <a:ln w="15240">
            <a:tailEnd type="arrow"/>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rot="5400000">
            <a:off x="3935413" y="4984750"/>
            <a:ext cx="584200" cy="0"/>
          </a:xfrm>
          <a:prstGeom prst="line">
            <a:avLst/>
          </a:prstGeom>
          <a:ln w="15240"/>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a:stCxn id="62475" idx="1"/>
          </p:cNvCxnSpPr>
          <p:nvPr/>
        </p:nvCxnSpPr>
        <p:spPr>
          <a:xfrm rot="10800000" flipV="1">
            <a:off x="4234656" y="5114339"/>
            <a:ext cx="298450" cy="585"/>
          </a:xfrm>
          <a:prstGeom prst="straightConnector1">
            <a:avLst/>
          </a:prstGeom>
          <a:ln w="15240">
            <a:tailEnd type="arrow"/>
          </a:ln>
        </p:spPr>
        <p:style>
          <a:lnRef idx="1">
            <a:schemeClr val="accent1"/>
          </a:lnRef>
          <a:fillRef idx="0">
            <a:schemeClr val="accent1"/>
          </a:fillRef>
          <a:effectRef idx="0">
            <a:schemeClr val="accent1"/>
          </a:effectRef>
          <a:fontRef idx="minor">
            <a:schemeClr val="tx1"/>
          </a:fontRef>
        </p:style>
      </p:cxnSp>
      <p:sp>
        <p:nvSpPr>
          <p:cNvPr id="62475" name="TextBox 25"/>
          <p:cNvSpPr txBox="1">
            <a:spLocks noChangeArrowheads="1"/>
          </p:cNvSpPr>
          <p:nvPr/>
        </p:nvSpPr>
        <p:spPr bwMode="auto">
          <a:xfrm>
            <a:off x="4533106" y="4945063"/>
            <a:ext cx="356188" cy="338554"/>
          </a:xfrm>
          <a:prstGeom prst="rect">
            <a:avLst/>
          </a:prstGeom>
          <a:noFill/>
          <a:ln w="9525">
            <a:noFill/>
            <a:miter lim="800000"/>
            <a:headEnd/>
            <a:tailEnd/>
          </a:ln>
        </p:spPr>
        <p:txBody>
          <a:bodyPr wrap="none">
            <a:spAutoFit/>
          </a:bodyPr>
          <a:lstStyle/>
          <a:p>
            <a:r>
              <a:rPr lang="en-US" sz="1600" dirty="0" smtClean="0"/>
              <a:t>z</a:t>
            </a:r>
            <a:r>
              <a:rPr lang="en-US" sz="1600" baseline="-25000" dirty="0" smtClean="0"/>
              <a:t>s</a:t>
            </a:r>
            <a:endParaRPr lang="en-US" sz="1600" baseline="-25000" dirty="0"/>
          </a:p>
        </p:txBody>
      </p:sp>
      <p:sp>
        <p:nvSpPr>
          <p:cNvPr id="62476" name="TextBox 36"/>
          <p:cNvSpPr txBox="1">
            <a:spLocks noChangeArrowheads="1"/>
          </p:cNvSpPr>
          <p:nvPr/>
        </p:nvSpPr>
        <p:spPr bwMode="auto">
          <a:xfrm>
            <a:off x="4380704" y="4706938"/>
            <a:ext cx="342900" cy="338137"/>
          </a:xfrm>
          <a:prstGeom prst="rect">
            <a:avLst/>
          </a:prstGeom>
          <a:noFill/>
          <a:ln w="9525">
            <a:noFill/>
            <a:miter lim="800000"/>
            <a:headEnd/>
            <a:tailEnd/>
          </a:ln>
        </p:spPr>
        <p:txBody>
          <a:bodyPr wrap="none">
            <a:spAutoFit/>
          </a:bodyPr>
          <a:lstStyle/>
          <a:p>
            <a:r>
              <a:rPr lang="en-US" sz="1600" dirty="0" err="1"/>
              <a:t>d</a:t>
            </a:r>
            <a:r>
              <a:rPr lang="en-US" sz="1600" baseline="-25000" dirty="0" err="1"/>
              <a:t>r</a:t>
            </a:r>
            <a:endParaRPr lang="en-US" sz="1600" baseline="-25000" dirty="0"/>
          </a:p>
        </p:txBody>
      </p:sp>
      <p:cxnSp>
        <p:nvCxnSpPr>
          <p:cNvPr id="38" name="Straight Arrow Connector 37"/>
          <p:cNvCxnSpPr/>
          <p:nvPr/>
        </p:nvCxnSpPr>
        <p:spPr>
          <a:xfrm>
            <a:off x="4686300" y="4879975"/>
            <a:ext cx="144463" cy="1"/>
          </a:xfrm>
          <a:prstGeom prst="straightConnector1">
            <a:avLst/>
          </a:prstGeom>
          <a:ln w="15240">
            <a:tailEnd type="arrow"/>
          </a:ln>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p:nvPr/>
        </p:nvCxnSpPr>
        <p:spPr>
          <a:xfrm rot="10800000">
            <a:off x="4229102" y="4873625"/>
            <a:ext cx="164305" cy="1588"/>
          </a:xfrm>
          <a:prstGeom prst="straightConnector1">
            <a:avLst/>
          </a:prstGeom>
          <a:ln w="15240">
            <a:tailEnd type="arrow"/>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a:stCxn id="62481" idx="3"/>
          </p:cNvCxnSpPr>
          <p:nvPr/>
        </p:nvCxnSpPr>
        <p:spPr>
          <a:xfrm>
            <a:off x="3878263" y="5108575"/>
            <a:ext cx="334962" cy="4763"/>
          </a:xfrm>
          <a:prstGeom prst="straightConnector1">
            <a:avLst/>
          </a:prstGeom>
          <a:ln w="15240">
            <a:tailEnd type="arrow"/>
          </a:ln>
        </p:spPr>
        <p:style>
          <a:lnRef idx="1">
            <a:schemeClr val="accent1"/>
          </a:lnRef>
          <a:fillRef idx="0">
            <a:schemeClr val="accent1"/>
          </a:fillRef>
          <a:effectRef idx="0">
            <a:schemeClr val="accent1"/>
          </a:effectRef>
          <a:fontRef idx="minor">
            <a:schemeClr val="tx1"/>
          </a:fontRef>
        </p:style>
      </p:cxnSp>
      <p:cxnSp>
        <p:nvCxnSpPr>
          <p:cNvPr id="44" name="Straight Arrow Connector 43"/>
          <p:cNvCxnSpPr>
            <a:stCxn id="62481" idx="1"/>
          </p:cNvCxnSpPr>
          <p:nvPr/>
        </p:nvCxnSpPr>
        <p:spPr>
          <a:xfrm rot="10800000">
            <a:off x="3224213" y="5108575"/>
            <a:ext cx="298450" cy="0"/>
          </a:xfrm>
          <a:prstGeom prst="straightConnector1">
            <a:avLst/>
          </a:prstGeom>
          <a:ln w="15240">
            <a:tailEnd type="arrow"/>
          </a:ln>
        </p:spPr>
        <p:style>
          <a:lnRef idx="1">
            <a:schemeClr val="accent1"/>
          </a:lnRef>
          <a:fillRef idx="0">
            <a:schemeClr val="accent1"/>
          </a:fillRef>
          <a:effectRef idx="0">
            <a:schemeClr val="accent1"/>
          </a:effectRef>
          <a:fontRef idx="minor">
            <a:schemeClr val="tx1"/>
          </a:fontRef>
        </p:style>
      </p:cxnSp>
      <p:sp>
        <p:nvSpPr>
          <p:cNvPr id="62481" name="TextBox 44"/>
          <p:cNvSpPr txBox="1">
            <a:spLocks noChangeArrowheads="1"/>
          </p:cNvSpPr>
          <p:nvPr/>
        </p:nvSpPr>
        <p:spPr bwMode="auto">
          <a:xfrm>
            <a:off x="3522663" y="4938713"/>
            <a:ext cx="355600" cy="338137"/>
          </a:xfrm>
          <a:prstGeom prst="rect">
            <a:avLst/>
          </a:prstGeom>
          <a:noFill/>
          <a:ln w="9525">
            <a:noFill/>
            <a:miter lim="800000"/>
            <a:headEnd/>
            <a:tailEnd/>
          </a:ln>
        </p:spPr>
        <p:txBody>
          <a:bodyPr wrap="none">
            <a:spAutoFit/>
          </a:bodyPr>
          <a:lstStyle/>
          <a:p>
            <a:r>
              <a:rPr lang="en-US" sz="1600" dirty="0"/>
              <a:t>z</a:t>
            </a:r>
            <a:r>
              <a:rPr lang="en-US" sz="1600" baseline="-25000" dirty="0"/>
              <a:t>s</a:t>
            </a:r>
          </a:p>
        </p:txBody>
      </p:sp>
    </p:spTree>
  </p:cSld>
  <p:clrMapOvr>
    <a:masterClrMapping/>
  </p:clrMapOvr>
  <p:transition advTm="7020"/>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p:cNvPicPr>
            <a:picLocks noChangeAspect="1" noChangeArrowheads="1"/>
          </p:cNvPicPr>
          <p:nvPr/>
        </p:nvPicPr>
        <p:blipFill>
          <a:blip r:embed="rId4" cstate="print"/>
          <a:srcRect/>
          <a:stretch>
            <a:fillRect/>
          </a:stretch>
        </p:blipFill>
        <p:spPr bwMode="auto">
          <a:xfrm>
            <a:off x="2914650" y="1928813"/>
            <a:ext cx="3314700" cy="3000375"/>
          </a:xfrm>
          <a:prstGeom prst="rect">
            <a:avLst/>
          </a:prstGeom>
          <a:noFill/>
          <a:ln w="9525">
            <a:noFill/>
            <a:miter lim="800000"/>
            <a:headEnd/>
            <a:tailEnd/>
          </a:ln>
        </p:spPr>
      </p:pic>
      <p:sp>
        <p:nvSpPr>
          <p:cNvPr id="24" name="TextBox 6"/>
          <p:cNvSpPr txBox="1">
            <a:spLocks noChangeArrowheads="1"/>
          </p:cNvSpPr>
          <p:nvPr/>
        </p:nvSpPr>
        <p:spPr bwMode="auto">
          <a:xfrm>
            <a:off x="2375758" y="5481638"/>
            <a:ext cx="4392485" cy="369332"/>
          </a:xfrm>
          <a:prstGeom prst="rect">
            <a:avLst/>
          </a:prstGeom>
          <a:noFill/>
          <a:ln w="9525">
            <a:noFill/>
            <a:miter lim="800000"/>
            <a:headEnd/>
            <a:tailEnd/>
          </a:ln>
        </p:spPr>
        <p:txBody>
          <a:bodyPr wrap="none">
            <a:spAutoFit/>
          </a:bodyPr>
          <a:lstStyle/>
          <a:p>
            <a:pPr>
              <a:defRPr/>
            </a:pPr>
            <a:r>
              <a:rPr lang="en-US" dirty="0">
                <a:latin typeface="+mn-lt"/>
              </a:rPr>
              <a:t>Multiply that by pre-computed </a:t>
            </a:r>
            <a:r>
              <a:rPr lang="en-US" dirty="0">
                <a:solidFill>
                  <a:srgbClr val="0000FF"/>
                </a:solidFill>
                <a:latin typeface="+mn-lt"/>
              </a:rPr>
              <a:t>V</a:t>
            </a:r>
            <a:r>
              <a:rPr lang="en-US" baseline="-25000" dirty="0">
                <a:solidFill>
                  <a:srgbClr val="0000FF"/>
                </a:solidFill>
                <a:latin typeface="+mn-lt"/>
              </a:rPr>
              <a:t>%</a:t>
            </a:r>
            <a:r>
              <a:rPr lang="en-US" dirty="0">
                <a:latin typeface="+mn-lt"/>
              </a:rPr>
              <a:t> </a:t>
            </a:r>
            <a:r>
              <a:rPr lang="en-US" dirty="0" smtClean="0">
                <a:latin typeface="+mn-lt"/>
              </a:rPr>
              <a:t>/ 2z</a:t>
            </a:r>
            <a:r>
              <a:rPr lang="en-US" baseline="-25000" dirty="0" smtClean="0">
                <a:latin typeface="+mn-lt"/>
              </a:rPr>
              <a:t>s</a:t>
            </a:r>
            <a:r>
              <a:rPr lang="en-US" dirty="0" smtClean="0">
                <a:latin typeface="+mn-lt"/>
              </a:rPr>
              <a:t> value</a:t>
            </a:r>
            <a:endParaRPr lang="en-US" dirty="0">
              <a:solidFill>
                <a:srgbClr val="0000FF"/>
              </a:solidFill>
              <a:latin typeface="+mn-lt"/>
            </a:endParaRPr>
          </a:p>
        </p:txBody>
      </p:sp>
      <p:pic>
        <p:nvPicPr>
          <p:cNvPr id="9" name="Picture 8" descr="TP_tmp.emf"/>
          <p:cNvPicPr>
            <a:picLocks noChangeAspect="1"/>
          </p:cNvPicPr>
          <p:nvPr>
            <p:custDataLst>
              <p:tags r:id="rId1"/>
            </p:custDataLst>
          </p:nvPr>
        </p:nvPicPr>
        <p:blipFill>
          <a:blip r:embed="rId5" cstate="print"/>
          <a:stretch>
            <a:fillRect/>
          </a:stretch>
        </p:blipFill>
        <p:spPr bwMode="auto">
          <a:xfrm>
            <a:off x="1911398" y="6013450"/>
            <a:ext cx="5321203" cy="665149"/>
          </a:xfrm>
          <a:prstGeom prst="rect">
            <a:avLst/>
          </a:prstGeom>
          <a:noFill/>
          <a:ln/>
          <a:effectLst/>
        </p:spPr>
      </p:pic>
      <p:sp>
        <p:nvSpPr>
          <p:cNvPr id="63492" name="Title 1"/>
          <p:cNvSpPr>
            <a:spLocks noGrp="1"/>
          </p:cNvSpPr>
          <p:nvPr>
            <p:ph type="title"/>
          </p:nvPr>
        </p:nvSpPr>
        <p:spPr>
          <a:xfrm>
            <a:off x="612775" y="228600"/>
            <a:ext cx="8153400" cy="990600"/>
          </a:xfrm>
        </p:spPr>
        <p:txBody>
          <a:bodyPr/>
          <a:lstStyle/>
          <a:p>
            <a:pPr eaLnBrk="1" hangingPunct="1"/>
            <a:r>
              <a:rPr lang="en-US" smtClean="0"/>
              <a:t>Volume Obscurance</a:t>
            </a:r>
          </a:p>
        </p:txBody>
      </p:sp>
      <p:cxnSp>
        <p:nvCxnSpPr>
          <p:cNvPr id="21" name="Straight Arrow Connector 20"/>
          <p:cNvCxnSpPr/>
          <p:nvPr/>
        </p:nvCxnSpPr>
        <p:spPr>
          <a:xfrm rot="10800000">
            <a:off x="5308600" y="3436938"/>
            <a:ext cx="601663" cy="1587"/>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6053138" y="3146425"/>
            <a:ext cx="2322512" cy="584200"/>
          </a:xfrm>
          <a:prstGeom prst="rect">
            <a:avLst/>
          </a:prstGeom>
          <a:noFill/>
        </p:spPr>
        <p:txBody>
          <a:bodyPr>
            <a:spAutoFit/>
          </a:bodyPr>
          <a:lstStyle/>
          <a:p>
            <a:pPr algn="ctr">
              <a:defRPr/>
            </a:pPr>
            <a:r>
              <a:rPr lang="en-US" sz="1600" dirty="0">
                <a:latin typeface="+mn-lt"/>
              </a:rPr>
              <a:t>Each line is responsible for some % of the volume</a:t>
            </a:r>
          </a:p>
        </p:txBody>
      </p:sp>
    </p:spTree>
  </p:cSld>
  <p:clrMapOvr>
    <a:masterClrMapping/>
  </p:clrMapOvr>
  <p:transition advTm="19843"/>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p:cNvPicPr>
            <a:picLocks noChangeAspect="1" noChangeArrowheads="1"/>
          </p:cNvPicPr>
          <p:nvPr/>
        </p:nvPicPr>
        <p:blipFill>
          <a:blip r:embed="rId4" cstate="print"/>
          <a:srcRect/>
          <a:stretch>
            <a:fillRect/>
          </a:stretch>
        </p:blipFill>
        <p:spPr bwMode="auto">
          <a:xfrm>
            <a:off x="49428" y="2077097"/>
            <a:ext cx="3314700" cy="3000375"/>
          </a:xfrm>
          <a:prstGeom prst="rect">
            <a:avLst/>
          </a:prstGeom>
          <a:noFill/>
          <a:ln w="9525">
            <a:noFill/>
            <a:miter lim="800000"/>
            <a:headEnd/>
            <a:tailEnd/>
          </a:ln>
        </p:spPr>
      </p:pic>
      <p:sp>
        <p:nvSpPr>
          <p:cNvPr id="24" name="TextBox 6"/>
          <p:cNvSpPr txBox="1">
            <a:spLocks noChangeArrowheads="1"/>
          </p:cNvSpPr>
          <p:nvPr/>
        </p:nvSpPr>
        <p:spPr bwMode="auto">
          <a:xfrm>
            <a:off x="1560374" y="5481638"/>
            <a:ext cx="6023252" cy="369332"/>
          </a:xfrm>
          <a:prstGeom prst="rect">
            <a:avLst/>
          </a:prstGeom>
          <a:noFill/>
          <a:ln w="9525">
            <a:noFill/>
            <a:miter lim="800000"/>
            <a:headEnd/>
            <a:tailEnd/>
          </a:ln>
        </p:spPr>
        <p:txBody>
          <a:bodyPr wrap="none">
            <a:spAutoFit/>
          </a:bodyPr>
          <a:lstStyle/>
          <a:p>
            <a:pPr>
              <a:defRPr/>
            </a:pPr>
            <a:r>
              <a:rPr lang="en-US" dirty="0">
                <a:latin typeface="+mn-lt"/>
              </a:rPr>
              <a:t>Sum all the </a:t>
            </a:r>
            <a:r>
              <a:rPr lang="en-US" dirty="0" smtClean="0">
                <a:latin typeface="+mn-lt"/>
              </a:rPr>
              <a:t>fractional visibilities to find occupancy of the sphere</a:t>
            </a:r>
            <a:endParaRPr lang="en-US" dirty="0">
              <a:solidFill>
                <a:srgbClr val="FF0000"/>
              </a:solidFill>
              <a:latin typeface="+mn-lt"/>
            </a:endParaRPr>
          </a:p>
        </p:txBody>
      </p:sp>
      <p:sp>
        <p:nvSpPr>
          <p:cNvPr id="65539" name="Title 1"/>
          <p:cNvSpPr>
            <a:spLocks noGrp="1"/>
          </p:cNvSpPr>
          <p:nvPr>
            <p:ph type="title"/>
          </p:nvPr>
        </p:nvSpPr>
        <p:spPr>
          <a:xfrm>
            <a:off x="612775" y="228600"/>
            <a:ext cx="8153400" cy="990600"/>
          </a:xfrm>
        </p:spPr>
        <p:txBody>
          <a:bodyPr/>
          <a:lstStyle/>
          <a:p>
            <a:pPr eaLnBrk="1" hangingPunct="1"/>
            <a:r>
              <a:rPr lang="en-US" smtClean="0"/>
              <a:t>Volume Obscurance</a:t>
            </a:r>
          </a:p>
        </p:txBody>
      </p:sp>
      <p:pic>
        <p:nvPicPr>
          <p:cNvPr id="9" name="Picture 8" descr="TP_tmp.emf"/>
          <p:cNvPicPr>
            <a:picLocks noChangeAspect="1"/>
          </p:cNvPicPr>
          <p:nvPr>
            <p:custDataLst>
              <p:tags r:id="rId1"/>
            </p:custDataLst>
          </p:nvPr>
        </p:nvPicPr>
        <p:blipFill>
          <a:blip r:embed="rId5" cstate="print">
            <a:clrChange>
              <a:clrFrom>
                <a:srgbClr val="FFFFFF"/>
              </a:clrFrom>
              <a:clrTo>
                <a:srgbClr val="FFFFFF">
                  <a:alpha val="0"/>
                </a:srgbClr>
              </a:clrTo>
            </a:clrChange>
          </a:blip>
          <a:stretch>
            <a:fillRect/>
          </a:stretch>
        </p:blipFill>
        <p:spPr bwMode="auto">
          <a:xfrm>
            <a:off x="208444" y="5795333"/>
            <a:ext cx="8727106" cy="962807"/>
          </a:xfrm>
          <a:prstGeom prst="rect">
            <a:avLst/>
          </a:prstGeom>
          <a:noFill/>
          <a:ln/>
          <a:effectLst/>
        </p:spPr>
      </p:pic>
      <p:sp>
        <p:nvSpPr>
          <p:cNvPr id="21" name="Right Brace 20"/>
          <p:cNvSpPr/>
          <p:nvPr/>
        </p:nvSpPr>
        <p:spPr>
          <a:xfrm>
            <a:off x="2360141" y="2920059"/>
            <a:ext cx="396704" cy="1743075"/>
          </a:xfrm>
          <a:prstGeom prst="rightBrace">
            <a:avLst/>
          </a:prstGeom>
          <a:ln w="25400"/>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23" name="TextBox 22"/>
          <p:cNvSpPr txBox="1"/>
          <p:nvPr/>
        </p:nvSpPr>
        <p:spPr>
          <a:xfrm>
            <a:off x="2676261" y="3472509"/>
            <a:ext cx="2219325" cy="646113"/>
          </a:xfrm>
          <a:prstGeom prst="rect">
            <a:avLst/>
          </a:prstGeom>
          <a:noFill/>
        </p:spPr>
        <p:txBody>
          <a:bodyPr>
            <a:spAutoFit/>
          </a:bodyPr>
          <a:lstStyle/>
          <a:p>
            <a:pPr algn="ctr">
              <a:defRPr/>
            </a:pPr>
            <a:r>
              <a:rPr lang="en-US" dirty="0">
                <a:latin typeface="+mn-lt"/>
              </a:rPr>
              <a:t>Sum the fractional visibility for all rays</a:t>
            </a:r>
          </a:p>
        </p:txBody>
      </p:sp>
      <p:sp>
        <p:nvSpPr>
          <p:cNvPr id="14" name="Rounded Rectangle 13"/>
          <p:cNvSpPr/>
          <p:nvPr/>
        </p:nvSpPr>
        <p:spPr bwMode="auto">
          <a:xfrm>
            <a:off x="4772025" y="2124075"/>
            <a:ext cx="4219575" cy="3190875"/>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15" name="Picture 17"/>
          <p:cNvPicPr>
            <a:picLocks noChangeAspect="1" noChangeArrowheads="1"/>
          </p:cNvPicPr>
          <p:nvPr/>
        </p:nvPicPr>
        <p:blipFill>
          <a:blip r:embed="rId6" cstate="print"/>
          <a:srcRect/>
          <a:stretch>
            <a:fillRect/>
          </a:stretch>
        </p:blipFill>
        <p:spPr bwMode="auto">
          <a:xfrm>
            <a:off x="5577840" y="2194560"/>
            <a:ext cx="2615184" cy="2615184"/>
          </a:xfrm>
          <a:prstGeom prst="rect">
            <a:avLst/>
          </a:prstGeom>
          <a:noFill/>
          <a:ln w="9525">
            <a:noFill/>
            <a:miter lim="800000"/>
            <a:headEnd/>
            <a:tailEnd/>
          </a:ln>
        </p:spPr>
      </p:pic>
      <p:sp>
        <p:nvSpPr>
          <p:cNvPr id="16" name="TextBox 13"/>
          <p:cNvSpPr txBox="1">
            <a:spLocks noChangeArrowheads="1"/>
          </p:cNvSpPr>
          <p:nvPr/>
        </p:nvSpPr>
        <p:spPr bwMode="auto">
          <a:xfrm>
            <a:off x="5733701" y="4829175"/>
            <a:ext cx="2337499" cy="338554"/>
          </a:xfrm>
          <a:prstGeom prst="rect">
            <a:avLst/>
          </a:prstGeom>
          <a:noFill/>
          <a:ln w="9525">
            <a:noFill/>
            <a:miter lim="800000"/>
            <a:headEnd/>
            <a:tailEnd/>
          </a:ln>
        </p:spPr>
        <p:txBody>
          <a:bodyPr wrap="none">
            <a:spAutoFit/>
          </a:bodyPr>
          <a:lstStyle/>
          <a:p>
            <a:pPr algn="ctr">
              <a:defRPr/>
            </a:pPr>
            <a:r>
              <a:rPr lang="en-US" sz="1600" dirty="0">
                <a:latin typeface="+mn-lt"/>
              </a:rPr>
              <a:t>Spherical </a:t>
            </a:r>
            <a:r>
              <a:rPr lang="en-US" sz="1600" dirty="0">
                <a:solidFill>
                  <a:srgbClr val="0000FF"/>
                </a:solidFill>
                <a:latin typeface="+mn-lt"/>
              </a:rPr>
              <a:t>V</a:t>
            </a:r>
            <a:r>
              <a:rPr lang="en-US" sz="1600" dirty="0">
                <a:latin typeface="+mn-lt"/>
              </a:rPr>
              <a:t> – </a:t>
            </a:r>
            <a:r>
              <a:rPr lang="en-US" sz="1600" dirty="0" err="1" smtClean="0">
                <a:solidFill>
                  <a:srgbClr val="37C047"/>
                </a:solidFill>
                <a:latin typeface="+mn-lt"/>
              </a:rPr>
              <a:t>Line</a:t>
            </a:r>
            <a:r>
              <a:rPr lang="en-US" sz="1600" dirty="0" err="1" smtClean="0">
                <a:latin typeface="+mn-lt"/>
              </a:rPr>
              <a:t>Samples</a:t>
            </a:r>
            <a:endParaRPr lang="en-US" sz="1600" dirty="0">
              <a:latin typeface="+mn-lt"/>
            </a:endParaRPr>
          </a:p>
        </p:txBody>
      </p:sp>
    </p:spTree>
  </p:cSld>
  <p:clrMapOvr>
    <a:masterClrMapping/>
  </p:clrMapOvr>
  <p:transition advTm="16848"/>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
          <p:cNvSpPr>
            <a:spLocks noGrp="1"/>
          </p:cNvSpPr>
          <p:nvPr>
            <p:ph type="title"/>
          </p:nvPr>
        </p:nvSpPr>
        <p:spPr>
          <a:xfrm>
            <a:off x="612775" y="228600"/>
            <a:ext cx="8153400" cy="990600"/>
          </a:xfrm>
        </p:spPr>
        <p:txBody>
          <a:bodyPr/>
          <a:lstStyle/>
          <a:p>
            <a:pPr eaLnBrk="1" hangingPunct="1"/>
            <a:r>
              <a:rPr lang="en-US" smtClean="0"/>
              <a:t>Volume Obscurance</a:t>
            </a:r>
          </a:p>
        </p:txBody>
      </p:sp>
      <p:sp>
        <p:nvSpPr>
          <p:cNvPr id="67588" name="Content Placeholder 2"/>
          <p:cNvSpPr>
            <a:spLocks noGrp="1"/>
          </p:cNvSpPr>
          <p:nvPr>
            <p:ph sz="quarter" idx="1"/>
          </p:nvPr>
        </p:nvSpPr>
        <p:spPr>
          <a:xfrm>
            <a:off x="495300" y="5849751"/>
            <a:ext cx="8153400" cy="812800"/>
          </a:xfrm>
        </p:spPr>
        <p:txBody>
          <a:bodyPr/>
          <a:lstStyle/>
          <a:p>
            <a:pPr eaLnBrk="1" hangingPunct="1"/>
            <a:r>
              <a:rPr lang="en-US" sz="1800" dirty="0" smtClean="0"/>
              <a:t>Approximation of spatial depth distribution [</a:t>
            </a:r>
            <a:r>
              <a:rPr lang="en-US" sz="1800" dirty="0" err="1" smtClean="0"/>
              <a:t>Lauritzen</a:t>
            </a:r>
            <a:r>
              <a:rPr lang="en-US" sz="1800" dirty="0" smtClean="0"/>
              <a:t> and McCool 2008]</a:t>
            </a:r>
          </a:p>
          <a:p>
            <a:pPr eaLnBrk="1" hangingPunct="1"/>
            <a:r>
              <a:rPr lang="en-US" sz="1800" dirty="0" smtClean="0"/>
              <a:t>Analytically integrate approximation in 3D – no blurring!</a:t>
            </a:r>
          </a:p>
        </p:txBody>
      </p:sp>
      <p:sp>
        <p:nvSpPr>
          <p:cNvPr id="8" name="TextBox 13"/>
          <p:cNvSpPr txBox="1">
            <a:spLocks noChangeArrowheads="1"/>
          </p:cNvSpPr>
          <p:nvPr/>
        </p:nvSpPr>
        <p:spPr bwMode="auto">
          <a:xfrm>
            <a:off x="5659438" y="4829175"/>
            <a:ext cx="2486025" cy="338138"/>
          </a:xfrm>
          <a:prstGeom prst="rect">
            <a:avLst/>
          </a:prstGeom>
          <a:noFill/>
          <a:ln w="9525">
            <a:noFill/>
            <a:miter lim="800000"/>
            <a:headEnd/>
            <a:tailEnd/>
          </a:ln>
        </p:spPr>
        <p:txBody>
          <a:bodyPr wrap="none">
            <a:spAutoFit/>
          </a:bodyPr>
          <a:lstStyle/>
          <a:p>
            <a:pPr algn="ctr">
              <a:defRPr/>
            </a:pPr>
            <a:r>
              <a:rPr lang="en-US" sz="1600" dirty="0">
                <a:latin typeface="+mn-lt"/>
              </a:rPr>
              <a:t>Spherical </a:t>
            </a:r>
            <a:r>
              <a:rPr lang="en-US" sz="1600" dirty="0">
                <a:solidFill>
                  <a:srgbClr val="0000FF"/>
                </a:solidFill>
                <a:latin typeface="+mn-lt"/>
              </a:rPr>
              <a:t>V</a:t>
            </a:r>
            <a:r>
              <a:rPr lang="en-US" sz="1600" dirty="0">
                <a:latin typeface="+mn-lt"/>
              </a:rPr>
              <a:t> – </a:t>
            </a:r>
            <a:r>
              <a:rPr lang="en-US" sz="1600" dirty="0">
                <a:solidFill>
                  <a:srgbClr val="37C047"/>
                </a:solidFill>
                <a:latin typeface="+mn-lt"/>
              </a:rPr>
              <a:t>Area</a:t>
            </a:r>
            <a:r>
              <a:rPr lang="en-US" sz="1600" dirty="0">
                <a:solidFill>
                  <a:srgbClr val="00FF00"/>
                </a:solidFill>
                <a:latin typeface="+mn-lt"/>
              </a:rPr>
              <a:t> </a:t>
            </a:r>
            <a:r>
              <a:rPr lang="en-US" sz="1600" dirty="0">
                <a:latin typeface="+mn-lt"/>
              </a:rPr>
              <a:t>Samples</a:t>
            </a:r>
          </a:p>
        </p:txBody>
      </p:sp>
      <p:pic>
        <p:nvPicPr>
          <p:cNvPr id="9" name="Picture 11"/>
          <p:cNvPicPr>
            <a:picLocks noChangeAspect="1" noChangeArrowheads="1"/>
          </p:cNvPicPr>
          <p:nvPr/>
        </p:nvPicPr>
        <p:blipFill>
          <a:blip r:embed="rId3" cstate="print"/>
          <a:srcRect/>
          <a:stretch>
            <a:fillRect/>
          </a:stretch>
        </p:blipFill>
        <p:spPr bwMode="auto">
          <a:xfrm>
            <a:off x="5577840" y="2194560"/>
            <a:ext cx="2615184" cy="2615184"/>
          </a:xfrm>
          <a:prstGeom prst="rect">
            <a:avLst/>
          </a:prstGeom>
          <a:noFill/>
          <a:ln w="9525">
            <a:noFill/>
            <a:miter lim="800000"/>
            <a:headEnd/>
            <a:tailEnd/>
          </a:ln>
        </p:spPr>
      </p:pic>
      <p:sp>
        <p:nvSpPr>
          <p:cNvPr id="10" name="Rounded Rectangle 9"/>
          <p:cNvSpPr/>
          <p:nvPr/>
        </p:nvSpPr>
        <p:spPr bwMode="auto">
          <a:xfrm>
            <a:off x="4772025" y="2124075"/>
            <a:ext cx="4219575" cy="3190875"/>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1" name="TextBox 6"/>
          <p:cNvSpPr txBox="1">
            <a:spLocks noChangeArrowheads="1"/>
          </p:cNvSpPr>
          <p:nvPr/>
        </p:nvSpPr>
        <p:spPr bwMode="auto">
          <a:xfrm>
            <a:off x="2857428" y="5446713"/>
            <a:ext cx="3052439" cy="369332"/>
          </a:xfrm>
          <a:prstGeom prst="rect">
            <a:avLst/>
          </a:prstGeom>
          <a:noFill/>
          <a:ln w="9525">
            <a:noFill/>
            <a:miter lim="800000"/>
            <a:headEnd/>
            <a:tailEnd/>
          </a:ln>
        </p:spPr>
        <p:txBody>
          <a:bodyPr wrap="none">
            <a:spAutoFit/>
          </a:bodyPr>
          <a:lstStyle/>
          <a:p>
            <a:pPr>
              <a:defRPr/>
            </a:pPr>
            <a:r>
              <a:rPr lang="en-US" dirty="0" smtClean="0">
                <a:latin typeface="+mn-lt"/>
              </a:rPr>
              <a:t>One can also use area samples</a:t>
            </a:r>
            <a:endParaRPr lang="en-US" dirty="0">
              <a:latin typeface="+mn-lt"/>
            </a:endParaRPr>
          </a:p>
        </p:txBody>
      </p:sp>
      <p:pic>
        <p:nvPicPr>
          <p:cNvPr id="12" name="Picture 11" descr="3d-areas.png"/>
          <p:cNvPicPr>
            <a:picLocks noChangeAspect="1"/>
          </p:cNvPicPr>
          <p:nvPr/>
        </p:nvPicPr>
        <p:blipFill>
          <a:blip r:embed="rId4" cstate="print"/>
          <a:srcRect l="24819" t="30873"/>
          <a:stretch>
            <a:fillRect/>
          </a:stretch>
        </p:blipFill>
        <p:spPr>
          <a:xfrm>
            <a:off x="192024" y="2121408"/>
            <a:ext cx="4249090" cy="3200400"/>
          </a:xfrm>
          <a:prstGeom prst="rect">
            <a:avLst/>
          </a:prstGeom>
        </p:spPr>
      </p:pic>
    </p:spTree>
  </p:cSld>
  <p:clrMapOvr>
    <a:masterClrMapping/>
  </p:clrMapOvr>
  <p:transition advTm="53165"/>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612775" y="228600"/>
            <a:ext cx="8153400" cy="990600"/>
          </a:xfrm>
        </p:spPr>
        <p:txBody>
          <a:bodyPr/>
          <a:lstStyle/>
          <a:p>
            <a:pPr eaLnBrk="1" hangingPunct="1"/>
            <a:r>
              <a:rPr lang="en-US" dirty="0" smtClean="0"/>
              <a:t>Previous Work</a:t>
            </a:r>
          </a:p>
        </p:txBody>
      </p:sp>
      <p:cxnSp>
        <p:nvCxnSpPr>
          <p:cNvPr id="44" name="Straight Arrow Connector 43"/>
          <p:cNvCxnSpPr/>
          <p:nvPr/>
        </p:nvCxnSpPr>
        <p:spPr>
          <a:xfrm rot="5400000" flipH="1" flipV="1">
            <a:off x="-1486020" y="4025011"/>
            <a:ext cx="4351534" cy="1588"/>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46" name="Straight Arrow Connector 45"/>
          <p:cNvCxnSpPr/>
          <p:nvPr/>
        </p:nvCxnSpPr>
        <p:spPr>
          <a:xfrm>
            <a:off x="678730" y="6183984"/>
            <a:ext cx="7927942" cy="1588"/>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49" name="TextBox 48"/>
          <p:cNvSpPr txBox="1"/>
          <p:nvPr/>
        </p:nvSpPr>
        <p:spPr>
          <a:xfrm rot="16200000">
            <a:off x="-9524" y="3943350"/>
            <a:ext cx="1008609" cy="369332"/>
          </a:xfrm>
          <a:prstGeom prst="rect">
            <a:avLst/>
          </a:prstGeom>
          <a:noFill/>
        </p:spPr>
        <p:txBody>
          <a:bodyPr wrap="none" rtlCol="0">
            <a:spAutoFit/>
          </a:bodyPr>
          <a:lstStyle/>
          <a:p>
            <a:r>
              <a:rPr lang="en-US" dirty="0" smtClean="0">
                <a:latin typeface="+mn-lt"/>
              </a:rPr>
              <a:t>Accuracy</a:t>
            </a:r>
            <a:endParaRPr lang="en-US" dirty="0">
              <a:latin typeface="+mn-lt"/>
            </a:endParaRPr>
          </a:p>
        </p:txBody>
      </p:sp>
      <p:sp>
        <p:nvSpPr>
          <p:cNvPr id="50" name="TextBox 49"/>
          <p:cNvSpPr txBox="1"/>
          <p:nvPr/>
        </p:nvSpPr>
        <p:spPr>
          <a:xfrm>
            <a:off x="4105277" y="6210300"/>
            <a:ext cx="784189" cy="369332"/>
          </a:xfrm>
          <a:prstGeom prst="rect">
            <a:avLst/>
          </a:prstGeom>
          <a:noFill/>
        </p:spPr>
        <p:txBody>
          <a:bodyPr wrap="none" rtlCol="0">
            <a:spAutoFit/>
          </a:bodyPr>
          <a:lstStyle/>
          <a:p>
            <a:r>
              <a:rPr lang="en-US" dirty="0" smtClean="0">
                <a:latin typeface="+mn-lt"/>
              </a:rPr>
              <a:t>Speed</a:t>
            </a:r>
            <a:endParaRPr lang="en-US" dirty="0">
              <a:latin typeface="+mn-lt"/>
            </a:endParaRPr>
          </a:p>
        </p:txBody>
      </p:sp>
      <p:sp>
        <p:nvSpPr>
          <p:cNvPr id="7" name="Content Placeholder 2"/>
          <p:cNvSpPr>
            <a:spLocks noGrp="1"/>
          </p:cNvSpPr>
          <p:nvPr>
            <p:ph sz="quarter" idx="1"/>
          </p:nvPr>
        </p:nvSpPr>
        <p:spPr>
          <a:xfrm>
            <a:off x="2436416" y="3267075"/>
            <a:ext cx="4271168" cy="1171575"/>
          </a:xfrm>
        </p:spPr>
        <p:txBody>
          <a:bodyPr/>
          <a:lstStyle/>
          <a:p>
            <a:pPr eaLnBrk="1" hangingPunct="1">
              <a:lnSpc>
                <a:spcPct val="110000"/>
              </a:lnSpc>
            </a:pPr>
            <a:r>
              <a:rPr lang="en-US" dirty="0" smtClean="0"/>
              <a:t>No </a:t>
            </a:r>
            <a:r>
              <a:rPr lang="en-US" dirty="0" err="1" smtClean="0"/>
              <a:t>Upsampling</a:t>
            </a:r>
            <a:endParaRPr lang="en-US" dirty="0" smtClean="0"/>
          </a:p>
          <a:p>
            <a:pPr eaLnBrk="1" hangingPunct="1">
              <a:lnSpc>
                <a:spcPct val="110000"/>
              </a:lnSpc>
            </a:pPr>
            <a:r>
              <a:rPr lang="en-US" dirty="0" smtClean="0"/>
              <a:t>No Interleaved Sampling</a:t>
            </a:r>
          </a:p>
          <a:p>
            <a:pPr eaLnBrk="1" hangingPunct="1">
              <a:lnSpc>
                <a:spcPct val="110000"/>
              </a:lnSpc>
            </a:pPr>
            <a:endParaRPr lang="en-US" dirty="0" smtClean="0"/>
          </a:p>
        </p:txBody>
      </p:sp>
    </p:spTree>
  </p:cSld>
  <p:clrMapOvr>
    <a:masterClrMapping/>
  </p:clrMapOvr>
  <p:transition advTm="8845"/>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Group 25"/>
          <p:cNvGrpSpPr/>
          <p:nvPr/>
        </p:nvGrpSpPr>
        <p:grpSpPr>
          <a:xfrm>
            <a:off x="28088" y="4633913"/>
            <a:ext cx="9087825" cy="2195512"/>
            <a:chOff x="28088" y="4633913"/>
            <a:chExt cx="9087825" cy="2195512"/>
          </a:xfrm>
        </p:grpSpPr>
        <p:pic>
          <p:nvPicPr>
            <p:cNvPr id="38" name="Picture 3"/>
            <p:cNvPicPr>
              <a:picLocks noChangeAspect="1" noChangeArrowheads="1"/>
            </p:cNvPicPr>
            <p:nvPr/>
          </p:nvPicPr>
          <p:blipFill>
            <a:blip r:embed="rId3" cstate="print"/>
            <a:stretch>
              <a:fillRect/>
            </a:stretch>
          </p:blipFill>
          <p:spPr bwMode="auto">
            <a:xfrm>
              <a:off x="7744313" y="5208538"/>
              <a:ext cx="1371600" cy="1371600"/>
            </a:xfrm>
            <a:prstGeom prst="rect">
              <a:avLst/>
            </a:prstGeom>
            <a:noFill/>
            <a:ln w="9525">
              <a:noFill/>
              <a:miter lim="800000"/>
              <a:headEnd/>
              <a:tailEnd/>
            </a:ln>
          </p:spPr>
        </p:pic>
        <p:pic>
          <p:nvPicPr>
            <p:cNvPr id="74771" name="Picture 9"/>
            <p:cNvPicPr>
              <a:picLocks noChangeAspect="1" noChangeArrowheads="1"/>
            </p:cNvPicPr>
            <p:nvPr/>
          </p:nvPicPr>
          <p:blipFill>
            <a:blip r:embed="rId4" cstate="print"/>
            <a:stretch>
              <a:fillRect/>
            </a:stretch>
          </p:blipFill>
          <p:spPr bwMode="auto">
            <a:xfrm>
              <a:off x="28088" y="5205996"/>
              <a:ext cx="1371600" cy="1371600"/>
            </a:xfrm>
            <a:prstGeom prst="rect">
              <a:avLst/>
            </a:prstGeom>
            <a:noFill/>
            <a:ln w="9525">
              <a:noFill/>
              <a:miter lim="800000"/>
              <a:headEnd/>
              <a:tailEnd/>
            </a:ln>
          </p:spPr>
        </p:pic>
        <p:pic>
          <p:nvPicPr>
            <p:cNvPr id="74773" name="Picture 2"/>
            <p:cNvPicPr>
              <a:picLocks noChangeAspect="1" noChangeArrowheads="1"/>
            </p:cNvPicPr>
            <p:nvPr/>
          </p:nvPicPr>
          <p:blipFill>
            <a:blip r:embed="rId5" cstate="print"/>
            <a:stretch>
              <a:fillRect/>
            </a:stretch>
          </p:blipFill>
          <p:spPr bwMode="auto">
            <a:xfrm>
              <a:off x="1957145" y="5205996"/>
              <a:ext cx="1371600" cy="1371600"/>
            </a:xfrm>
            <a:prstGeom prst="rect">
              <a:avLst/>
            </a:prstGeom>
            <a:noFill/>
            <a:ln w="9525">
              <a:noFill/>
              <a:miter lim="800000"/>
              <a:headEnd/>
              <a:tailEnd/>
            </a:ln>
          </p:spPr>
        </p:pic>
        <p:pic>
          <p:nvPicPr>
            <p:cNvPr id="74769" name="Picture 2"/>
            <p:cNvPicPr>
              <a:picLocks noChangeAspect="1" noChangeArrowheads="1"/>
            </p:cNvPicPr>
            <p:nvPr/>
          </p:nvPicPr>
          <p:blipFill>
            <a:blip r:embed="rId6" cstate="print"/>
            <a:stretch>
              <a:fillRect/>
            </a:stretch>
          </p:blipFill>
          <p:spPr bwMode="auto">
            <a:xfrm>
              <a:off x="3886200" y="5208539"/>
              <a:ext cx="1371600" cy="1371600"/>
            </a:xfrm>
            <a:prstGeom prst="rect">
              <a:avLst/>
            </a:prstGeom>
            <a:noFill/>
            <a:ln w="9525">
              <a:noFill/>
              <a:miter lim="800000"/>
              <a:headEnd/>
              <a:tailEnd/>
            </a:ln>
          </p:spPr>
        </p:pic>
        <p:pic>
          <p:nvPicPr>
            <p:cNvPr id="74770" name="Picture 3"/>
            <p:cNvPicPr>
              <a:picLocks noChangeAspect="1" noChangeArrowheads="1"/>
            </p:cNvPicPr>
            <p:nvPr/>
          </p:nvPicPr>
          <p:blipFill>
            <a:blip r:embed="rId7" cstate="print"/>
            <a:stretch>
              <a:fillRect/>
            </a:stretch>
          </p:blipFill>
          <p:spPr bwMode="auto">
            <a:xfrm>
              <a:off x="5815256" y="5208538"/>
              <a:ext cx="1371600" cy="1371600"/>
            </a:xfrm>
            <a:prstGeom prst="rect">
              <a:avLst/>
            </a:prstGeom>
            <a:noFill/>
            <a:ln w="9525">
              <a:noFill/>
              <a:miter lim="800000"/>
              <a:headEnd/>
              <a:tailEnd/>
            </a:ln>
          </p:spPr>
        </p:pic>
        <p:sp>
          <p:nvSpPr>
            <p:cNvPr id="48" name="TextBox 47"/>
            <p:cNvSpPr txBox="1"/>
            <p:nvPr/>
          </p:nvSpPr>
          <p:spPr bwMode="auto">
            <a:xfrm>
              <a:off x="54282" y="6491288"/>
              <a:ext cx="1319213" cy="338137"/>
            </a:xfrm>
            <a:prstGeom prst="rect">
              <a:avLst/>
            </a:prstGeom>
            <a:noFill/>
          </p:spPr>
          <p:txBody>
            <a:bodyPr wrap="none">
              <a:spAutoFit/>
            </a:bodyPr>
            <a:lstStyle/>
            <a:p>
              <a:pPr>
                <a:defRPr/>
              </a:pPr>
              <a:r>
                <a:rPr lang="en-US" sz="1600" dirty="0">
                  <a:latin typeface="+mn-lt"/>
                </a:rPr>
                <a:t>Empty Sphere</a:t>
              </a:r>
            </a:p>
          </p:txBody>
        </p:sp>
        <p:sp>
          <p:nvSpPr>
            <p:cNvPr id="49" name="TextBox 48"/>
            <p:cNvSpPr txBox="1"/>
            <p:nvPr/>
          </p:nvSpPr>
          <p:spPr bwMode="auto">
            <a:xfrm>
              <a:off x="2265120" y="6491288"/>
              <a:ext cx="755650" cy="338137"/>
            </a:xfrm>
            <a:prstGeom prst="rect">
              <a:avLst/>
            </a:prstGeom>
            <a:noFill/>
          </p:spPr>
          <p:txBody>
            <a:bodyPr wrap="none">
              <a:spAutoFit/>
            </a:bodyPr>
            <a:lstStyle/>
            <a:p>
              <a:pPr>
                <a:defRPr/>
              </a:pPr>
              <a:r>
                <a:rPr lang="en-US" sz="1600" dirty="0">
                  <a:latin typeface="+mn-lt"/>
                </a:rPr>
                <a:t>Poisson</a:t>
              </a:r>
            </a:p>
          </p:txBody>
        </p:sp>
        <p:sp>
          <p:nvSpPr>
            <p:cNvPr id="50" name="TextBox 49"/>
            <p:cNvSpPr txBox="1"/>
            <p:nvPr/>
          </p:nvSpPr>
          <p:spPr bwMode="auto">
            <a:xfrm>
              <a:off x="4264820" y="6491288"/>
              <a:ext cx="614362" cy="338137"/>
            </a:xfrm>
            <a:prstGeom prst="rect">
              <a:avLst/>
            </a:prstGeom>
            <a:noFill/>
          </p:spPr>
          <p:txBody>
            <a:bodyPr wrap="none">
              <a:spAutoFit/>
            </a:bodyPr>
            <a:lstStyle/>
            <a:p>
              <a:pPr>
                <a:defRPr/>
              </a:pPr>
              <a:r>
                <a:rPr lang="en-US" sz="1600" dirty="0">
                  <a:latin typeface="+mn-lt"/>
                </a:rPr>
                <a:t>Lloyd</a:t>
              </a:r>
            </a:p>
          </p:txBody>
        </p:sp>
        <p:sp>
          <p:nvSpPr>
            <p:cNvPr id="51" name="TextBox 50"/>
            <p:cNvSpPr txBox="1"/>
            <p:nvPr/>
          </p:nvSpPr>
          <p:spPr bwMode="auto">
            <a:xfrm>
              <a:off x="6016869" y="6491288"/>
              <a:ext cx="968375" cy="338137"/>
            </a:xfrm>
            <a:prstGeom prst="rect">
              <a:avLst/>
            </a:prstGeom>
            <a:noFill/>
          </p:spPr>
          <p:txBody>
            <a:bodyPr wrap="none">
              <a:spAutoFit/>
            </a:bodyPr>
            <a:lstStyle/>
            <a:p>
              <a:pPr>
                <a:defRPr/>
              </a:pPr>
              <a:r>
                <a:rPr lang="en-US" sz="1600" dirty="0">
                  <a:latin typeface="+mn-lt"/>
                </a:rPr>
                <a:t>Boundary</a:t>
              </a:r>
            </a:p>
          </p:txBody>
        </p:sp>
        <p:sp>
          <p:nvSpPr>
            <p:cNvPr id="52" name="TextBox 51"/>
            <p:cNvSpPr txBox="1"/>
            <p:nvPr/>
          </p:nvSpPr>
          <p:spPr bwMode="auto">
            <a:xfrm>
              <a:off x="8107057" y="6491288"/>
              <a:ext cx="646113" cy="338137"/>
            </a:xfrm>
            <a:prstGeom prst="rect">
              <a:avLst/>
            </a:prstGeom>
            <a:noFill/>
          </p:spPr>
          <p:txBody>
            <a:bodyPr wrap="none">
              <a:spAutoFit/>
            </a:bodyPr>
            <a:lstStyle/>
            <a:p>
              <a:pPr>
                <a:defRPr/>
              </a:pPr>
              <a:r>
                <a:rPr lang="en-US" sz="1600" dirty="0">
                  <a:latin typeface="+mn-lt"/>
                </a:rPr>
                <a:t>Repel</a:t>
              </a:r>
            </a:p>
          </p:txBody>
        </p:sp>
        <p:sp>
          <p:nvSpPr>
            <p:cNvPr id="54" name="Right Arrow 53"/>
            <p:cNvSpPr/>
            <p:nvPr/>
          </p:nvSpPr>
          <p:spPr bwMode="auto">
            <a:xfrm>
              <a:off x="1446213" y="5772150"/>
              <a:ext cx="479425" cy="23971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5" name="Right Arrow 54"/>
            <p:cNvSpPr/>
            <p:nvPr/>
          </p:nvSpPr>
          <p:spPr bwMode="auto">
            <a:xfrm>
              <a:off x="3413125" y="5772150"/>
              <a:ext cx="477838" cy="23971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6" name="Right Arrow 55"/>
            <p:cNvSpPr/>
            <p:nvPr/>
          </p:nvSpPr>
          <p:spPr bwMode="auto">
            <a:xfrm>
              <a:off x="5302250" y="5772150"/>
              <a:ext cx="477838" cy="23971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7" name="Right Arrow 56"/>
            <p:cNvSpPr/>
            <p:nvPr/>
          </p:nvSpPr>
          <p:spPr bwMode="auto">
            <a:xfrm>
              <a:off x="7248525" y="5772150"/>
              <a:ext cx="477838" cy="23971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96" name="TextBox 95"/>
            <p:cNvSpPr txBox="1"/>
            <p:nvPr/>
          </p:nvSpPr>
          <p:spPr bwMode="auto">
            <a:xfrm>
              <a:off x="6350000" y="4633913"/>
              <a:ext cx="2219582" cy="338554"/>
            </a:xfrm>
            <a:prstGeom prst="rect">
              <a:avLst/>
            </a:prstGeom>
            <a:noFill/>
          </p:spPr>
          <p:txBody>
            <a:bodyPr wrap="none">
              <a:spAutoFit/>
            </a:bodyPr>
            <a:lstStyle/>
            <a:p>
              <a:pPr>
                <a:defRPr/>
              </a:pPr>
              <a:r>
                <a:rPr lang="en-US" sz="1600" dirty="0" smtClean="0">
                  <a:latin typeface="+mn-lt"/>
                </a:rPr>
                <a:t>Calculate New Boundary</a:t>
              </a:r>
              <a:endParaRPr lang="en-US" sz="1600" dirty="0">
                <a:latin typeface="+mn-lt"/>
              </a:endParaRPr>
            </a:p>
          </p:txBody>
        </p:sp>
        <p:sp>
          <p:nvSpPr>
            <p:cNvPr id="36" name="Curved Down Arrow 35"/>
            <p:cNvSpPr/>
            <p:nvPr/>
          </p:nvSpPr>
          <p:spPr>
            <a:xfrm flipH="1">
              <a:off x="6819900" y="4943475"/>
              <a:ext cx="1238250" cy="352425"/>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74754" name="Title 1"/>
          <p:cNvSpPr>
            <a:spLocks noGrp="1"/>
          </p:cNvSpPr>
          <p:nvPr>
            <p:ph type="title"/>
          </p:nvPr>
        </p:nvSpPr>
        <p:spPr>
          <a:xfrm>
            <a:off x="612775" y="228600"/>
            <a:ext cx="8153400" cy="990600"/>
          </a:xfrm>
        </p:spPr>
        <p:txBody>
          <a:bodyPr/>
          <a:lstStyle/>
          <a:p>
            <a:r>
              <a:rPr lang="en-US" smtClean="0"/>
              <a:t>Sampling</a:t>
            </a:r>
          </a:p>
        </p:txBody>
      </p:sp>
      <p:sp>
        <p:nvSpPr>
          <p:cNvPr id="40" name="TextBox 6"/>
          <p:cNvSpPr txBox="1">
            <a:spLocks noChangeArrowheads="1"/>
          </p:cNvSpPr>
          <p:nvPr/>
        </p:nvSpPr>
        <p:spPr bwMode="auto">
          <a:xfrm>
            <a:off x="444652" y="1472184"/>
            <a:ext cx="8254696" cy="539956"/>
          </a:xfrm>
          <a:prstGeom prst="rect">
            <a:avLst/>
          </a:prstGeom>
          <a:noFill/>
          <a:ln w="9525">
            <a:noFill/>
            <a:miter lim="800000"/>
            <a:headEnd/>
            <a:tailEnd/>
          </a:ln>
        </p:spPr>
        <p:txBody>
          <a:bodyPr wrap="none">
            <a:spAutoFit/>
          </a:bodyPr>
          <a:lstStyle/>
          <a:p>
            <a:pPr>
              <a:lnSpc>
                <a:spcPct val="110000"/>
              </a:lnSpc>
              <a:defRPr/>
            </a:pPr>
            <a:r>
              <a:rPr lang="en-US" sz="2800" dirty="0" smtClean="0">
                <a:latin typeface="+mn-lt"/>
              </a:rPr>
              <a:t>Need an equal volume random sampling inside a sphere</a:t>
            </a:r>
            <a:endParaRPr lang="en-US" sz="2800" dirty="0">
              <a:latin typeface="+mn-lt"/>
            </a:endParaRPr>
          </a:p>
        </p:txBody>
      </p:sp>
      <p:sp>
        <p:nvSpPr>
          <p:cNvPr id="23" name="Rectangle 22"/>
          <p:cNvSpPr/>
          <p:nvPr/>
        </p:nvSpPr>
        <p:spPr>
          <a:xfrm>
            <a:off x="1409700" y="4695826"/>
            <a:ext cx="7734300" cy="216217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 name="Picture 24" descr="sphere.png"/>
          <p:cNvPicPr>
            <a:picLocks noChangeAspect="1"/>
          </p:cNvPicPr>
          <p:nvPr/>
        </p:nvPicPr>
        <p:blipFill>
          <a:blip r:embed="rId4" cstate="print"/>
          <a:stretch>
            <a:fillRect/>
          </a:stretch>
        </p:blipFill>
        <p:spPr>
          <a:xfrm>
            <a:off x="2971932" y="1962282"/>
            <a:ext cx="3200136" cy="3200136"/>
          </a:xfrm>
          <a:prstGeom prst="rect">
            <a:avLst/>
          </a:prstGeom>
        </p:spPr>
      </p:pic>
    </p:spTree>
  </p:cSld>
  <p:clrMapOvr>
    <a:masterClrMapping/>
  </p:clrMapOvr>
  <p:transition advTm="22246"/>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Group 72"/>
          <p:cNvGrpSpPr/>
          <p:nvPr/>
        </p:nvGrpSpPr>
        <p:grpSpPr>
          <a:xfrm>
            <a:off x="28088" y="4633913"/>
            <a:ext cx="9087825" cy="2195512"/>
            <a:chOff x="28088" y="4633913"/>
            <a:chExt cx="9087825" cy="2195512"/>
          </a:xfrm>
        </p:grpSpPr>
        <p:pic>
          <p:nvPicPr>
            <p:cNvPr id="74" name="Picture 3"/>
            <p:cNvPicPr>
              <a:picLocks noChangeAspect="1" noChangeArrowheads="1"/>
            </p:cNvPicPr>
            <p:nvPr/>
          </p:nvPicPr>
          <p:blipFill>
            <a:blip r:embed="rId3" cstate="print"/>
            <a:stretch>
              <a:fillRect/>
            </a:stretch>
          </p:blipFill>
          <p:spPr bwMode="auto">
            <a:xfrm>
              <a:off x="7744313" y="5208538"/>
              <a:ext cx="1371600" cy="1371600"/>
            </a:xfrm>
            <a:prstGeom prst="rect">
              <a:avLst/>
            </a:prstGeom>
            <a:noFill/>
            <a:ln w="9525">
              <a:noFill/>
              <a:miter lim="800000"/>
              <a:headEnd/>
              <a:tailEnd/>
            </a:ln>
          </p:spPr>
        </p:pic>
        <p:pic>
          <p:nvPicPr>
            <p:cNvPr id="75" name="Picture 9"/>
            <p:cNvPicPr>
              <a:picLocks noChangeAspect="1" noChangeArrowheads="1"/>
            </p:cNvPicPr>
            <p:nvPr/>
          </p:nvPicPr>
          <p:blipFill>
            <a:blip r:embed="rId4" cstate="print"/>
            <a:stretch>
              <a:fillRect/>
            </a:stretch>
          </p:blipFill>
          <p:spPr bwMode="auto">
            <a:xfrm>
              <a:off x="28088" y="5205996"/>
              <a:ext cx="1371600" cy="1371600"/>
            </a:xfrm>
            <a:prstGeom prst="rect">
              <a:avLst/>
            </a:prstGeom>
            <a:noFill/>
            <a:ln w="9525">
              <a:noFill/>
              <a:miter lim="800000"/>
              <a:headEnd/>
              <a:tailEnd/>
            </a:ln>
          </p:spPr>
        </p:pic>
        <p:pic>
          <p:nvPicPr>
            <p:cNvPr id="76" name="Picture 2"/>
            <p:cNvPicPr>
              <a:picLocks noChangeAspect="1" noChangeArrowheads="1"/>
            </p:cNvPicPr>
            <p:nvPr/>
          </p:nvPicPr>
          <p:blipFill>
            <a:blip r:embed="rId5" cstate="print"/>
            <a:stretch>
              <a:fillRect/>
            </a:stretch>
          </p:blipFill>
          <p:spPr bwMode="auto">
            <a:xfrm>
              <a:off x="1957145" y="5205996"/>
              <a:ext cx="1371600" cy="1371600"/>
            </a:xfrm>
            <a:prstGeom prst="rect">
              <a:avLst/>
            </a:prstGeom>
            <a:noFill/>
            <a:ln w="9525">
              <a:noFill/>
              <a:miter lim="800000"/>
              <a:headEnd/>
              <a:tailEnd/>
            </a:ln>
          </p:spPr>
        </p:pic>
        <p:pic>
          <p:nvPicPr>
            <p:cNvPr id="77" name="Picture 2"/>
            <p:cNvPicPr>
              <a:picLocks noChangeAspect="1" noChangeArrowheads="1"/>
            </p:cNvPicPr>
            <p:nvPr/>
          </p:nvPicPr>
          <p:blipFill>
            <a:blip r:embed="rId6" cstate="print"/>
            <a:stretch>
              <a:fillRect/>
            </a:stretch>
          </p:blipFill>
          <p:spPr bwMode="auto">
            <a:xfrm>
              <a:off x="3886200" y="5208539"/>
              <a:ext cx="1371600" cy="1371600"/>
            </a:xfrm>
            <a:prstGeom prst="rect">
              <a:avLst/>
            </a:prstGeom>
            <a:noFill/>
            <a:ln w="9525">
              <a:noFill/>
              <a:miter lim="800000"/>
              <a:headEnd/>
              <a:tailEnd/>
            </a:ln>
          </p:spPr>
        </p:pic>
        <p:pic>
          <p:nvPicPr>
            <p:cNvPr id="78" name="Picture 3"/>
            <p:cNvPicPr>
              <a:picLocks noChangeAspect="1" noChangeArrowheads="1"/>
            </p:cNvPicPr>
            <p:nvPr/>
          </p:nvPicPr>
          <p:blipFill>
            <a:blip r:embed="rId7" cstate="print"/>
            <a:stretch>
              <a:fillRect/>
            </a:stretch>
          </p:blipFill>
          <p:spPr bwMode="auto">
            <a:xfrm>
              <a:off x="5815256" y="5208538"/>
              <a:ext cx="1371600" cy="1371600"/>
            </a:xfrm>
            <a:prstGeom prst="rect">
              <a:avLst/>
            </a:prstGeom>
            <a:noFill/>
            <a:ln w="9525">
              <a:noFill/>
              <a:miter lim="800000"/>
              <a:headEnd/>
              <a:tailEnd/>
            </a:ln>
          </p:spPr>
        </p:pic>
        <p:sp>
          <p:nvSpPr>
            <p:cNvPr id="79" name="TextBox 78"/>
            <p:cNvSpPr txBox="1"/>
            <p:nvPr/>
          </p:nvSpPr>
          <p:spPr bwMode="auto">
            <a:xfrm>
              <a:off x="54282" y="6491288"/>
              <a:ext cx="1319213" cy="338137"/>
            </a:xfrm>
            <a:prstGeom prst="rect">
              <a:avLst/>
            </a:prstGeom>
            <a:noFill/>
          </p:spPr>
          <p:txBody>
            <a:bodyPr wrap="none">
              <a:spAutoFit/>
            </a:bodyPr>
            <a:lstStyle/>
            <a:p>
              <a:pPr>
                <a:defRPr/>
              </a:pPr>
              <a:r>
                <a:rPr lang="en-US" sz="1600" dirty="0">
                  <a:latin typeface="+mn-lt"/>
                </a:rPr>
                <a:t>Empty Sphere</a:t>
              </a:r>
            </a:p>
          </p:txBody>
        </p:sp>
        <p:sp>
          <p:nvSpPr>
            <p:cNvPr id="80" name="TextBox 79"/>
            <p:cNvSpPr txBox="1"/>
            <p:nvPr/>
          </p:nvSpPr>
          <p:spPr bwMode="auto">
            <a:xfrm>
              <a:off x="2265120" y="6491288"/>
              <a:ext cx="755650" cy="338137"/>
            </a:xfrm>
            <a:prstGeom prst="rect">
              <a:avLst/>
            </a:prstGeom>
            <a:noFill/>
          </p:spPr>
          <p:txBody>
            <a:bodyPr wrap="none">
              <a:spAutoFit/>
            </a:bodyPr>
            <a:lstStyle/>
            <a:p>
              <a:pPr>
                <a:defRPr/>
              </a:pPr>
              <a:r>
                <a:rPr lang="en-US" sz="1600" dirty="0">
                  <a:latin typeface="+mn-lt"/>
                </a:rPr>
                <a:t>Poisson</a:t>
              </a:r>
            </a:p>
          </p:txBody>
        </p:sp>
        <p:sp>
          <p:nvSpPr>
            <p:cNvPr id="81" name="TextBox 80"/>
            <p:cNvSpPr txBox="1"/>
            <p:nvPr/>
          </p:nvSpPr>
          <p:spPr bwMode="auto">
            <a:xfrm>
              <a:off x="4264820" y="6491288"/>
              <a:ext cx="614362" cy="338137"/>
            </a:xfrm>
            <a:prstGeom prst="rect">
              <a:avLst/>
            </a:prstGeom>
            <a:noFill/>
          </p:spPr>
          <p:txBody>
            <a:bodyPr wrap="none">
              <a:spAutoFit/>
            </a:bodyPr>
            <a:lstStyle/>
            <a:p>
              <a:pPr>
                <a:defRPr/>
              </a:pPr>
              <a:r>
                <a:rPr lang="en-US" sz="1600" dirty="0">
                  <a:latin typeface="+mn-lt"/>
                </a:rPr>
                <a:t>Lloyd</a:t>
              </a:r>
            </a:p>
          </p:txBody>
        </p:sp>
        <p:sp>
          <p:nvSpPr>
            <p:cNvPr id="82" name="TextBox 81"/>
            <p:cNvSpPr txBox="1"/>
            <p:nvPr/>
          </p:nvSpPr>
          <p:spPr bwMode="auto">
            <a:xfrm>
              <a:off x="6016869" y="6491288"/>
              <a:ext cx="968375" cy="338137"/>
            </a:xfrm>
            <a:prstGeom prst="rect">
              <a:avLst/>
            </a:prstGeom>
            <a:noFill/>
          </p:spPr>
          <p:txBody>
            <a:bodyPr wrap="none">
              <a:spAutoFit/>
            </a:bodyPr>
            <a:lstStyle/>
            <a:p>
              <a:pPr>
                <a:defRPr/>
              </a:pPr>
              <a:r>
                <a:rPr lang="en-US" sz="1600" dirty="0">
                  <a:latin typeface="+mn-lt"/>
                </a:rPr>
                <a:t>Boundary</a:t>
              </a:r>
            </a:p>
          </p:txBody>
        </p:sp>
        <p:sp>
          <p:nvSpPr>
            <p:cNvPr id="83" name="TextBox 82"/>
            <p:cNvSpPr txBox="1"/>
            <p:nvPr/>
          </p:nvSpPr>
          <p:spPr bwMode="auto">
            <a:xfrm>
              <a:off x="8107057" y="6491288"/>
              <a:ext cx="646113" cy="338137"/>
            </a:xfrm>
            <a:prstGeom prst="rect">
              <a:avLst/>
            </a:prstGeom>
            <a:noFill/>
          </p:spPr>
          <p:txBody>
            <a:bodyPr wrap="none">
              <a:spAutoFit/>
            </a:bodyPr>
            <a:lstStyle/>
            <a:p>
              <a:pPr>
                <a:defRPr/>
              </a:pPr>
              <a:r>
                <a:rPr lang="en-US" sz="1600" dirty="0">
                  <a:latin typeface="+mn-lt"/>
                </a:rPr>
                <a:t>Repel</a:t>
              </a:r>
            </a:p>
          </p:txBody>
        </p:sp>
        <p:sp>
          <p:nvSpPr>
            <p:cNvPr id="84" name="Right Arrow 83"/>
            <p:cNvSpPr/>
            <p:nvPr/>
          </p:nvSpPr>
          <p:spPr bwMode="auto">
            <a:xfrm>
              <a:off x="1446213" y="5772150"/>
              <a:ext cx="479425" cy="23971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85" name="Right Arrow 84"/>
            <p:cNvSpPr/>
            <p:nvPr/>
          </p:nvSpPr>
          <p:spPr bwMode="auto">
            <a:xfrm>
              <a:off x="3413125" y="5772150"/>
              <a:ext cx="477838" cy="23971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86" name="Right Arrow 85"/>
            <p:cNvSpPr/>
            <p:nvPr/>
          </p:nvSpPr>
          <p:spPr bwMode="auto">
            <a:xfrm>
              <a:off x="5302250" y="5772150"/>
              <a:ext cx="477838" cy="23971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87" name="Right Arrow 86"/>
            <p:cNvSpPr/>
            <p:nvPr/>
          </p:nvSpPr>
          <p:spPr bwMode="auto">
            <a:xfrm>
              <a:off x="7248525" y="5772150"/>
              <a:ext cx="477838" cy="23971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88" name="TextBox 87"/>
            <p:cNvSpPr txBox="1"/>
            <p:nvPr/>
          </p:nvSpPr>
          <p:spPr bwMode="auto">
            <a:xfrm>
              <a:off x="6350000" y="4633913"/>
              <a:ext cx="2219582" cy="338554"/>
            </a:xfrm>
            <a:prstGeom prst="rect">
              <a:avLst/>
            </a:prstGeom>
            <a:noFill/>
          </p:spPr>
          <p:txBody>
            <a:bodyPr wrap="none">
              <a:spAutoFit/>
            </a:bodyPr>
            <a:lstStyle/>
            <a:p>
              <a:pPr>
                <a:defRPr/>
              </a:pPr>
              <a:r>
                <a:rPr lang="en-US" sz="1600" dirty="0" smtClean="0">
                  <a:latin typeface="+mn-lt"/>
                </a:rPr>
                <a:t>Calculate New Boundary</a:t>
              </a:r>
              <a:endParaRPr lang="en-US" sz="1600" dirty="0">
                <a:latin typeface="+mn-lt"/>
              </a:endParaRPr>
            </a:p>
          </p:txBody>
        </p:sp>
        <p:sp>
          <p:nvSpPr>
            <p:cNvPr id="89" name="Curved Down Arrow 88"/>
            <p:cNvSpPr/>
            <p:nvPr/>
          </p:nvSpPr>
          <p:spPr>
            <a:xfrm flipH="1">
              <a:off x="6819900" y="4943475"/>
              <a:ext cx="1238250" cy="352425"/>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pic>
        <p:nvPicPr>
          <p:cNvPr id="22" name="Picture 2"/>
          <p:cNvPicPr>
            <a:picLocks noChangeAspect="1" noChangeArrowheads="1"/>
          </p:cNvPicPr>
          <p:nvPr/>
        </p:nvPicPr>
        <p:blipFill>
          <a:blip r:embed="rId8" cstate="print"/>
          <a:srcRect/>
          <a:stretch>
            <a:fillRect/>
          </a:stretch>
        </p:blipFill>
        <p:spPr bwMode="auto">
          <a:xfrm>
            <a:off x="2906556" y="1920240"/>
            <a:ext cx="3330888" cy="3200400"/>
          </a:xfrm>
          <a:prstGeom prst="rect">
            <a:avLst/>
          </a:prstGeom>
          <a:noFill/>
          <a:ln w="9525">
            <a:noFill/>
            <a:miter lim="800000"/>
            <a:headEnd/>
            <a:tailEnd/>
          </a:ln>
        </p:spPr>
      </p:pic>
      <p:sp>
        <p:nvSpPr>
          <p:cNvPr id="74754" name="Title 1"/>
          <p:cNvSpPr>
            <a:spLocks noGrp="1"/>
          </p:cNvSpPr>
          <p:nvPr>
            <p:ph type="title"/>
          </p:nvPr>
        </p:nvSpPr>
        <p:spPr>
          <a:xfrm>
            <a:off x="612775" y="228600"/>
            <a:ext cx="8153400" cy="990600"/>
          </a:xfrm>
        </p:spPr>
        <p:txBody>
          <a:bodyPr/>
          <a:lstStyle/>
          <a:p>
            <a:r>
              <a:rPr lang="en-US" smtClean="0"/>
              <a:t>Sampling</a:t>
            </a:r>
          </a:p>
        </p:txBody>
      </p:sp>
      <p:sp>
        <p:nvSpPr>
          <p:cNvPr id="40" name="TextBox 6"/>
          <p:cNvSpPr txBox="1">
            <a:spLocks noChangeArrowheads="1"/>
          </p:cNvSpPr>
          <p:nvPr/>
        </p:nvSpPr>
        <p:spPr bwMode="auto">
          <a:xfrm>
            <a:off x="1529084" y="1472184"/>
            <a:ext cx="6085833" cy="566309"/>
          </a:xfrm>
          <a:prstGeom prst="rect">
            <a:avLst/>
          </a:prstGeom>
          <a:noFill/>
          <a:ln w="9525">
            <a:noFill/>
            <a:miter lim="800000"/>
            <a:headEnd/>
            <a:tailEnd/>
          </a:ln>
        </p:spPr>
        <p:txBody>
          <a:bodyPr wrap="none">
            <a:spAutoFit/>
          </a:bodyPr>
          <a:lstStyle/>
          <a:p>
            <a:pPr>
              <a:lnSpc>
                <a:spcPct val="110000"/>
              </a:lnSpc>
              <a:defRPr/>
            </a:pPr>
            <a:r>
              <a:rPr lang="en-US" sz="2800" dirty="0" smtClean="0">
                <a:latin typeface="+mn-lt"/>
              </a:rPr>
              <a:t>Start with Poisson points inside the sphere</a:t>
            </a:r>
            <a:endParaRPr lang="en-US" sz="2800" dirty="0">
              <a:latin typeface="+mn-lt"/>
            </a:endParaRPr>
          </a:p>
        </p:txBody>
      </p:sp>
      <p:sp>
        <p:nvSpPr>
          <p:cNvPr id="70" name="Rectangle 69"/>
          <p:cNvSpPr/>
          <p:nvPr/>
        </p:nvSpPr>
        <p:spPr>
          <a:xfrm>
            <a:off x="3362325" y="4695826"/>
            <a:ext cx="5781675" cy="216217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2" name="Picture 71" descr="sphere.png"/>
          <p:cNvPicPr>
            <a:picLocks noChangeAspect="1"/>
          </p:cNvPicPr>
          <p:nvPr/>
        </p:nvPicPr>
        <p:blipFill>
          <a:blip r:embed="rId5" cstate="print"/>
          <a:stretch>
            <a:fillRect/>
          </a:stretch>
        </p:blipFill>
        <p:spPr>
          <a:xfrm>
            <a:off x="2971932" y="1962282"/>
            <a:ext cx="3200136" cy="3200136"/>
          </a:xfrm>
          <a:prstGeom prst="rect">
            <a:avLst/>
          </a:prstGeom>
        </p:spPr>
      </p:pic>
    </p:spTree>
  </p:cSld>
  <p:clrMapOvr>
    <a:masterClrMapping/>
  </p:clrMapOvr>
  <p:transition advTm="2496"/>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Group 23"/>
          <p:cNvGrpSpPr/>
          <p:nvPr/>
        </p:nvGrpSpPr>
        <p:grpSpPr>
          <a:xfrm>
            <a:off x="28088" y="4633913"/>
            <a:ext cx="9087825" cy="2195512"/>
            <a:chOff x="28088" y="4633913"/>
            <a:chExt cx="9087825" cy="2195512"/>
          </a:xfrm>
        </p:grpSpPr>
        <p:pic>
          <p:nvPicPr>
            <p:cNvPr id="25" name="Picture 3"/>
            <p:cNvPicPr>
              <a:picLocks noChangeAspect="1" noChangeArrowheads="1"/>
            </p:cNvPicPr>
            <p:nvPr/>
          </p:nvPicPr>
          <p:blipFill>
            <a:blip r:embed="rId3" cstate="print"/>
            <a:stretch>
              <a:fillRect/>
            </a:stretch>
          </p:blipFill>
          <p:spPr bwMode="auto">
            <a:xfrm>
              <a:off x="7744313" y="5208538"/>
              <a:ext cx="1371600" cy="1371600"/>
            </a:xfrm>
            <a:prstGeom prst="rect">
              <a:avLst/>
            </a:prstGeom>
            <a:noFill/>
            <a:ln w="9525">
              <a:noFill/>
              <a:miter lim="800000"/>
              <a:headEnd/>
              <a:tailEnd/>
            </a:ln>
          </p:spPr>
        </p:pic>
        <p:pic>
          <p:nvPicPr>
            <p:cNvPr id="26" name="Picture 9"/>
            <p:cNvPicPr>
              <a:picLocks noChangeAspect="1" noChangeArrowheads="1"/>
            </p:cNvPicPr>
            <p:nvPr/>
          </p:nvPicPr>
          <p:blipFill>
            <a:blip r:embed="rId4" cstate="print"/>
            <a:stretch>
              <a:fillRect/>
            </a:stretch>
          </p:blipFill>
          <p:spPr bwMode="auto">
            <a:xfrm>
              <a:off x="28088" y="5205996"/>
              <a:ext cx="1371600" cy="1371600"/>
            </a:xfrm>
            <a:prstGeom prst="rect">
              <a:avLst/>
            </a:prstGeom>
            <a:noFill/>
            <a:ln w="9525">
              <a:noFill/>
              <a:miter lim="800000"/>
              <a:headEnd/>
              <a:tailEnd/>
            </a:ln>
          </p:spPr>
        </p:pic>
        <p:pic>
          <p:nvPicPr>
            <p:cNvPr id="27" name="Picture 2"/>
            <p:cNvPicPr>
              <a:picLocks noChangeAspect="1" noChangeArrowheads="1"/>
            </p:cNvPicPr>
            <p:nvPr/>
          </p:nvPicPr>
          <p:blipFill>
            <a:blip r:embed="rId5" cstate="print"/>
            <a:stretch>
              <a:fillRect/>
            </a:stretch>
          </p:blipFill>
          <p:spPr bwMode="auto">
            <a:xfrm>
              <a:off x="1957145" y="5205996"/>
              <a:ext cx="1371600" cy="1371600"/>
            </a:xfrm>
            <a:prstGeom prst="rect">
              <a:avLst/>
            </a:prstGeom>
            <a:noFill/>
            <a:ln w="9525">
              <a:noFill/>
              <a:miter lim="800000"/>
              <a:headEnd/>
              <a:tailEnd/>
            </a:ln>
          </p:spPr>
        </p:pic>
        <p:pic>
          <p:nvPicPr>
            <p:cNvPr id="28" name="Picture 2"/>
            <p:cNvPicPr>
              <a:picLocks noChangeAspect="1" noChangeArrowheads="1"/>
            </p:cNvPicPr>
            <p:nvPr/>
          </p:nvPicPr>
          <p:blipFill>
            <a:blip r:embed="rId6" cstate="print"/>
            <a:stretch>
              <a:fillRect/>
            </a:stretch>
          </p:blipFill>
          <p:spPr bwMode="auto">
            <a:xfrm>
              <a:off x="3886200" y="5208539"/>
              <a:ext cx="1371600" cy="1371600"/>
            </a:xfrm>
            <a:prstGeom prst="rect">
              <a:avLst/>
            </a:prstGeom>
            <a:noFill/>
            <a:ln w="9525">
              <a:noFill/>
              <a:miter lim="800000"/>
              <a:headEnd/>
              <a:tailEnd/>
            </a:ln>
          </p:spPr>
        </p:pic>
        <p:pic>
          <p:nvPicPr>
            <p:cNvPr id="29" name="Picture 3"/>
            <p:cNvPicPr>
              <a:picLocks noChangeAspect="1" noChangeArrowheads="1"/>
            </p:cNvPicPr>
            <p:nvPr/>
          </p:nvPicPr>
          <p:blipFill>
            <a:blip r:embed="rId7" cstate="print"/>
            <a:stretch>
              <a:fillRect/>
            </a:stretch>
          </p:blipFill>
          <p:spPr bwMode="auto">
            <a:xfrm>
              <a:off x="5815256" y="5208538"/>
              <a:ext cx="1371600" cy="1371600"/>
            </a:xfrm>
            <a:prstGeom prst="rect">
              <a:avLst/>
            </a:prstGeom>
            <a:noFill/>
            <a:ln w="9525">
              <a:noFill/>
              <a:miter lim="800000"/>
              <a:headEnd/>
              <a:tailEnd/>
            </a:ln>
          </p:spPr>
        </p:pic>
        <p:sp>
          <p:nvSpPr>
            <p:cNvPr id="30" name="TextBox 29"/>
            <p:cNvSpPr txBox="1"/>
            <p:nvPr/>
          </p:nvSpPr>
          <p:spPr bwMode="auto">
            <a:xfrm>
              <a:off x="54282" y="6491288"/>
              <a:ext cx="1319213" cy="338137"/>
            </a:xfrm>
            <a:prstGeom prst="rect">
              <a:avLst/>
            </a:prstGeom>
            <a:noFill/>
          </p:spPr>
          <p:txBody>
            <a:bodyPr wrap="none">
              <a:spAutoFit/>
            </a:bodyPr>
            <a:lstStyle/>
            <a:p>
              <a:pPr>
                <a:defRPr/>
              </a:pPr>
              <a:r>
                <a:rPr lang="en-US" sz="1600" dirty="0">
                  <a:latin typeface="+mn-lt"/>
                </a:rPr>
                <a:t>Empty Sphere</a:t>
              </a:r>
            </a:p>
          </p:txBody>
        </p:sp>
        <p:sp>
          <p:nvSpPr>
            <p:cNvPr id="31" name="TextBox 30"/>
            <p:cNvSpPr txBox="1"/>
            <p:nvPr/>
          </p:nvSpPr>
          <p:spPr bwMode="auto">
            <a:xfrm>
              <a:off x="2265120" y="6491288"/>
              <a:ext cx="755650" cy="338137"/>
            </a:xfrm>
            <a:prstGeom prst="rect">
              <a:avLst/>
            </a:prstGeom>
            <a:noFill/>
          </p:spPr>
          <p:txBody>
            <a:bodyPr wrap="none">
              <a:spAutoFit/>
            </a:bodyPr>
            <a:lstStyle/>
            <a:p>
              <a:pPr>
                <a:defRPr/>
              </a:pPr>
              <a:r>
                <a:rPr lang="en-US" sz="1600" dirty="0">
                  <a:latin typeface="+mn-lt"/>
                </a:rPr>
                <a:t>Poisson</a:t>
              </a:r>
            </a:p>
          </p:txBody>
        </p:sp>
        <p:sp>
          <p:nvSpPr>
            <p:cNvPr id="32" name="TextBox 31"/>
            <p:cNvSpPr txBox="1"/>
            <p:nvPr/>
          </p:nvSpPr>
          <p:spPr bwMode="auto">
            <a:xfrm>
              <a:off x="4264820" y="6491288"/>
              <a:ext cx="614362" cy="338137"/>
            </a:xfrm>
            <a:prstGeom prst="rect">
              <a:avLst/>
            </a:prstGeom>
            <a:noFill/>
          </p:spPr>
          <p:txBody>
            <a:bodyPr wrap="none">
              <a:spAutoFit/>
            </a:bodyPr>
            <a:lstStyle/>
            <a:p>
              <a:pPr>
                <a:defRPr/>
              </a:pPr>
              <a:r>
                <a:rPr lang="en-US" sz="1600" dirty="0">
                  <a:latin typeface="+mn-lt"/>
                </a:rPr>
                <a:t>Lloyd</a:t>
              </a:r>
            </a:p>
          </p:txBody>
        </p:sp>
        <p:sp>
          <p:nvSpPr>
            <p:cNvPr id="33" name="TextBox 32"/>
            <p:cNvSpPr txBox="1"/>
            <p:nvPr/>
          </p:nvSpPr>
          <p:spPr bwMode="auto">
            <a:xfrm>
              <a:off x="6016869" y="6491288"/>
              <a:ext cx="968375" cy="338137"/>
            </a:xfrm>
            <a:prstGeom prst="rect">
              <a:avLst/>
            </a:prstGeom>
            <a:noFill/>
          </p:spPr>
          <p:txBody>
            <a:bodyPr wrap="none">
              <a:spAutoFit/>
            </a:bodyPr>
            <a:lstStyle/>
            <a:p>
              <a:pPr>
                <a:defRPr/>
              </a:pPr>
              <a:r>
                <a:rPr lang="en-US" sz="1600" dirty="0">
                  <a:latin typeface="+mn-lt"/>
                </a:rPr>
                <a:t>Boundary</a:t>
              </a:r>
            </a:p>
          </p:txBody>
        </p:sp>
        <p:sp>
          <p:nvSpPr>
            <p:cNvPr id="34" name="TextBox 33"/>
            <p:cNvSpPr txBox="1"/>
            <p:nvPr/>
          </p:nvSpPr>
          <p:spPr bwMode="auto">
            <a:xfrm>
              <a:off x="8107057" y="6491288"/>
              <a:ext cx="646113" cy="338137"/>
            </a:xfrm>
            <a:prstGeom prst="rect">
              <a:avLst/>
            </a:prstGeom>
            <a:noFill/>
          </p:spPr>
          <p:txBody>
            <a:bodyPr wrap="none">
              <a:spAutoFit/>
            </a:bodyPr>
            <a:lstStyle/>
            <a:p>
              <a:pPr>
                <a:defRPr/>
              </a:pPr>
              <a:r>
                <a:rPr lang="en-US" sz="1600" dirty="0">
                  <a:latin typeface="+mn-lt"/>
                </a:rPr>
                <a:t>Repel</a:t>
              </a:r>
            </a:p>
          </p:txBody>
        </p:sp>
        <p:sp>
          <p:nvSpPr>
            <p:cNvPr id="35" name="Right Arrow 34"/>
            <p:cNvSpPr/>
            <p:nvPr/>
          </p:nvSpPr>
          <p:spPr bwMode="auto">
            <a:xfrm>
              <a:off x="1446213" y="5772150"/>
              <a:ext cx="479425" cy="23971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6" name="Right Arrow 35"/>
            <p:cNvSpPr/>
            <p:nvPr/>
          </p:nvSpPr>
          <p:spPr bwMode="auto">
            <a:xfrm>
              <a:off x="3413125" y="5772150"/>
              <a:ext cx="477838" cy="23971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7" name="Right Arrow 36"/>
            <p:cNvSpPr/>
            <p:nvPr/>
          </p:nvSpPr>
          <p:spPr bwMode="auto">
            <a:xfrm>
              <a:off x="5302250" y="5772150"/>
              <a:ext cx="477838" cy="23971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8" name="Right Arrow 37"/>
            <p:cNvSpPr/>
            <p:nvPr/>
          </p:nvSpPr>
          <p:spPr bwMode="auto">
            <a:xfrm>
              <a:off x="7248525" y="5772150"/>
              <a:ext cx="477838" cy="23971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9" name="TextBox 38"/>
            <p:cNvSpPr txBox="1"/>
            <p:nvPr/>
          </p:nvSpPr>
          <p:spPr bwMode="auto">
            <a:xfrm>
              <a:off x="6350000" y="4633913"/>
              <a:ext cx="2219582" cy="338554"/>
            </a:xfrm>
            <a:prstGeom prst="rect">
              <a:avLst/>
            </a:prstGeom>
            <a:noFill/>
          </p:spPr>
          <p:txBody>
            <a:bodyPr wrap="none">
              <a:spAutoFit/>
            </a:bodyPr>
            <a:lstStyle/>
            <a:p>
              <a:pPr>
                <a:defRPr/>
              </a:pPr>
              <a:r>
                <a:rPr lang="en-US" sz="1600" dirty="0" smtClean="0">
                  <a:latin typeface="+mn-lt"/>
                </a:rPr>
                <a:t>Calculate New Boundary</a:t>
              </a:r>
              <a:endParaRPr lang="en-US" sz="1600" dirty="0">
                <a:latin typeface="+mn-lt"/>
              </a:endParaRPr>
            </a:p>
          </p:txBody>
        </p:sp>
        <p:sp>
          <p:nvSpPr>
            <p:cNvPr id="41" name="Curved Down Arrow 40"/>
            <p:cNvSpPr/>
            <p:nvPr/>
          </p:nvSpPr>
          <p:spPr>
            <a:xfrm flipH="1">
              <a:off x="6819900" y="4943475"/>
              <a:ext cx="1238250" cy="352425"/>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74754" name="Title 1"/>
          <p:cNvSpPr>
            <a:spLocks noGrp="1"/>
          </p:cNvSpPr>
          <p:nvPr>
            <p:ph type="title"/>
          </p:nvPr>
        </p:nvSpPr>
        <p:spPr>
          <a:xfrm>
            <a:off x="612775" y="228600"/>
            <a:ext cx="8153400" cy="990600"/>
          </a:xfrm>
        </p:spPr>
        <p:txBody>
          <a:bodyPr/>
          <a:lstStyle/>
          <a:p>
            <a:r>
              <a:rPr lang="en-US" smtClean="0"/>
              <a:t>Sampling</a:t>
            </a:r>
          </a:p>
        </p:txBody>
      </p:sp>
      <p:sp>
        <p:nvSpPr>
          <p:cNvPr id="40" name="TextBox 6"/>
          <p:cNvSpPr txBox="1">
            <a:spLocks noChangeArrowheads="1"/>
          </p:cNvSpPr>
          <p:nvPr/>
        </p:nvSpPr>
        <p:spPr bwMode="auto">
          <a:xfrm>
            <a:off x="632524" y="1471613"/>
            <a:ext cx="7878952" cy="539956"/>
          </a:xfrm>
          <a:prstGeom prst="rect">
            <a:avLst/>
          </a:prstGeom>
          <a:noFill/>
          <a:ln w="9525">
            <a:noFill/>
            <a:miter lim="800000"/>
            <a:headEnd/>
            <a:tailEnd/>
          </a:ln>
        </p:spPr>
        <p:txBody>
          <a:bodyPr wrap="none">
            <a:spAutoFit/>
          </a:bodyPr>
          <a:lstStyle/>
          <a:p>
            <a:pPr>
              <a:lnSpc>
                <a:spcPct val="110000"/>
              </a:lnSpc>
              <a:defRPr/>
            </a:pPr>
            <a:r>
              <a:rPr lang="en-US" sz="2800" dirty="0" smtClean="0">
                <a:latin typeface="+mn-lt"/>
              </a:rPr>
              <a:t>Do several iterations of Lloyd relaxation [Lloyd 1982]</a:t>
            </a:r>
            <a:endParaRPr lang="en-US" sz="2800" dirty="0">
              <a:latin typeface="+mn-lt"/>
            </a:endParaRPr>
          </a:p>
        </p:txBody>
      </p:sp>
      <p:sp>
        <p:nvSpPr>
          <p:cNvPr id="99" name="Rectangle 98"/>
          <p:cNvSpPr/>
          <p:nvPr/>
        </p:nvSpPr>
        <p:spPr>
          <a:xfrm>
            <a:off x="5276850" y="4695826"/>
            <a:ext cx="3867149" cy="216217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 name="Picture 101" descr="sphere.png"/>
          <p:cNvPicPr>
            <a:picLocks noChangeAspect="1"/>
          </p:cNvPicPr>
          <p:nvPr/>
        </p:nvPicPr>
        <p:blipFill>
          <a:blip r:embed="rId6" cstate="print"/>
          <a:stretch>
            <a:fillRect/>
          </a:stretch>
        </p:blipFill>
        <p:spPr>
          <a:xfrm>
            <a:off x="2971932" y="1962282"/>
            <a:ext cx="3200136" cy="3200136"/>
          </a:xfrm>
          <a:prstGeom prst="rect">
            <a:avLst/>
          </a:prstGeom>
        </p:spPr>
      </p:pic>
    </p:spTree>
  </p:cSld>
  <p:clrMapOvr>
    <a:masterClrMapping/>
  </p:clrMapOvr>
  <p:transition advTm="6178"/>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Group 23"/>
          <p:cNvGrpSpPr/>
          <p:nvPr/>
        </p:nvGrpSpPr>
        <p:grpSpPr>
          <a:xfrm>
            <a:off x="28088" y="4633913"/>
            <a:ext cx="9087825" cy="2195512"/>
            <a:chOff x="28088" y="4633913"/>
            <a:chExt cx="9087825" cy="2195512"/>
          </a:xfrm>
        </p:grpSpPr>
        <p:pic>
          <p:nvPicPr>
            <p:cNvPr id="25" name="Picture 3"/>
            <p:cNvPicPr>
              <a:picLocks noChangeAspect="1" noChangeArrowheads="1"/>
            </p:cNvPicPr>
            <p:nvPr/>
          </p:nvPicPr>
          <p:blipFill>
            <a:blip r:embed="rId3" cstate="print"/>
            <a:stretch>
              <a:fillRect/>
            </a:stretch>
          </p:blipFill>
          <p:spPr bwMode="auto">
            <a:xfrm>
              <a:off x="7744313" y="5208538"/>
              <a:ext cx="1371600" cy="1371600"/>
            </a:xfrm>
            <a:prstGeom prst="rect">
              <a:avLst/>
            </a:prstGeom>
            <a:noFill/>
            <a:ln w="9525">
              <a:noFill/>
              <a:miter lim="800000"/>
              <a:headEnd/>
              <a:tailEnd/>
            </a:ln>
          </p:spPr>
        </p:pic>
        <p:pic>
          <p:nvPicPr>
            <p:cNvPr id="26" name="Picture 9"/>
            <p:cNvPicPr>
              <a:picLocks noChangeAspect="1" noChangeArrowheads="1"/>
            </p:cNvPicPr>
            <p:nvPr/>
          </p:nvPicPr>
          <p:blipFill>
            <a:blip r:embed="rId4" cstate="print"/>
            <a:stretch>
              <a:fillRect/>
            </a:stretch>
          </p:blipFill>
          <p:spPr bwMode="auto">
            <a:xfrm>
              <a:off x="28088" y="5205996"/>
              <a:ext cx="1371600" cy="1371600"/>
            </a:xfrm>
            <a:prstGeom prst="rect">
              <a:avLst/>
            </a:prstGeom>
            <a:noFill/>
            <a:ln w="9525">
              <a:noFill/>
              <a:miter lim="800000"/>
              <a:headEnd/>
              <a:tailEnd/>
            </a:ln>
          </p:spPr>
        </p:pic>
        <p:pic>
          <p:nvPicPr>
            <p:cNvPr id="27" name="Picture 2"/>
            <p:cNvPicPr>
              <a:picLocks noChangeAspect="1" noChangeArrowheads="1"/>
            </p:cNvPicPr>
            <p:nvPr/>
          </p:nvPicPr>
          <p:blipFill>
            <a:blip r:embed="rId5" cstate="print"/>
            <a:stretch>
              <a:fillRect/>
            </a:stretch>
          </p:blipFill>
          <p:spPr bwMode="auto">
            <a:xfrm>
              <a:off x="1957145" y="5205996"/>
              <a:ext cx="1371600" cy="1371600"/>
            </a:xfrm>
            <a:prstGeom prst="rect">
              <a:avLst/>
            </a:prstGeom>
            <a:noFill/>
            <a:ln w="9525">
              <a:noFill/>
              <a:miter lim="800000"/>
              <a:headEnd/>
              <a:tailEnd/>
            </a:ln>
          </p:spPr>
        </p:pic>
        <p:pic>
          <p:nvPicPr>
            <p:cNvPr id="28" name="Picture 2"/>
            <p:cNvPicPr>
              <a:picLocks noChangeAspect="1" noChangeArrowheads="1"/>
            </p:cNvPicPr>
            <p:nvPr/>
          </p:nvPicPr>
          <p:blipFill>
            <a:blip r:embed="rId6" cstate="print"/>
            <a:stretch>
              <a:fillRect/>
            </a:stretch>
          </p:blipFill>
          <p:spPr bwMode="auto">
            <a:xfrm>
              <a:off x="3886200" y="5208539"/>
              <a:ext cx="1371600" cy="1371600"/>
            </a:xfrm>
            <a:prstGeom prst="rect">
              <a:avLst/>
            </a:prstGeom>
            <a:noFill/>
            <a:ln w="9525">
              <a:noFill/>
              <a:miter lim="800000"/>
              <a:headEnd/>
              <a:tailEnd/>
            </a:ln>
          </p:spPr>
        </p:pic>
        <p:pic>
          <p:nvPicPr>
            <p:cNvPr id="29" name="Picture 3"/>
            <p:cNvPicPr>
              <a:picLocks noChangeAspect="1" noChangeArrowheads="1"/>
            </p:cNvPicPr>
            <p:nvPr/>
          </p:nvPicPr>
          <p:blipFill>
            <a:blip r:embed="rId7" cstate="print"/>
            <a:stretch>
              <a:fillRect/>
            </a:stretch>
          </p:blipFill>
          <p:spPr bwMode="auto">
            <a:xfrm>
              <a:off x="5815256" y="5208538"/>
              <a:ext cx="1371600" cy="1371600"/>
            </a:xfrm>
            <a:prstGeom prst="rect">
              <a:avLst/>
            </a:prstGeom>
            <a:noFill/>
            <a:ln w="9525">
              <a:noFill/>
              <a:miter lim="800000"/>
              <a:headEnd/>
              <a:tailEnd/>
            </a:ln>
          </p:spPr>
        </p:pic>
        <p:sp>
          <p:nvSpPr>
            <p:cNvPr id="30" name="TextBox 29"/>
            <p:cNvSpPr txBox="1"/>
            <p:nvPr/>
          </p:nvSpPr>
          <p:spPr bwMode="auto">
            <a:xfrm>
              <a:off x="54282" y="6491288"/>
              <a:ext cx="1319213" cy="338137"/>
            </a:xfrm>
            <a:prstGeom prst="rect">
              <a:avLst/>
            </a:prstGeom>
            <a:noFill/>
          </p:spPr>
          <p:txBody>
            <a:bodyPr wrap="none">
              <a:spAutoFit/>
            </a:bodyPr>
            <a:lstStyle/>
            <a:p>
              <a:pPr>
                <a:defRPr/>
              </a:pPr>
              <a:r>
                <a:rPr lang="en-US" sz="1600" dirty="0">
                  <a:latin typeface="+mn-lt"/>
                </a:rPr>
                <a:t>Empty Sphere</a:t>
              </a:r>
            </a:p>
          </p:txBody>
        </p:sp>
        <p:sp>
          <p:nvSpPr>
            <p:cNvPr id="31" name="TextBox 30"/>
            <p:cNvSpPr txBox="1"/>
            <p:nvPr/>
          </p:nvSpPr>
          <p:spPr bwMode="auto">
            <a:xfrm>
              <a:off x="2265120" y="6491288"/>
              <a:ext cx="755650" cy="338137"/>
            </a:xfrm>
            <a:prstGeom prst="rect">
              <a:avLst/>
            </a:prstGeom>
            <a:noFill/>
          </p:spPr>
          <p:txBody>
            <a:bodyPr wrap="none">
              <a:spAutoFit/>
            </a:bodyPr>
            <a:lstStyle/>
            <a:p>
              <a:pPr>
                <a:defRPr/>
              </a:pPr>
              <a:r>
                <a:rPr lang="en-US" sz="1600" dirty="0">
                  <a:latin typeface="+mn-lt"/>
                </a:rPr>
                <a:t>Poisson</a:t>
              </a:r>
            </a:p>
          </p:txBody>
        </p:sp>
        <p:sp>
          <p:nvSpPr>
            <p:cNvPr id="32" name="TextBox 31"/>
            <p:cNvSpPr txBox="1"/>
            <p:nvPr/>
          </p:nvSpPr>
          <p:spPr bwMode="auto">
            <a:xfrm>
              <a:off x="4264820" y="6491288"/>
              <a:ext cx="614362" cy="338137"/>
            </a:xfrm>
            <a:prstGeom prst="rect">
              <a:avLst/>
            </a:prstGeom>
            <a:noFill/>
          </p:spPr>
          <p:txBody>
            <a:bodyPr wrap="none">
              <a:spAutoFit/>
            </a:bodyPr>
            <a:lstStyle/>
            <a:p>
              <a:pPr>
                <a:defRPr/>
              </a:pPr>
              <a:r>
                <a:rPr lang="en-US" sz="1600" dirty="0">
                  <a:latin typeface="+mn-lt"/>
                </a:rPr>
                <a:t>Lloyd</a:t>
              </a:r>
            </a:p>
          </p:txBody>
        </p:sp>
        <p:sp>
          <p:nvSpPr>
            <p:cNvPr id="33" name="TextBox 32"/>
            <p:cNvSpPr txBox="1"/>
            <p:nvPr/>
          </p:nvSpPr>
          <p:spPr bwMode="auto">
            <a:xfrm>
              <a:off x="6016869" y="6491288"/>
              <a:ext cx="968375" cy="338137"/>
            </a:xfrm>
            <a:prstGeom prst="rect">
              <a:avLst/>
            </a:prstGeom>
            <a:noFill/>
          </p:spPr>
          <p:txBody>
            <a:bodyPr wrap="none">
              <a:spAutoFit/>
            </a:bodyPr>
            <a:lstStyle/>
            <a:p>
              <a:pPr>
                <a:defRPr/>
              </a:pPr>
              <a:r>
                <a:rPr lang="en-US" sz="1600" dirty="0">
                  <a:latin typeface="+mn-lt"/>
                </a:rPr>
                <a:t>Boundary</a:t>
              </a:r>
            </a:p>
          </p:txBody>
        </p:sp>
        <p:sp>
          <p:nvSpPr>
            <p:cNvPr id="34" name="TextBox 33"/>
            <p:cNvSpPr txBox="1"/>
            <p:nvPr/>
          </p:nvSpPr>
          <p:spPr bwMode="auto">
            <a:xfrm>
              <a:off x="8107057" y="6491288"/>
              <a:ext cx="646113" cy="338137"/>
            </a:xfrm>
            <a:prstGeom prst="rect">
              <a:avLst/>
            </a:prstGeom>
            <a:noFill/>
          </p:spPr>
          <p:txBody>
            <a:bodyPr wrap="none">
              <a:spAutoFit/>
            </a:bodyPr>
            <a:lstStyle/>
            <a:p>
              <a:pPr>
                <a:defRPr/>
              </a:pPr>
              <a:r>
                <a:rPr lang="en-US" sz="1600" dirty="0">
                  <a:latin typeface="+mn-lt"/>
                </a:rPr>
                <a:t>Repel</a:t>
              </a:r>
            </a:p>
          </p:txBody>
        </p:sp>
        <p:sp>
          <p:nvSpPr>
            <p:cNvPr id="35" name="Right Arrow 34"/>
            <p:cNvSpPr/>
            <p:nvPr/>
          </p:nvSpPr>
          <p:spPr bwMode="auto">
            <a:xfrm>
              <a:off x="1446213" y="5772150"/>
              <a:ext cx="479425" cy="23971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6" name="Right Arrow 35"/>
            <p:cNvSpPr/>
            <p:nvPr/>
          </p:nvSpPr>
          <p:spPr bwMode="auto">
            <a:xfrm>
              <a:off x="3413125" y="5772150"/>
              <a:ext cx="477838" cy="23971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7" name="Right Arrow 36"/>
            <p:cNvSpPr/>
            <p:nvPr/>
          </p:nvSpPr>
          <p:spPr bwMode="auto">
            <a:xfrm>
              <a:off x="5302250" y="5772150"/>
              <a:ext cx="477838" cy="23971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8" name="Right Arrow 37"/>
            <p:cNvSpPr/>
            <p:nvPr/>
          </p:nvSpPr>
          <p:spPr bwMode="auto">
            <a:xfrm>
              <a:off x="7248525" y="5772150"/>
              <a:ext cx="477838" cy="23971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9" name="TextBox 38"/>
            <p:cNvSpPr txBox="1"/>
            <p:nvPr/>
          </p:nvSpPr>
          <p:spPr bwMode="auto">
            <a:xfrm>
              <a:off x="6350000" y="4633913"/>
              <a:ext cx="2219582" cy="338554"/>
            </a:xfrm>
            <a:prstGeom prst="rect">
              <a:avLst/>
            </a:prstGeom>
            <a:noFill/>
          </p:spPr>
          <p:txBody>
            <a:bodyPr wrap="none">
              <a:spAutoFit/>
            </a:bodyPr>
            <a:lstStyle/>
            <a:p>
              <a:pPr>
                <a:defRPr/>
              </a:pPr>
              <a:r>
                <a:rPr lang="en-US" sz="1600" dirty="0" smtClean="0">
                  <a:latin typeface="+mn-lt"/>
                </a:rPr>
                <a:t>Calculate New Boundary</a:t>
              </a:r>
              <a:endParaRPr lang="en-US" sz="1600" dirty="0">
                <a:latin typeface="+mn-lt"/>
              </a:endParaRPr>
            </a:p>
          </p:txBody>
        </p:sp>
        <p:sp>
          <p:nvSpPr>
            <p:cNvPr id="41" name="Curved Down Arrow 40"/>
            <p:cNvSpPr/>
            <p:nvPr/>
          </p:nvSpPr>
          <p:spPr>
            <a:xfrm flipH="1">
              <a:off x="6819900" y="4943475"/>
              <a:ext cx="1238250" cy="352425"/>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74754" name="Title 1"/>
          <p:cNvSpPr>
            <a:spLocks noGrp="1"/>
          </p:cNvSpPr>
          <p:nvPr>
            <p:ph type="title"/>
          </p:nvPr>
        </p:nvSpPr>
        <p:spPr>
          <a:xfrm>
            <a:off x="612775" y="228600"/>
            <a:ext cx="8153400" cy="990600"/>
          </a:xfrm>
        </p:spPr>
        <p:txBody>
          <a:bodyPr/>
          <a:lstStyle/>
          <a:p>
            <a:r>
              <a:rPr lang="en-US" smtClean="0"/>
              <a:t>Sampling</a:t>
            </a:r>
          </a:p>
        </p:txBody>
      </p:sp>
      <p:sp>
        <p:nvSpPr>
          <p:cNvPr id="40" name="TextBox 6"/>
          <p:cNvSpPr txBox="1">
            <a:spLocks noChangeArrowheads="1"/>
          </p:cNvSpPr>
          <p:nvPr/>
        </p:nvSpPr>
        <p:spPr bwMode="auto">
          <a:xfrm>
            <a:off x="2235880" y="1472184"/>
            <a:ext cx="4672241" cy="539956"/>
          </a:xfrm>
          <a:prstGeom prst="rect">
            <a:avLst/>
          </a:prstGeom>
          <a:noFill/>
          <a:ln w="9525">
            <a:noFill/>
            <a:miter lim="800000"/>
            <a:headEnd/>
            <a:tailEnd/>
          </a:ln>
        </p:spPr>
        <p:txBody>
          <a:bodyPr wrap="none">
            <a:spAutoFit/>
          </a:bodyPr>
          <a:lstStyle/>
          <a:p>
            <a:pPr>
              <a:lnSpc>
                <a:spcPct val="110000"/>
              </a:lnSpc>
              <a:defRPr/>
            </a:pPr>
            <a:r>
              <a:rPr lang="en-US" sz="2800" dirty="0" smtClean="0">
                <a:latin typeface="+mn-lt"/>
              </a:rPr>
              <a:t>Choose initial boundary charge</a:t>
            </a:r>
            <a:endParaRPr lang="en-US" sz="2800" dirty="0">
              <a:latin typeface="+mn-lt"/>
            </a:endParaRPr>
          </a:p>
        </p:txBody>
      </p:sp>
      <p:pic>
        <p:nvPicPr>
          <p:cNvPr id="75" name="Picture 74" descr="sphere.png"/>
          <p:cNvPicPr>
            <a:picLocks noChangeAspect="1"/>
          </p:cNvPicPr>
          <p:nvPr/>
        </p:nvPicPr>
        <p:blipFill>
          <a:blip r:embed="rId7" cstate="print"/>
          <a:stretch>
            <a:fillRect/>
          </a:stretch>
        </p:blipFill>
        <p:spPr>
          <a:xfrm>
            <a:off x="2971932" y="1962282"/>
            <a:ext cx="3200136" cy="3200136"/>
          </a:xfrm>
          <a:prstGeom prst="rect">
            <a:avLst/>
          </a:prstGeom>
        </p:spPr>
      </p:pic>
      <p:sp>
        <p:nvSpPr>
          <p:cNvPr id="71" name="Rectangle 70"/>
          <p:cNvSpPr/>
          <p:nvPr/>
        </p:nvSpPr>
        <p:spPr>
          <a:xfrm>
            <a:off x="7200900" y="4695826"/>
            <a:ext cx="1943100" cy="216217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Isosceles Triangle 72"/>
          <p:cNvSpPr/>
          <p:nvPr/>
        </p:nvSpPr>
        <p:spPr>
          <a:xfrm rot="10800000">
            <a:off x="6162675" y="4543424"/>
            <a:ext cx="1562100" cy="809622"/>
          </a:xfrm>
          <a:prstGeom prst="triangl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advTm="27830"/>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22"/>
          <p:cNvGrpSpPr/>
          <p:nvPr/>
        </p:nvGrpSpPr>
        <p:grpSpPr>
          <a:xfrm>
            <a:off x="28088" y="4633913"/>
            <a:ext cx="9087825" cy="2195512"/>
            <a:chOff x="28088" y="4633913"/>
            <a:chExt cx="9087825" cy="2195512"/>
          </a:xfrm>
        </p:grpSpPr>
        <p:pic>
          <p:nvPicPr>
            <p:cNvPr id="24" name="Picture 3"/>
            <p:cNvPicPr>
              <a:picLocks noChangeAspect="1" noChangeArrowheads="1"/>
            </p:cNvPicPr>
            <p:nvPr/>
          </p:nvPicPr>
          <p:blipFill>
            <a:blip r:embed="rId3" cstate="print"/>
            <a:stretch>
              <a:fillRect/>
            </a:stretch>
          </p:blipFill>
          <p:spPr bwMode="auto">
            <a:xfrm>
              <a:off x="7744313" y="5208538"/>
              <a:ext cx="1371600" cy="1371600"/>
            </a:xfrm>
            <a:prstGeom prst="rect">
              <a:avLst/>
            </a:prstGeom>
            <a:noFill/>
            <a:ln w="9525">
              <a:noFill/>
              <a:miter lim="800000"/>
              <a:headEnd/>
              <a:tailEnd/>
            </a:ln>
          </p:spPr>
        </p:pic>
        <p:pic>
          <p:nvPicPr>
            <p:cNvPr id="25" name="Picture 9"/>
            <p:cNvPicPr>
              <a:picLocks noChangeAspect="1" noChangeArrowheads="1"/>
            </p:cNvPicPr>
            <p:nvPr/>
          </p:nvPicPr>
          <p:blipFill>
            <a:blip r:embed="rId4" cstate="print"/>
            <a:stretch>
              <a:fillRect/>
            </a:stretch>
          </p:blipFill>
          <p:spPr bwMode="auto">
            <a:xfrm>
              <a:off x="28088" y="5205996"/>
              <a:ext cx="1371600" cy="1371600"/>
            </a:xfrm>
            <a:prstGeom prst="rect">
              <a:avLst/>
            </a:prstGeom>
            <a:noFill/>
            <a:ln w="9525">
              <a:noFill/>
              <a:miter lim="800000"/>
              <a:headEnd/>
              <a:tailEnd/>
            </a:ln>
          </p:spPr>
        </p:pic>
        <p:pic>
          <p:nvPicPr>
            <p:cNvPr id="26" name="Picture 2"/>
            <p:cNvPicPr>
              <a:picLocks noChangeAspect="1" noChangeArrowheads="1"/>
            </p:cNvPicPr>
            <p:nvPr/>
          </p:nvPicPr>
          <p:blipFill>
            <a:blip r:embed="rId5" cstate="print"/>
            <a:stretch>
              <a:fillRect/>
            </a:stretch>
          </p:blipFill>
          <p:spPr bwMode="auto">
            <a:xfrm>
              <a:off x="1957145" y="5205996"/>
              <a:ext cx="1371600" cy="1371600"/>
            </a:xfrm>
            <a:prstGeom prst="rect">
              <a:avLst/>
            </a:prstGeom>
            <a:noFill/>
            <a:ln w="9525">
              <a:noFill/>
              <a:miter lim="800000"/>
              <a:headEnd/>
              <a:tailEnd/>
            </a:ln>
          </p:spPr>
        </p:pic>
        <p:pic>
          <p:nvPicPr>
            <p:cNvPr id="27" name="Picture 2"/>
            <p:cNvPicPr>
              <a:picLocks noChangeAspect="1" noChangeArrowheads="1"/>
            </p:cNvPicPr>
            <p:nvPr/>
          </p:nvPicPr>
          <p:blipFill>
            <a:blip r:embed="rId6" cstate="print"/>
            <a:stretch>
              <a:fillRect/>
            </a:stretch>
          </p:blipFill>
          <p:spPr bwMode="auto">
            <a:xfrm>
              <a:off x="3886200" y="5208539"/>
              <a:ext cx="1371600" cy="1371600"/>
            </a:xfrm>
            <a:prstGeom prst="rect">
              <a:avLst/>
            </a:prstGeom>
            <a:noFill/>
            <a:ln w="9525">
              <a:noFill/>
              <a:miter lim="800000"/>
              <a:headEnd/>
              <a:tailEnd/>
            </a:ln>
          </p:spPr>
        </p:pic>
        <p:pic>
          <p:nvPicPr>
            <p:cNvPr id="28" name="Picture 3"/>
            <p:cNvPicPr>
              <a:picLocks noChangeAspect="1" noChangeArrowheads="1"/>
            </p:cNvPicPr>
            <p:nvPr/>
          </p:nvPicPr>
          <p:blipFill>
            <a:blip r:embed="rId7" cstate="print"/>
            <a:stretch>
              <a:fillRect/>
            </a:stretch>
          </p:blipFill>
          <p:spPr bwMode="auto">
            <a:xfrm>
              <a:off x="5815256" y="5208538"/>
              <a:ext cx="1371600" cy="1371600"/>
            </a:xfrm>
            <a:prstGeom prst="rect">
              <a:avLst/>
            </a:prstGeom>
            <a:noFill/>
            <a:ln w="9525">
              <a:noFill/>
              <a:miter lim="800000"/>
              <a:headEnd/>
              <a:tailEnd/>
            </a:ln>
          </p:spPr>
        </p:pic>
        <p:sp>
          <p:nvSpPr>
            <p:cNvPr id="29" name="TextBox 28"/>
            <p:cNvSpPr txBox="1"/>
            <p:nvPr/>
          </p:nvSpPr>
          <p:spPr bwMode="auto">
            <a:xfrm>
              <a:off x="54282" y="6491288"/>
              <a:ext cx="1319213" cy="338137"/>
            </a:xfrm>
            <a:prstGeom prst="rect">
              <a:avLst/>
            </a:prstGeom>
            <a:noFill/>
          </p:spPr>
          <p:txBody>
            <a:bodyPr wrap="none">
              <a:spAutoFit/>
            </a:bodyPr>
            <a:lstStyle/>
            <a:p>
              <a:pPr>
                <a:defRPr/>
              </a:pPr>
              <a:r>
                <a:rPr lang="en-US" sz="1600" dirty="0">
                  <a:latin typeface="+mn-lt"/>
                </a:rPr>
                <a:t>Empty Sphere</a:t>
              </a:r>
            </a:p>
          </p:txBody>
        </p:sp>
        <p:sp>
          <p:nvSpPr>
            <p:cNvPr id="30" name="TextBox 29"/>
            <p:cNvSpPr txBox="1"/>
            <p:nvPr/>
          </p:nvSpPr>
          <p:spPr bwMode="auto">
            <a:xfrm>
              <a:off x="2265120" y="6491288"/>
              <a:ext cx="755650" cy="338137"/>
            </a:xfrm>
            <a:prstGeom prst="rect">
              <a:avLst/>
            </a:prstGeom>
            <a:noFill/>
          </p:spPr>
          <p:txBody>
            <a:bodyPr wrap="none">
              <a:spAutoFit/>
            </a:bodyPr>
            <a:lstStyle/>
            <a:p>
              <a:pPr>
                <a:defRPr/>
              </a:pPr>
              <a:r>
                <a:rPr lang="en-US" sz="1600" dirty="0">
                  <a:latin typeface="+mn-lt"/>
                </a:rPr>
                <a:t>Poisson</a:t>
              </a:r>
            </a:p>
          </p:txBody>
        </p:sp>
        <p:sp>
          <p:nvSpPr>
            <p:cNvPr id="31" name="TextBox 30"/>
            <p:cNvSpPr txBox="1"/>
            <p:nvPr/>
          </p:nvSpPr>
          <p:spPr bwMode="auto">
            <a:xfrm>
              <a:off x="4264820" y="6491288"/>
              <a:ext cx="614362" cy="338137"/>
            </a:xfrm>
            <a:prstGeom prst="rect">
              <a:avLst/>
            </a:prstGeom>
            <a:noFill/>
          </p:spPr>
          <p:txBody>
            <a:bodyPr wrap="none">
              <a:spAutoFit/>
            </a:bodyPr>
            <a:lstStyle/>
            <a:p>
              <a:pPr>
                <a:defRPr/>
              </a:pPr>
              <a:r>
                <a:rPr lang="en-US" sz="1600" dirty="0">
                  <a:latin typeface="+mn-lt"/>
                </a:rPr>
                <a:t>Lloyd</a:t>
              </a:r>
            </a:p>
          </p:txBody>
        </p:sp>
        <p:sp>
          <p:nvSpPr>
            <p:cNvPr id="32" name="TextBox 31"/>
            <p:cNvSpPr txBox="1"/>
            <p:nvPr/>
          </p:nvSpPr>
          <p:spPr bwMode="auto">
            <a:xfrm>
              <a:off x="6016869" y="6491288"/>
              <a:ext cx="968375" cy="338137"/>
            </a:xfrm>
            <a:prstGeom prst="rect">
              <a:avLst/>
            </a:prstGeom>
            <a:noFill/>
          </p:spPr>
          <p:txBody>
            <a:bodyPr wrap="none">
              <a:spAutoFit/>
            </a:bodyPr>
            <a:lstStyle/>
            <a:p>
              <a:pPr>
                <a:defRPr/>
              </a:pPr>
              <a:r>
                <a:rPr lang="en-US" sz="1600" dirty="0">
                  <a:latin typeface="+mn-lt"/>
                </a:rPr>
                <a:t>Boundary</a:t>
              </a:r>
            </a:p>
          </p:txBody>
        </p:sp>
        <p:sp>
          <p:nvSpPr>
            <p:cNvPr id="33" name="TextBox 32"/>
            <p:cNvSpPr txBox="1"/>
            <p:nvPr/>
          </p:nvSpPr>
          <p:spPr bwMode="auto">
            <a:xfrm>
              <a:off x="8107057" y="6491288"/>
              <a:ext cx="646113" cy="338137"/>
            </a:xfrm>
            <a:prstGeom prst="rect">
              <a:avLst/>
            </a:prstGeom>
            <a:noFill/>
          </p:spPr>
          <p:txBody>
            <a:bodyPr wrap="none">
              <a:spAutoFit/>
            </a:bodyPr>
            <a:lstStyle/>
            <a:p>
              <a:pPr>
                <a:defRPr/>
              </a:pPr>
              <a:r>
                <a:rPr lang="en-US" sz="1600" dirty="0">
                  <a:latin typeface="+mn-lt"/>
                </a:rPr>
                <a:t>Repel</a:t>
              </a:r>
            </a:p>
          </p:txBody>
        </p:sp>
        <p:sp>
          <p:nvSpPr>
            <p:cNvPr id="34" name="Right Arrow 33"/>
            <p:cNvSpPr/>
            <p:nvPr/>
          </p:nvSpPr>
          <p:spPr bwMode="auto">
            <a:xfrm>
              <a:off x="1446213" y="5772150"/>
              <a:ext cx="479425" cy="23971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5" name="Right Arrow 34"/>
            <p:cNvSpPr/>
            <p:nvPr/>
          </p:nvSpPr>
          <p:spPr bwMode="auto">
            <a:xfrm>
              <a:off x="3413125" y="5772150"/>
              <a:ext cx="477838" cy="23971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6" name="Right Arrow 35"/>
            <p:cNvSpPr/>
            <p:nvPr/>
          </p:nvSpPr>
          <p:spPr bwMode="auto">
            <a:xfrm>
              <a:off x="5302250" y="5772150"/>
              <a:ext cx="477838" cy="23971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7" name="Right Arrow 36"/>
            <p:cNvSpPr/>
            <p:nvPr/>
          </p:nvSpPr>
          <p:spPr bwMode="auto">
            <a:xfrm>
              <a:off x="7248525" y="5772150"/>
              <a:ext cx="477838" cy="23971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8" name="TextBox 37"/>
            <p:cNvSpPr txBox="1"/>
            <p:nvPr/>
          </p:nvSpPr>
          <p:spPr bwMode="auto">
            <a:xfrm>
              <a:off x="6350000" y="4633913"/>
              <a:ext cx="2219582" cy="338554"/>
            </a:xfrm>
            <a:prstGeom prst="rect">
              <a:avLst/>
            </a:prstGeom>
            <a:noFill/>
          </p:spPr>
          <p:txBody>
            <a:bodyPr wrap="none">
              <a:spAutoFit/>
            </a:bodyPr>
            <a:lstStyle/>
            <a:p>
              <a:pPr>
                <a:defRPr/>
              </a:pPr>
              <a:r>
                <a:rPr lang="en-US" sz="1600" dirty="0" smtClean="0">
                  <a:latin typeface="+mn-lt"/>
                </a:rPr>
                <a:t>Calculate New Boundary</a:t>
              </a:r>
              <a:endParaRPr lang="en-US" sz="1600" dirty="0">
                <a:latin typeface="+mn-lt"/>
              </a:endParaRPr>
            </a:p>
          </p:txBody>
        </p:sp>
        <p:sp>
          <p:nvSpPr>
            <p:cNvPr id="39" name="Curved Down Arrow 38"/>
            <p:cNvSpPr/>
            <p:nvPr/>
          </p:nvSpPr>
          <p:spPr>
            <a:xfrm flipH="1">
              <a:off x="6819900" y="4943475"/>
              <a:ext cx="1238250" cy="352425"/>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74754" name="Title 1"/>
          <p:cNvSpPr>
            <a:spLocks noGrp="1"/>
          </p:cNvSpPr>
          <p:nvPr>
            <p:ph type="title"/>
          </p:nvPr>
        </p:nvSpPr>
        <p:spPr>
          <a:xfrm>
            <a:off x="612775" y="228600"/>
            <a:ext cx="8153400" cy="990600"/>
          </a:xfrm>
        </p:spPr>
        <p:txBody>
          <a:bodyPr/>
          <a:lstStyle/>
          <a:p>
            <a:r>
              <a:rPr lang="en-US" smtClean="0"/>
              <a:t>Sampling</a:t>
            </a:r>
          </a:p>
        </p:txBody>
      </p:sp>
      <p:sp>
        <p:nvSpPr>
          <p:cNvPr id="40" name="TextBox 6"/>
          <p:cNvSpPr txBox="1">
            <a:spLocks noChangeArrowheads="1"/>
          </p:cNvSpPr>
          <p:nvPr/>
        </p:nvSpPr>
        <p:spPr bwMode="auto">
          <a:xfrm>
            <a:off x="2740153" y="1472184"/>
            <a:ext cx="3663695" cy="566309"/>
          </a:xfrm>
          <a:prstGeom prst="rect">
            <a:avLst/>
          </a:prstGeom>
          <a:noFill/>
          <a:ln w="9525">
            <a:noFill/>
            <a:miter lim="800000"/>
            <a:headEnd/>
            <a:tailEnd/>
          </a:ln>
        </p:spPr>
        <p:txBody>
          <a:bodyPr wrap="none">
            <a:spAutoFit/>
          </a:bodyPr>
          <a:lstStyle/>
          <a:p>
            <a:pPr>
              <a:lnSpc>
                <a:spcPct val="110000"/>
              </a:lnSpc>
              <a:defRPr/>
            </a:pPr>
            <a:r>
              <a:rPr lang="en-US" sz="2800" dirty="0" smtClean="0">
                <a:latin typeface="+mn-lt"/>
              </a:rPr>
              <a:t>Allow the points to repel</a:t>
            </a:r>
            <a:endParaRPr lang="en-US" sz="2800" dirty="0">
              <a:latin typeface="+mn-lt"/>
            </a:endParaRPr>
          </a:p>
        </p:txBody>
      </p:sp>
      <p:pic>
        <p:nvPicPr>
          <p:cNvPr id="74" name="Picture 73" descr="sphere.png"/>
          <p:cNvPicPr>
            <a:picLocks noChangeAspect="1"/>
          </p:cNvPicPr>
          <p:nvPr/>
        </p:nvPicPr>
        <p:blipFill>
          <a:blip r:embed="rId8" cstate="print"/>
          <a:stretch>
            <a:fillRect/>
          </a:stretch>
        </p:blipFill>
        <p:spPr>
          <a:xfrm>
            <a:off x="2971932" y="1962282"/>
            <a:ext cx="3200136" cy="3200136"/>
          </a:xfrm>
          <a:prstGeom prst="rect">
            <a:avLst/>
          </a:prstGeom>
        </p:spPr>
      </p:pic>
      <p:sp>
        <p:nvSpPr>
          <p:cNvPr id="71" name="Isosceles Triangle 70"/>
          <p:cNvSpPr/>
          <p:nvPr/>
        </p:nvSpPr>
        <p:spPr>
          <a:xfrm rot="10800000">
            <a:off x="5934075" y="4591049"/>
            <a:ext cx="3038475" cy="1152518"/>
          </a:xfrm>
          <a:prstGeom prst="triangle">
            <a:avLst>
              <a:gd name="adj" fmla="val 49390"/>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advTm="8486"/>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Title 1"/>
          <p:cNvSpPr>
            <a:spLocks noGrp="1"/>
          </p:cNvSpPr>
          <p:nvPr>
            <p:ph type="title"/>
          </p:nvPr>
        </p:nvSpPr>
        <p:spPr>
          <a:xfrm>
            <a:off x="612775" y="228600"/>
            <a:ext cx="8153400" cy="990600"/>
          </a:xfrm>
        </p:spPr>
        <p:txBody>
          <a:bodyPr/>
          <a:lstStyle/>
          <a:p>
            <a:r>
              <a:rPr lang="en-US" smtClean="0"/>
              <a:t>Sampling</a:t>
            </a:r>
          </a:p>
        </p:txBody>
      </p:sp>
      <p:sp>
        <p:nvSpPr>
          <p:cNvPr id="40" name="TextBox 6"/>
          <p:cNvSpPr txBox="1">
            <a:spLocks noChangeArrowheads="1"/>
          </p:cNvSpPr>
          <p:nvPr/>
        </p:nvSpPr>
        <p:spPr bwMode="auto">
          <a:xfrm>
            <a:off x="1103262" y="1472184"/>
            <a:ext cx="6937477" cy="566309"/>
          </a:xfrm>
          <a:prstGeom prst="rect">
            <a:avLst/>
          </a:prstGeom>
          <a:noFill/>
          <a:ln w="9525">
            <a:noFill/>
            <a:miter lim="800000"/>
            <a:headEnd/>
            <a:tailEnd/>
          </a:ln>
        </p:spPr>
        <p:txBody>
          <a:bodyPr wrap="none">
            <a:spAutoFit/>
          </a:bodyPr>
          <a:lstStyle/>
          <a:p>
            <a:pPr>
              <a:lnSpc>
                <a:spcPct val="110000"/>
              </a:lnSpc>
              <a:defRPr/>
            </a:pPr>
            <a:r>
              <a:rPr lang="en-US" sz="2800" dirty="0" smtClean="0">
                <a:latin typeface="+mn-lt"/>
              </a:rPr>
              <a:t>New boundary pushes points to </a:t>
            </a:r>
            <a:r>
              <a:rPr lang="en-US" sz="2800" dirty="0" err="1" smtClean="0">
                <a:latin typeface="+mn-lt"/>
              </a:rPr>
              <a:t>Voronoi</a:t>
            </a:r>
            <a:r>
              <a:rPr lang="en-US" sz="2800" dirty="0" smtClean="0">
                <a:latin typeface="+mn-lt"/>
              </a:rPr>
              <a:t> centers</a:t>
            </a:r>
            <a:endParaRPr lang="en-US" sz="2800" dirty="0">
              <a:latin typeface="+mn-lt"/>
            </a:endParaRPr>
          </a:p>
        </p:txBody>
      </p:sp>
      <p:pic>
        <p:nvPicPr>
          <p:cNvPr id="59" name="Picture 58" descr="sphere.png"/>
          <p:cNvPicPr>
            <a:picLocks noChangeAspect="1"/>
          </p:cNvPicPr>
          <p:nvPr/>
        </p:nvPicPr>
        <p:blipFill>
          <a:blip r:embed="rId3" cstate="print"/>
          <a:stretch>
            <a:fillRect/>
          </a:stretch>
        </p:blipFill>
        <p:spPr>
          <a:xfrm>
            <a:off x="2971932" y="1962282"/>
            <a:ext cx="3200136" cy="3200136"/>
          </a:xfrm>
          <a:prstGeom prst="rect">
            <a:avLst/>
          </a:prstGeom>
        </p:spPr>
      </p:pic>
      <p:grpSp>
        <p:nvGrpSpPr>
          <p:cNvPr id="22" name="Group 21"/>
          <p:cNvGrpSpPr/>
          <p:nvPr/>
        </p:nvGrpSpPr>
        <p:grpSpPr>
          <a:xfrm>
            <a:off x="28088" y="4633913"/>
            <a:ext cx="9087825" cy="2195512"/>
            <a:chOff x="28088" y="4633913"/>
            <a:chExt cx="9087825" cy="2195512"/>
          </a:xfrm>
        </p:grpSpPr>
        <p:pic>
          <p:nvPicPr>
            <p:cNvPr id="23" name="Picture 3"/>
            <p:cNvPicPr>
              <a:picLocks noChangeAspect="1" noChangeArrowheads="1"/>
            </p:cNvPicPr>
            <p:nvPr/>
          </p:nvPicPr>
          <p:blipFill>
            <a:blip r:embed="rId4" cstate="print"/>
            <a:stretch>
              <a:fillRect/>
            </a:stretch>
          </p:blipFill>
          <p:spPr bwMode="auto">
            <a:xfrm>
              <a:off x="7744313" y="5208538"/>
              <a:ext cx="1371600" cy="1371600"/>
            </a:xfrm>
            <a:prstGeom prst="rect">
              <a:avLst/>
            </a:prstGeom>
            <a:noFill/>
            <a:ln w="9525">
              <a:noFill/>
              <a:miter lim="800000"/>
              <a:headEnd/>
              <a:tailEnd/>
            </a:ln>
          </p:spPr>
        </p:pic>
        <p:pic>
          <p:nvPicPr>
            <p:cNvPr id="24" name="Picture 9"/>
            <p:cNvPicPr>
              <a:picLocks noChangeAspect="1" noChangeArrowheads="1"/>
            </p:cNvPicPr>
            <p:nvPr/>
          </p:nvPicPr>
          <p:blipFill>
            <a:blip r:embed="rId5" cstate="print"/>
            <a:stretch>
              <a:fillRect/>
            </a:stretch>
          </p:blipFill>
          <p:spPr bwMode="auto">
            <a:xfrm>
              <a:off x="28088" y="5205996"/>
              <a:ext cx="1371600" cy="1371600"/>
            </a:xfrm>
            <a:prstGeom prst="rect">
              <a:avLst/>
            </a:prstGeom>
            <a:noFill/>
            <a:ln w="9525">
              <a:noFill/>
              <a:miter lim="800000"/>
              <a:headEnd/>
              <a:tailEnd/>
            </a:ln>
          </p:spPr>
        </p:pic>
        <p:pic>
          <p:nvPicPr>
            <p:cNvPr id="25" name="Picture 2"/>
            <p:cNvPicPr>
              <a:picLocks noChangeAspect="1" noChangeArrowheads="1"/>
            </p:cNvPicPr>
            <p:nvPr/>
          </p:nvPicPr>
          <p:blipFill>
            <a:blip r:embed="rId6" cstate="print"/>
            <a:stretch>
              <a:fillRect/>
            </a:stretch>
          </p:blipFill>
          <p:spPr bwMode="auto">
            <a:xfrm>
              <a:off x="1957145" y="5205996"/>
              <a:ext cx="1371600" cy="1371600"/>
            </a:xfrm>
            <a:prstGeom prst="rect">
              <a:avLst/>
            </a:prstGeom>
            <a:noFill/>
            <a:ln w="9525">
              <a:noFill/>
              <a:miter lim="800000"/>
              <a:headEnd/>
              <a:tailEnd/>
            </a:ln>
          </p:spPr>
        </p:pic>
        <p:pic>
          <p:nvPicPr>
            <p:cNvPr id="26" name="Picture 2"/>
            <p:cNvPicPr>
              <a:picLocks noChangeAspect="1" noChangeArrowheads="1"/>
            </p:cNvPicPr>
            <p:nvPr/>
          </p:nvPicPr>
          <p:blipFill>
            <a:blip r:embed="rId7" cstate="print"/>
            <a:stretch>
              <a:fillRect/>
            </a:stretch>
          </p:blipFill>
          <p:spPr bwMode="auto">
            <a:xfrm>
              <a:off x="3886200" y="5208539"/>
              <a:ext cx="1371600" cy="1371600"/>
            </a:xfrm>
            <a:prstGeom prst="rect">
              <a:avLst/>
            </a:prstGeom>
            <a:noFill/>
            <a:ln w="9525">
              <a:noFill/>
              <a:miter lim="800000"/>
              <a:headEnd/>
              <a:tailEnd/>
            </a:ln>
          </p:spPr>
        </p:pic>
        <p:pic>
          <p:nvPicPr>
            <p:cNvPr id="27" name="Picture 3"/>
            <p:cNvPicPr>
              <a:picLocks noChangeAspect="1" noChangeArrowheads="1"/>
            </p:cNvPicPr>
            <p:nvPr/>
          </p:nvPicPr>
          <p:blipFill>
            <a:blip r:embed="rId8" cstate="print"/>
            <a:stretch>
              <a:fillRect/>
            </a:stretch>
          </p:blipFill>
          <p:spPr bwMode="auto">
            <a:xfrm>
              <a:off x="5815256" y="5208538"/>
              <a:ext cx="1371600" cy="1371600"/>
            </a:xfrm>
            <a:prstGeom prst="rect">
              <a:avLst/>
            </a:prstGeom>
            <a:noFill/>
            <a:ln w="9525">
              <a:noFill/>
              <a:miter lim="800000"/>
              <a:headEnd/>
              <a:tailEnd/>
            </a:ln>
          </p:spPr>
        </p:pic>
        <p:sp>
          <p:nvSpPr>
            <p:cNvPr id="28" name="TextBox 27"/>
            <p:cNvSpPr txBox="1"/>
            <p:nvPr/>
          </p:nvSpPr>
          <p:spPr bwMode="auto">
            <a:xfrm>
              <a:off x="54282" y="6491288"/>
              <a:ext cx="1319213" cy="338137"/>
            </a:xfrm>
            <a:prstGeom prst="rect">
              <a:avLst/>
            </a:prstGeom>
            <a:noFill/>
          </p:spPr>
          <p:txBody>
            <a:bodyPr wrap="none">
              <a:spAutoFit/>
            </a:bodyPr>
            <a:lstStyle/>
            <a:p>
              <a:pPr>
                <a:defRPr/>
              </a:pPr>
              <a:r>
                <a:rPr lang="en-US" sz="1600" dirty="0">
                  <a:latin typeface="+mn-lt"/>
                </a:rPr>
                <a:t>Empty Sphere</a:t>
              </a:r>
            </a:p>
          </p:txBody>
        </p:sp>
        <p:sp>
          <p:nvSpPr>
            <p:cNvPr id="29" name="TextBox 28"/>
            <p:cNvSpPr txBox="1"/>
            <p:nvPr/>
          </p:nvSpPr>
          <p:spPr bwMode="auto">
            <a:xfrm>
              <a:off x="2265120" y="6491288"/>
              <a:ext cx="755650" cy="338137"/>
            </a:xfrm>
            <a:prstGeom prst="rect">
              <a:avLst/>
            </a:prstGeom>
            <a:noFill/>
          </p:spPr>
          <p:txBody>
            <a:bodyPr wrap="none">
              <a:spAutoFit/>
            </a:bodyPr>
            <a:lstStyle/>
            <a:p>
              <a:pPr>
                <a:defRPr/>
              </a:pPr>
              <a:r>
                <a:rPr lang="en-US" sz="1600" dirty="0">
                  <a:latin typeface="+mn-lt"/>
                </a:rPr>
                <a:t>Poisson</a:t>
              </a:r>
            </a:p>
          </p:txBody>
        </p:sp>
        <p:sp>
          <p:nvSpPr>
            <p:cNvPr id="30" name="TextBox 29"/>
            <p:cNvSpPr txBox="1"/>
            <p:nvPr/>
          </p:nvSpPr>
          <p:spPr bwMode="auto">
            <a:xfrm>
              <a:off x="4264820" y="6491288"/>
              <a:ext cx="614362" cy="338137"/>
            </a:xfrm>
            <a:prstGeom prst="rect">
              <a:avLst/>
            </a:prstGeom>
            <a:noFill/>
          </p:spPr>
          <p:txBody>
            <a:bodyPr wrap="none">
              <a:spAutoFit/>
            </a:bodyPr>
            <a:lstStyle/>
            <a:p>
              <a:pPr>
                <a:defRPr/>
              </a:pPr>
              <a:r>
                <a:rPr lang="en-US" sz="1600" dirty="0">
                  <a:latin typeface="+mn-lt"/>
                </a:rPr>
                <a:t>Lloyd</a:t>
              </a:r>
            </a:p>
          </p:txBody>
        </p:sp>
        <p:sp>
          <p:nvSpPr>
            <p:cNvPr id="31" name="TextBox 30"/>
            <p:cNvSpPr txBox="1"/>
            <p:nvPr/>
          </p:nvSpPr>
          <p:spPr bwMode="auto">
            <a:xfrm>
              <a:off x="6016869" y="6491288"/>
              <a:ext cx="968375" cy="338137"/>
            </a:xfrm>
            <a:prstGeom prst="rect">
              <a:avLst/>
            </a:prstGeom>
            <a:noFill/>
          </p:spPr>
          <p:txBody>
            <a:bodyPr wrap="none">
              <a:spAutoFit/>
            </a:bodyPr>
            <a:lstStyle/>
            <a:p>
              <a:pPr>
                <a:defRPr/>
              </a:pPr>
              <a:r>
                <a:rPr lang="en-US" sz="1600" dirty="0">
                  <a:latin typeface="+mn-lt"/>
                </a:rPr>
                <a:t>Boundary</a:t>
              </a:r>
            </a:p>
          </p:txBody>
        </p:sp>
        <p:sp>
          <p:nvSpPr>
            <p:cNvPr id="32" name="TextBox 31"/>
            <p:cNvSpPr txBox="1"/>
            <p:nvPr/>
          </p:nvSpPr>
          <p:spPr bwMode="auto">
            <a:xfrm>
              <a:off x="8107057" y="6491288"/>
              <a:ext cx="646113" cy="338137"/>
            </a:xfrm>
            <a:prstGeom prst="rect">
              <a:avLst/>
            </a:prstGeom>
            <a:noFill/>
          </p:spPr>
          <p:txBody>
            <a:bodyPr wrap="none">
              <a:spAutoFit/>
            </a:bodyPr>
            <a:lstStyle/>
            <a:p>
              <a:pPr>
                <a:defRPr/>
              </a:pPr>
              <a:r>
                <a:rPr lang="en-US" sz="1600" dirty="0">
                  <a:latin typeface="+mn-lt"/>
                </a:rPr>
                <a:t>Repel</a:t>
              </a:r>
            </a:p>
          </p:txBody>
        </p:sp>
        <p:sp>
          <p:nvSpPr>
            <p:cNvPr id="33" name="Right Arrow 32"/>
            <p:cNvSpPr/>
            <p:nvPr/>
          </p:nvSpPr>
          <p:spPr bwMode="auto">
            <a:xfrm>
              <a:off x="1446213" y="5772150"/>
              <a:ext cx="479425" cy="23971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4" name="Right Arrow 33"/>
            <p:cNvSpPr/>
            <p:nvPr/>
          </p:nvSpPr>
          <p:spPr bwMode="auto">
            <a:xfrm>
              <a:off x="3413125" y="5772150"/>
              <a:ext cx="477838" cy="23971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5" name="Right Arrow 34"/>
            <p:cNvSpPr/>
            <p:nvPr/>
          </p:nvSpPr>
          <p:spPr bwMode="auto">
            <a:xfrm>
              <a:off x="5302250" y="5772150"/>
              <a:ext cx="477838" cy="23971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6" name="Right Arrow 35"/>
            <p:cNvSpPr/>
            <p:nvPr/>
          </p:nvSpPr>
          <p:spPr bwMode="auto">
            <a:xfrm>
              <a:off x="7248525" y="5772150"/>
              <a:ext cx="477838" cy="23971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7" name="TextBox 36"/>
            <p:cNvSpPr txBox="1"/>
            <p:nvPr/>
          </p:nvSpPr>
          <p:spPr bwMode="auto">
            <a:xfrm>
              <a:off x="6350000" y="4633913"/>
              <a:ext cx="2219582" cy="338554"/>
            </a:xfrm>
            <a:prstGeom prst="rect">
              <a:avLst/>
            </a:prstGeom>
            <a:noFill/>
          </p:spPr>
          <p:txBody>
            <a:bodyPr wrap="none">
              <a:spAutoFit/>
            </a:bodyPr>
            <a:lstStyle/>
            <a:p>
              <a:pPr>
                <a:defRPr/>
              </a:pPr>
              <a:r>
                <a:rPr lang="en-US" sz="1600" dirty="0" smtClean="0">
                  <a:latin typeface="+mn-lt"/>
                </a:rPr>
                <a:t>Calculate New Boundary</a:t>
              </a:r>
              <a:endParaRPr lang="en-US" sz="1600" dirty="0">
                <a:latin typeface="+mn-lt"/>
              </a:endParaRPr>
            </a:p>
          </p:txBody>
        </p:sp>
        <p:sp>
          <p:nvSpPr>
            <p:cNvPr id="38" name="Curved Down Arrow 37"/>
            <p:cNvSpPr/>
            <p:nvPr/>
          </p:nvSpPr>
          <p:spPr>
            <a:xfrm flipH="1">
              <a:off x="6819900" y="4943475"/>
              <a:ext cx="1238250" cy="352425"/>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Tree>
  </p:cSld>
  <p:clrMapOvr>
    <a:masterClrMapping/>
  </p:clrMapOvr>
  <p:transition advTm="9828"/>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Title 1"/>
          <p:cNvSpPr>
            <a:spLocks noGrp="1"/>
          </p:cNvSpPr>
          <p:nvPr>
            <p:ph type="title"/>
          </p:nvPr>
        </p:nvSpPr>
        <p:spPr>
          <a:xfrm>
            <a:off x="612775" y="228600"/>
            <a:ext cx="8153400" cy="990600"/>
          </a:xfrm>
        </p:spPr>
        <p:txBody>
          <a:bodyPr/>
          <a:lstStyle/>
          <a:p>
            <a:r>
              <a:rPr lang="en-US" smtClean="0"/>
              <a:t>Sampling</a:t>
            </a:r>
          </a:p>
        </p:txBody>
      </p:sp>
      <p:sp>
        <p:nvSpPr>
          <p:cNvPr id="40" name="TextBox 6"/>
          <p:cNvSpPr txBox="1">
            <a:spLocks noChangeArrowheads="1"/>
          </p:cNvSpPr>
          <p:nvPr/>
        </p:nvSpPr>
        <p:spPr bwMode="auto">
          <a:xfrm>
            <a:off x="723414" y="1716024"/>
            <a:ext cx="7697172" cy="566309"/>
          </a:xfrm>
          <a:prstGeom prst="rect">
            <a:avLst/>
          </a:prstGeom>
          <a:noFill/>
          <a:ln w="9525">
            <a:noFill/>
            <a:miter lim="800000"/>
            <a:headEnd/>
            <a:tailEnd/>
          </a:ln>
        </p:spPr>
        <p:txBody>
          <a:bodyPr wrap="none">
            <a:spAutoFit/>
          </a:bodyPr>
          <a:lstStyle/>
          <a:p>
            <a:pPr>
              <a:lnSpc>
                <a:spcPct val="110000"/>
              </a:lnSpc>
              <a:defRPr/>
            </a:pPr>
            <a:r>
              <a:rPr lang="en-US" sz="2800" dirty="0" smtClean="0">
                <a:latin typeface="+mn-lt"/>
              </a:rPr>
              <a:t>This electrostatic method creates some platonic solids</a:t>
            </a:r>
            <a:endParaRPr lang="en-US" sz="2800" dirty="0">
              <a:latin typeface="+mn-lt"/>
            </a:endParaRPr>
          </a:p>
        </p:txBody>
      </p:sp>
      <p:pic>
        <p:nvPicPr>
          <p:cNvPr id="4098" name="Picture 2"/>
          <p:cNvPicPr>
            <a:picLocks noChangeAspect="1" noChangeArrowheads="1"/>
          </p:cNvPicPr>
          <p:nvPr/>
        </p:nvPicPr>
        <p:blipFill>
          <a:blip r:embed="rId3" cstate="print"/>
          <a:srcRect/>
          <a:stretch>
            <a:fillRect/>
          </a:stretch>
        </p:blipFill>
        <p:spPr bwMode="auto">
          <a:xfrm>
            <a:off x="220980" y="2667000"/>
            <a:ext cx="2743200" cy="2743200"/>
          </a:xfrm>
          <a:prstGeom prst="rect">
            <a:avLst/>
          </a:prstGeom>
          <a:noFill/>
          <a:ln w="9525">
            <a:noFill/>
            <a:miter lim="800000"/>
            <a:headEnd/>
            <a:tailEnd/>
          </a:ln>
        </p:spPr>
      </p:pic>
      <p:pic>
        <p:nvPicPr>
          <p:cNvPr id="4099" name="Picture 3"/>
          <p:cNvPicPr>
            <a:picLocks noChangeAspect="1" noChangeArrowheads="1"/>
          </p:cNvPicPr>
          <p:nvPr/>
        </p:nvPicPr>
        <p:blipFill>
          <a:blip r:embed="rId4" cstate="print"/>
          <a:srcRect/>
          <a:stretch>
            <a:fillRect/>
          </a:stretch>
        </p:blipFill>
        <p:spPr bwMode="auto">
          <a:xfrm>
            <a:off x="3181350" y="2667000"/>
            <a:ext cx="2743200" cy="2743200"/>
          </a:xfrm>
          <a:prstGeom prst="rect">
            <a:avLst/>
          </a:prstGeom>
          <a:noFill/>
          <a:ln w="9525">
            <a:noFill/>
            <a:miter lim="800000"/>
            <a:headEnd/>
            <a:tailEnd/>
          </a:ln>
        </p:spPr>
      </p:pic>
      <p:pic>
        <p:nvPicPr>
          <p:cNvPr id="4100" name="Picture 4"/>
          <p:cNvPicPr>
            <a:picLocks noChangeAspect="1" noChangeArrowheads="1"/>
          </p:cNvPicPr>
          <p:nvPr/>
        </p:nvPicPr>
        <p:blipFill>
          <a:blip r:embed="rId5" cstate="print"/>
          <a:srcRect/>
          <a:stretch>
            <a:fillRect/>
          </a:stretch>
        </p:blipFill>
        <p:spPr bwMode="auto">
          <a:xfrm>
            <a:off x="6141720" y="2667000"/>
            <a:ext cx="2743200" cy="2743200"/>
          </a:xfrm>
          <a:prstGeom prst="rect">
            <a:avLst/>
          </a:prstGeom>
          <a:noFill/>
          <a:ln w="9525">
            <a:noFill/>
            <a:miter lim="800000"/>
            <a:headEnd/>
            <a:tailEnd/>
          </a:ln>
        </p:spPr>
      </p:pic>
      <p:sp>
        <p:nvSpPr>
          <p:cNvPr id="43" name="TextBox 42"/>
          <p:cNvSpPr txBox="1"/>
          <p:nvPr/>
        </p:nvSpPr>
        <p:spPr>
          <a:xfrm flipH="1">
            <a:off x="228600" y="5440680"/>
            <a:ext cx="2735580" cy="338554"/>
          </a:xfrm>
          <a:prstGeom prst="rect">
            <a:avLst/>
          </a:prstGeom>
          <a:noFill/>
        </p:spPr>
        <p:txBody>
          <a:bodyPr wrap="square" rtlCol="0">
            <a:spAutoFit/>
          </a:bodyPr>
          <a:lstStyle/>
          <a:p>
            <a:pPr algn="ctr"/>
            <a:r>
              <a:rPr lang="en-US" sz="1600" dirty="0" smtClean="0">
                <a:latin typeface="+mn-lt"/>
              </a:rPr>
              <a:t>4 Points – Tetrahedron</a:t>
            </a:r>
            <a:endParaRPr lang="en-US" sz="1600" dirty="0">
              <a:latin typeface="+mn-lt"/>
            </a:endParaRPr>
          </a:p>
        </p:txBody>
      </p:sp>
      <p:sp>
        <p:nvSpPr>
          <p:cNvPr id="44" name="TextBox 43"/>
          <p:cNvSpPr txBox="1"/>
          <p:nvPr/>
        </p:nvSpPr>
        <p:spPr>
          <a:xfrm flipH="1">
            <a:off x="3185160" y="5433060"/>
            <a:ext cx="2735580" cy="338554"/>
          </a:xfrm>
          <a:prstGeom prst="rect">
            <a:avLst/>
          </a:prstGeom>
          <a:noFill/>
        </p:spPr>
        <p:txBody>
          <a:bodyPr wrap="square" rtlCol="0">
            <a:spAutoFit/>
          </a:bodyPr>
          <a:lstStyle/>
          <a:p>
            <a:pPr algn="ctr"/>
            <a:r>
              <a:rPr lang="en-US" sz="1600" dirty="0" smtClean="0">
                <a:latin typeface="+mn-lt"/>
              </a:rPr>
              <a:t>6 Points – Dual Cube</a:t>
            </a:r>
            <a:endParaRPr lang="en-US" sz="1600" dirty="0">
              <a:latin typeface="+mn-lt"/>
            </a:endParaRPr>
          </a:p>
        </p:txBody>
      </p:sp>
      <p:sp>
        <p:nvSpPr>
          <p:cNvPr id="45" name="TextBox 44"/>
          <p:cNvSpPr txBox="1"/>
          <p:nvPr/>
        </p:nvSpPr>
        <p:spPr>
          <a:xfrm flipH="1">
            <a:off x="6073140" y="5425440"/>
            <a:ext cx="2895600" cy="338554"/>
          </a:xfrm>
          <a:prstGeom prst="rect">
            <a:avLst/>
          </a:prstGeom>
          <a:noFill/>
        </p:spPr>
        <p:txBody>
          <a:bodyPr wrap="square" rtlCol="0">
            <a:spAutoFit/>
          </a:bodyPr>
          <a:lstStyle/>
          <a:p>
            <a:pPr algn="ctr"/>
            <a:r>
              <a:rPr lang="en-US" sz="1600" dirty="0" smtClean="0">
                <a:latin typeface="+mn-lt"/>
              </a:rPr>
              <a:t>12 Points – Dual Dodecahedron</a:t>
            </a:r>
            <a:endParaRPr lang="en-US" sz="1600" dirty="0">
              <a:latin typeface="+mn-lt"/>
            </a:endParaRPr>
          </a:p>
        </p:txBody>
      </p:sp>
      <p:sp>
        <p:nvSpPr>
          <p:cNvPr id="46" name="TextBox 45"/>
          <p:cNvSpPr txBox="1"/>
          <p:nvPr/>
        </p:nvSpPr>
        <p:spPr>
          <a:xfrm>
            <a:off x="3908196" y="5890260"/>
            <a:ext cx="1327608" cy="261610"/>
          </a:xfrm>
          <a:prstGeom prst="rect">
            <a:avLst/>
          </a:prstGeom>
          <a:noFill/>
        </p:spPr>
        <p:txBody>
          <a:bodyPr wrap="none" rtlCol="0">
            <a:spAutoFit/>
          </a:bodyPr>
          <a:lstStyle/>
          <a:p>
            <a:r>
              <a:rPr lang="en-US" sz="900" dirty="0" smtClean="0">
                <a:latin typeface="+mn-lt"/>
              </a:rPr>
              <a:t>Images </a:t>
            </a:r>
            <a:r>
              <a:rPr lang="en-US" sz="1100" dirty="0" smtClean="0">
                <a:latin typeface="+mn-lt"/>
              </a:rPr>
              <a:t>from</a:t>
            </a:r>
            <a:r>
              <a:rPr lang="en-US" sz="900" dirty="0" smtClean="0">
                <a:latin typeface="+mn-lt"/>
              </a:rPr>
              <a:t> Wikipedia</a:t>
            </a:r>
            <a:endParaRPr lang="en-US" sz="900" dirty="0">
              <a:latin typeface="+mn-lt"/>
            </a:endParaRPr>
          </a:p>
        </p:txBody>
      </p:sp>
    </p:spTree>
  </p:cSld>
  <p:clrMapOvr>
    <a:masterClrMapping/>
  </p:clrMapOvr>
  <p:transition advTm="16068"/>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Title 1"/>
          <p:cNvSpPr>
            <a:spLocks noGrp="1"/>
          </p:cNvSpPr>
          <p:nvPr>
            <p:ph type="title"/>
          </p:nvPr>
        </p:nvSpPr>
        <p:spPr>
          <a:xfrm>
            <a:off x="612775" y="228600"/>
            <a:ext cx="8153400" cy="990600"/>
          </a:xfrm>
        </p:spPr>
        <p:txBody>
          <a:bodyPr/>
          <a:lstStyle/>
          <a:p>
            <a:r>
              <a:rPr lang="en-US" dirty="0" smtClean="0"/>
              <a:t>Sampling</a:t>
            </a:r>
          </a:p>
        </p:txBody>
      </p:sp>
      <p:pic>
        <p:nvPicPr>
          <p:cNvPr id="76806" name="Picture 4"/>
          <p:cNvPicPr>
            <a:picLocks noChangeAspect="1" noChangeArrowheads="1"/>
          </p:cNvPicPr>
          <p:nvPr/>
        </p:nvPicPr>
        <p:blipFill>
          <a:blip r:embed="rId3" cstate="print">
            <a:lum/>
          </a:blip>
          <a:srcRect/>
          <a:stretch>
            <a:fillRect/>
          </a:stretch>
        </p:blipFill>
        <p:spPr bwMode="auto">
          <a:xfrm>
            <a:off x="0" y="1508760"/>
            <a:ext cx="4572000" cy="4572000"/>
          </a:xfrm>
          <a:prstGeom prst="rect">
            <a:avLst/>
          </a:prstGeom>
          <a:noFill/>
          <a:ln w="9525">
            <a:noFill/>
            <a:miter lim="800000"/>
            <a:headEnd/>
            <a:tailEnd/>
          </a:ln>
        </p:spPr>
      </p:pic>
      <p:pic>
        <p:nvPicPr>
          <p:cNvPr id="76807" name="Picture 5"/>
          <p:cNvPicPr>
            <a:picLocks noChangeAspect="1" noChangeArrowheads="1"/>
          </p:cNvPicPr>
          <p:nvPr/>
        </p:nvPicPr>
        <p:blipFill>
          <a:blip r:embed="rId4" cstate="print">
            <a:lum/>
          </a:blip>
          <a:srcRect/>
          <a:stretch>
            <a:fillRect/>
          </a:stretch>
        </p:blipFill>
        <p:spPr bwMode="auto">
          <a:xfrm>
            <a:off x="4572000" y="1508760"/>
            <a:ext cx="4572000" cy="4572000"/>
          </a:xfrm>
          <a:prstGeom prst="rect">
            <a:avLst/>
          </a:prstGeom>
          <a:noFill/>
          <a:ln w="9525">
            <a:noFill/>
            <a:miter lim="800000"/>
            <a:headEnd/>
            <a:tailEnd/>
          </a:ln>
        </p:spPr>
      </p:pic>
      <p:sp>
        <p:nvSpPr>
          <p:cNvPr id="13" name="TextBox 6"/>
          <p:cNvSpPr txBox="1">
            <a:spLocks noChangeArrowheads="1"/>
          </p:cNvSpPr>
          <p:nvPr/>
        </p:nvSpPr>
        <p:spPr bwMode="auto">
          <a:xfrm>
            <a:off x="1372727" y="6157913"/>
            <a:ext cx="6398546" cy="461665"/>
          </a:xfrm>
          <a:prstGeom prst="rect">
            <a:avLst/>
          </a:prstGeom>
          <a:noFill/>
          <a:ln w="9525">
            <a:noFill/>
            <a:miter lim="800000"/>
            <a:headEnd/>
            <a:tailEnd/>
          </a:ln>
        </p:spPr>
        <p:txBody>
          <a:bodyPr wrap="none">
            <a:spAutoFit/>
          </a:bodyPr>
          <a:lstStyle/>
          <a:p>
            <a:pPr>
              <a:defRPr/>
            </a:pPr>
            <a:r>
              <a:rPr lang="en-US" sz="2400" dirty="0">
                <a:latin typeface="+mn-lt"/>
              </a:rPr>
              <a:t>Some sample </a:t>
            </a:r>
            <a:r>
              <a:rPr lang="en-US" sz="2400" dirty="0" smtClean="0">
                <a:latin typeface="+mn-lt"/>
              </a:rPr>
              <a:t>configurations </a:t>
            </a:r>
            <a:r>
              <a:rPr lang="en-US" sz="2400" dirty="0">
                <a:latin typeface="+mn-lt"/>
              </a:rPr>
              <a:t>have </a:t>
            </a:r>
            <a:r>
              <a:rPr lang="en-US" sz="2400" dirty="0" smtClean="0">
                <a:latin typeface="+mn-lt"/>
              </a:rPr>
              <a:t>much lower error</a:t>
            </a:r>
            <a:endParaRPr lang="en-US" sz="2400" dirty="0">
              <a:solidFill>
                <a:srgbClr val="0000FF"/>
              </a:solidFill>
              <a:latin typeface="+mn-lt"/>
            </a:endParaRPr>
          </a:p>
        </p:txBody>
      </p:sp>
      <p:sp>
        <p:nvSpPr>
          <p:cNvPr id="14" name="TextBox 13"/>
          <p:cNvSpPr txBox="1"/>
          <p:nvPr/>
        </p:nvSpPr>
        <p:spPr>
          <a:xfrm>
            <a:off x="2957513" y="5643563"/>
            <a:ext cx="1606530" cy="338554"/>
          </a:xfrm>
          <a:prstGeom prst="rect">
            <a:avLst/>
          </a:prstGeom>
          <a:noFill/>
        </p:spPr>
        <p:txBody>
          <a:bodyPr wrap="none">
            <a:spAutoFit/>
          </a:bodyPr>
          <a:lstStyle/>
          <a:p>
            <a:pPr>
              <a:defRPr/>
            </a:pPr>
            <a:r>
              <a:rPr lang="en-US" sz="1600" dirty="0" smtClean="0">
                <a:latin typeface="+mn-lt"/>
              </a:rPr>
              <a:t>12 </a:t>
            </a:r>
            <a:r>
              <a:rPr lang="en-US" sz="1600" b="1" dirty="0" smtClean="0">
                <a:latin typeface="+mn-lt"/>
              </a:rPr>
              <a:t>point</a:t>
            </a:r>
            <a:r>
              <a:rPr lang="en-US" sz="1600" dirty="0" smtClean="0">
                <a:latin typeface="+mn-lt"/>
              </a:rPr>
              <a:t> </a:t>
            </a:r>
            <a:r>
              <a:rPr lang="en-US" sz="1600" dirty="0">
                <a:latin typeface="+mn-lt"/>
              </a:rPr>
              <a:t>samples</a:t>
            </a:r>
          </a:p>
        </p:txBody>
      </p:sp>
      <p:sp>
        <p:nvSpPr>
          <p:cNvPr id="15" name="TextBox 14"/>
          <p:cNvSpPr txBox="1"/>
          <p:nvPr/>
        </p:nvSpPr>
        <p:spPr>
          <a:xfrm>
            <a:off x="7529513" y="5643563"/>
            <a:ext cx="1606530" cy="338554"/>
          </a:xfrm>
          <a:prstGeom prst="rect">
            <a:avLst/>
          </a:prstGeom>
          <a:noFill/>
        </p:spPr>
        <p:txBody>
          <a:bodyPr wrap="none">
            <a:spAutoFit/>
          </a:bodyPr>
          <a:lstStyle/>
          <a:p>
            <a:pPr>
              <a:defRPr/>
            </a:pPr>
            <a:r>
              <a:rPr lang="en-US" sz="1600" dirty="0" smtClean="0">
                <a:latin typeface="+mn-lt"/>
              </a:rPr>
              <a:t>13 </a:t>
            </a:r>
            <a:r>
              <a:rPr lang="en-US" sz="1600" b="1" dirty="0" smtClean="0">
                <a:latin typeface="+mn-lt"/>
              </a:rPr>
              <a:t>point</a:t>
            </a:r>
            <a:r>
              <a:rPr lang="en-US" sz="1600" dirty="0" smtClean="0">
                <a:latin typeface="+mn-lt"/>
              </a:rPr>
              <a:t> </a:t>
            </a:r>
            <a:r>
              <a:rPr lang="en-US" sz="1600" dirty="0">
                <a:latin typeface="+mn-lt"/>
              </a:rPr>
              <a:t>samples</a:t>
            </a:r>
          </a:p>
        </p:txBody>
      </p:sp>
      <p:sp>
        <p:nvSpPr>
          <p:cNvPr id="16" name="TextBox 6"/>
          <p:cNvSpPr txBox="1">
            <a:spLocks noChangeArrowheads="1"/>
          </p:cNvSpPr>
          <p:nvPr/>
        </p:nvSpPr>
        <p:spPr bwMode="auto">
          <a:xfrm>
            <a:off x="3074571" y="1500188"/>
            <a:ext cx="2994859" cy="707886"/>
          </a:xfrm>
          <a:prstGeom prst="rect">
            <a:avLst/>
          </a:prstGeom>
          <a:noFill/>
          <a:ln w="9525">
            <a:noFill/>
            <a:miter lim="800000"/>
            <a:headEnd/>
            <a:tailEnd/>
          </a:ln>
        </p:spPr>
        <p:txBody>
          <a:bodyPr wrap="none">
            <a:spAutoFit/>
          </a:bodyPr>
          <a:lstStyle/>
          <a:p>
            <a:pPr>
              <a:defRPr/>
            </a:pPr>
            <a:r>
              <a:rPr lang="en-US" sz="4000" dirty="0" smtClean="0">
                <a:latin typeface="+mn-lt"/>
              </a:rPr>
              <a:t>Point Samples</a:t>
            </a:r>
            <a:endParaRPr lang="en-US" sz="4000" dirty="0">
              <a:solidFill>
                <a:srgbClr val="0000FF"/>
              </a:solidFill>
              <a:latin typeface="+mn-lt"/>
            </a:endParaRPr>
          </a:p>
        </p:txBody>
      </p:sp>
    </p:spTree>
  </p:cSld>
  <p:clrMapOvr>
    <a:masterClrMapping/>
  </p:clrMapOvr>
  <p:transition advTm="26660"/>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p:cNvPicPr>
            <a:picLocks noChangeAspect="1" noChangeArrowheads="1"/>
          </p:cNvPicPr>
          <p:nvPr/>
        </p:nvPicPr>
        <p:blipFill>
          <a:blip r:embed="rId3" cstate="print"/>
          <a:srcRect/>
          <a:stretch>
            <a:fillRect/>
          </a:stretch>
        </p:blipFill>
        <p:spPr bwMode="auto">
          <a:xfrm>
            <a:off x="0" y="1507782"/>
            <a:ext cx="4572000" cy="4572000"/>
          </a:xfrm>
          <a:prstGeom prst="rect">
            <a:avLst/>
          </a:prstGeom>
          <a:noFill/>
          <a:ln w="9525">
            <a:noFill/>
            <a:miter lim="800000"/>
            <a:headEnd/>
            <a:tailEnd/>
          </a:ln>
          <a:effectLst/>
        </p:spPr>
      </p:pic>
      <p:sp>
        <p:nvSpPr>
          <p:cNvPr id="76802" name="Title 1"/>
          <p:cNvSpPr>
            <a:spLocks noGrp="1"/>
          </p:cNvSpPr>
          <p:nvPr>
            <p:ph type="title"/>
          </p:nvPr>
        </p:nvSpPr>
        <p:spPr>
          <a:xfrm>
            <a:off x="612775" y="228600"/>
            <a:ext cx="8153400" cy="990600"/>
          </a:xfrm>
        </p:spPr>
        <p:txBody>
          <a:bodyPr/>
          <a:lstStyle/>
          <a:p>
            <a:r>
              <a:rPr lang="en-US" dirty="0" smtClean="0"/>
              <a:t>Sampling</a:t>
            </a:r>
          </a:p>
        </p:txBody>
      </p:sp>
      <p:pic>
        <p:nvPicPr>
          <p:cNvPr id="76805" name="Picture 3"/>
          <p:cNvPicPr>
            <a:picLocks noChangeAspect="1" noChangeArrowheads="1"/>
          </p:cNvPicPr>
          <p:nvPr/>
        </p:nvPicPr>
        <p:blipFill>
          <a:blip r:embed="rId4" cstate="print"/>
          <a:srcRect/>
          <a:stretch>
            <a:fillRect/>
          </a:stretch>
        </p:blipFill>
        <p:spPr bwMode="auto">
          <a:xfrm>
            <a:off x="4572000" y="1509712"/>
            <a:ext cx="4572000" cy="4572000"/>
          </a:xfrm>
          <a:prstGeom prst="rect">
            <a:avLst/>
          </a:prstGeom>
          <a:noFill/>
          <a:ln w="9525">
            <a:noFill/>
            <a:miter lim="800000"/>
            <a:headEnd/>
            <a:tailEnd/>
          </a:ln>
        </p:spPr>
      </p:pic>
      <p:sp>
        <p:nvSpPr>
          <p:cNvPr id="9" name="TextBox 8"/>
          <p:cNvSpPr txBox="1"/>
          <p:nvPr/>
        </p:nvSpPr>
        <p:spPr>
          <a:xfrm>
            <a:off x="3157538" y="5643563"/>
            <a:ext cx="1372492" cy="338554"/>
          </a:xfrm>
          <a:prstGeom prst="rect">
            <a:avLst/>
          </a:prstGeom>
          <a:noFill/>
        </p:spPr>
        <p:txBody>
          <a:bodyPr wrap="none">
            <a:spAutoFit/>
          </a:bodyPr>
          <a:lstStyle/>
          <a:p>
            <a:pPr>
              <a:defRPr/>
            </a:pPr>
            <a:r>
              <a:rPr lang="en-US" sz="1600" dirty="0">
                <a:latin typeface="+mn-lt"/>
              </a:rPr>
              <a:t>9 </a:t>
            </a:r>
            <a:r>
              <a:rPr lang="en-US" sz="1600" b="1" dirty="0">
                <a:latin typeface="+mn-lt"/>
              </a:rPr>
              <a:t>line</a:t>
            </a:r>
            <a:r>
              <a:rPr lang="en-US" sz="1600" dirty="0">
                <a:latin typeface="+mn-lt"/>
              </a:rPr>
              <a:t> samples</a:t>
            </a:r>
          </a:p>
        </p:txBody>
      </p:sp>
      <p:sp>
        <p:nvSpPr>
          <p:cNvPr id="10" name="TextBox 9"/>
          <p:cNvSpPr txBox="1"/>
          <p:nvPr/>
        </p:nvSpPr>
        <p:spPr>
          <a:xfrm>
            <a:off x="7643813" y="5643563"/>
            <a:ext cx="1486304" cy="338554"/>
          </a:xfrm>
          <a:prstGeom prst="rect">
            <a:avLst/>
          </a:prstGeom>
          <a:noFill/>
        </p:spPr>
        <p:txBody>
          <a:bodyPr wrap="none">
            <a:spAutoFit/>
          </a:bodyPr>
          <a:lstStyle/>
          <a:p>
            <a:pPr>
              <a:defRPr/>
            </a:pPr>
            <a:r>
              <a:rPr lang="en-US" sz="1600" dirty="0">
                <a:latin typeface="+mn-lt"/>
              </a:rPr>
              <a:t>10 </a:t>
            </a:r>
            <a:r>
              <a:rPr lang="en-US" sz="1600" b="1" dirty="0">
                <a:latin typeface="+mn-lt"/>
              </a:rPr>
              <a:t>line</a:t>
            </a:r>
            <a:r>
              <a:rPr lang="en-US" sz="1600" dirty="0">
                <a:latin typeface="+mn-lt"/>
              </a:rPr>
              <a:t> samples</a:t>
            </a:r>
          </a:p>
        </p:txBody>
      </p:sp>
      <p:sp>
        <p:nvSpPr>
          <p:cNvPr id="15" name="TextBox 6"/>
          <p:cNvSpPr txBox="1">
            <a:spLocks noChangeArrowheads="1"/>
          </p:cNvSpPr>
          <p:nvPr/>
        </p:nvSpPr>
        <p:spPr bwMode="auto">
          <a:xfrm>
            <a:off x="3161197" y="1500188"/>
            <a:ext cx="2821606" cy="707886"/>
          </a:xfrm>
          <a:prstGeom prst="rect">
            <a:avLst/>
          </a:prstGeom>
          <a:noFill/>
          <a:ln w="9525">
            <a:noFill/>
            <a:miter lim="800000"/>
            <a:headEnd/>
            <a:tailEnd/>
          </a:ln>
        </p:spPr>
        <p:txBody>
          <a:bodyPr wrap="none">
            <a:spAutoFit/>
          </a:bodyPr>
          <a:lstStyle/>
          <a:p>
            <a:pPr>
              <a:defRPr/>
            </a:pPr>
            <a:r>
              <a:rPr lang="en-US" sz="4000" dirty="0" smtClean="0">
                <a:latin typeface="+mn-lt"/>
              </a:rPr>
              <a:t>Line Samples</a:t>
            </a:r>
            <a:endParaRPr lang="en-US" sz="4000" dirty="0">
              <a:solidFill>
                <a:srgbClr val="0000FF"/>
              </a:solidFill>
              <a:latin typeface="+mn-lt"/>
            </a:endParaRPr>
          </a:p>
        </p:txBody>
      </p:sp>
      <p:sp>
        <p:nvSpPr>
          <p:cNvPr id="11" name="TextBox 6"/>
          <p:cNvSpPr txBox="1">
            <a:spLocks noChangeArrowheads="1"/>
          </p:cNvSpPr>
          <p:nvPr/>
        </p:nvSpPr>
        <p:spPr bwMode="auto">
          <a:xfrm>
            <a:off x="1372727" y="6157913"/>
            <a:ext cx="6398546" cy="461665"/>
          </a:xfrm>
          <a:prstGeom prst="rect">
            <a:avLst/>
          </a:prstGeom>
          <a:noFill/>
          <a:ln w="9525">
            <a:noFill/>
            <a:miter lim="800000"/>
            <a:headEnd/>
            <a:tailEnd/>
          </a:ln>
        </p:spPr>
        <p:txBody>
          <a:bodyPr wrap="none">
            <a:spAutoFit/>
          </a:bodyPr>
          <a:lstStyle/>
          <a:p>
            <a:pPr>
              <a:defRPr/>
            </a:pPr>
            <a:r>
              <a:rPr lang="en-US" sz="2400" dirty="0">
                <a:latin typeface="+mn-lt"/>
              </a:rPr>
              <a:t>Some sample </a:t>
            </a:r>
            <a:r>
              <a:rPr lang="en-US" sz="2400" dirty="0" smtClean="0">
                <a:latin typeface="+mn-lt"/>
              </a:rPr>
              <a:t>configurations </a:t>
            </a:r>
            <a:r>
              <a:rPr lang="en-US" sz="2400" dirty="0">
                <a:latin typeface="+mn-lt"/>
              </a:rPr>
              <a:t>have </a:t>
            </a:r>
            <a:r>
              <a:rPr lang="en-US" sz="2400" dirty="0" smtClean="0">
                <a:latin typeface="+mn-lt"/>
              </a:rPr>
              <a:t>much lower error</a:t>
            </a:r>
            <a:endParaRPr lang="en-US" sz="2400" dirty="0">
              <a:solidFill>
                <a:srgbClr val="0000FF"/>
              </a:solidFill>
              <a:latin typeface="+mn-lt"/>
            </a:endParaRPr>
          </a:p>
        </p:txBody>
      </p:sp>
    </p:spTree>
  </p:cSld>
  <p:clrMapOvr>
    <a:masterClrMapping/>
  </p:clrMapOvr>
  <p:transition advTm="13541"/>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Title 1"/>
          <p:cNvSpPr>
            <a:spLocks noGrp="1"/>
          </p:cNvSpPr>
          <p:nvPr>
            <p:ph type="title"/>
          </p:nvPr>
        </p:nvSpPr>
        <p:spPr>
          <a:xfrm>
            <a:off x="612775" y="228600"/>
            <a:ext cx="8153400" cy="990600"/>
          </a:xfrm>
        </p:spPr>
        <p:txBody>
          <a:bodyPr/>
          <a:lstStyle/>
          <a:p>
            <a:pPr eaLnBrk="1" hangingPunct="1"/>
            <a:r>
              <a:rPr lang="en-US" dirty="0" smtClean="0"/>
              <a:t>Hemispherical Volume</a:t>
            </a:r>
          </a:p>
        </p:txBody>
      </p:sp>
      <p:pic>
        <p:nvPicPr>
          <p:cNvPr id="30" name="Picture 5"/>
          <p:cNvPicPr>
            <a:picLocks noChangeAspect="1" noChangeArrowheads="1"/>
          </p:cNvPicPr>
          <p:nvPr/>
        </p:nvPicPr>
        <p:blipFill>
          <a:blip r:embed="rId3" cstate="print"/>
          <a:srcRect/>
          <a:stretch>
            <a:fillRect/>
          </a:stretch>
        </p:blipFill>
        <p:spPr bwMode="auto">
          <a:xfrm>
            <a:off x="0" y="1514284"/>
            <a:ext cx="4570936" cy="4572000"/>
          </a:xfrm>
          <a:prstGeom prst="rect">
            <a:avLst/>
          </a:prstGeom>
          <a:noFill/>
          <a:ln w="9525">
            <a:noFill/>
            <a:miter lim="800000"/>
            <a:headEnd/>
            <a:tailEnd/>
          </a:ln>
        </p:spPr>
      </p:pic>
      <p:pic>
        <p:nvPicPr>
          <p:cNvPr id="31" name="Picture 4"/>
          <p:cNvPicPr>
            <a:picLocks noChangeAspect="1" noChangeArrowheads="1"/>
          </p:cNvPicPr>
          <p:nvPr/>
        </p:nvPicPr>
        <p:blipFill>
          <a:blip r:embed="rId4" cstate="print"/>
          <a:srcRect/>
          <a:stretch>
            <a:fillRect/>
          </a:stretch>
        </p:blipFill>
        <p:spPr bwMode="auto">
          <a:xfrm>
            <a:off x="4573066" y="1514284"/>
            <a:ext cx="4570934" cy="4572000"/>
          </a:xfrm>
          <a:prstGeom prst="rect">
            <a:avLst/>
          </a:prstGeom>
          <a:noFill/>
          <a:ln w="9525">
            <a:noFill/>
            <a:miter lim="800000"/>
            <a:headEnd/>
            <a:tailEnd/>
          </a:ln>
        </p:spPr>
      </p:pic>
      <p:sp>
        <p:nvSpPr>
          <p:cNvPr id="33" name="TextBox 32"/>
          <p:cNvSpPr txBox="1"/>
          <p:nvPr/>
        </p:nvSpPr>
        <p:spPr>
          <a:xfrm>
            <a:off x="1403368" y="6217729"/>
            <a:ext cx="1764201" cy="369332"/>
          </a:xfrm>
          <a:prstGeom prst="rect">
            <a:avLst/>
          </a:prstGeom>
          <a:noFill/>
        </p:spPr>
        <p:txBody>
          <a:bodyPr wrap="none">
            <a:spAutoFit/>
          </a:bodyPr>
          <a:lstStyle/>
          <a:p>
            <a:pPr>
              <a:defRPr/>
            </a:pPr>
            <a:r>
              <a:rPr lang="en-US" dirty="0" smtClean="0">
                <a:latin typeface="+mn-lt"/>
              </a:rPr>
              <a:t>Spherical Volume</a:t>
            </a:r>
            <a:endParaRPr lang="en-US" dirty="0">
              <a:latin typeface="+mn-lt"/>
            </a:endParaRPr>
          </a:p>
        </p:txBody>
      </p:sp>
      <p:sp>
        <p:nvSpPr>
          <p:cNvPr id="34" name="TextBox 33"/>
          <p:cNvSpPr txBox="1"/>
          <p:nvPr/>
        </p:nvSpPr>
        <p:spPr>
          <a:xfrm>
            <a:off x="5765638" y="6217729"/>
            <a:ext cx="2185791" cy="369332"/>
          </a:xfrm>
          <a:prstGeom prst="rect">
            <a:avLst/>
          </a:prstGeom>
          <a:noFill/>
        </p:spPr>
        <p:txBody>
          <a:bodyPr wrap="none">
            <a:spAutoFit/>
          </a:bodyPr>
          <a:lstStyle/>
          <a:p>
            <a:pPr>
              <a:defRPr/>
            </a:pPr>
            <a:r>
              <a:rPr lang="en-US" dirty="0" smtClean="0">
                <a:latin typeface="+mn-lt"/>
              </a:rPr>
              <a:t>Hemispherical Volume</a:t>
            </a:r>
            <a:endParaRPr lang="en-US" dirty="0">
              <a:latin typeface="+mn-lt"/>
            </a:endParaRPr>
          </a:p>
        </p:txBody>
      </p:sp>
    </p:spTree>
  </p:cSld>
  <p:clrMapOvr>
    <a:masterClrMapping/>
  </p:clrMapOvr>
  <p:transition advTm="24195"/>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612775" y="228600"/>
            <a:ext cx="8153400" cy="990600"/>
          </a:xfrm>
        </p:spPr>
        <p:txBody>
          <a:bodyPr/>
          <a:lstStyle/>
          <a:p>
            <a:pPr eaLnBrk="1" hangingPunct="1"/>
            <a:r>
              <a:rPr lang="en-US" dirty="0" smtClean="0"/>
              <a:t>Previous Work</a:t>
            </a:r>
          </a:p>
        </p:txBody>
      </p:sp>
      <p:cxnSp>
        <p:nvCxnSpPr>
          <p:cNvPr id="44" name="Straight Arrow Connector 43"/>
          <p:cNvCxnSpPr/>
          <p:nvPr/>
        </p:nvCxnSpPr>
        <p:spPr>
          <a:xfrm rot="5400000" flipH="1" flipV="1">
            <a:off x="-1486020" y="4025011"/>
            <a:ext cx="4351534" cy="1588"/>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46" name="Straight Arrow Connector 45"/>
          <p:cNvCxnSpPr/>
          <p:nvPr/>
        </p:nvCxnSpPr>
        <p:spPr>
          <a:xfrm>
            <a:off x="678730" y="6183984"/>
            <a:ext cx="7927942" cy="1588"/>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49" name="TextBox 48"/>
          <p:cNvSpPr txBox="1"/>
          <p:nvPr/>
        </p:nvSpPr>
        <p:spPr>
          <a:xfrm rot="16200000">
            <a:off x="-9524" y="3943350"/>
            <a:ext cx="1008609" cy="369332"/>
          </a:xfrm>
          <a:prstGeom prst="rect">
            <a:avLst/>
          </a:prstGeom>
          <a:noFill/>
        </p:spPr>
        <p:txBody>
          <a:bodyPr wrap="none" rtlCol="0">
            <a:spAutoFit/>
          </a:bodyPr>
          <a:lstStyle/>
          <a:p>
            <a:r>
              <a:rPr lang="en-US" dirty="0" smtClean="0">
                <a:latin typeface="+mn-lt"/>
              </a:rPr>
              <a:t>Accuracy</a:t>
            </a:r>
            <a:endParaRPr lang="en-US" dirty="0">
              <a:latin typeface="+mn-lt"/>
            </a:endParaRPr>
          </a:p>
        </p:txBody>
      </p:sp>
      <p:sp>
        <p:nvSpPr>
          <p:cNvPr id="50" name="TextBox 49"/>
          <p:cNvSpPr txBox="1"/>
          <p:nvPr/>
        </p:nvSpPr>
        <p:spPr>
          <a:xfrm>
            <a:off x="4105277" y="6210300"/>
            <a:ext cx="784189" cy="369332"/>
          </a:xfrm>
          <a:prstGeom prst="rect">
            <a:avLst/>
          </a:prstGeom>
          <a:noFill/>
        </p:spPr>
        <p:txBody>
          <a:bodyPr wrap="none" rtlCol="0">
            <a:spAutoFit/>
          </a:bodyPr>
          <a:lstStyle/>
          <a:p>
            <a:r>
              <a:rPr lang="en-US" dirty="0" smtClean="0">
                <a:latin typeface="+mn-lt"/>
              </a:rPr>
              <a:t>Speed</a:t>
            </a:r>
            <a:endParaRPr lang="en-US" dirty="0">
              <a:latin typeface="+mn-lt"/>
            </a:endParaRPr>
          </a:p>
        </p:txBody>
      </p:sp>
      <p:grpSp>
        <p:nvGrpSpPr>
          <p:cNvPr id="2" name="Group 97"/>
          <p:cNvGrpSpPr/>
          <p:nvPr/>
        </p:nvGrpSpPr>
        <p:grpSpPr>
          <a:xfrm>
            <a:off x="1009485" y="1555433"/>
            <a:ext cx="1097522" cy="944552"/>
            <a:chOff x="847560" y="1507808"/>
            <a:chExt cx="1097522" cy="944552"/>
          </a:xfrm>
        </p:grpSpPr>
        <p:pic>
          <p:nvPicPr>
            <p:cNvPr id="51" name="Picture 7"/>
            <p:cNvPicPr>
              <a:picLocks noChangeAspect="1" noChangeArrowheads="1"/>
            </p:cNvPicPr>
            <p:nvPr/>
          </p:nvPicPr>
          <p:blipFill>
            <a:blip r:embed="rId3" cstate="print"/>
            <a:srcRect/>
            <a:stretch>
              <a:fillRect/>
            </a:stretch>
          </p:blipFill>
          <p:spPr bwMode="auto">
            <a:xfrm>
              <a:off x="847560" y="1507808"/>
              <a:ext cx="1097280" cy="706386"/>
            </a:xfrm>
            <a:prstGeom prst="rect">
              <a:avLst/>
            </a:prstGeom>
            <a:noFill/>
            <a:ln w="9525">
              <a:noFill/>
              <a:miter lim="800000"/>
              <a:headEnd/>
              <a:tailEnd/>
            </a:ln>
          </p:spPr>
        </p:pic>
        <p:sp>
          <p:nvSpPr>
            <p:cNvPr id="52" name="Rounded Rectangle 51"/>
            <p:cNvSpPr/>
            <p:nvPr/>
          </p:nvSpPr>
          <p:spPr bwMode="auto">
            <a:xfrm>
              <a:off x="850217" y="1510929"/>
              <a:ext cx="1094865" cy="9144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5" name="TextBox 54"/>
            <p:cNvSpPr txBox="1"/>
            <p:nvPr/>
          </p:nvSpPr>
          <p:spPr>
            <a:xfrm>
              <a:off x="923925" y="2190750"/>
              <a:ext cx="888385" cy="261610"/>
            </a:xfrm>
            <a:prstGeom prst="rect">
              <a:avLst/>
            </a:prstGeom>
            <a:noFill/>
          </p:spPr>
          <p:txBody>
            <a:bodyPr wrap="none" rtlCol="0">
              <a:spAutoFit/>
            </a:bodyPr>
            <a:lstStyle/>
            <a:p>
              <a:r>
                <a:rPr lang="en-US" sz="1100" dirty="0" smtClean="0">
                  <a:latin typeface="+mn-lt"/>
                </a:rPr>
                <a:t>Landis 2002</a:t>
              </a:r>
              <a:endParaRPr lang="en-US" sz="1100" dirty="0">
                <a:latin typeface="+mn-lt"/>
              </a:endParaRPr>
            </a:p>
          </p:txBody>
        </p:sp>
      </p:grpSp>
      <p:grpSp>
        <p:nvGrpSpPr>
          <p:cNvPr id="3" name="Group 98"/>
          <p:cNvGrpSpPr/>
          <p:nvPr/>
        </p:nvGrpSpPr>
        <p:grpSpPr>
          <a:xfrm>
            <a:off x="1881298" y="2520579"/>
            <a:ext cx="1102009" cy="950956"/>
            <a:chOff x="2128948" y="1558554"/>
            <a:chExt cx="1102009" cy="950956"/>
          </a:xfrm>
        </p:grpSpPr>
        <p:pic>
          <p:nvPicPr>
            <p:cNvPr id="53" name="Picture 5"/>
            <p:cNvPicPr>
              <a:picLocks noChangeAspect="1" noChangeArrowheads="1"/>
            </p:cNvPicPr>
            <p:nvPr/>
          </p:nvPicPr>
          <p:blipFill>
            <a:blip r:embed="rId4" cstate="print"/>
            <a:srcRect t="1852" b="11111"/>
            <a:stretch>
              <a:fillRect/>
            </a:stretch>
          </p:blipFill>
          <p:spPr bwMode="auto">
            <a:xfrm>
              <a:off x="2128948" y="1559045"/>
              <a:ext cx="1097280" cy="729674"/>
            </a:xfrm>
            <a:prstGeom prst="rect">
              <a:avLst/>
            </a:prstGeom>
            <a:noFill/>
            <a:ln w="9525">
              <a:noFill/>
              <a:miter lim="800000"/>
              <a:headEnd/>
              <a:tailEnd/>
            </a:ln>
          </p:spPr>
        </p:pic>
        <p:sp>
          <p:nvSpPr>
            <p:cNvPr id="54" name="Rounded Rectangle 53"/>
            <p:cNvSpPr/>
            <p:nvPr/>
          </p:nvSpPr>
          <p:spPr bwMode="auto">
            <a:xfrm>
              <a:off x="2136092" y="1558554"/>
              <a:ext cx="1094865" cy="9144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6" name="TextBox 55"/>
            <p:cNvSpPr txBox="1"/>
            <p:nvPr/>
          </p:nvSpPr>
          <p:spPr>
            <a:xfrm>
              <a:off x="2181225" y="2247900"/>
              <a:ext cx="928459" cy="261610"/>
            </a:xfrm>
            <a:prstGeom prst="rect">
              <a:avLst/>
            </a:prstGeom>
            <a:noFill/>
          </p:spPr>
          <p:txBody>
            <a:bodyPr wrap="none" rtlCol="0">
              <a:spAutoFit/>
            </a:bodyPr>
            <a:lstStyle/>
            <a:p>
              <a:r>
                <a:rPr lang="en-US" sz="1100" dirty="0" smtClean="0">
                  <a:latin typeface="+mn-lt"/>
                </a:rPr>
                <a:t>Zhukov 1998</a:t>
              </a:r>
              <a:endParaRPr lang="en-US" sz="1100" dirty="0">
                <a:latin typeface="+mn-lt"/>
              </a:endParaRPr>
            </a:p>
          </p:txBody>
        </p:sp>
      </p:grpSp>
    </p:spTree>
  </p:cSld>
  <p:clrMapOvr>
    <a:masterClrMapping/>
  </p:clrMapOvr>
  <p:transition advTm="12776"/>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Title 1"/>
          <p:cNvSpPr>
            <a:spLocks noGrp="1"/>
          </p:cNvSpPr>
          <p:nvPr>
            <p:ph type="title"/>
          </p:nvPr>
        </p:nvSpPr>
        <p:spPr>
          <a:xfrm>
            <a:off x="612775" y="228600"/>
            <a:ext cx="8153400" cy="990600"/>
          </a:xfrm>
        </p:spPr>
        <p:txBody>
          <a:bodyPr/>
          <a:lstStyle/>
          <a:p>
            <a:pPr eaLnBrk="1" hangingPunct="1"/>
            <a:r>
              <a:rPr lang="en-US" dirty="0" smtClean="0"/>
              <a:t>Thickness Model</a:t>
            </a:r>
          </a:p>
        </p:txBody>
      </p:sp>
      <p:pic>
        <p:nvPicPr>
          <p:cNvPr id="78862" name="Picture 2"/>
          <p:cNvPicPr>
            <a:picLocks noChangeAspect="1" noChangeArrowheads="1"/>
          </p:cNvPicPr>
          <p:nvPr/>
        </p:nvPicPr>
        <p:blipFill>
          <a:blip r:embed="rId3" cstate="print"/>
          <a:srcRect/>
          <a:stretch>
            <a:fillRect/>
          </a:stretch>
        </p:blipFill>
        <p:spPr bwMode="auto">
          <a:xfrm>
            <a:off x="0" y="1511298"/>
            <a:ext cx="4569289" cy="4572000"/>
          </a:xfrm>
          <a:prstGeom prst="rect">
            <a:avLst/>
          </a:prstGeom>
          <a:noFill/>
          <a:ln w="9525">
            <a:noFill/>
            <a:miter lim="800000"/>
            <a:headEnd/>
            <a:tailEnd/>
          </a:ln>
        </p:spPr>
      </p:pic>
      <p:pic>
        <p:nvPicPr>
          <p:cNvPr id="78863" name="Picture 6"/>
          <p:cNvPicPr>
            <a:picLocks noChangeAspect="1" noChangeArrowheads="1"/>
          </p:cNvPicPr>
          <p:nvPr/>
        </p:nvPicPr>
        <p:blipFill>
          <a:blip r:embed="rId4" cstate="print"/>
          <a:srcRect/>
          <a:stretch>
            <a:fillRect/>
          </a:stretch>
        </p:blipFill>
        <p:spPr bwMode="auto">
          <a:xfrm>
            <a:off x="4574711" y="1511298"/>
            <a:ext cx="4569289" cy="4572000"/>
          </a:xfrm>
          <a:prstGeom prst="rect">
            <a:avLst/>
          </a:prstGeom>
          <a:noFill/>
          <a:ln w="9525">
            <a:noFill/>
            <a:miter lim="800000"/>
            <a:headEnd/>
            <a:tailEnd/>
          </a:ln>
        </p:spPr>
      </p:pic>
      <p:sp>
        <p:nvSpPr>
          <p:cNvPr id="20" name="TextBox 19"/>
          <p:cNvSpPr txBox="1"/>
          <p:nvPr/>
        </p:nvSpPr>
        <p:spPr>
          <a:xfrm>
            <a:off x="1291520" y="6217920"/>
            <a:ext cx="1986249" cy="369332"/>
          </a:xfrm>
          <a:prstGeom prst="rect">
            <a:avLst/>
          </a:prstGeom>
          <a:noFill/>
        </p:spPr>
        <p:txBody>
          <a:bodyPr wrap="none">
            <a:spAutoFit/>
          </a:bodyPr>
          <a:lstStyle/>
          <a:p>
            <a:pPr algn="ctr">
              <a:defRPr/>
            </a:pPr>
            <a:r>
              <a:rPr lang="en-US" dirty="0" smtClean="0">
                <a:latin typeface="+mn-lt"/>
              </a:rPr>
              <a:t>No Thickness Model</a:t>
            </a:r>
            <a:endParaRPr lang="en-US" dirty="0">
              <a:latin typeface="+mn-lt"/>
            </a:endParaRPr>
          </a:p>
        </p:txBody>
      </p:sp>
      <p:sp>
        <p:nvSpPr>
          <p:cNvPr id="31" name="TextBox 30"/>
          <p:cNvSpPr txBox="1"/>
          <p:nvPr/>
        </p:nvSpPr>
        <p:spPr>
          <a:xfrm>
            <a:off x="6032943" y="6217920"/>
            <a:ext cx="1652825" cy="369332"/>
          </a:xfrm>
          <a:prstGeom prst="rect">
            <a:avLst/>
          </a:prstGeom>
          <a:noFill/>
        </p:spPr>
        <p:txBody>
          <a:bodyPr wrap="none">
            <a:spAutoFit/>
          </a:bodyPr>
          <a:lstStyle/>
          <a:p>
            <a:pPr algn="ctr">
              <a:defRPr/>
            </a:pPr>
            <a:r>
              <a:rPr lang="en-US" dirty="0" smtClean="0">
                <a:latin typeface="+mn-lt"/>
              </a:rPr>
              <a:t>Thickness Model</a:t>
            </a:r>
            <a:endParaRPr lang="en-US" dirty="0">
              <a:latin typeface="+mn-lt"/>
            </a:endParaRPr>
          </a:p>
        </p:txBody>
      </p:sp>
    </p:spTree>
  </p:cSld>
  <p:clrMapOvr>
    <a:masterClrMapping/>
  </p:clrMapOvr>
  <p:transition advTm="28923"/>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Title 1"/>
          <p:cNvSpPr>
            <a:spLocks noGrp="1"/>
          </p:cNvSpPr>
          <p:nvPr>
            <p:ph type="title"/>
          </p:nvPr>
        </p:nvSpPr>
        <p:spPr>
          <a:xfrm>
            <a:off x="612775" y="228600"/>
            <a:ext cx="8153400" cy="990600"/>
          </a:xfrm>
        </p:spPr>
        <p:txBody>
          <a:bodyPr/>
          <a:lstStyle/>
          <a:p>
            <a:pPr eaLnBrk="1" hangingPunct="1"/>
            <a:r>
              <a:rPr lang="en-US" dirty="0" smtClean="0"/>
              <a:t>Dual Radii</a:t>
            </a:r>
          </a:p>
        </p:txBody>
      </p:sp>
      <p:sp>
        <p:nvSpPr>
          <p:cNvPr id="29699" name="TextBox 6"/>
          <p:cNvSpPr txBox="1">
            <a:spLocks noChangeArrowheads="1"/>
          </p:cNvSpPr>
          <p:nvPr/>
        </p:nvSpPr>
        <p:spPr bwMode="auto">
          <a:xfrm>
            <a:off x="4000978" y="6283325"/>
            <a:ext cx="1142044" cy="369332"/>
          </a:xfrm>
          <a:prstGeom prst="rect">
            <a:avLst/>
          </a:prstGeom>
          <a:noFill/>
          <a:ln w="9525">
            <a:noFill/>
            <a:miter lim="800000"/>
            <a:headEnd/>
            <a:tailEnd/>
          </a:ln>
        </p:spPr>
        <p:txBody>
          <a:bodyPr wrap="none">
            <a:spAutoFit/>
          </a:bodyPr>
          <a:lstStyle/>
          <a:p>
            <a:pPr>
              <a:defRPr/>
            </a:pPr>
            <a:r>
              <a:rPr lang="en-US" dirty="0" smtClean="0">
                <a:latin typeface="+mn-lt"/>
              </a:rPr>
              <a:t>Dual-Radii</a:t>
            </a:r>
            <a:endParaRPr lang="en-US" dirty="0">
              <a:latin typeface="+mn-lt"/>
            </a:endParaRPr>
          </a:p>
        </p:txBody>
      </p:sp>
      <p:pic>
        <p:nvPicPr>
          <p:cNvPr id="79888" name="Picture 21" descr="dragon-small-radius.png"/>
          <p:cNvPicPr>
            <a:picLocks noChangeAspect="1"/>
          </p:cNvPicPr>
          <p:nvPr/>
        </p:nvPicPr>
        <p:blipFill>
          <a:blip r:embed="rId3" cstate="print"/>
          <a:srcRect t="10417" b="16875"/>
          <a:stretch>
            <a:fillRect/>
          </a:stretch>
        </p:blipFill>
        <p:spPr bwMode="auto">
          <a:xfrm>
            <a:off x="0" y="2119313"/>
            <a:ext cx="4570711" cy="3324225"/>
          </a:xfrm>
          <a:prstGeom prst="rect">
            <a:avLst/>
          </a:prstGeom>
          <a:noFill/>
          <a:ln w="9525">
            <a:noFill/>
            <a:miter lim="800000"/>
            <a:headEnd/>
            <a:tailEnd/>
          </a:ln>
        </p:spPr>
      </p:pic>
      <p:pic>
        <p:nvPicPr>
          <p:cNvPr id="79885" name="Picture 20" descr="dragon-big-radius.png"/>
          <p:cNvPicPr>
            <a:picLocks noChangeAspect="1"/>
          </p:cNvPicPr>
          <p:nvPr/>
        </p:nvPicPr>
        <p:blipFill>
          <a:blip r:embed="rId4" cstate="print"/>
          <a:srcRect t="9792" b="14375"/>
          <a:stretch>
            <a:fillRect/>
          </a:stretch>
        </p:blipFill>
        <p:spPr bwMode="auto">
          <a:xfrm>
            <a:off x="4572000" y="2047875"/>
            <a:ext cx="4572000" cy="3467100"/>
          </a:xfrm>
          <a:prstGeom prst="rect">
            <a:avLst/>
          </a:prstGeom>
          <a:noFill/>
          <a:ln w="9525">
            <a:noFill/>
            <a:miter lim="800000"/>
            <a:headEnd/>
            <a:tailEnd/>
          </a:ln>
        </p:spPr>
      </p:pic>
      <p:sp>
        <p:nvSpPr>
          <p:cNvPr id="19" name="TextBox 18"/>
          <p:cNvSpPr txBox="1"/>
          <p:nvPr/>
        </p:nvSpPr>
        <p:spPr>
          <a:xfrm>
            <a:off x="1617352" y="5591175"/>
            <a:ext cx="1336007" cy="369332"/>
          </a:xfrm>
          <a:prstGeom prst="rect">
            <a:avLst/>
          </a:prstGeom>
          <a:noFill/>
        </p:spPr>
        <p:txBody>
          <a:bodyPr wrap="none" rtlCol="0">
            <a:spAutoFit/>
          </a:bodyPr>
          <a:lstStyle/>
          <a:p>
            <a:r>
              <a:rPr lang="en-US" dirty="0" smtClean="0">
                <a:latin typeface="+mn-lt"/>
              </a:rPr>
              <a:t>Small Radius</a:t>
            </a:r>
            <a:endParaRPr lang="en-US" dirty="0">
              <a:latin typeface="+mn-lt"/>
            </a:endParaRPr>
          </a:p>
        </p:txBody>
      </p:sp>
      <p:sp>
        <p:nvSpPr>
          <p:cNvPr id="20" name="TextBox 19"/>
          <p:cNvSpPr txBox="1"/>
          <p:nvPr/>
        </p:nvSpPr>
        <p:spPr>
          <a:xfrm>
            <a:off x="6174672" y="5591175"/>
            <a:ext cx="1366656" cy="369332"/>
          </a:xfrm>
          <a:prstGeom prst="rect">
            <a:avLst/>
          </a:prstGeom>
          <a:noFill/>
        </p:spPr>
        <p:txBody>
          <a:bodyPr wrap="none" rtlCol="0">
            <a:spAutoFit/>
          </a:bodyPr>
          <a:lstStyle/>
          <a:p>
            <a:r>
              <a:rPr lang="en-US" dirty="0" smtClean="0">
                <a:latin typeface="+mn-lt"/>
              </a:rPr>
              <a:t>Large Radius</a:t>
            </a:r>
            <a:endParaRPr lang="en-US" dirty="0">
              <a:latin typeface="+mn-lt"/>
            </a:endParaRPr>
          </a:p>
        </p:txBody>
      </p:sp>
    </p:spTree>
  </p:cSld>
  <p:clrMapOvr>
    <a:masterClrMapping/>
  </p:clrMapOvr>
  <p:transition advTm="26130"/>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Title 1"/>
          <p:cNvSpPr>
            <a:spLocks noGrp="1"/>
          </p:cNvSpPr>
          <p:nvPr>
            <p:ph type="title"/>
          </p:nvPr>
        </p:nvSpPr>
        <p:spPr>
          <a:xfrm>
            <a:off x="612775" y="228600"/>
            <a:ext cx="8153400" cy="990600"/>
          </a:xfrm>
        </p:spPr>
        <p:txBody>
          <a:bodyPr/>
          <a:lstStyle/>
          <a:p>
            <a:pPr eaLnBrk="1" hangingPunct="1"/>
            <a:r>
              <a:rPr lang="en-US" dirty="0" smtClean="0"/>
              <a:t>Dual Radii</a:t>
            </a:r>
          </a:p>
        </p:txBody>
      </p:sp>
      <p:pic>
        <p:nvPicPr>
          <p:cNvPr id="79882" name="Picture 22" descr="dragon-two-radius.png"/>
          <p:cNvPicPr>
            <a:picLocks noChangeAspect="1"/>
          </p:cNvPicPr>
          <p:nvPr/>
        </p:nvPicPr>
        <p:blipFill>
          <a:blip r:embed="rId3" cstate="print"/>
          <a:srcRect t="9722" b="13889"/>
          <a:stretch>
            <a:fillRect/>
          </a:stretch>
        </p:blipFill>
        <p:spPr bwMode="auto">
          <a:xfrm>
            <a:off x="1507332" y="1585054"/>
            <a:ext cx="6129337" cy="4682131"/>
          </a:xfrm>
          <a:prstGeom prst="rect">
            <a:avLst/>
          </a:prstGeom>
          <a:noFill/>
          <a:ln w="38100">
            <a:noFill/>
            <a:miter lim="800000"/>
            <a:headEnd/>
            <a:tailEnd/>
          </a:ln>
        </p:spPr>
      </p:pic>
      <p:sp>
        <p:nvSpPr>
          <p:cNvPr id="7" name="TextBox 6"/>
          <p:cNvSpPr txBox="1"/>
          <p:nvPr/>
        </p:nvSpPr>
        <p:spPr>
          <a:xfrm>
            <a:off x="2585046" y="6281928"/>
            <a:ext cx="3973908" cy="369332"/>
          </a:xfrm>
          <a:prstGeom prst="rect">
            <a:avLst/>
          </a:prstGeom>
          <a:noFill/>
        </p:spPr>
        <p:txBody>
          <a:bodyPr wrap="none" rtlCol="0">
            <a:spAutoFit/>
          </a:bodyPr>
          <a:lstStyle/>
          <a:p>
            <a:r>
              <a:rPr lang="en-US" dirty="0" smtClean="0">
                <a:latin typeface="+mn-lt"/>
              </a:rPr>
              <a:t>Small Radius * Large Radius = Dual Radii</a:t>
            </a:r>
            <a:endParaRPr lang="en-US" dirty="0">
              <a:latin typeface="+mn-lt"/>
            </a:endParaRPr>
          </a:p>
        </p:txBody>
      </p:sp>
    </p:spTree>
  </p:cSld>
  <p:clrMapOvr>
    <a:masterClrMapping/>
  </p:clrMapOvr>
  <p:transition advTm="6303"/>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itle 1"/>
          <p:cNvSpPr>
            <a:spLocks noGrp="1"/>
          </p:cNvSpPr>
          <p:nvPr>
            <p:ph type="title"/>
          </p:nvPr>
        </p:nvSpPr>
        <p:spPr>
          <a:xfrm>
            <a:off x="612775" y="228600"/>
            <a:ext cx="8153400" cy="990600"/>
          </a:xfrm>
        </p:spPr>
        <p:txBody>
          <a:bodyPr/>
          <a:lstStyle/>
          <a:p>
            <a:pPr eaLnBrk="1" hangingPunct="1"/>
            <a:r>
              <a:rPr lang="en-US" dirty="0" smtClean="0"/>
              <a:t>Results</a:t>
            </a:r>
          </a:p>
        </p:txBody>
      </p:sp>
      <p:graphicFrame>
        <p:nvGraphicFramePr>
          <p:cNvPr id="5" name="Table 4"/>
          <p:cNvGraphicFramePr>
            <a:graphicFrameLocks noGrp="1"/>
          </p:cNvGraphicFramePr>
          <p:nvPr/>
        </p:nvGraphicFramePr>
        <p:xfrm>
          <a:off x="750374" y="2568873"/>
          <a:ext cx="7681915" cy="3786276"/>
        </p:xfrm>
        <a:graphic>
          <a:graphicData uri="http://schemas.openxmlformats.org/drawingml/2006/table">
            <a:tbl>
              <a:tblPr firstRow="1" bandRow="1">
                <a:tableStyleId>{5C22544A-7EE6-4342-B048-85BDC9FD1C3A}</a:tableStyleId>
              </a:tblPr>
              <a:tblGrid>
                <a:gridCol w="1536383"/>
                <a:gridCol w="1536383"/>
                <a:gridCol w="1536383"/>
                <a:gridCol w="1536383"/>
                <a:gridCol w="1536383"/>
              </a:tblGrid>
              <a:tr h="259731">
                <a:tc>
                  <a:txBody>
                    <a:bodyPr/>
                    <a:lstStyle/>
                    <a:p>
                      <a:endParaRPr lang="en-US" b="1" dirty="0">
                        <a:solidFill>
                          <a:schemeClr val="bg1"/>
                        </a:solidFill>
                      </a:endParaRP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tcPr>
                </a:tc>
                <a:tc>
                  <a:txBody>
                    <a:bodyPr/>
                    <a:lstStyle/>
                    <a:p>
                      <a:endParaRPr lang="en-US" b="1" dirty="0">
                        <a:solidFill>
                          <a:schemeClr val="bg1"/>
                        </a:solidFill>
                      </a:endParaRPr>
                    </a:p>
                  </a:txBody>
                  <a:tcPr anchor="ctr">
                    <a:lnL w="38100" cap="flat" cmpd="sng" algn="ctr">
                      <a:solidFill>
                        <a:schemeClr val="bg1"/>
                      </a:solidFill>
                      <a:prstDash val="solid"/>
                      <a:round/>
                      <a:headEnd type="none" w="med" len="med"/>
                      <a:tailEnd type="none" w="med" len="med"/>
                    </a:lnL>
                    <a:lnR w="12700" cmpd="sng">
                      <a:noFill/>
                    </a:lnR>
                    <a:lnT w="12700" cmpd="sng">
                      <a:noFill/>
                    </a:lnT>
                    <a:lnB w="38100" cmpd="sng">
                      <a:noFill/>
                    </a:lnB>
                    <a:lnTlToBr w="12700" cmpd="sng">
                      <a:noFill/>
                      <a:prstDash val="solid"/>
                    </a:lnTlToBr>
                    <a:lnBlToTr w="12700" cmpd="sng">
                      <a:noFill/>
                      <a:prstDash val="solid"/>
                    </a:lnBlToTr>
                  </a:tcPr>
                </a:tc>
                <a:tc gridSpan="3">
                  <a:txBody>
                    <a:bodyPr/>
                    <a:lstStyle/>
                    <a:p>
                      <a:pPr algn="ctr"/>
                      <a:r>
                        <a:rPr lang="en-US" b="1" dirty="0" smtClean="0">
                          <a:solidFill>
                            <a:schemeClr val="bg1"/>
                          </a:solidFill>
                        </a:rPr>
                        <a:t>Ambient</a:t>
                      </a:r>
                      <a:r>
                        <a:rPr lang="en-US" b="1" baseline="0" dirty="0" smtClean="0">
                          <a:solidFill>
                            <a:schemeClr val="bg1"/>
                          </a:solidFill>
                        </a:rPr>
                        <a:t> Occlusion</a:t>
                      </a:r>
                      <a:endParaRPr lang="en-US" b="1" dirty="0">
                        <a:solidFill>
                          <a:schemeClr val="bg1"/>
                        </a:solidFill>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tc hMerge="1">
                  <a:txBody>
                    <a:bodyPr/>
                    <a:lstStyle/>
                    <a:p>
                      <a:endParaRPr lang="en-US" dirty="0"/>
                    </a:p>
                  </a:txBody>
                  <a:tcPr/>
                </a:tc>
                <a:tc hMerge="1">
                  <a:txBody>
                    <a:bodyPr/>
                    <a:lstStyle/>
                    <a:p>
                      <a:endParaRPr lang="en-US" dirty="0"/>
                    </a:p>
                  </a:txBody>
                  <a:tcPr/>
                </a:tc>
              </a:tr>
              <a:tr h="347744">
                <a:tc>
                  <a:txBody>
                    <a:bodyPr/>
                    <a:lstStyle/>
                    <a:p>
                      <a:endParaRPr lang="en-US" b="1" dirty="0">
                        <a:solidFill>
                          <a:schemeClr val="bg1"/>
                        </a:solidFill>
                      </a:endParaRP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solidFill>
                      <a:schemeClr val="accent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b="1" dirty="0" smtClean="0">
                          <a:solidFill>
                            <a:schemeClr val="bg1"/>
                          </a:solidFill>
                        </a:rPr>
                        <a:t>Geometry</a:t>
                      </a:r>
                    </a:p>
                  </a:txBody>
                  <a:tcPr anchor="ctr">
                    <a:lnL w="38100" cap="flat" cmpd="sng" algn="ctr">
                      <a:solidFill>
                        <a:schemeClr val="bg1"/>
                      </a:solidFill>
                      <a:prstDash val="solid"/>
                      <a:round/>
                      <a:headEnd type="none" w="med" len="med"/>
                      <a:tailEnd type="none" w="med" len="med"/>
                    </a:lnL>
                    <a:lnR w="12700" cmpd="sng">
                      <a:noFill/>
                    </a:lnR>
                    <a:lnT w="38100" cmpd="sng">
                      <a:noFill/>
                    </a:lnT>
                    <a:lnB w="12700" cmpd="sng">
                      <a:noFill/>
                    </a:lnB>
                    <a:lnTlToBr w="12700" cmpd="sng">
                      <a:noFill/>
                      <a:prstDash val="solid"/>
                    </a:lnTlToBr>
                    <a:lnBlToTr w="12700" cmpd="sng">
                      <a:noFill/>
                      <a:prstDash val="solid"/>
                    </a:lnBlToTr>
                    <a:solidFill>
                      <a:schemeClr val="accent1"/>
                    </a:solidFill>
                  </a:tcPr>
                </a:tc>
                <a:tc>
                  <a:txBody>
                    <a:bodyPr/>
                    <a:lstStyle/>
                    <a:p>
                      <a:pPr algn="ctr"/>
                      <a:r>
                        <a:rPr lang="en-US" b="1" dirty="0" smtClean="0">
                          <a:solidFill>
                            <a:schemeClr val="bg1"/>
                          </a:solidFill>
                        </a:rPr>
                        <a:t>Lines</a:t>
                      </a:r>
                      <a:endParaRPr lang="en-US" b="1" dirty="0">
                        <a:solidFill>
                          <a:schemeClr val="bg1"/>
                        </a:solidFill>
                      </a:endParaRP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accent1"/>
                    </a:solidFill>
                  </a:tcPr>
                </a:tc>
                <a:tc>
                  <a:txBody>
                    <a:bodyPr/>
                    <a:lstStyle/>
                    <a:p>
                      <a:pPr algn="ctr"/>
                      <a:r>
                        <a:rPr lang="en-US" b="1" dirty="0" smtClean="0">
                          <a:solidFill>
                            <a:schemeClr val="bg1"/>
                          </a:solidFill>
                        </a:rPr>
                        <a:t>Points</a:t>
                      </a:r>
                      <a:endParaRPr lang="en-US" b="1" dirty="0">
                        <a:solidFill>
                          <a:schemeClr val="bg1"/>
                        </a:solidFill>
                      </a:endParaRP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accent1"/>
                    </a:solidFill>
                  </a:tcPr>
                </a:tc>
                <a:tc>
                  <a:txBody>
                    <a:bodyPr/>
                    <a:lstStyle/>
                    <a:p>
                      <a:pPr algn="ctr"/>
                      <a:r>
                        <a:rPr lang="en-US" b="1" dirty="0" smtClean="0">
                          <a:solidFill>
                            <a:schemeClr val="bg1"/>
                          </a:solidFill>
                        </a:rPr>
                        <a:t>HSAO</a:t>
                      </a:r>
                      <a:endParaRPr lang="en-US" b="1" dirty="0">
                        <a:solidFill>
                          <a:schemeClr val="bg1"/>
                        </a:solidFill>
                      </a:endParaRP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accent1"/>
                    </a:solidFill>
                  </a:tcPr>
                </a:tc>
              </a:tr>
              <a:tr h="535305">
                <a:tc>
                  <a:txBody>
                    <a:bodyPr/>
                    <a:lstStyle/>
                    <a:p>
                      <a:endParaRPr lang="en-US" b="1" dirty="0">
                        <a:solidFill>
                          <a:schemeClr val="bg1"/>
                        </a:solidFill>
                      </a:endParaRP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12700" cmpd="sng">
                      <a:noFill/>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endParaRPr lang="en-US" b="1" dirty="0">
                        <a:solidFill>
                          <a:schemeClr val="bg1"/>
                        </a:solidFill>
                      </a:endParaRPr>
                    </a:p>
                  </a:txBody>
                  <a:tcPr anchor="ctr">
                    <a:lnL w="38100" cap="flat" cmpd="sng" algn="ctr">
                      <a:solidFill>
                        <a:schemeClr val="bg1"/>
                      </a:solidFill>
                      <a:prstDash val="solid"/>
                      <a:round/>
                      <a:headEnd type="none" w="med" len="med"/>
                      <a:tailEnd type="none" w="med" len="med"/>
                    </a:lnL>
                    <a:lnR w="12700" cmpd="sng">
                      <a:noFill/>
                    </a:lnR>
                    <a:lnT w="12700" cmpd="sng">
                      <a:noFill/>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r>
                        <a:rPr lang="en-US" b="1" dirty="0" smtClean="0">
                          <a:solidFill>
                            <a:schemeClr val="bg1"/>
                          </a:solidFill>
                        </a:rPr>
                        <a:t>9</a:t>
                      </a:r>
                      <a:endParaRPr lang="en-US" b="1" dirty="0">
                        <a:solidFill>
                          <a:schemeClr val="bg1"/>
                        </a:solidFill>
                      </a:endParaRPr>
                    </a:p>
                  </a:txBody>
                  <a:tcPr anchor="ctr">
                    <a:lnL w="12700" cmpd="sng">
                      <a:noFill/>
                    </a:lnL>
                    <a:lnR w="12700" cmpd="sng">
                      <a:noFill/>
                    </a:lnR>
                    <a:lnT w="12700" cmpd="sng">
                      <a:noFill/>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r>
                        <a:rPr lang="en-US" b="1" dirty="0" smtClean="0">
                          <a:solidFill>
                            <a:schemeClr val="bg1"/>
                          </a:solidFill>
                        </a:rPr>
                        <a:t>33</a:t>
                      </a:r>
                      <a:endParaRPr lang="en-US" b="1" dirty="0">
                        <a:solidFill>
                          <a:schemeClr val="bg1"/>
                        </a:solidFill>
                      </a:endParaRPr>
                    </a:p>
                  </a:txBody>
                  <a:tcPr anchor="ctr">
                    <a:lnL w="12700" cmpd="sng">
                      <a:noFill/>
                    </a:lnL>
                    <a:lnR w="12700" cmpd="sng">
                      <a:noFill/>
                    </a:lnR>
                    <a:lnT w="12700" cmpd="sng">
                      <a:noFill/>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endParaRPr lang="en-US" b="1" dirty="0">
                        <a:solidFill>
                          <a:schemeClr val="bg1"/>
                        </a:solidFill>
                      </a:endParaRPr>
                    </a:p>
                  </a:txBody>
                  <a:tcPr anchor="ctr">
                    <a:lnL w="12700" cmpd="sng">
                      <a:noFill/>
                    </a:lnL>
                    <a:lnR w="12700" cmpd="sng">
                      <a:noFill/>
                    </a:lnR>
                    <a:lnT w="12700" cmpd="sng">
                      <a:noFill/>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r>
              <a:tr h="489922">
                <a:tc>
                  <a:txBody>
                    <a:bodyPr/>
                    <a:lstStyle/>
                    <a:p>
                      <a:pPr algn="ctr"/>
                      <a:r>
                        <a:rPr lang="en-US" dirty="0" smtClean="0"/>
                        <a:t>Dragon</a:t>
                      </a:r>
                      <a:endParaRPr lang="en-US" dirty="0"/>
                    </a:p>
                  </a:txBody>
                  <a:tcPr anchor="ctr">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tcPr>
                </a:tc>
                <a:tc>
                  <a:txBody>
                    <a:bodyPr/>
                    <a:lstStyle/>
                    <a:p>
                      <a:pPr algn="ctr"/>
                      <a:r>
                        <a:rPr lang="en-US" dirty="0" smtClean="0"/>
                        <a:t>3.39</a:t>
                      </a:r>
                      <a:endParaRPr lang="en-US" dirty="0"/>
                    </a:p>
                  </a:txBody>
                  <a:tcPr anchor="ctr">
                    <a:lnL w="38100" cap="flat" cmpd="sng" algn="ctr">
                      <a:solidFill>
                        <a:schemeClr val="bg1"/>
                      </a:solidFill>
                      <a:prstDash val="solid"/>
                      <a:round/>
                      <a:headEnd type="none" w="med" len="med"/>
                      <a:tailEnd type="none" w="med" len="med"/>
                    </a:lnL>
                    <a:lnT w="38100" cap="flat" cmpd="sng" algn="ctr">
                      <a:solidFill>
                        <a:schemeClr val="bg1"/>
                      </a:solidFill>
                      <a:prstDash val="solid"/>
                      <a:round/>
                      <a:headEnd type="none" w="med" len="med"/>
                      <a:tailEnd type="none" w="med" len="med"/>
                    </a:lnT>
                  </a:tcPr>
                </a:tc>
                <a:tc>
                  <a:txBody>
                    <a:bodyPr/>
                    <a:lstStyle/>
                    <a:p>
                      <a:pPr algn="ctr"/>
                      <a:r>
                        <a:rPr lang="en-US" dirty="0" smtClean="0"/>
                        <a:t>1.01</a:t>
                      </a:r>
                      <a:endParaRPr lang="en-US" dirty="0"/>
                    </a:p>
                  </a:txBody>
                  <a:tcPr anchor="ctr">
                    <a:lnT w="38100" cap="flat" cmpd="sng" algn="ctr">
                      <a:solidFill>
                        <a:schemeClr val="bg1"/>
                      </a:solidFill>
                      <a:prstDash val="solid"/>
                      <a:round/>
                      <a:headEnd type="none" w="med" len="med"/>
                      <a:tailEnd type="none" w="med" len="med"/>
                    </a:lnT>
                  </a:tcPr>
                </a:tc>
                <a:tc>
                  <a:txBody>
                    <a:bodyPr/>
                    <a:lstStyle/>
                    <a:p>
                      <a:pPr algn="ctr"/>
                      <a:r>
                        <a:rPr lang="en-US" dirty="0" smtClean="0"/>
                        <a:t>3.11</a:t>
                      </a:r>
                      <a:endParaRPr lang="en-US" dirty="0"/>
                    </a:p>
                  </a:txBody>
                  <a:tcPr anchor="ctr">
                    <a:lnT w="38100" cap="flat" cmpd="sng" algn="ctr">
                      <a:solidFill>
                        <a:schemeClr val="bg1"/>
                      </a:solidFill>
                      <a:prstDash val="solid"/>
                      <a:round/>
                      <a:headEnd type="none" w="med" len="med"/>
                      <a:tailEnd type="none" w="med" len="med"/>
                    </a:lnT>
                  </a:tcPr>
                </a:tc>
                <a:tc>
                  <a:txBody>
                    <a:bodyPr/>
                    <a:lstStyle/>
                    <a:p>
                      <a:pPr algn="ctr"/>
                      <a:r>
                        <a:rPr lang="en-US" dirty="0" smtClean="0"/>
                        <a:t>51.52</a:t>
                      </a:r>
                      <a:endParaRPr lang="en-US" dirty="0"/>
                    </a:p>
                  </a:txBody>
                  <a:tcPr anchor="ctr">
                    <a:lnT w="38100" cap="flat" cmpd="sng" algn="ctr">
                      <a:solidFill>
                        <a:schemeClr val="bg1"/>
                      </a:solidFill>
                      <a:prstDash val="solid"/>
                      <a:round/>
                      <a:headEnd type="none" w="med" len="med"/>
                      <a:tailEnd type="none" w="med" len="med"/>
                    </a:lnT>
                  </a:tcPr>
                </a:tc>
              </a:tr>
              <a:tr h="489922">
                <a:tc>
                  <a:txBody>
                    <a:bodyPr/>
                    <a:lstStyle/>
                    <a:p>
                      <a:pPr algn="ctr"/>
                      <a:r>
                        <a:rPr lang="en-US" dirty="0" smtClean="0"/>
                        <a:t>Cornell</a:t>
                      </a:r>
                      <a:endParaRPr lang="en-US" dirty="0"/>
                    </a:p>
                  </a:txBody>
                  <a:tcPr anchor="ctr">
                    <a:lnR w="38100" cap="flat" cmpd="sng" algn="ctr">
                      <a:solidFill>
                        <a:schemeClr val="bg1"/>
                      </a:solidFill>
                      <a:prstDash val="solid"/>
                      <a:round/>
                      <a:headEnd type="none" w="med" len="med"/>
                      <a:tailEnd type="none" w="med" len="med"/>
                    </a:lnR>
                  </a:tcPr>
                </a:tc>
                <a:tc>
                  <a:txBody>
                    <a:bodyPr/>
                    <a:lstStyle/>
                    <a:p>
                      <a:pPr algn="ctr"/>
                      <a:r>
                        <a:rPr lang="en-US" dirty="0" smtClean="0"/>
                        <a:t>0.45</a:t>
                      </a:r>
                      <a:endParaRPr lang="en-US" dirty="0"/>
                    </a:p>
                  </a:txBody>
                  <a:tcPr anchor="ctr">
                    <a:lnL w="38100" cap="flat" cmpd="sng" algn="ctr">
                      <a:solidFill>
                        <a:schemeClr val="bg1"/>
                      </a:solidFill>
                      <a:prstDash val="solid"/>
                      <a:round/>
                      <a:headEnd type="none" w="med" len="med"/>
                      <a:tailEnd type="none" w="med" len="med"/>
                    </a:lnL>
                  </a:tcPr>
                </a:tc>
                <a:tc>
                  <a:txBody>
                    <a:bodyPr/>
                    <a:lstStyle/>
                    <a:p>
                      <a:pPr algn="ctr"/>
                      <a:r>
                        <a:rPr lang="en-US" dirty="0" smtClean="0"/>
                        <a:t>1.03</a:t>
                      </a:r>
                      <a:endParaRPr lang="en-US" dirty="0"/>
                    </a:p>
                  </a:txBody>
                  <a:tcPr anchor="ctr"/>
                </a:tc>
                <a:tc>
                  <a:txBody>
                    <a:bodyPr/>
                    <a:lstStyle/>
                    <a:p>
                      <a:pPr algn="ctr"/>
                      <a:r>
                        <a:rPr lang="en-US" dirty="0" smtClean="0"/>
                        <a:t>3.55</a:t>
                      </a:r>
                      <a:endParaRPr lang="en-US" dirty="0"/>
                    </a:p>
                  </a:txBody>
                  <a:tcPr anchor="ctr"/>
                </a:tc>
                <a:tc>
                  <a:txBody>
                    <a:bodyPr/>
                    <a:lstStyle/>
                    <a:p>
                      <a:pPr algn="ctr"/>
                      <a:r>
                        <a:rPr lang="en-US" dirty="0" smtClean="0"/>
                        <a:t>60.55</a:t>
                      </a:r>
                      <a:endParaRPr lang="en-US" dirty="0"/>
                    </a:p>
                  </a:txBody>
                  <a:tcPr anchor="ctr"/>
                </a:tc>
              </a:tr>
              <a:tr h="489922">
                <a:tc>
                  <a:txBody>
                    <a:bodyPr/>
                    <a:lstStyle/>
                    <a:p>
                      <a:pPr algn="ctr"/>
                      <a:r>
                        <a:rPr lang="en-US" dirty="0" smtClean="0"/>
                        <a:t>Soldiers</a:t>
                      </a:r>
                      <a:endParaRPr lang="en-US" dirty="0"/>
                    </a:p>
                  </a:txBody>
                  <a:tcPr anchor="ctr">
                    <a:lnR w="38100" cap="flat" cmpd="sng" algn="ctr">
                      <a:solidFill>
                        <a:schemeClr val="bg1"/>
                      </a:solidFill>
                      <a:prstDash val="solid"/>
                      <a:round/>
                      <a:headEnd type="none" w="med" len="med"/>
                      <a:tailEnd type="none" w="med" len="med"/>
                    </a:lnR>
                  </a:tcPr>
                </a:tc>
                <a:tc>
                  <a:txBody>
                    <a:bodyPr/>
                    <a:lstStyle/>
                    <a:p>
                      <a:pPr algn="ctr"/>
                      <a:r>
                        <a:rPr lang="en-US" dirty="0" smtClean="0"/>
                        <a:t>2.37</a:t>
                      </a:r>
                      <a:endParaRPr lang="en-US" dirty="0"/>
                    </a:p>
                  </a:txBody>
                  <a:tcPr anchor="ctr">
                    <a:lnL w="38100" cap="flat" cmpd="sng" algn="ctr">
                      <a:solidFill>
                        <a:schemeClr val="bg1"/>
                      </a:solidFill>
                      <a:prstDash val="solid"/>
                      <a:round/>
                      <a:headEnd type="none" w="med" len="med"/>
                      <a:tailEnd type="none" w="med" len="med"/>
                    </a:lnL>
                  </a:tcPr>
                </a:tc>
                <a:tc>
                  <a:txBody>
                    <a:bodyPr/>
                    <a:lstStyle/>
                    <a:p>
                      <a:pPr algn="ctr"/>
                      <a:r>
                        <a:rPr lang="en-US" dirty="0" smtClean="0"/>
                        <a:t>0.77</a:t>
                      </a:r>
                      <a:endParaRPr lang="en-US" dirty="0"/>
                    </a:p>
                  </a:txBody>
                  <a:tcPr anchor="ctr"/>
                </a:tc>
                <a:tc>
                  <a:txBody>
                    <a:bodyPr/>
                    <a:lstStyle/>
                    <a:p>
                      <a:pPr algn="ctr"/>
                      <a:r>
                        <a:rPr lang="en-US" dirty="0" smtClean="0"/>
                        <a:t>2.32</a:t>
                      </a:r>
                      <a:endParaRPr lang="en-US" dirty="0"/>
                    </a:p>
                  </a:txBody>
                  <a:tcPr anchor="ctr"/>
                </a:tc>
                <a:tc>
                  <a:txBody>
                    <a:bodyPr/>
                    <a:lstStyle/>
                    <a:p>
                      <a:pPr algn="ctr"/>
                      <a:r>
                        <a:rPr lang="en-US" dirty="0" smtClean="0"/>
                        <a:t>17.04</a:t>
                      </a:r>
                      <a:endParaRPr lang="en-US" dirty="0"/>
                    </a:p>
                  </a:txBody>
                  <a:tcPr anchor="ctr"/>
                </a:tc>
              </a:tr>
              <a:tr h="489922">
                <a:tc>
                  <a:txBody>
                    <a:bodyPr/>
                    <a:lstStyle/>
                    <a:p>
                      <a:pPr algn="ctr"/>
                      <a:r>
                        <a:rPr lang="en-US" dirty="0" smtClean="0"/>
                        <a:t>Knight</a:t>
                      </a:r>
                      <a:endParaRPr lang="en-US" dirty="0"/>
                    </a:p>
                  </a:txBody>
                  <a:tcPr anchor="ctr">
                    <a:lnR w="38100" cap="flat" cmpd="sng" algn="ctr">
                      <a:solidFill>
                        <a:schemeClr val="bg1"/>
                      </a:solidFill>
                      <a:prstDash val="solid"/>
                      <a:round/>
                      <a:headEnd type="none" w="med" len="med"/>
                      <a:tailEnd type="none" w="med" len="med"/>
                    </a:lnR>
                    <a:lnB w="38100" cap="flat" cmpd="sng" algn="ctr">
                      <a:solidFill>
                        <a:schemeClr val="bg1"/>
                      </a:solidFill>
                      <a:prstDash val="solid"/>
                      <a:round/>
                      <a:headEnd type="none" w="med" len="med"/>
                      <a:tailEnd type="none" w="med" len="med"/>
                    </a:lnB>
                  </a:tcPr>
                </a:tc>
                <a:tc>
                  <a:txBody>
                    <a:bodyPr/>
                    <a:lstStyle/>
                    <a:p>
                      <a:pPr algn="ctr"/>
                      <a:r>
                        <a:rPr lang="en-US" dirty="0" smtClean="0"/>
                        <a:t>0.27</a:t>
                      </a:r>
                      <a:endParaRPr lang="en-US" dirty="0"/>
                    </a:p>
                  </a:txBody>
                  <a:tcPr anchor="ctr">
                    <a:lnL w="38100" cap="flat" cmpd="sng" algn="ctr">
                      <a:solidFill>
                        <a:schemeClr val="bg1"/>
                      </a:solidFill>
                      <a:prstDash val="solid"/>
                      <a:round/>
                      <a:headEnd type="none" w="med" len="med"/>
                      <a:tailEnd type="none" w="med" len="med"/>
                    </a:lnL>
                    <a:lnB w="38100" cap="flat" cmpd="sng" algn="ctr">
                      <a:solidFill>
                        <a:schemeClr val="bg1"/>
                      </a:solidFill>
                      <a:prstDash val="solid"/>
                      <a:round/>
                      <a:headEnd type="none" w="med" len="med"/>
                      <a:tailEnd type="none" w="med" len="med"/>
                    </a:lnB>
                  </a:tcPr>
                </a:tc>
                <a:tc>
                  <a:txBody>
                    <a:bodyPr/>
                    <a:lstStyle/>
                    <a:p>
                      <a:pPr algn="ctr"/>
                      <a:r>
                        <a:rPr lang="en-US" dirty="0" smtClean="0"/>
                        <a:t>0.82</a:t>
                      </a:r>
                      <a:endParaRPr lang="en-US" dirty="0"/>
                    </a:p>
                  </a:txBody>
                  <a:tcPr anchor="ctr">
                    <a:lnB w="38100" cap="flat" cmpd="sng" algn="ctr">
                      <a:solidFill>
                        <a:schemeClr val="bg1"/>
                      </a:solidFill>
                      <a:prstDash val="solid"/>
                      <a:round/>
                      <a:headEnd type="none" w="med" len="med"/>
                      <a:tailEnd type="none" w="med" len="med"/>
                    </a:lnB>
                  </a:tcPr>
                </a:tc>
                <a:tc>
                  <a:txBody>
                    <a:bodyPr/>
                    <a:lstStyle/>
                    <a:p>
                      <a:pPr algn="ctr"/>
                      <a:r>
                        <a:rPr lang="en-US" dirty="0" smtClean="0"/>
                        <a:t>2.52</a:t>
                      </a:r>
                      <a:endParaRPr lang="en-US" dirty="0"/>
                    </a:p>
                  </a:txBody>
                  <a:tcPr anchor="ctr">
                    <a:lnB w="38100" cap="flat" cmpd="sng" algn="ctr">
                      <a:solidFill>
                        <a:schemeClr val="bg1"/>
                      </a:solidFill>
                      <a:prstDash val="solid"/>
                      <a:round/>
                      <a:headEnd type="none" w="med" len="med"/>
                      <a:tailEnd type="none" w="med" len="med"/>
                    </a:lnB>
                  </a:tcPr>
                </a:tc>
                <a:tc>
                  <a:txBody>
                    <a:bodyPr/>
                    <a:lstStyle/>
                    <a:p>
                      <a:pPr algn="ctr"/>
                      <a:r>
                        <a:rPr lang="en-US" dirty="0" smtClean="0"/>
                        <a:t>29.13</a:t>
                      </a:r>
                      <a:endParaRPr lang="en-US" dirty="0"/>
                    </a:p>
                  </a:txBody>
                  <a:tcPr anchor="ctr">
                    <a:lnB w="38100" cap="flat" cmpd="sng" algn="ctr">
                      <a:solidFill>
                        <a:schemeClr val="bg1"/>
                      </a:solidFill>
                      <a:prstDash val="solid"/>
                      <a:round/>
                      <a:headEnd type="none" w="med" len="med"/>
                      <a:tailEnd type="none" w="med" len="med"/>
                    </a:lnB>
                  </a:tcPr>
                </a:tc>
              </a:tr>
              <a:tr h="559763">
                <a:tc>
                  <a:txBody>
                    <a:bodyPr/>
                    <a:lstStyle/>
                    <a:p>
                      <a:pPr algn="ctr"/>
                      <a:r>
                        <a:rPr lang="en-US" b="1" dirty="0" smtClean="0">
                          <a:solidFill>
                            <a:schemeClr val="bg1"/>
                          </a:solidFill>
                        </a:rPr>
                        <a:t>Average</a:t>
                      </a:r>
                      <a:endParaRPr lang="en-US" b="1" dirty="0">
                        <a:solidFill>
                          <a:schemeClr val="bg1"/>
                        </a:solidFill>
                      </a:endParaRPr>
                    </a:p>
                  </a:txBody>
                  <a:tcPr anchor="ctr">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solidFill>
                      <a:schemeClr val="accent1"/>
                    </a:solidFill>
                  </a:tcPr>
                </a:tc>
                <a:tc>
                  <a:txBody>
                    <a:bodyPr/>
                    <a:lstStyle/>
                    <a:p>
                      <a:pPr algn="ctr"/>
                      <a:endParaRPr lang="en-US" b="1" dirty="0">
                        <a:solidFill>
                          <a:schemeClr val="bg1"/>
                        </a:solidFill>
                      </a:endParaRPr>
                    </a:p>
                  </a:txBody>
                  <a:tcPr anchor="ctr">
                    <a:lnL w="38100" cap="flat" cmpd="sng" algn="ctr">
                      <a:solidFill>
                        <a:schemeClr val="bg1"/>
                      </a:solidFill>
                      <a:prstDash val="solid"/>
                      <a:round/>
                      <a:headEnd type="none" w="med" len="med"/>
                      <a:tailEnd type="none" w="med" len="med"/>
                    </a:lnL>
                    <a:lnR w="12700" cmpd="sng">
                      <a:noFill/>
                    </a:lnR>
                    <a:lnT w="381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1"/>
                    </a:solidFill>
                  </a:tcPr>
                </a:tc>
                <a:tc>
                  <a:txBody>
                    <a:bodyPr/>
                    <a:lstStyle/>
                    <a:p>
                      <a:pPr algn="ctr"/>
                      <a:r>
                        <a:rPr lang="en-US" b="1" dirty="0" smtClean="0">
                          <a:solidFill>
                            <a:schemeClr val="bg1"/>
                          </a:solidFill>
                        </a:rPr>
                        <a:t>0.91</a:t>
                      </a:r>
                      <a:endParaRPr lang="en-US" b="1" dirty="0">
                        <a:solidFill>
                          <a:schemeClr val="bg1"/>
                        </a:solidFill>
                      </a:endParaRPr>
                    </a:p>
                  </a:txBody>
                  <a:tcPr anchor="ctr">
                    <a:lnL w="12700" cmpd="sng">
                      <a:noFill/>
                    </a:lnL>
                    <a:lnR w="12700" cmpd="sng">
                      <a:noFill/>
                    </a:lnR>
                    <a:lnT w="381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1"/>
                    </a:solidFill>
                  </a:tcPr>
                </a:tc>
                <a:tc>
                  <a:txBody>
                    <a:bodyPr/>
                    <a:lstStyle/>
                    <a:p>
                      <a:pPr algn="ctr"/>
                      <a:r>
                        <a:rPr lang="en-US" b="1" dirty="0" smtClean="0">
                          <a:solidFill>
                            <a:schemeClr val="bg1"/>
                          </a:solidFill>
                        </a:rPr>
                        <a:t>2.87</a:t>
                      </a:r>
                      <a:endParaRPr lang="en-US" b="1" dirty="0">
                        <a:solidFill>
                          <a:schemeClr val="bg1"/>
                        </a:solidFill>
                      </a:endParaRPr>
                    </a:p>
                  </a:txBody>
                  <a:tcPr anchor="ctr">
                    <a:lnL w="12700" cmpd="sng">
                      <a:noFill/>
                    </a:lnL>
                    <a:lnR w="12700" cmpd="sng">
                      <a:noFill/>
                    </a:lnR>
                    <a:lnT w="381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1"/>
                    </a:solidFill>
                  </a:tcPr>
                </a:tc>
                <a:tc>
                  <a:txBody>
                    <a:bodyPr/>
                    <a:lstStyle/>
                    <a:p>
                      <a:pPr algn="ctr"/>
                      <a:r>
                        <a:rPr lang="en-US" b="1" dirty="0" smtClean="0">
                          <a:solidFill>
                            <a:schemeClr val="bg1"/>
                          </a:solidFill>
                        </a:rPr>
                        <a:t>39.56</a:t>
                      </a:r>
                      <a:endParaRPr lang="en-US" b="1" dirty="0">
                        <a:solidFill>
                          <a:schemeClr val="bg1"/>
                        </a:solidFill>
                      </a:endParaRPr>
                    </a:p>
                  </a:txBody>
                  <a:tcPr anchor="ctr">
                    <a:lnL w="12700" cmpd="sng">
                      <a:noFill/>
                    </a:lnL>
                    <a:lnR w="12700" cmpd="sng">
                      <a:noFill/>
                    </a:lnR>
                    <a:lnT w="381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1"/>
                    </a:solidFill>
                  </a:tcPr>
                </a:tc>
              </a:tr>
            </a:tbl>
          </a:graphicData>
        </a:graphic>
      </p:graphicFrame>
      <p:sp>
        <p:nvSpPr>
          <p:cNvPr id="7" name="TextBox 6"/>
          <p:cNvSpPr txBox="1"/>
          <p:nvPr/>
        </p:nvSpPr>
        <p:spPr>
          <a:xfrm>
            <a:off x="221226" y="1777851"/>
            <a:ext cx="8701549" cy="538609"/>
          </a:xfrm>
          <a:prstGeom prst="rect">
            <a:avLst/>
          </a:prstGeom>
          <a:noFill/>
        </p:spPr>
        <p:txBody>
          <a:bodyPr wrap="none">
            <a:spAutoFit/>
          </a:bodyPr>
          <a:lstStyle/>
          <a:p>
            <a:pPr algn="ctr">
              <a:defRPr/>
            </a:pPr>
            <a:r>
              <a:rPr lang="en-US" sz="2900" dirty="0" smtClean="0">
                <a:latin typeface="+mn-lt"/>
              </a:rPr>
              <a:t>Timings in ms for 1024</a:t>
            </a:r>
            <a:r>
              <a:rPr lang="en-US" sz="2900" baseline="30000" dirty="0" smtClean="0">
                <a:latin typeface="+mn-lt"/>
              </a:rPr>
              <a:t>2 </a:t>
            </a:r>
            <a:r>
              <a:rPr lang="en-US" sz="2900" dirty="0" smtClean="0">
                <a:latin typeface="+mn-lt"/>
              </a:rPr>
              <a:t> pixels (</a:t>
            </a:r>
            <a:r>
              <a:rPr lang="en-US" sz="2900" dirty="0">
                <a:latin typeface="+mn-lt"/>
              </a:rPr>
              <a:t>on </a:t>
            </a:r>
            <a:r>
              <a:rPr lang="en-US" sz="2900" dirty="0" err="1">
                <a:latin typeface="+mn-lt"/>
              </a:rPr>
              <a:t>QuadroFX</a:t>
            </a:r>
            <a:r>
              <a:rPr lang="en-US" sz="2900" dirty="0">
                <a:latin typeface="+mn-lt"/>
              </a:rPr>
              <a:t> 4800 GPU)</a:t>
            </a:r>
          </a:p>
        </p:txBody>
      </p:sp>
    </p:spTree>
  </p:cSld>
  <p:clrMapOvr>
    <a:masterClrMapping/>
  </p:clrMapOvr>
  <p:transition advTm="80715"/>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Title 1"/>
          <p:cNvSpPr>
            <a:spLocks noGrp="1"/>
          </p:cNvSpPr>
          <p:nvPr>
            <p:ph type="title"/>
          </p:nvPr>
        </p:nvSpPr>
        <p:spPr>
          <a:xfrm>
            <a:off x="612775" y="228600"/>
            <a:ext cx="8153400" cy="990600"/>
          </a:xfrm>
        </p:spPr>
        <p:txBody>
          <a:bodyPr/>
          <a:lstStyle/>
          <a:p>
            <a:pPr eaLnBrk="1" hangingPunct="1"/>
            <a:r>
              <a:rPr lang="en-US" smtClean="0"/>
              <a:t>Results</a:t>
            </a:r>
          </a:p>
        </p:txBody>
      </p:sp>
      <p:pic>
        <p:nvPicPr>
          <p:cNvPr id="6" name="comparison.wmv">
            <a:hlinkClick r:id="" action="ppaction://media"/>
          </p:cNvPr>
          <p:cNvPicPr>
            <a:picLocks noRot="1" noChangeAspect="1"/>
          </p:cNvPicPr>
          <p:nvPr>
            <a:videoFile r:link="rId1"/>
          </p:nvPr>
        </p:nvPicPr>
        <p:blipFill>
          <a:blip r:embed="rId4" cstate="print"/>
          <a:stretch>
            <a:fillRect/>
          </a:stretch>
        </p:blipFill>
        <p:spPr>
          <a:xfrm>
            <a:off x="2133600" y="1685925"/>
            <a:ext cx="4876800" cy="4876800"/>
          </a:xfrm>
          <a:prstGeom prst="rect">
            <a:avLst/>
          </a:prstGeom>
        </p:spPr>
      </p:pic>
    </p:spTree>
  </p:cSld>
  <p:clrMapOvr>
    <a:masterClrMapping/>
  </p:clrMapOvr>
  <p:transition advTm="2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400"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Title 1"/>
          <p:cNvSpPr>
            <a:spLocks noGrp="1"/>
          </p:cNvSpPr>
          <p:nvPr>
            <p:ph type="title"/>
          </p:nvPr>
        </p:nvSpPr>
        <p:spPr>
          <a:xfrm>
            <a:off x="612775" y="228600"/>
            <a:ext cx="8153400" cy="990600"/>
          </a:xfrm>
        </p:spPr>
        <p:txBody>
          <a:bodyPr/>
          <a:lstStyle/>
          <a:p>
            <a:pPr eaLnBrk="1" hangingPunct="1"/>
            <a:r>
              <a:rPr lang="en-US" smtClean="0"/>
              <a:t>Results</a:t>
            </a:r>
          </a:p>
        </p:txBody>
      </p:sp>
      <p:pic>
        <p:nvPicPr>
          <p:cNvPr id="9" name="animation.wmv">
            <a:hlinkClick r:id="" action="ppaction://media"/>
          </p:cNvPr>
          <p:cNvPicPr>
            <a:picLocks noRot="1" noChangeAspect="1"/>
          </p:cNvPicPr>
          <p:nvPr>
            <a:videoFile r:link="rId1"/>
          </p:nvPr>
        </p:nvPicPr>
        <p:blipFill>
          <a:blip r:embed="rId4" cstate="print"/>
          <a:stretch>
            <a:fillRect/>
          </a:stretch>
        </p:blipFill>
        <p:spPr>
          <a:xfrm>
            <a:off x="2133600" y="1682496"/>
            <a:ext cx="4876800" cy="4876800"/>
          </a:xfrm>
          <a:prstGeom prst="rect">
            <a:avLst/>
          </a:prstGeom>
        </p:spPr>
      </p:pic>
    </p:spTree>
  </p:cSld>
  <p:clrMapOvr>
    <a:masterClrMapping/>
  </p:clrMapOvr>
  <p:transition advTm="3368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200"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repeatCount="indefinite" fill="hold" display="0">
                  <p:stCondLst>
                    <p:cond delay="indefinite"/>
                  </p:stCondLst>
                  <p:endCondLst>
                    <p:cond evt="onNext" delay="0">
                      <p:tgtEl>
                        <p:sldTgt/>
                      </p:tgtEl>
                    </p:cond>
                    <p:cond evt="onPrev" delay="0">
                      <p:tgtEl>
                        <p:sldTgt/>
                      </p:tgtEl>
                    </p:cond>
                  </p:endCondLst>
                </p:cTn>
                <p:tgtEl>
                  <p:spTgt spid="9"/>
                </p:tgtEl>
              </p:cMediaNode>
            </p:video>
            <p:seq concurrent="1" nextAc="seek">
              <p:cTn id="8" restart="whenNotActive" fill="hold" evtFilter="cancelBubble" nodeType="interactiveSeq">
                <p:stCondLst>
                  <p:cond evt="onClick" delay="0">
                    <p:tgtEl>
                      <p:spTgt spid="9"/>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9"/>
                                        </p:tgtEl>
                                      </p:cBhvr>
                                    </p:cmd>
                                  </p:childTnLst>
                                </p:cTn>
                              </p:par>
                            </p:childTnLst>
                          </p:cTn>
                        </p:par>
                      </p:childTnLst>
                    </p:cTn>
                  </p:par>
                </p:childTnLst>
              </p:cTn>
              <p:nextCondLst>
                <p:cond evt="onClick" delay="0">
                  <p:tgtEl>
                    <p:spTgt spid="9"/>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Title 1"/>
          <p:cNvSpPr>
            <a:spLocks noGrp="1"/>
          </p:cNvSpPr>
          <p:nvPr>
            <p:ph type="title"/>
          </p:nvPr>
        </p:nvSpPr>
        <p:spPr>
          <a:xfrm>
            <a:off x="612775" y="228600"/>
            <a:ext cx="8153400" cy="990600"/>
          </a:xfrm>
        </p:spPr>
        <p:txBody>
          <a:bodyPr/>
          <a:lstStyle/>
          <a:p>
            <a:pPr eaLnBrk="1" hangingPunct="1"/>
            <a:r>
              <a:rPr lang="en-US" smtClean="0"/>
              <a:t>Results</a:t>
            </a:r>
          </a:p>
        </p:txBody>
      </p:sp>
      <p:pic>
        <p:nvPicPr>
          <p:cNvPr id="4" name="cathedral.wmv">
            <a:hlinkClick r:id="" action="ppaction://media"/>
          </p:cNvPr>
          <p:cNvPicPr>
            <a:picLocks noRot="1" noChangeAspect="1"/>
          </p:cNvPicPr>
          <p:nvPr>
            <a:videoFile r:link="rId1"/>
          </p:nvPr>
        </p:nvPicPr>
        <p:blipFill>
          <a:blip r:embed="rId4" cstate="print"/>
          <a:stretch>
            <a:fillRect/>
          </a:stretch>
        </p:blipFill>
        <p:spPr>
          <a:xfrm>
            <a:off x="2133600" y="1682496"/>
            <a:ext cx="4876800" cy="4876800"/>
          </a:xfrm>
          <a:prstGeom prst="rect">
            <a:avLst/>
          </a:prstGeom>
        </p:spPr>
      </p:pic>
    </p:spTree>
  </p:cSld>
  <p:clrMapOvr>
    <a:masterClrMapping/>
  </p:clrMapOvr>
  <p:transition advTm="41419"/>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565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Title 1"/>
          <p:cNvSpPr>
            <a:spLocks noGrp="1"/>
          </p:cNvSpPr>
          <p:nvPr>
            <p:ph type="title"/>
          </p:nvPr>
        </p:nvSpPr>
        <p:spPr/>
        <p:txBody>
          <a:bodyPr/>
          <a:lstStyle/>
          <a:p>
            <a:pPr eaLnBrk="1" hangingPunct="1"/>
            <a:r>
              <a:rPr lang="en-US" smtClean="0"/>
              <a:t>Conclusions / Future Work</a:t>
            </a:r>
          </a:p>
        </p:txBody>
      </p:sp>
      <p:sp>
        <p:nvSpPr>
          <p:cNvPr id="86019" name="Content Placeholder 2"/>
          <p:cNvSpPr>
            <a:spLocks noGrp="1"/>
          </p:cNvSpPr>
          <p:nvPr>
            <p:ph sz="quarter" idx="1"/>
          </p:nvPr>
        </p:nvSpPr>
        <p:spPr>
          <a:xfrm>
            <a:off x="612647" y="1600200"/>
            <a:ext cx="8346001" cy="4495800"/>
          </a:xfrm>
        </p:spPr>
        <p:txBody>
          <a:bodyPr>
            <a:noAutofit/>
          </a:bodyPr>
          <a:lstStyle/>
          <a:p>
            <a:pPr eaLnBrk="1" hangingPunct="1">
              <a:lnSpc>
                <a:spcPct val="150000"/>
              </a:lnSpc>
            </a:pPr>
            <a:r>
              <a:rPr lang="en-US" sz="3600" dirty="0" smtClean="0"/>
              <a:t>Line Sampling is faster / higher quality</a:t>
            </a:r>
          </a:p>
          <a:p>
            <a:pPr eaLnBrk="1" hangingPunct="1">
              <a:lnSpc>
                <a:spcPct val="150000"/>
              </a:lnSpc>
            </a:pPr>
            <a:endParaRPr lang="en-US" sz="3600" dirty="0" smtClean="0"/>
          </a:p>
        </p:txBody>
      </p:sp>
    </p:spTree>
  </p:cSld>
  <p:clrMapOvr>
    <a:masterClrMapping/>
  </p:clrMapOvr>
  <p:transition advTm="35552"/>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Title 1"/>
          <p:cNvSpPr>
            <a:spLocks noGrp="1"/>
          </p:cNvSpPr>
          <p:nvPr>
            <p:ph type="title"/>
          </p:nvPr>
        </p:nvSpPr>
        <p:spPr/>
        <p:txBody>
          <a:bodyPr/>
          <a:lstStyle/>
          <a:p>
            <a:pPr eaLnBrk="1" hangingPunct="1"/>
            <a:r>
              <a:rPr lang="en-US" smtClean="0"/>
              <a:t>Conclusions / Future Work</a:t>
            </a:r>
          </a:p>
        </p:txBody>
      </p:sp>
      <p:sp>
        <p:nvSpPr>
          <p:cNvPr id="86019" name="Content Placeholder 2"/>
          <p:cNvSpPr>
            <a:spLocks noGrp="1"/>
          </p:cNvSpPr>
          <p:nvPr>
            <p:ph sz="quarter" idx="1"/>
          </p:nvPr>
        </p:nvSpPr>
        <p:spPr>
          <a:xfrm>
            <a:off x="612647" y="1600200"/>
            <a:ext cx="8346001" cy="4495800"/>
          </a:xfrm>
        </p:spPr>
        <p:txBody>
          <a:bodyPr>
            <a:noAutofit/>
          </a:bodyPr>
          <a:lstStyle/>
          <a:p>
            <a:pPr eaLnBrk="1" hangingPunct="1">
              <a:lnSpc>
                <a:spcPct val="150000"/>
              </a:lnSpc>
            </a:pPr>
            <a:r>
              <a:rPr lang="en-US" sz="3600" dirty="0" smtClean="0"/>
              <a:t>Line Sampling is faster / higher quality</a:t>
            </a:r>
          </a:p>
          <a:p>
            <a:pPr eaLnBrk="1" hangingPunct="1">
              <a:lnSpc>
                <a:spcPct val="150000"/>
              </a:lnSpc>
            </a:pPr>
            <a:r>
              <a:rPr lang="en-US" sz="3600" dirty="0" smtClean="0"/>
              <a:t>Area sampling is faster but looks worse</a:t>
            </a:r>
          </a:p>
        </p:txBody>
      </p:sp>
    </p:spTree>
  </p:cSld>
  <p:clrMapOvr>
    <a:masterClrMapping/>
  </p:clrMapOvr>
  <p:transition advTm="35552"/>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Title 1"/>
          <p:cNvSpPr>
            <a:spLocks noGrp="1"/>
          </p:cNvSpPr>
          <p:nvPr>
            <p:ph type="title"/>
          </p:nvPr>
        </p:nvSpPr>
        <p:spPr/>
        <p:txBody>
          <a:bodyPr/>
          <a:lstStyle/>
          <a:p>
            <a:pPr eaLnBrk="1" hangingPunct="1"/>
            <a:r>
              <a:rPr lang="en-US" smtClean="0"/>
              <a:t>Conclusions / Future Work</a:t>
            </a:r>
          </a:p>
        </p:txBody>
      </p:sp>
      <p:sp>
        <p:nvSpPr>
          <p:cNvPr id="86019" name="Content Placeholder 2"/>
          <p:cNvSpPr>
            <a:spLocks noGrp="1"/>
          </p:cNvSpPr>
          <p:nvPr>
            <p:ph sz="quarter" idx="1"/>
          </p:nvPr>
        </p:nvSpPr>
        <p:spPr>
          <a:xfrm>
            <a:off x="612647" y="1600200"/>
            <a:ext cx="8346001" cy="4495800"/>
          </a:xfrm>
        </p:spPr>
        <p:txBody>
          <a:bodyPr>
            <a:noAutofit/>
          </a:bodyPr>
          <a:lstStyle/>
          <a:p>
            <a:pPr eaLnBrk="1" hangingPunct="1">
              <a:lnSpc>
                <a:spcPct val="150000"/>
              </a:lnSpc>
            </a:pPr>
            <a:r>
              <a:rPr lang="en-US" sz="3600" dirty="0" smtClean="0"/>
              <a:t>Line Sampling is faster / higher quality</a:t>
            </a:r>
          </a:p>
          <a:p>
            <a:pPr eaLnBrk="1" hangingPunct="1">
              <a:lnSpc>
                <a:spcPct val="150000"/>
              </a:lnSpc>
            </a:pPr>
            <a:r>
              <a:rPr lang="en-US" sz="3600" dirty="0" smtClean="0"/>
              <a:t>Area sampling is faster but looks worse</a:t>
            </a:r>
            <a:br>
              <a:rPr lang="en-US" sz="3600" dirty="0" smtClean="0"/>
            </a:br>
            <a:endParaRPr lang="en-US" sz="3600" dirty="0" smtClean="0"/>
          </a:p>
          <a:p>
            <a:pPr eaLnBrk="1" hangingPunct="1">
              <a:lnSpc>
                <a:spcPct val="150000"/>
              </a:lnSpc>
            </a:pPr>
            <a:r>
              <a:rPr lang="en-US" sz="3600" dirty="0" smtClean="0"/>
              <a:t>Better thickness model /  multiple depths</a:t>
            </a:r>
          </a:p>
          <a:p>
            <a:pPr eaLnBrk="1" hangingPunct="1">
              <a:lnSpc>
                <a:spcPct val="150000"/>
              </a:lnSpc>
            </a:pPr>
            <a:endParaRPr lang="en-US" sz="3600" dirty="0" smtClean="0"/>
          </a:p>
        </p:txBody>
      </p:sp>
    </p:spTree>
  </p:cSld>
  <p:clrMapOvr>
    <a:masterClrMapping/>
  </p:clrMapOvr>
  <p:transition advTm="35552"/>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612775" y="228600"/>
            <a:ext cx="8153400" cy="990600"/>
          </a:xfrm>
        </p:spPr>
        <p:txBody>
          <a:bodyPr/>
          <a:lstStyle/>
          <a:p>
            <a:pPr eaLnBrk="1" hangingPunct="1"/>
            <a:r>
              <a:rPr lang="en-US" dirty="0" smtClean="0"/>
              <a:t>Previous Work</a:t>
            </a:r>
          </a:p>
        </p:txBody>
      </p:sp>
      <p:cxnSp>
        <p:nvCxnSpPr>
          <p:cNvPr id="44" name="Straight Arrow Connector 43"/>
          <p:cNvCxnSpPr/>
          <p:nvPr/>
        </p:nvCxnSpPr>
        <p:spPr>
          <a:xfrm rot="5400000" flipH="1" flipV="1">
            <a:off x="-1486020" y="4025011"/>
            <a:ext cx="4351534" cy="1588"/>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46" name="Straight Arrow Connector 45"/>
          <p:cNvCxnSpPr/>
          <p:nvPr/>
        </p:nvCxnSpPr>
        <p:spPr>
          <a:xfrm>
            <a:off x="678730" y="6183984"/>
            <a:ext cx="7927942" cy="1588"/>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49" name="TextBox 48"/>
          <p:cNvSpPr txBox="1"/>
          <p:nvPr/>
        </p:nvSpPr>
        <p:spPr>
          <a:xfrm rot="16200000">
            <a:off x="-9524" y="3943350"/>
            <a:ext cx="1008609" cy="369332"/>
          </a:xfrm>
          <a:prstGeom prst="rect">
            <a:avLst/>
          </a:prstGeom>
          <a:noFill/>
        </p:spPr>
        <p:txBody>
          <a:bodyPr wrap="none" rtlCol="0">
            <a:spAutoFit/>
          </a:bodyPr>
          <a:lstStyle/>
          <a:p>
            <a:r>
              <a:rPr lang="en-US" dirty="0" smtClean="0">
                <a:latin typeface="+mn-lt"/>
              </a:rPr>
              <a:t>Accuracy</a:t>
            </a:r>
            <a:endParaRPr lang="en-US" dirty="0">
              <a:latin typeface="+mn-lt"/>
            </a:endParaRPr>
          </a:p>
        </p:txBody>
      </p:sp>
      <p:sp>
        <p:nvSpPr>
          <p:cNvPr id="50" name="TextBox 49"/>
          <p:cNvSpPr txBox="1"/>
          <p:nvPr/>
        </p:nvSpPr>
        <p:spPr>
          <a:xfrm>
            <a:off x="4105277" y="6210300"/>
            <a:ext cx="784189" cy="369332"/>
          </a:xfrm>
          <a:prstGeom prst="rect">
            <a:avLst/>
          </a:prstGeom>
          <a:noFill/>
        </p:spPr>
        <p:txBody>
          <a:bodyPr wrap="none" rtlCol="0">
            <a:spAutoFit/>
          </a:bodyPr>
          <a:lstStyle/>
          <a:p>
            <a:r>
              <a:rPr lang="en-US" dirty="0" smtClean="0">
                <a:latin typeface="+mn-lt"/>
              </a:rPr>
              <a:t>Speed</a:t>
            </a:r>
            <a:endParaRPr lang="en-US" dirty="0">
              <a:latin typeface="+mn-lt"/>
            </a:endParaRPr>
          </a:p>
        </p:txBody>
      </p:sp>
      <p:grpSp>
        <p:nvGrpSpPr>
          <p:cNvPr id="109" name="Group 108"/>
          <p:cNvGrpSpPr/>
          <p:nvPr/>
        </p:nvGrpSpPr>
        <p:grpSpPr>
          <a:xfrm>
            <a:off x="1457991" y="3514503"/>
            <a:ext cx="1115663" cy="1006148"/>
            <a:chOff x="1457991" y="3514503"/>
            <a:chExt cx="1115663" cy="1006148"/>
          </a:xfrm>
        </p:grpSpPr>
        <p:pic>
          <p:nvPicPr>
            <p:cNvPr id="57" name="Picture 4"/>
            <p:cNvPicPr>
              <a:picLocks noChangeAspect="1" noChangeArrowheads="1"/>
            </p:cNvPicPr>
            <p:nvPr/>
          </p:nvPicPr>
          <p:blipFill>
            <a:blip r:embed="rId3" cstate="print"/>
            <a:srcRect/>
            <a:stretch>
              <a:fillRect/>
            </a:stretch>
          </p:blipFill>
          <p:spPr bwMode="auto">
            <a:xfrm>
              <a:off x="1542787" y="3697066"/>
              <a:ext cx="486280" cy="640080"/>
            </a:xfrm>
            <a:prstGeom prst="rect">
              <a:avLst/>
            </a:prstGeom>
            <a:noFill/>
            <a:ln w="9525">
              <a:noFill/>
              <a:miter lim="800000"/>
              <a:headEnd/>
              <a:tailEnd/>
            </a:ln>
          </p:spPr>
        </p:pic>
        <p:sp>
          <p:nvSpPr>
            <p:cNvPr id="58" name="TextBox 7"/>
            <p:cNvSpPr txBox="1">
              <a:spLocks noChangeArrowheads="1"/>
            </p:cNvSpPr>
            <p:nvPr/>
          </p:nvSpPr>
          <p:spPr bwMode="auto">
            <a:xfrm>
              <a:off x="1457991" y="4259041"/>
              <a:ext cx="1113759" cy="261610"/>
            </a:xfrm>
            <a:prstGeom prst="rect">
              <a:avLst/>
            </a:prstGeom>
            <a:noFill/>
            <a:ln w="9525">
              <a:noFill/>
              <a:miter lim="800000"/>
              <a:headEnd/>
              <a:tailEnd/>
            </a:ln>
          </p:spPr>
          <p:txBody>
            <a:bodyPr wrap="square">
              <a:spAutoFit/>
            </a:bodyPr>
            <a:lstStyle/>
            <a:p>
              <a:pPr algn="ctr">
                <a:defRPr/>
              </a:pPr>
              <a:r>
                <a:rPr lang="en-US" sz="1100" dirty="0" err="1">
                  <a:latin typeface="+mn-lt"/>
                </a:rPr>
                <a:t>Kontkanen</a:t>
              </a:r>
              <a:r>
                <a:rPr lang="en-US" sz="1100" dirty="0">
                  <a:latin typeface="+mn-lt"/>
                </a:rPr>
                <a:t> </a:t>
              </a:r>
              <a:r>
                <a:rPr lang="en-US" sz="1100" dirty="0" smtClean="0">
                  <a:latin typeface="+mn-lt"/>
                </a:rPr>
                <a:t>2006</a:t>
              </a:r>
              <a:endParaRPr lang="en-US" sz="1100" dirty="0">
                <a:latin typeface="+mn-lt"/>
              </a:endParaRPr>
            </a:p>
          </p:txBody>
        </p:sp>
        <p:sp>
          <p:nvSpPr>
            <p:cNvPr id="68" name="Rounded Rectangle 67"/>
            <p:cNvSpPr/>
            <p:nvPr/>
          </p:nvSpPr>
          <p:spPr>
            <a:xfrm>
              <a:off x="1476374" y="3571875"/>
              <a:ext cx="1097280" cy="9144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9" name="Picture 7"/>
            <p:cNvPicPr>
              <a:picLocks noChangeAspect="1" noChangeArrowheads="1"/>
            </p:cNvPicPr>
            <p:nvPr/>
          </p:nvPicPr>
          <p:blipFill>
            <a:blip r:embed="rId4" cstate="print"/>
            <a:srcRect/>
            <a:stretch>
              <a:fillRect/>
            </a:stretch>
          </p:blipFill>
          <p:spPr bwMode="auto">
            <a:xfrm>
              <a:off x="2136474" y="3703416"/>
              <a:ext cx="323752" cy="640080"/>
            </a:xfrm>
            <a:prstGeom prst="rect">
              <a:avLst/>
            </a:prstGeom>
            <a:noFill/>
            <a:ln w="9525">
              <a:noFill/>
              <a:miter lim="800000"/>
              <a:headEnd/>
              <a:tailEnd/>
            </a:ln>
          </p:spPr>
        </p:pic>
        <p:sp>
          <p:nvSpPr>
            <p:cNvPr id="66" name="TextBox 37"/>
            <p:cNvSpPr txBox="1">
              <a:spLocks noChangeArrowheads="1"/>
            </p:cNvSpPr>
            <p:nvPr/>
          </p:nvSpPr>
          <p:spPr bwMode="auto">
            <a:xfrm>
              <a:off x="1637203" y="3514503"/>
              <a:ext cx="755335" cy="261610"/>
            </a:xfrm>
            <a:prstGeom prst="rect">
              <a:avLst/>
            </a:prstGeom>
            <a:noFill/>
            <a:ln w="9525">
              <a:noFill/>
              <a:miter lim="800000"/>
              <a:headEnd/>
              <a:tailEnd/>
            </a:ln>
          </p:spPr>
          <p:txBody>
            <a:bodyPr wrap="none">
              <a:spAutoFit/>
            </a:bodyPr>
            <a:lstStyle/>
            <a:p>
              <a:pPr algn="ctr">
                <a:defRPr/>
              </a:pPr>
              <a:r>
                <a:rPr lang="en-US" sz="1100" dirty="0">
                  <a:latin typeface="+mn-lt"/>
                </a:rPr>
                <a:t>Kirk </a:t>
              </a:r>
              <a:r>
                <a:rPr lang="en-US" sz="1100" dirty="0" smtClean="0">
                  <a:latin typeface="+mn-lt"/>
                </a:rPr>
                <a:t>2007</a:t>
              </a:r>
              <a:endParaRPr lang="en-US" sz="1100" dirty="0">
                <a:latin typeface="+mn-lt"/>
              </a:endParaRPr>
            </a:p>
          </p:txBody>
        </p:sp>
      </p:grpSp>
      <p:grpSp>
        <p:nvGrpSpPr>
          <p:cNvPr id="15" name="Group 84"/>
          <p:cNvGrpSpPr/>
          <p:nvPr/>
        </p:nvGrpSpPr>
        <p:grpSpPr>
          <a:xfrm>
            <a:off x="4019549" y="2466975"/>
            <a:ext cx="1097280" cy="947188"/>
            <a:chOff x="7534274" y="2466975"/>
            <a:chExt cx="1097280" cy="947188"/>
          </a:xfrm>
        </p:grpSpPr>
        <p:pic>
          <p:nvPicPr>
            <p:cNvPr id="74" name="Picture 2"/>
            <p:cNvPicPr>
              <a:picLocks noChangeAspect="1" noChangeArrowheads="1"/>
            </p:cNvPicPr>
            <p:nvPr/>
          </p:nvPicPr>
          <p:blipFill>
            <a:blip r:embed="rId5" cstate="print"/>
            <a:srcRect l="54971"/>
            <a:stretch>
              <a:fillRect/>
            </a:stretch>
          </p:blipFill>
          <p:spPr bwMode="auto">
            <a:xfrm>
              <a:off x="7705726" y="2483436"/>
              <a:ext cx="761722" cy="731520"/>
            </a:xfrm>
            <a:prstGeom prst="rect">
              <a:avLst/>
            </a:prstGeom>
            <a:noFill/>
            <a:ln w="9525">
              <a:noFill/>
              <a:miter lim="800000"/>
              <a:headEnd/>
              <a:tailEnd/>
            </a:ln>
          </p:spPr>
        </p:pic>
        <p:sp>
          <p:nvSpPr>
            <p:cNvPr id="75" name="Rounded Rectangle 74"/>
            <p:cNvSpPr/>
            <p:nvPr/>
          </p:nvSpPr>
          <p:spPr>
            <a:xfrm>
              <a:off x="7534274" y="2466975"/>
              <a:ext cx="1097280" cy="9144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TextBox 37"/>
            <p:cNvSpPr txBox="1">
              <a:spLocks noChangeArrowheads="1"/>
            </p:cNvSpPr>
            <p:nvPr/>
          </p:nvSpPr>
          <p:spPr bwMode="auto">
            <a:xfrm>
              <a:off x="7631778" y="3152553"/>
              <a:ext cx="926857" cy="261610"/>
            </a:xfrm>
            <a:prstGeom prst="rect">
              <a:avLst/>
            </a:prstGeom>
            <a:noFill/>
            <a:ln w="9525">
              <a:noFill/>
              <a:miter lim="800000"/>
              <a:headEnd/>
              <a:tailEnd/>
            </a:ln>
          </p:spPr>
          <p:txBody>
            <a:bodyPr wrap="none">
              <a:spAutoFit/>
            </a:bodyPr>
            <a:lstStyle/>
            <a:p>
              <a:pPr>
                <a:defRPr/>
              </a:pPr>
              <a:r>
                <a:rPr lang="en-US" sz="1100" dirty="0" err="1" smtClean="0">
                  <a:latin typeface="+mn-lt"/>
                </a:rPr>
                <a:t>Bunnell</a:t>
              </a:r>
              <a:r>
                <a:rPr lang="en-US" sz="1100" dirty="0" smtClean="0">
                  <a:latin typeface="+mn-lt"/>
                </a:rPr>
                <a:t> 2005</a:t>
              </a:r>
              <a:endParaRPr lang="en-US" sz="1100" dirty="0">
                <a:latin typeface="+mn-lt"/>
              </a:endParaRPr>
            </a:p>
          </p:txBody>
        </p:sp>
      </p:grpSp>
      <p:grpSp>
        <p:nvGrpSpPr>
          <p:cNvPr id="108" name="Group 107"/>
          <p:cNvGrpSpPr/>
          <p:nvPr/>
        </p:nvGrpSpPr>
        <p:grpSpPr>
          <a:xfrm>
            <a:off x="973931" y="1809750"/>
            <a:ext cx="1137918" cy="457974"/>
            <a:chOff x="973931" y="1809750"/>
            <a:chExt cx="1137918" cy="457974"/>
          </a:xfrm>
        </p:grpSpPr>
        <p:grpSp>
          <p:nvGrpSpPr>
            <p:cNvPr id="107" name="Group 106"/>
            <p:cNvGrpSpPr/>
            <p:nvPr/>
          </p:nvGrpSpPr>
          <p:grpSpPr>
            <a:xfrm>
              <a:off x="973931" y="1809750"/>
              <a:ext cx="964364" cy="276999"/>
              <a:chOff x="973931" y="1809750"/>
              <a:chExt cx="964364" cy="276999"/>
            </a:xfrm>
          </p:grpSpPr>
          <p:sp>
            <p:nvSpPr>
              <p:cNvPr id="72" name="Oval 71"/>
              <p:cNvSpPr/>
              <p:nvPr/>
            </p:nvSpPr>
            <p:spPr>
              <a:xfrm>
                <a:off x="973931" y="1919138"/>
                <a:ext cx="64443" cy="6444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TextBox 84"/>
              <p:cNvSpPr txBox="1"/>
              <p:nvPr/>
            </p:nvSpPr>
            <p:spPr>
              <a:xfrm>
                <a:off x="990600" y="1809750"/>
                <a:ext cx="947695" cy="276999"/>
              </a:xfrm>
              <a:prstGeom prst="rect">
                <a:avLst/>
              </a:prstGeom>
              <a:noFill/>
            </p:spPr>
            <p:txBody>
              <a:bodyPr wrap="none" rtlCol="0">
                <a:spAutoFit/>
              </a:bodyPr>
              <a:lstStyle/>
              <a:p>
                <a:r>
                  <a:rPr lang="en-US" sz="1200" dirty="0" smtClean="0">
                    <a:latin typeface="+mn-lt"/>
                  </a:rPr>
                  <a:t>Landis 2002</a:t>
                </a:r>
                <a:endParaRPr lang="en-US" sz="1200" dirty="0">
                  <a:latin typeface="+mn-lt"/>
                </a:endParaRPr>
              </a:p>
            </p:txBody>
          </p:sp>
        </p:grpSp>
        <p:grpSp>
          <p:nvGrpSpPr>
            <p:cNvPr id="106" name="Group 105"/>
            <p:cNvGrpSpPr/>
            <p:nvPr/>
          </p:nvGrpSpPr>
          <p:grpSpPr>
            <a:xfrm>
              <a:off x="1119188" y="1990725"/>
              <a:ext cx="992661" cy="276999"/>
              <a:chOff x="1119188" y="1990725"/>
              <a:chExt cx="992661" cy="276999"/>
            </a:xfrm>
          </p:grpSpPr>
          <p:sp>
            <p:nvSpPr>
              <p:cNvPr id="101" name="TextBox 100"/>
              <p:cNvSpPr txBox="1"/>
              <p:nvPr/>
            </p:nvSpPr>
            <p:spPr>
              <a:xfrm>
                <a:off x="1123950" y="1990725"/>
                <a:ext cx="987899" cy="276999"/>
              </a:xfrm>
              <a:prstGeom prst="rect">
                <a:avLst/>
              </a:prstGeom>
              <a:noFill/>
            </p:spPr>
            <p:txBody>
              <a:bodyPr wrap="none" rtlCol="0">
                <a:spAutoFit/>
              </a:bodyPr>
              <a:lstStyle/>
              <a:p>
                <a:r>
                  <a:rPr lang="en-US" sz="1200" dirty="0" smtClean="0">
                    <a:latin typeface="+mn-lt"/>
                  </a:rPr>
                  <a:t>Zhukov 1998</a:t>
                </a:r>
                <a:endParaRPr lang="en-US" sz="1200" dirty="0">
                  <a:latin typeface="+mn-lt"/>
                </a:endParaRPr>
              </a:p>
            </p:txBody>
          </p:sp>
          <p:sp>
            <p:nvSpPr>
              <p:cNvPr id="105" name="Oval 104"/>
              <p:cNvSpPr/>
              <p:nvPr/>
            </p:nvSpPr>
            <p:spPr>
              <a:xfrm>
                <a:off x="1119188" y="2102491"/>
                <a:ext cx="64443" cy="6444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Tree>
  </p:cSld>
  <p:clrMapOvr>
    <a:masterClrMapping/>
  </p:clrMapOvr>
  <p:transition advTm="10561"/>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Questions?</a:t>
            </a:r>
            <a:endParaRPr lang="en-US" dirty="0"/>
          </a:p>
        </p:txBody>
      </p:sp>
      <p:sp>
        <p:nvSpPr>
          <p:cNvPr id="3" name="Content Placeholder 2"/>
          <p:cNvSpPr>
            <a:spLocks noGrp="1"/>
          </p:cNvSpPr>
          <p:nvPr>
            <p:ph sz="quarter" idx="1"/>
          </p:nvPr>
        </p:nvSpPr>
        <p:spPr>
          <a:xfrm>
            <a:off x="612648" y="1600200"/>
            <a:ext cx="8153400" cy="2133600"/>
          </a:xfrm>
        </p:spPr>
        <p:txBody>
          <a:bodyPr/>
          <a:lstStyle/>
          <a:p>
            <a:pPr eaLnBrk="1" hangingPunct="1">
              <a:lnSpc>
                <a:spcPct val="150000"/>
              </a:lnSpc>
            </a:pPr>
            <a:r>
              <a:rPr lang="en-US" sz="2800" dirty="0" smtClean="0"/>
              <a:t>Thanks to Anis Ahmad, Pete Ivey, Neil Hutchinson, John Ownby and Peter Shirley for discussion</a:t>
            </a:r>
          </a:p>
          <a:p>
            <a:pPr eaLnBrk="1" hangingPunct="1">
              <a:lnSpc>
                <a:spcPct val="150000"/>
              </a:lnSpc>
            </a:pPr>
            <a:r>
              <a:rPr lang="en-US" sz="2800" dirty="0" smtClean="0"/>
              <a:t>NVIDIA/DirectX SDK’s for models</a:t>
            </a:r>
          </a:p>
          <a:p>
            <a:endParaRPr lang="en-US" dirty="0"/>
          </a:p>
        </p:txBody>
      </p:sp>
      <p:grpSp>
        <p:nvGrpSpPr>
          <p:cNvPr id="11" name="Group 10"/>
          <p:cNvGrpSpPr>
            <a:grpSpLocks/>
          </p:cNvGrpSpPr>
          <p:nvPr/>
        </p:nvGrpSpPr>
        <p:grpSpPr bwMode="auto">
          <a:xfrm>
            <a:off x="195263" y="3719876"/>
            <a:ext cx="8747125" cy="2989262"/>
            <a:chOff x="204498" y="1503784"/>
            <a:chExt cx="8746672" cy="2988893"/>
          </a:xfrm>
        </p:grpSpPr>
        <p:pic>
          <p:nvPicPr>
            <p:cNvPr id="12" name="Picture 5"/>
            <p:cNvPicPr>
              <a:picLocks noChangeAspect="1" noChangeArrowheads="1"/>
            </p:cNvPicPr>
            <p:nvPr/>
          </p:nvPicPr>
          <p:blipFill>
            <a:blip r:embed="rId3" cstate="print"/>
            <a:srcRect/>
            <a:stretch>
              <a:fillRect/>
            </a:stretch>
          </p:blipFill>
          <p:spPr bwMode="auto">
            <a:xfrm>
              <a:off x="204498" y="1749477"/>
              <a:ext cx="2743200" cy="2743200"/>
            </a:xfrm>
            <a:prstGeom prst="rect">
              <a:avLst/>
            </a:prstGeom>
            <a:noFill/>
            <a:ln w="9525">
              <a:noFill/>
              <a:miter lim="800000"/>
              <a:headEnd/>
              <a:tailEnd/>
            </a:ln>
          </p:spPr>
        </p:pic>
        <p:pic>
          <p:nvPicPr>
            <p:cNvPr id="13" name="Picture 6"/>
            <p:cNvPicPr>
              <a:picLocks noChangeAspect="1" noChangeArrowheads="1"/>
            </p:cNvPicPr>
            <p:nvPr/>
          </p:nvPicPr>
          <p:blipFill>
            <a:blip r:embed="rId4" cstate="print"/>
            <a:srcRect/>
            <a:stretch>
              <a:fillRect/>
            </a:stretch>
          </p:blipFill>
          <p:spPr bwMode="auto">
            <a:xfrm>
              <a:off x="3206234" y="1749477"/>
              <a:ext cx="2743200" cy="2743200"/>
            </a:xfrm>
            <a:prstGeom prst="rect">
              <a:avLst/>
            </a:prstGeom>
            <a:noFill/>
            <a:ln w="9525">
              <a:noFill/>
              <a:miter lim="800000"/>
              <a:headEnd/>
              <a:tailEnd/>
            </a:ln>
          </p:spPr>
        </p:pic>
        <p:pic>
          <p:nvPicPr>
            <p:cNvPr id="14" name="Picture 7"/>
            <p:cNvPicPr>
              <a:picLocks noChangeAspect="1" noChangeArrowheads="1"/>
            </p:cNvPicPr>
            <p:nvPr/>
          </p:nvPicPr>
          <p:blipFill>
            <a:blip r:embed="rId5" cstate="print"/>
            <a:srcRect/>
            <a:stretch>
              <a:fillRect/>
            </a:stretch>
          </p:blipFill>
          <p:spPr bwMode="auto">
            <a:xfrm>
              <a:off x="6207970" y="1749477"/>
              <a:ext cx="2743200" cy="2743200"/>
            </a:xfrm>
            <a:prstGeom prst="rect">
              <a:avLst/>
            </a:prstGeom>
            <a:noFill/>
            <a:ln w="9525">
              <a:noFill/>
              <a:miter lim="800000"/>
              <a:headEnd/>
              <a:tailEnd/>
            </a:ln>
          </p:spPr>
        </p:pic>
        <p:sp>
          <p:nvSpPr>
            <p:cNvPr id="15" name="TextBox 7"/>
            <p:cNvSpPr txBox="1">
              <a:spLocks noChangeArrowheads="1"/>
            </p:cNvSpPr>
            <p:nvPr/>
          </p:nvSpPr>
          <p:spPr bwMode="auto">
            <a:xfrm>
              <a:off x="335277" y="1503784"/>
              <a:ext cx="2481641" cy="307739"/>
            </a:xfrm>
            <a:prstGeom prst="rect">
              <a:avLst/>
            </a:prstGeom>
            <a:noFill/>
            <a:ln w="9525">
              <a:noFill/>
              <a:miter lim="800000"/>
              <a:headEnd/>
              <a:tailEnd/>
            </a:ln>
          </p:spPr>
          <p:txBody>
            <a:bodyPr wrap="none">
              <a:spAutoFit/>
            </a:bodyPr>
            <a:lstStyle/>
            <a:p>
              <a:r>
                <a:rPr lang="en-US" sz="1400" b="1" dirty="0" smtClean="0">
                  <a:solidFill>
                    <a:schemeClr val="tx2"/>
                  </a:solidFill>
                </a:rPr>
                <a:t>33 Point Samples – 156 fps</a:t>
              </a:r>
              <a:endParaRPr lang="en-US" sz="1400" b="1" dirty="0">
                <a:solidFill>
                  <a:schemeClr val="tx2"/>
                </a:solidFill>
              </a:endParaRPr>
            </a:p>
          </p:txBody>
        </p:sp>
        <p:sp>
          <p:nvSpPr>
            <p:cNvPr id="16" name="TextBox 8"/>
            <p:cNvSpPr txBox="1">
              <a:spLocks noChangeArrowheads="1"/>
            </p:cNvSpPr>
            <p:nvPr/>
          </p:nvSpPr>
          <p:spPr bwMode="auto">
            <a:xfrm>
              <a:off x="3424657" y="1503784"/>
              <a:ext cx="2302114" cy="307739"/>
            </a:xfrm>
            <a:prstGeom prst="rect">
              <a:avLst/>
            </a:prstGeom>
            <a:noFill/>
            <a:ln w="9525">
              <a:noFill/>
              <a:miter lim="800000"/>
              <a:headEnd/>
              <a:tailEnd/>
            </a:ln>
          </p:spPr>
          <p:txBody>
            <a:bodyPr wrap="none">
              <a:spAutoFit/>
            </a:bodyPr>
            <a:lstStyle/>
            <a:p>
              <a:r>
                <a:rPr lang="en-US" sz="1400" b="1" dirty="0" smtClean="0">
                  <a:solidFill>
                    <a:schemeClr val="tx2"/>
                  </a:solidFill>
                </a:rPr>
                <a:t>9 Line Samples – 210 fps</a:t>
              </a:r>
              <a:endParaRPr lang="en-US" sz="1400" b="1" dirty="0">
                <a:solidFill>
                  <a:schemeClr val="tx2"/>
                </a:solidFill>
              </a:endParaRPr>
            </a:p>
          </p:txBody>
        </p:sp>
        <p:sp>
          <p:nvSpPr>
            <p:cNvPr id="17" name="TextBox 9"/>
            <p:cNvSpPr txBox="1">
              <a:spLocks noChangeArrowheads="1"/>
            </p:cNvSpPr>
            <p:nvPr/>
          </p:nvSpPr>
          <p:spPr bwMode="auto">
            <a:xfrm>
              <a:off x="6424635" y="1503784"/>
              <a:ext cx="2309871" cy="307739"/>
            </a:xfrm>
            <a:prstGeom prst="rect">
              <a:avLst/>
            </a:prstGeom>
            <a:noFill/>
            <a:ln w="9525">
              <a:noFill/>
              <a:miter lim="800000"/>
              <a:headEnd/>
              <a:tailEnd/>
            </a:ln>
          </p:spPr>
          <p:txBody>
            <a:bodyPr wrap="none">
              <a:spAutoFit/>
            </a:bodyPr>
            <a:lstStyle/>
            <a:p>
              <a:r>
                <a:rPr lang="en-US" sz="1400" b="1" dirty="0" smtClean="0">
                  <a:solidFill>
                    <a:schemeClr val="tx2"/>
                  </a:solidFill>
                </a:rPr>
                <a:t>1 Area Sample – 240 FPS</a:t>
              </a:r>
              <a:endParaRPr lang="en-US" sz="1400" b="1" dirty="0">
                <a:solidFill>
                  <a:schemeClr val="tx2"/>
                </a:solidFill>
              </a:endParaRPr>
            </a:p>
          </p:txBody>
        </p:sp>
      </p:grpSp>
    </p:spTree>
  </p:cSld>
  <p:clrMapOvr>
    <a:masterClrMapping/>
  </p:clrMapOvr>
  <p:transition advTm="2043"/>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290" name="Title 1"/>
          <p:cNvSpPr>
            <a:spLocks noGrp="1"/>
          </p:cNvSpPr>
          <p:nvPr>
            <p:ph type="title"/>
          </p:nvPr>
        </p:nvSpPr>
        <p:spPr>
          <a:xfrm>
            <a:off x="612775" y="228600"/>
            <a:ext cx="8153400" cy="990600"/>
          </a:xfrm>
        </p:spPr>
        <p:txBody>
          <a:bodyPr/>
          <a:lstStyle/>
          <a:p>
            <a:pPr eaLnBrk="1" hangingPunct="1"/>
            <a:r>
              <a:rPr lang="en-US" dirty="0" smtClean="0"/>
              <a:t>Ambient Occlusion</a:t>
            </a:r>
          </a:p>
        </p:txBody>
      </p:sp>
      <p:grpSp>
        <p:nvGrpSpPr>
          <p:cNvPr id="3" name="Group 20"/>
          <p:cNvGrpSpPr>
            <a:grpSpLocks/>
          </p:cNvGrpSpPr>
          <p:nvPr/>
        </p:nvGrpSpPr>
        <p:grpSpPr bwMode="auto">
          <a:xfrm>
            <a:off x="428626" y="1585913"/>
            <a:ext cx="2380043" cy="1611760"/>
            <a:chOff x="466725" y="1624014"/>
            <a:chExt cx="3467100" cy="2347550"/>
          </a:xfrm>
        </p:grpSpPr>
        <p:grpSp>
          <p:nvGrpSpPr>
            <p:cNvPr id="4" name="Group 11"/>
            <p:cNvGrpSpPr>
              <a:grpSpLocks/>
            </p:cNvGrpSpPr>
            <p:nvPr/>
          </p:nvGrpSpPr>
          <p:grpSpPr bwMode="auto">
            <a:xfrm>
              <a:off x="822925" y="1828388"/>
              <a:ext cx="2755845" cy="2064699"/>
              <a:chOff x="980582" y="1768635"/>
              <a:chExt cx="2755845" cy="2064699"/>
            </a:xfrm>
          </p:grpSpPr>
          <p:pic>
            <p:nvPicPr>
              <p:cNvPr id="12307" name="Picture 2"/>
              <p:cNvPicPr>
                <a:picLocks noChangeAspect="1" noChangeArrowheads="1"/>
              </p:cNvPicPr>
              <p:nvPr/>
            </p:nvPicPr>
            <p:blipFill>
              <a:blip r:embed="rId3" cstate="print"/>
              <a:srcRect/>
              <a:stretch>
                <a:fillRect/>
              </a:stretch>
            </p:blipFill>
            <p:spPr bwMode="auto">
              <a:xfrm>
                <a:off x="980582" y="1768635"/>
                <a:ext cx="2755845" cy="1814095"/>
              </a:xfrm>
              <a:prstGeom prst="rect">
                <a:avLst/>
              </a:prstGeom>
              <a:noFill/>
              <a:ln w="9525">
                <a:noFill/>
                <a:miter lim="800000"/>
                <a:headEnd/>
                <a:tailEnd/>
              </a:ln>
            </p:spPr>
          </p:pic>
          <p:sp>
            <p:nvSpPr>
              <p:cNvPr id="41995" name="TextBox 4"/>
              <p:cNvSpPr txBox="1">
                <a:spLocks noChangeArrowheads="1"/>
              </p:cNvSpPr>
              <p:nvPr/>
            </p:nvSpPr>
            <p:spPr bwMode="auto">
              <a:xfrm>
                <a:off x="999032" y="3463503"/>
                <a:ext cx="2717799" cy="369831"/>
              </a:xfrm>
              <a:prstGeom prst="rect">
                <a:avLst/>
              </a:prstGeom>
              <a:noFill/>
              <a:ln w="9525">
                <a:noFill/>
                <a:miter lim="800000"/>
                <a:headEnd/>
                <a:tailEnd/>
              </a:ln>
            </p:spPr>
            <p:txBody>
              <a:bodyPr>
                <a:spAutoFit/>
              </a:bodyPr>
              <a:lstStyle/>
              <a:p>
                <a:pPr algn="ctr">
                  <a:defRPr/>
                </a:pPr>
                <a:r>
                  <a:rPr lang="en-US" dirty="0" smtClean="0">
                    <a:latin typeface="+mn-lt"/>
                  </a:rPr>
                  <a:t>Miller </a:t>
                </a:r>
                <a:r>
                  <a:rPr lang="en-US" dirty="0">
                    <a:latin typeface="+mn-lt"/>
                  </a:rPr>
                  <a:t>1994</a:t>
                </a:r>
              </a:p>
            </p:txBody>
          </p:sp>
        </p:grpSp>
        <p:sp>
          <p:nvSpPr>
            <p:cNvPr id="15" name="Rounded Rectangle 14"/>
            <p:cNvSpPr/>
            <p:nvPr/>
          </p:nvSpPr>
          <p:spPr>
            <a:xfrm>
              <a:off x="466725" y="1624014"/>
              <a:ext cx="3467100" cy="234755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grpSp>
        <p:nvGrpSpPr>
          <p:cNvPr id="5" name="Group 19"/>
          <p:cNvGrpSpPr>
            <a:grpSpLocks/>
          </p:cNvGrpSpPr>
          <p:nvPr/>
        </p:nvGrpSpPr>
        <p:grpSpPr bwMode="auto">
          <a:xfrm>
            <a:off x="3136164" y="1628372"/>
            <a:ext cx="2903130" cy="1674103"/>
            <a:chOff x="4381500" y="1623399"/>
            <a:chExt cx="4229100" cy="2438354"/>
          </a:xfrm>
        </p:grpSpPr>
        <p:grpSp>
          <p:nvGrpSpPr>
            <p:cNvPr id="6" name="Group 12"/>
            <p:cNvGrpSpPr>
              <a:grpSpLocks/>
            </p:cNvGrpSpPr>
            <p:nvPr/>
          </p:nvGrpSpPr>
          <p:grpSpPr bwMode="auto">
            <a:xfrm>
              <a:off x="4653948" y="1835230"/>
              <a:ext cx="3676650" cy="2226523"/>
              <a:chOff x="4653948" y="1901825"/>
              <a:chExt cx="3676650" cy="2226523"/>
            </a:xfrm>
          </p:grpSpPr>
          <p:grpSp>
            <p:nvGrpSpPr>
              <p:cNvPr id="7" name="Group 30"/>
              <p:cNvGrpSpPr>
                <a:grpSpLocks/>
              </p:cNvGrpSpPr>
              <p:nvPr/>
            </p:nvGrpSpPr>
            <p:grpSpPr bwMode="auto">
              <a:xfrm>
                <a:off x="4653948" y="1901825"/>
                <a:ext cx="3676650" cy="1812925"/>
                <a:chOff x="1219200" y="2514600"/>
                <a:chExt cx="5562600" cy="2743200"/>
              </a:xfrm>
            </p:grpSpPr>
            <p:pic>
              <p:nvPicPr>
                <p:cNvPr id="12303" name="Picture 3"/>
                <p:cNvPicPr>
                  <a:picLocks noChangeAspect="1" noChangeArrowheads="1"/>
                </p:cNvPicPr>
                <p:nvPr/>
              </p:nvPicPr>
              <p:blipFill>
                <a:blip r:embed="rId4" cstate="print"/>
                <a:srcRect/>
                <a:stretch>
                  <a:fillRect/>
                </a:stretch>
              </p:blipFill>
              <p:spPr bwMode="auto">
                <a:xfrm>
                  <a:off x="1219200" y="2514600"/>
                  <a:ext cx="2743200" cy="2743200"/>
                </a:xfrm>
                <a:prstGeom prst="rect">
                  <a:avLst/>
                </a:prstGeom>
                <a:noFill/>
                <a:ln w="9525">
                  <a:noFill/>
                  <a:miter lim="800000"/>
                  <a:headEnd/>
                  <a:tailEnd/>
                </a:ln>
              </p:spPr>
            </p:pic>
            <p:pic>
              <p:nvPicPr>
                <p:cNvPr id="12304" name="Picture 4"/>
                <p:cNvPicPr>
                  <a:picLocks noChangeAspect="1" noChangeArrowheads="1"/>
                </p:cNvPicPr>
                <p:nvPr/>
              </p:nvPicPr>
              <p:blipFill>
                <a:blip r:embed="rId5" cstate="print"/>
                <a:srcRect/>
                <a:stretch>
                  <a:fillRect/>
                </a:stretch>
              </p:blipFill>
              <p:spPr bwMode="auto">
                <a:xfrm>
                  <a:off x="4038600" y="2514600"/>
                  <a:ext cx="2743200" cy="2743200"/>
                </a:xfrm>
                <a:prstGeom prst="rect">
                  <a:avLst/>
                </a:prstGeom>
                <a:noFill/>
                <a:ln w="9525">
                  <a:noFill/>
                  <a:miter lim="800000"/>
                  <a:headEnd/>
                  <a:tailEnd/>
                </a:ln>
              </p:spPr>
            </p:pic>
          </p:grpSp>
          <p:sp>
            <p:nvSpPr>
              <p:cNvPr id="41989" name="TextBox 9"/>
              <p:cNvSpPr txBox="1">
                <a:spLocks noChangeArrowheads="1"/>
              </p:cNvSpPr>
              <p:nvPr/>
            </p:nvSpPr>
            <p:spPr bwMode="auto">
              <a:xfrm>
                <a:off x="5037793" y="3590411"/>
                <a:ext cx="2920016" cy="537937"/>
              </a:xfrm>
              <a:prstGeom prst="rect">
                <a:avLst/>
              </a:prstGeom>
              <a:noFill/>
              <a:ln w="9525">
                <a:noFill/>
                <a:miter lim="800000"/>
                <a:headEnd/>
                <a:tailEnd/>
              </a:ln>
            </p:spPr>
            <p:txBody>
              <a:bodyPr wrap="square">
                <a:spAutoFit/>
              </a:bodyPr>
              <a:lstStyle/>
              <a:p>
                <a:pPr>
                  <a:defRPr/>
                </a:pPr>
                <a:r>
                  <a:rPr lang="en-US" dirty="0" smtClean="0">
                    <a:latin typeface="+mn-lt"/>
                  </a:rPr>
                  <a:t>Sloan </a:t>
                </a:r>
                <a:r>
                  <a:rPr lang="en-US" dirty="0">
                    <a:latin typeface="+mn-lt"/>
                  </a:rPr>
                  <a:t>et al. 2002</a:t>
                </a:r>
              </a:p>
            </p:txBody>
          </p:sp>
        </p:grpSp>
        <p:sp>
          <p:nvSpPr>
            <p:cNvPr id="16" name="Rounded Rectangle 15"/>
            <p:cNvSpPr/>
            <p:nvPr/>
          </p:nvSpPr>
          <p:spPr>
            <a:xfrm>
              <a:off x="4381500" y="1623399"/>
              <a:ext cx="4229100" cy="2339614"/>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sp>
        <p:nvSpPr>
          <p:cNvPr id="17" name="Rounded Rectangle 16"/>
          <p:cNvSpPr/>
          <p:nvPr/>
        </p:nvSpPr>
        <p:spPr bwMode="auto">
          <a:xfrm>
            <a:off x="242089" y="4401879"/>
            <a:ext cx="2554273" cy="148878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1991" name="TextBox 60"/>
          <p:cNvSpPr txBox="1">
            <a:spLocks noChangeArrowheads="1"/>
          </p:cNvSpPr>
          <p:nvPr/>
        </p:nvSpPr>
        <p:spPr bwMode="auto">
          <a:xfrm>
            <a:off x="716669" y="5580886"/>
            <a:ext cx="1619354" cy="369332"/>
          </a:xfrm>
          <a:prstGeom prst="rect">
            <a:avLst/>
          </a:prstGeom>
          <a:noFill/>
          <a:ln w="9525">
            <a:noFill/>
            <a:miter lim="800000"/>
            <a:headEnd/>
            <a:tailEnd/>
          </a:ln>
        </p:spPr>
        <p:txBody>
          <a:bodyPr wrap="none">
            <a:spAutoFit/>
          </a:bodyPr>
          <a:lstStyle/>
          <a:p>
            <a:pPr>
              <a:defRPr/>
            </a:pPr>
            <a:r>
              <a:rPr lang="en-US" dirty="0" err="1" smtClean="0">
                <a:latin typeface="+mn-lt"/>
              </a:rPr>
              <a:t>Luft</a:t>
            </a:r>
            <a:r>
              <a:rPr lang="en-US" dirty="0" smtClean="0">
                <a:latin typeface="+mn-lt"/>
              </a:rPr>
              <a:t> </a:t>
            </a:r>
            <a:r>
              <a:rPr lang="en-US" dirty="0">
                <a:latin typeface="+mn-lt"/>
              </a:rPr>
              <a:t>et al. 2006</a:t>
            </a:r>
          </a:p>
        </p:txBody>
      </p:sp>
      <p:pic>
        <p:nvPicPr>
          <p:cNvPr id="12296" name="Picture 2"/>
          <p:cNvPicPr>
            <a:picLocks noChangeAspect="1" noChangeArrowheads="1"/>
          </p:cNvPicPr>
          <p:nvPr/>
        </p:nvPicPr>
        <p:blipFill>
          <a:blip r:embed="rId6" cstate="print"/>
          <a:srcRect r="33593"/>
          <a:stretch>
            <a:fillRect/>
          </a:stretch>
        </p:blipFill>
        <p:spPr bwMode="auto">
          <a:xfrm>
            <a:off x="339713" y="4496572"/>
            <a:ext cx="2329059" cy="1172417"/>
          </a:xfrm>
          <a:prstGeom prst="rect">
            <a:avLst/>
          </a:prstGeom>
          <a:noFill/>
          <a:ln w="9525">
            <a:noFill/>
            <a:miter lim="800000"/>
            <a:headEnd/>
            <a:tailEnd/>
          </a:ln>
        </p:spPr>
      </p:pic>
      <p:grpSp>
        <p:nvGrpSpPr>
          <p:cNvPr id="50" name="Group 49"/>
          <p:cNvGrpSpPr/>
          <p:nvPr/>
        </p:nvGrpSpPr>
        <p:grpSpPr>
          <a:xfrm>
            <a:off x="3046485" y="3235620"/>
            <a:ext cx="2926080" cy="1611313"/>
            <a:chOff x="3113160" y="4245270"/>
            <a:chExt cx="2926080" cy="1611313"/>
          </a:xfrm>
        </p:grpSpPr>
        <p:pic>
          <p:nvPicPr>
            <p:cNvPr id="22" name="Picture 2"/>
            <p:cNvPicPr>
              <a:picLocks noChangeAspect="1" noChangeArrowheads="1"/>
            </p:cNvPicPr>
            <p:nvPr/>
          </p:nvPicPr>
          <p:blipFill>
            <a:blip r:embed="rId7" cstate="print"/>
            <a:srcRect/>
            <a:stretch>
              <a:fillRect/>
            </a:stretch>
          </p:blipFill>
          <p:spPr bwMode="auto">
            <a:xfrm>
              <a:off x="3491088" y="4645611"/>
              <a:ext cx="2122283" cy="917755"/>
            </a:xfrm>
            <a:prstGeom prst="rect">
              <a:avLst/>
            </a:prstGeom>
            <a:noFill/>
            <a:ln w="9525">
              <a:noFill/>
              <a:miter lim="800000"/>
              <a:headEnd/>
              <a:tailEnd/>
            </a:ln>
          </p:spPr>
        </p:pic>
        <p:sp>
          <p:nvSpPr>
            <p:cNvPr id="23" name="TextBox 4"/>
            <p:cNvSpPr txBox="1">
              <a:spLocks noChangeArrowheads="1"/>
            </p:cNvSpPr>
            <p:nvPr/>
          </p:nvSpPr>
          <p:spPr bwMode="auto">
            <a:xfrm>
              <a:off x="4089473" y="5539083"/>
              <a:ext cx="989013" cy="277812"/>
            </a:xfrm>
            <a:prstGeom prst="rect">
              <a:avLst/>
            </a:prstGeom>
            <a:noFill/>
            <a:ln w="9525">
              <a:noFill/>
              <a:miter lim="800000"/>
              <a:headEnd/>
              <a:tailEnd/>
            </a:ln>
          </p:spPr>
          <p:txBody>
            <a:bodyPr wrap="none">
              <a:spAutoFit/>
            </a:bodyPr>
            <a:lstStyle/>
            <a:p>
              <a:pPr>
                <a:defRPr/>
              </a:pPr>
              <a:r>
                <a:rPr lang="en-US" sz="1200" dirty="0" err="1">
                  <a:latin typeface="+mn-lt"/>
                </a:rPr>
                <a:t>Bunnell</a:t>
              </a:r>
              <a:r>
                <a:rPr lang="en-US" sz="1200" dirty="0">
                  <a:latin typeface="+mn-lt"/>
                </a:rPr>
                <a:t> 2005</a:t>
              </a:r>
            </a:p>
          </p:txBody>
        </p:sp>
        <p:sp>
          <p:nvSpPr>
            <p:cNvPr id="24" name="Rounded Rectangle 23"/>
            <p:cNvSpPr/>
            <p:nvPr/>
          </p:nvSpPr>
          <p:spPr bwMode="auto">
            <a:xfrm>
              <a:off x="3113160" y="4540545"/>
              <a:ext cx="2926080" cy="1316038"/>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5" name="TextBox 67"/>
            <p:cNvSpPr txBox="1">
              <a:spLocks noChangeArrowheads="1"/>
            </p:cNvSpPr>
            <p:nvPr/>
          </p:nvSpPr>
          <p:spPr bwMode="auto">
            <a:xfrm>
              <a:off x="4262511" y="4245270"/>
              <a:ext cx="579437" cy="338138"/>
            </a:xfrm>
            <a:prstGeom prst="rect">
              <a:avLst/>
            </a:prstGeom>
            <a:noFill/>
            <a:ln w="9525">
              <a:noFill/>
              <a:miter lim="800000"/>
              <a:headEnd/>
              <a:tailEnd/>
            </a:ln>
          </p:spPr>
          <p:txBody>
            <a:bodyPr wrap="none">
              <a:spAutoFit/>
            </a:bodyPr>
            <a:lstStyle/>
            <a:p>
              <a:pPr algn="ctr">
                <a:defRPr/>
              </a:pPr>
              <a:r>
                <a:rPr lang="en-US" sz="1600" dirty="0">
                  <a:solidFill>
                    <a:schemeClr val="tx2"/>
                  </a:solidFill>
                  <a:latin typeface="+mj-lt"/>
                </a:rPr>
                <a:t>Disks</a:t>
              </a:r>
            </a:p>
          </p:txBody>
        </p:sp>
      </p:grpSp>
      <p:grpSp>
        <p:nvGrpSpPr>
          <p:cNvPr id="51" name="Group 50"/>
          <p:cNvGrpSpPr/>
          <p:nvPr/>
        </p:nvGrpSpPr>
        <p:grpSpPr>
          <a:xfrm>
            <a:off x="5452140" y="4659091"/>
            <a:ext cx="2932113" cy="1836738"/>
            <a:chOff x="6423690" y="4182841"/>
            <a:chExt cx="2932113" cy="1836738"/>
          </a:xfrm>
        </p:grpSpPr>
        <p:pic>
          <p:nvPicPr>
            <p:cNvPr id="27" name="Picture 4"/>
            <p:cNvPicPr>
              <a:picLocks noChangeAspect="1" noChangeArrowheads="1"/>
            </p:cNvPicPr>
            <p:nvPr/>
          </p:nvPicPr>
          <p:blipFill>
            <a:blip r:embed="rId8" cstate="print"/>
            <a:srcRect/>
            <a:stretch>
              <a:fillRect/>
            </a:stretch>
          </p:blipFill>
          <p:spPr bwMode="auto">
            <a:xfrm>
              <a:off x="6810112" y="4468591"/>
              <a:ext cx="982930" cy="1293812"/>
            </a:xfrm>
            <a:prstGeom prst="rect">
              <a:avLst/>
            </a:prstGeom>
            <a:noFill/>
            <a:ln w="9525">
              <a:noFill/>
              <a:miter lim="800000"/>
              <a:headEnd/>
              <a:tailEnd/>
            </a:ln>
          </p:spPr>
        </p:pic>
        <p:sp>
          <p:nvSpPr>
            <p:cNvPr id="28" name="TextBox 7"/>
            <p:cNvSpPr txBox="1">
              <a:spLocks noChangeArrowheads="1"/>
            </p:cNvSpPr>
            <p:nvPr/>
          </p:nvSpPr>
          <p:spPr bwMode="auto">
            <a:xfrm>
              <a:off x="6468140" y="5706841"/>
              <a:ext cx="1666875" cy="276225"/>
            </a:xfrm>
            <a:prstGeom prst="rect">
              <a:avLst/>
            </a:prstGeom>
            <a:noFill/>
            <a:ln w="9525">
              <a:noFill/>
              <a:miter lim="800000"/>
              <a:headEnd/>
              <a:tailEnd/>
            </a:ln>
          </p:spPr>
          <p:txBody>
            <a:bodyPr>
              <a:spAutoFit/>
            </a:bodyPr>
            <a:lstStyle/>
            <a:p>
              <a:pPr>
                <a:defRPr/>
              </a:pPr>
              <a:r>
                <a:rPr lang="en-US" sz="1200" dirty="0" err="1">
                  <a:latin typeface="+mn-lt"/>
                </a:rPr>
                <a:t>Kontkanen</a:t>
              </a:r>
              <a:r>
                <a:rPr lang="en-US" sz="1200" dirty="0">
                  <a:latin typeface="+mn-lt"/>
                </a:rPr>
                <a:t> &amp; </a:t>
              </a:r>
              <a:r>
                <a:rPr lang="en-US" sz="1200" dirty="0" err="1">
                  <a:latin typeface="+mn-lt"/>
                </a:rPr>
                <a:t>Aila</a:t>
              </a:r>
              <a:r>
                <a:rPr lang="en-US" sz="1200" dirty="0">
                  <a:latin typeface="+mn-lt"/>
                </a:rPr>
                <a:t> 2006</a:t>
              </a:r>
            </a:p>
          </p:txBody>
        </p:sp>
        <p:pic>
          <p:nvPicPr>
            <p:cNvPr id="29" name="Picture 7"/>
            <p:cNvPicPr>
              <a:picLocks noChangeAspect="1" noChangeArrowheads="1"/>
            </p:cNvPicPr>
            <p:nvPr/>
          </p:nvPicPr>
          <p:blipFill>
            <a:blip r:embed="rId9" cstate="print"/>
            <a:srcRect/>
            <a:stretch>
              <a:fillRect/>
            </a:stretch>
          </p:blipFill>
          <p:spPr bwMode="auto">
            <a:xfrm>
              <a:off x="8318199" y="4493991"/>
              <a:ext cx="654587" cy="1294165"/>
            </a:xfrm>
            <a:prstGeom prst="rect">
              <a:avLst/>
            </a:prstGeom>
            <a:noFill/>
            <a:ln w="9525">
              <a:noFill/>
              <a:miter lim="800000"/>
              <a:headEnd/>
              <a:tailEnd/>
            </a:ln>
          </p:spPr>
        </p:pic>
        <p:sp>
          <p:nvSpPr>
            <p:cNvPr id="30" name="TextBox 37"/>
            <p:cNvSpPr txBox="1">
              <a:spLocks noChangeArrowheads="1"/>
            </p:cNvSpPr>
            <p:nvPr/>
          </p:nvSpPr>
          <p:spPr bwMode="auto">
            <a:xfrm>
              <a:off x="7965153" y="5705253"/>
              <a:ext cx="1390650" cy="276225"/>
            </a:xfrm>
            <a:prstGeom prst="rect">
              <a:avLst/>
            </a:prstGeom>
            <a:noFill/>
            <a:ln w="9525">
              <a:noFill/>
              <a:miter lim="800000"/>
              <a:headEnd/>
              <a:tailEnd/>
            </a:ln>
          </p:spPr>
          <p:txBody>
            <a:bodyPr wrap="none">
              <a:spAutoFit/>
            </a:bodyPr>
            <a:lstStyle/>
            <a:p>
              <a:pPr>
                <a:defRPr/>
              </a:pPr>
              <a:r>
                <a:rPr lang="en-US" sz="1200" dirty="0">
                  <a:latin typeface="+mn-lt"/>
                </a:rPr>
                <a:t>Kirk &amp; </a:t>
              </a:r>
              <a:r>
                <a:rPr lang="en-US" sz="1200" dirty="0" err="1">
                  <a:latin typeface="+mn-lt"/>
                </a:rPr>
                <a:t>Arikan</a:t>
              </a:r>
              <a:r>
                <a:rPr lang="en-US" sz="1200" dirty="0">
                  <a:latin typeface="+mn-lt"/>
                </a:rPr>
                <a:t> 2007</a:t>
              </a:r>
            </a:p>
          </p:txBody>
        </p:sp>
        <p:sp>
          <p:nvSpPr>
            <p:cNvPr id="31" name="Rounded Rectangle 30"/>
            <p:cNvSpPr/>
            <p:nvPr/>
          </p:nvSpPr>
          <p:spPr>
            <a:xfrm>
              <a:off x="6423690" y="4471767"/>
              <a:ext cx="2926080" cy="1547812"/>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2" name="TextBox 68"/>
            <p:cNvSpPr txBox="1">
              <a:spLocks noChangeArrowheads="1"/>
            </p:cNvSpPr>
            <p:nvPr/>
          </p:nvSpPr>
          <p:spPr bwMode="auto">
            <a:xfrm>
              <a:off x="7622253" y="4182841"/>
              <a:ext cx="514350" cy="338137"/>
            </a:xfrm>
            <a:prstGeom prst="rect">
              <a:avLst/>
            </a:prstGeom>
            <a:noFill/>
            <a:ln w="9525">
              <a:noFill/>
              <a:miter lim="800000"/>
              <a:headEnd/>
              <a:tailEnd/>
            </a:ln>
          </p:spPr>
          <p:txBody>
            <a:bodyPr wrap="none">
              <a:spAutoFit/>
            </a:bodyPr>
            <a:lstStyle/>
            <a:p>
              <a:pPr algn="ctr">
                <a:defRPr/>
              </a:pPr>
              <a:r>
                <a:rPr lang="en-US" sz="1600" dirty="0">
                  <a:solidFill>
                    <a:schemeClr val="tx2"/>
                  </a:solidFill>
                  <a:latin typeface="+mj-lt"/>
                </a:rPr>
                <a:t>Rigs</a:t>
              </a:r>
            </a:p>
          </p:txBody>
        </p:sp>
      </p:grpSp>
      <p:grpSp>
        <p:nvGrpSpPr>
          <p:cNvPr id="53" name="Group 52"/>
          <p:cNvGrpSpPr/>
          <p:nvPr/>
        </p:nvGrpSpPr>
        <p:grpSpPr>
          <a:xfrm>
            <a:off x="6212792" y="1625230"/>
            <a:ext cx="1407050" cy="1107083"/>
            <a:chOff x="6212792" y="1625230"/>
            <a:chExt cx="1407050" cy="1107083"/>
          </a:xfrm>
        </p:grpSpPr>
        <p:pic>
          <p:nvPicPr>
            <p:cNvPr id="34" name="Picture 7"/>
            <p:cNvPicPr>
              <a:picLocks noChangeAspect="1" noChangeArrowheads="1"/>
            </p:cNvPicPr>
            <p:nvPr/>
          </p:nvPicPr>
          <p:blipFill>
            <a:blip r:embed="rId10" cstate="print"/>
            <a:srcRect/>
            <a:stretch>
              <a:fillRect/>
            </a:stretch>
          </p:blipFill>
          <p:spPr bwMode="auto">
            <a:xfrm>
              <a:off x="6257760" y="1669733"/>
              <a:ext cx="1306886" cy="841322"/>
            </a:xfrm>
            <a:prstGeom prst="rect">
              <a:avLst/>
            </a:prstGeom>
            <a:noFill/>
            <a:ln w="9525">
              <a:noFill/>
              <a:miter lim="800000"/>
              <a:headEnd/>
              <a:tailEnd/>
            </a:ln>
          </p:spPr>
        </p:pic>
        <p:sp>
          <p:nvSpPr>
            <p:cNvPr id="35" name="TextBox 7"/>
            <p:cNvSpPr txBox="1">
              <a:spLocks noChangeArrowheads="1"/>
            </p:cNvSpPr>
            <p:nvPr/>
          </p:nvSpPr>
          <p:spPr bwMode="auto">
            <a:xfrm>
              <a:off x="6342049" y="2455314"/>
              <a:ext cx="1021774" cy="276999"/>
            </a:xfrm>
            <a:prstGeom prst="rect">
              <a:avLst/>
            </a:prstGeom>
            <a:noFill/>
            <a:ln w="9525">
              <a:noFill/>
              <a:miter lim="800000"/>
              <a:headEnd/>
              <a:tailEnd/>
            </a:ln>
          </p:spPr>
          <p:txBody>
            <a:bodyPr wrap="square">
              <a:spAutoFit/>
            </a:bodyPr>
            <a:lstStyle/>
            <a:p>
              <a:pPr algn="ctr">
                <a:defRPr/>
              </a:pPr>
              <a:r>
                <a:rPr lang="en-US" sz="1200" dirty="0">
                  <a:latin typeface="+mn-lt"/>
                </a:rPr>
                <a:t>Landis </a:t>
              </a:r>
              <a:r>
                <a:rPr lang="en-US" sz="1200" dirty="0" smtClean="0">
                  <a:latin typeface="+mn-lt"/>
                </a:rPr>
                <a:t>2002</a:t>
              </a:r>
              <a:endParaRPr lang="en-US" sz="1200" dirty="0">
                <a:latin typeface="+mn-lt"/>
              </a:endParaRPr>
            </a:p>
          </p:txBody>
        </p:sp>
        <p:sp>
          <p:nvSpPr>
            <p:cNvPr id="36" name="Rounded Rectangle 35"/>
            <p:cNvSpPr/>
            <p:nvPr/>
          </p:nvSpPr>
          <p:spPr bwMode="auto">
            <a:xfrm>
              <a:off x="6212792" y="1625230"/>
              <a:ext cx="1407050" cy="1057275"/>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sp>
        <p:nvSpPr>
          <p:cNvPr id="39" name="TextBox 8"/>
          <p:cNvSpPr txBox="1">
            <a:spLocks noChangeArrowheads="1"/>
          </p:cNvSpPr>
          <p:nvPr/>
        </p:nvSpPr>
        <p:spPr bwMode="auto">
          <a:xfrm>
            <a:off x="7500620" y="3823532"/>
            <a:ext cx="987899" cy="276999"/>
          </a:xfrm>
          <a:prstGeom prst="rect">
            <a:avLst/>
          </a:prstGeom>
          <a:noFill/>
          <a:ln w="9525">
            <a:noFill/>
            <a:miter lim="800000"/>
            <a:headEnd/>
            <a:tailEnd/>
          </a:ln>
        </p:spPr>
        <p:txBody>
          <a:bodyPr wrap="none">
            <a:spAutoFit/>
          </a:bodyPr>
          <a:lstStyle/>
          <a:p>
            <a:pPr>
              <a:defRPr/>
            </a:pPr>
            <a:r>
              <a:rPr lang="en-US" sz="1200" dirty="0">
                <a:latin typeface="+mn-lt"/>
              </a:rPr>
              <a:t>Zhukov </a:t>
            </a:r>
            <a:r>
              <a:rPr lang="en-US" sz="1200" dirty="0" smtClean="0">
                <a:latin typeface="+mn-lt"/>
              </a:rPr>
              <a:t>1998</a:t>
            </a:r>
            <a:endParaRPr lang="en-US" sz="1200" dirty="0">
              <a:latin typeface="+mn-lt"/>
            </a:endParaRPr>
          </a:p>
        </p:txBody>
      </p:sp>
      <p:grpSp>
        <p:nvGrpSpPr>
          <p:cNvPr id="52" name="Group 51"/>
          <p:cNvGrpSpPr/>
          <p:nvPr/>
        </p:nvGrpSpPr>
        <p:grpSpPr>
          <a:xfrm>
            <a:off x="7234347" y="2884303"/>
            <a:ext cx="1533811" cy="1152525"/>
            <a:chOff x="7234347" y="2884303"/>
            <a:chExt cx="1533811" cy="1152525"/>
          </a:xfrm>
        </p:grpSpPr>
        <p:pic>
          <p:nvPicPr>
            <p:cNvPr id="38" name="Picture 5"/>
            <p:cNvPicPr>
              <a:picLocks noChangeAspect="1" noChangeArrowheads="1"/>
            </p:cNvPicPr>
            <p:nvPr/>
          </p:nvPicPr>
          <p:blipFill>
            <a:blip r:embed="rId11" cstate="print"/>
            <a:srcRect t="1852" b="11111"/>
            <a:stretch>
              <a:fillRect/>
            </a:stretch>
          </p:blipFill>
          <p:spPr bwMode="auto">
            <a:xfrm>
              <a:off x="7291498" y="2940170"/>
              <a:ext cx="1407239" cy="935792"/>
            </a:xfrm>
            <a:prstGeom prst="rect">
              <a:avLst/>
            </a:prstGeom>
            <a:noFill/>
            <a:ln w="9525">
              <a:noFill/>
              <a:miter lim="800000"/>
              <a:headEnd/>
              <a:tailEnd/>
            </a:ln>
          </p:spPr>
        </p:pic>
        <p:sp>
          <p:nvSpPr>
            <p:cNvPr id="40" name="Rounded Rectangle 39"/>
            <p:cNvSpPr/>
            <p:nvPr/>
          </p:nvSpPr>
          <p:spPr bwMode="auto">
            <a:xfrm>
              <a:off x="7234347" y="2884303"/>
              <a:ext cx="1533811" cy="1152525"/>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spTree>
  </p:cSld>
  <p:clrMapOvr>
    <a:masterClrMapping/>
  </p:clrMapOvr>
  <p:transition advTm="14024"/>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290" name="Title 1"/>
          <p:cNvSpPr>
            <a:spLocks noGrp="1"/>
          </p:cNvSpPr>
          <p:nvPr>
            <p:ph type="title"/>
          </p:nvPr>
        </p:nvSpPr>
        <p:spPr>
          <a:xfrm>
            <a:off x="612775" y="228600"/>
            <a:ext cx="8153400" cy="990600"/>
          </a:xfrm>
        </p:spPr>
        <p:txBody>
          <a:bodyPr/>
          <a:lstStyle/>
          <a:p>
            <a:pPr eaLnBrk="1" hangingPunct="1"/>
            <a:r>
              <a:rPr lang="en-US" dirty="0" smtClean="0"/>
              <a:t>Previous Work</a:t>
            </a:r>
          </a:p>
        </p:txBody>
      </p:sp>
      <p:cxnSp>
        <p:nvCxnSpPr>
          <p:cNvPr id="44" name="Straight Arrow Connector 43"/>
          <p:cNvCxnSpPr/>
          <p:nvPr/>
        </p:nvCxnSpPr>
        <p:spPr>
          <a:xfrm rot="5400000" flipH="1" flipV="1">
            <a:off x="-1486020" y="4025011"/>
            <a:ext cx="4351534" cy="1588"/>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46" name="Straight Arrow Connector 45"/>
          <p:cNvCxnSpPr/>
          <p:nvPr/>
        </p:nvCxnSpPr>
        <p:spPr>
          <a:xfrm>
            <a:off x="678730" y="6183984"/>
            <a:ext cx="7927942" cy="1588"/>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49" name="TextBox 48"/>
          <p:cNvSpPr txBox="1"/>
          <p:nvPr/>
        </p:nvSpPr>
        <p:spPr>
          <a:xfrm rot="16200000">
            <a:off x="-9524" y="3943350"/>
            <a:ext cx="1008609" cy="369332"/>
          </a:xfrm>
          <a:prstGeom prst="rect">
            <a:avLst/>
          </a:prstGeom>
          <a:noFill/>
        </p:spPr>
        <p:txBody>
          <a:bodyPr wrap="none" rtlCol="0">
            <a:spAutoFit/>
          </a:bodyPr>
          <a:lstStyle/>
          <a:p>
            <a:r>
              <a:rPr lang="en-US" dirty="0" smtClean="0">
                <a:latin typeface="+mn-lt"/>
              </a:rPr>
              <a:t>Accuracy</a:t>
            </a:r>
            <a:endParaRPr lang="en-US" dirty="0">
              <a:latin typeface="+mn-lt"/>
            </a:endParaRPr>
          </a:p>
        </p:txBody>
      </p:sp>
      <p:sp>
        <p:nvSpPr>
          <p:cNvPr id="50" name="TextBox 49"/>
          <p:cNvSpPr txBox="1"/>
          <p:nvPr/>
        </p:nvSpPr>
        <p:spPr>
          <a:xfrm>
            <a:off x="4105277" y="6210300"/>
            <a:ext cx="784189" cy="369332"/>
          </a:xfrm>
          <a:prstGeom prst="rect">
            <a:avLst/>
          </a:prstGeom>
          <a:noFill/>
        </p:spPr>
        <p:txBody>
          <a:bodyPr wrap="none" rtlCol="0">
            <a:spAutoFit/>
          </a:bodyPr>
          <a:lstStyle/>
          <a:p>
            <a:r>
              <a:rPr lang="en-US" dirty="0" smtClean="0">
                <a:latin typeface="+mn-lt"/>
              </a:rPr>
              <a:t>Speed</a:t>
            </a:r>
            <a:endParaRPr lang="en-US" dirty="0">
              <a:latin typeface="+mn-lt"/>
            </a:endParaRPr>
          </a:p>
        </p:txBody>
      </p:sp>
      <p:grpSp>
        <p:nvGrpSpPr>
          <p:cNvPr id="2" name="Group 97"/>
          <p:cNvGrpSpPr/>
          <p:nvPr/>
        </p:nvGrpSpPr>
        <p:grpSpPr>
          <a:xfrm>
            <a:off x="1009485" y="1555433"/>
            <a:ext cx="1097522" cy="944552"/>
            <a:chOff x="847560" y="1507808"/>
            <a:chExt cx="1097522" cy="944552"/>
          </a:xfrm>
        </p:grpSpPr>
        <p:pic>
          <p:nvPicPr>
            <p:cNvPr id="51" name="Picture 7"/>
            <p:cNvPicPr>
              <a:picLocks noChangeAspect="1" noChangeArrowheads="1"/>
            </p:cNvPicPr>
            <p:nvPr/>
          </p:nvPicPr>
          <p:blipFill>
            <a:blip r:embed="rId3" cstate="print"/>
            <a:srcRect/>
            <a:stretch>
              <a:fillRect/>
            </a:stretch>
          </p:blipFill>
          <p:spPr bwMode="auto">
            <a:xfrm>
              <a:off x="847560" y="1507808"/>
              <a:ext cx="1097280" cy="706386"/>
            </a:xfrm>
            <a:prstGeom prst="rect">
              <a:avLst/>
            </a:prstGeom>
            <a:noFill/>
            <a:ln w="9525">
              <a:noFill/>
              <a:miter lim="800000"/>
              <a:headEnd/>
              <a:tailEnd/>
            </a:ln>
          </p:spPr>
        </p:pic>
        <p:sp>
          <p:nvSpPr>
            <p:cNvPr id="52" name="Rounded Rectangle 51"/>
            <p:cNvSpPr/>
            <p:nvPr/>
          </p:nvSpPr>
          <p:spPr bwMode="auto">
            <a:xfrm>
              <a:off x="850217" y="1510929"/>
              <a:ext cx="1094865" cy="9144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5" name="TextBox 54"/>
            <p:cNvSpPr txBox="1"/>
            <p:nvPr/>
          </p:nvSpPr>
          <p:spPr>
            <a:xfrm>
              <a:off x="923925" y="2190750"/>
              <a:ext cx="888385" cy="261610"/>
            </a:xfrm>
            <a:prstGeom prst="rect">
              <a:avLst/>
            </a:prstGeom>
            <a:noFill/>
          </p:spPr>
          <p:txBody>
            <a:bodyPr wrap="none" rtlCol="0">
              <a:spAutoFit/>
            </a:bodyPr>
            <a:lstStyle/>
            <a:p>
              <a:r>
                <a:rPr lang="en-US" sz="1100" dirty="0" smtClean="0">
                  <a:latin typeface="+mn-lt"/>
                </a:rPr>
                <a:t>Landis 2002</a:t>
              </a:r>
              <a:endParaRPr lang="en-US" sz="1100" dirty="0">
                <a:latin typeface="+mn-lt"/>
              </a:endParaRPr>
            </a:p>
          </p:txBody>
        </p:sp>
      </p:grpSp>
      <p:grpSp>
        <p:nvGrpSpPr>
          <p:cNvPr id="3" name="Group 98"/>
          <p:cNvGrpSpPr/>
          <p:nvPr/>
        </p:nvGrpSpPr>
        <p:grpSpPr>
          <a:xfrm>
            <a:off x="1881298" y="2520579"/>
            <a:ext cx="1102009" cy="950956"/>
            <a:chOff x="2128948" y="1558554"/>
            <a:chExt cx="1102009" cy="950956"/>
          </a:xfrm>
        </p:grpSpPr>
        <p:pic>
          <p:nvPicPr>
            <p:cNvPr id="53" name="Picture 5"/>
            <p:cNvPicPr>
              <a:picLocks noChangeAspect="1" noChangeArrowheads="1"/>
            </p:cNvPicPr>
            <p:nvPr/>
          </p:nvPicPr>
          <p:blipFill>
            <a:blip r:embed="rId4" cstate="print"/>
            <a:srcRect t="1852" b="11111"/>
            <a:stretch>
              <a:fillRect/>
            </a:stretch>
          </p:blipFill>
          <p:spPr bwMode="auto">
            <a:xfrm>
              <a:off x="2128948" y="1559045"/>
              <a:ext cx="1097280" cy="729674"/>
            </a:xfrm>
            <a:prstGeom prst="rect">
              <a:avLst/>
            </a:prstGeom>
            <a:noFill/>
            <a:ln w="9525">
              <a:noFill/>
              <a:miter lim="800000"/>
              <a:headEnd/>
              <a:tailEnd/>
            </a:ln>
          </p:spPr>
        </p:pic>
        <p:sp>
          <p:nvSpPr>
            <p:cNvPr id="54" name="Rounded Rectangle 53"/>
            <p:cNvSpPr/>
            <p:nvPr/>
          </p:nvSpPr>
          <p:spPr bwMode="auto">
            <a:xfrm>
              <a:off x="2136092" y="1558554"/>
              <a:ext cx="1094865" cy="9144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6" name="TextBox 55"/>
            <p:cNvSpPr txBox="1"/>
            <p:nvPr/>
          </p:nvSpPr>
          <p:spPr>
            <a:xfrm>
              <a:off x="2181225" y="2247900"/>
              <a:ext cx="928459" cy="261610"/>
            </a:xfrm>
            <a:prstGeom prst="rect">
              <a:avLst/>
            </a:prstGeom>
            <a:noFill/>
          </p:spPr>
          <p:txBody>
            <a:bodyPr wrap="none" rtlCol="0">
              <a:spAutoFit/>
            </a:bodyPr>
            <a:lstStyle/>
            <a:p>
              <a:r>
                <a:rPr lang="en-US" sz="1100" dirty="0" smtClean="0">
                  <a:latin typeface="+mn-lt"/>
                </a:rPr>
                <a:t>Zhukov 1998</a:t>
              </a:r>
              <a:endParaRPr lang="en-US" sz="1100" dirty="0">
                <a:latin typeface="+mn-lt"/>
              </a:endParaRPr>
            </a:p>
          </p:txBody>
        </p:sp>
      </p:grpSp>
      <p:grpSp>
        <p:nvGrpSpPr>
          <p:cNvPr id="4" name="Group 105"/>
          <p:cNvGrpSpPr/>
          <p:nvPr/>
        </p:nvGrpSpPr>
        <p:grpSpPr>
          <a:xfrm>
            <a:off x="7266744" y="5086571"/>
            <a:ext cx="1111490" cy="918434"/>
            <a:chOff x="7438194" y="4762721"/>
            <a:chExt cx="1111490" cy="918434"/>
          </a:xfrm>
        </p:grpSpPr>
        <p:pic>
          <p:nvPicPr>
            <p:cNvPr id="62" name="Picture 2"/>
            <p:cNvPicPr>
              <a:picLocks noChangeAspect="1" noChangeArrowheads="1"/>
            </p:cNvPicPr>
            <p:nvPr/>
          </p:nvPicPr>
          <p:blipFill>
            <a:blip r:embed="rId5" cstate="print"/>
            <a:srcRect/>
            <a:stretch>
              <a:fillRect/>
            </a:stretch>
          </p:blipFill>
          <p:spPr bwMode="auto">
            <a:xfrm>
              <a:off x="7473359" y="4816429"/>
              <a:ext cx="1005840" cy="639408"/>
            </a:xfrm>
            <a:prstGeom prst="rect">
              <a:avLst/>
            </a:prstGeom>
            <a:noFill/>
            <a:ln w="9525">
              <a:noFill/>
              <a:miter lim="800000"/>
              <a:headEnd/>
              <a:tailEnd/>
            </a:ln>
          </p:spPr>
        </p:pic>
        <p:sp>
          <p:nvSpPr>
            <p:cNvPr id="60" name="Rounded Rectangle 59"/>
            <p:cNvSpPr/>
            <p:nvPr/>
          </p:nvSpPr>
          <p:spPr bwMode="auto">
            <a:xfrm>
              <a:off x="7438194" y="4762721"/>
              <a:ext cx="1097280" cy="9144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3" name="Rectangle 62"/>
            <p:cNvSpPr/>
            <p:nvPr/>
          </p:nvSpPr>
          <p:spPr>
            <a:xfrm>
              <a:off x="7446371" y="5404156"/>
              <a:ext cx="1103313" cy="276999"/>
            </a:xfrm>
            <a:prstGeom prst="rect">
              <a:avLst/>
            </a:prstGeom>
          </p:spPr>
          <p:txBody>
            <a:bodyPr wrap="square">
              <a:spAutoFit/>
            </a:bodyPr>
            <a:lstStyle/>
            <a:p>
              <a:pPr algn="ctr">
                <a:defRPr/>
              </a:pPr>
              <a:r>
                <a:rPr lang="en-US" sz="1200" dirty="0" err="1" smtClean="0">
                  <a:latin typeface="+mn-lt"/>
                </a:rPr>
                <a:t>Mittring</a:t>
              </a:r>
              <a:r>
                <a:rPr lang="en-US" sz="1200" dirty="0" smtClean="0">
                  <a:latin typeface="+mn-lt"/>
                </a:rPr>
                <a:t> 2007</a:t>
              </a:r>
            </a:p>
          </p:txBody>
        </p:sp>
      </p:grpSp>
      <p:grpSp>
        <p:nvGrpSpPr>
          <p:cNvPr id="5" name="Group 104"/>
          <p:cNvGrpSpPr/>
          <p:nvPr/>
        </p:nvGrpSpPr>
        <p:grpSpPr>
          <a:xfrm>
            <a:off x="7238169" y="4000721"/>
            <a:ext cx="1121015" cy="947009"/>
            <a:chOff x="7400094" y="3448271"/>
            <a:chExt cx="1121015" cy="947009"/>
          </a:xfrm>
        </p:grpSpPr>
        <p:pic>
          <p:nvPicPr>
            <p:cNvPr id="64" name="Picture 2"/>
            <p:cNvPicPr>
              <a:picLocks noChangeAspect="1" noChangeArrowheads="1"/>
            </p:cNvPicPr>
            <p:nvPr/>
          </p:nvPicPr>
          <p:blipFill>
            <a:blip r:embed="rId6" cstate="print"/>
            <a:srcRect/>
            <a:stretch>
              <a:fillRect/>
            </a:stretch>
          </p:blipFill>
          <p:spPr bwMode="auto">
            <a:xfrm>
              <a:off x="7446149" y="3497358"/>
              <a:ext cx="1005840" cy="690056"/>
            </a:xfrm>
            <a:prstGeom prst="rect">
              <a:avLst/>
            </a:prstGeom>
            <a:noFill/>
            <a:ln w="9525">
              <a:noFill/>
              <a:miter lim="800000"/>
              <a:headEnd/>
              <a:tailEnd/>
            </a:ln>
          </p:spPr>
        </p:pic>
        <p:sp>
          <p:nvSpPr>
            <p:cNvPr id="65" name="Rectangle 64"/>
            <p:cNvSpPr/>
            <p:nvPr/>
          </p:nvSpPr>
          <p:spPr>
            <a:xfrm>
              <a:off x="7417796" y="4118281"/>
              <a:ext cx="1103313" cy="276999"/>
            </a:xfrm>
            <a:prstGeom prst="rect">
              <a:avLst/>
            </a:prstGeom>
          </p:spPr>
          <p:txBody>
            <a:bodyPr wrap="square">
              <a:spAutoFit/>
            </a:bodyPr>
            <a:lstStyle/>
            <a:p>
              <a:pPr algn="ctr">
                <a:defRPr/>
              </a:pPr>
              <a:r>
                <a:rPr lang="en-US" sz="1200" dirty="0" err="1" smtClean="0">
                  <a:latin typeface="+mn-lt"/>
                </a:rPr>
                <a:t>Filion</a:t>
              </a:r>
              <a:r>
                <a:rPr lang="en-US" sz="1200" dirty="0" smtClean="0">
                  <a:latin typeface="+mn-lt"/>
                </a:rPr>
                <a:t> 2008</a:t>
              </a:r>
            </a:p>
          </p:txBody>
        </p:sp>
        <p:sp>
          <p:nvSpPr>
            <p:cNvPr id="61" name="Rounded Rectangle 60"/>
            <p:cNvSpPr/>
            <p:nvPr/>
          </p:nvSpPr>
          <p:spPr bwMode="auto">
            <a:xfrm>
              <a:off x="7400094" y="3448271"/>
              <a:ext cx="1097280" cy="9144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grpSp>
        <p:nvGrpSpPr>
          <p:cNvPr id="6" name="Group 106"/>
          <p:cNvGrpSpPr/>
          <p:nvPr/>
        </p:nvGrpSpPr>
        <p:grpSpPr>
          <a:xfrm>
            <a:off x="7780798" y="5781676"/>
            <a:ext cx="1210802" cy="919357"/>
            <a:chOff x="7780798" y="5781676"/>
            <a:chExt cx="1210802" cy="919357"/>
          </a:xfrm>
        </p:grpSpPr>
        <p:sp>
          <p:nvSpPr>
            <p:cNvPr id="67" name="TextBox 9"/>
            <p:cNvSpPr txBox="1">
              <a:spLocks noChangeArrowheads="1"/>
            </p:cNvSpPr>
            <p:nvPr/>
          </p:nvSpPr>
          <p:spPr bwMode="auto">
            <a:xfrm>
              <a:off x="7780798" y="6439423"/>
              <a:ext cx="1210802" cy="261610"/>
            </a:xfrm>
            <a:prstGeom prst="rect">
              <a:avLst/>
            </a:prstGeom>
            <a:noFill/>
            <a:ln w="9525">
              <a:noFill/>
              <a:miter lim="800000"/>
              <a:headEnd/>
              <a:tailEnd/>
            </a:ln>
          </p:spPr>
          <p:txBody>
            <a:bodyPr wrap="square">
              <a:spAutoFit/>
            </a:bodyPr>
            <a:lstStyle/>
            <a:p>
              <a:pPr algn="ctr"/>
              <a:r>
                <a:rPr lang="en-US" sz="1100" dirty="0" err="1">
                  <a:latin typeface="Tw Cen MT" pitchFamily="34" charset="0"/>
                </a:rPr>
                <a:t>Smedberg</a:t>
              </a:r>
              <a:r>
                <a:rPr lang="en-US" sz="1100" dirty="0">
                  <a:latin typeface="Tw Cen MT" pitchFamily="34" charset="0"/>
                </a:rPr>
                <a:t> </a:t>
              </a:r>
              <a:r>
                <a:rPr lang="en-US" sz="1100" dirty="0" smtClean="0">
                  <a:latin typeface="Tw Cen MT" pitchFamily="34" charset="0"/>
                </a:rPr>
                <a:t>2009</a:t>
              </a:r>
              <a:endParaRPr lang="en-US" sz="1100" dirty="0">
                <a:latin typeface="Tw Cen MT" pitchFamily="34" charset="0"/>
              </a:endParaRPr>
            </a:p>
          </p:txBody>
        </p:sp>
        <p:pic>
          <p:nvPicPr>
            <p:cNvPr id="71" name="Picture 5" descr="StaticNoise.png"/>
            <p:cNvPicPr>
              <a:picLocks noChangeAspect="1"/>
            </p:cNvPicPr>
            <p:nvPr/>
          </p:nvPicPr>
          <p:blipFill>
            <a:blip r:embed="rId7" cstate="print"/>
            <a:srcRect/>
            <a:stretch>
              <a:fillRect/>
            </a:stretch>
          </p:blipFill>
          <p:spPr bwMode="auto">
            <a:xfrm>
              <a:off x="7875380" y="5839056"/>
              <a:ext cx="1005840" cy="626210"/>
            </a:xfrm>
            <a:prstGeom prst="rect">
              <a:avLst/>
            </a:prstGeom>
            <a:noFill/>
            <a:ln w="9525">
              <a:noFill/>
              <a:miter lim="800000"/>
              <a:headEnd/>
              <a:tailEnd/>
            </a:ln>
          </p:spPr>
        </p:pic>
        <p:sp>
          <p:nvSpPr>
            <p:cNvPr id="69" name="Rounded Rectangle 68"/>
            <p:cNvSpPr/>
            <p:nvPr/>
          </p:nvSpPr>
          <p:spPr bwMode="auto">
            <a:xfrm>
              <a:off x="7834313" y="5781676"/>
              <a:ext cx="1097280" cy="9144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grpSp>
        <p:nvGrpSpPr>
          <p:cNvPr id="7" name="Group 103"/>
          <p:cNvGrpSpPr/>
          <p:nvPr/>
        </p:nvGrpSpPr>
        <p:grpSpPr>
          <a:xfrm>
            <a:off x="4400841" y="3148890"/>
            <a:ext cx="1220206" cy="929070"/>
            <a:chOff x="5924841" y="2196390"/>
            <a:chExt cx="1220206" cy="929070"/>
          </a:xfrm>
        </p:grpSpPr>
        <p:pic>
          <p:nvPicPr>
            <p:cNvPr id="76" name="Picture 2"/>
            <p:cNvPicPr>
              <a:picLocks noChangeAspect="1" noChangeArrowheads="1"/>
            </p:cNvPicPr>
            <p:nvPr/>
          </p:nvPicPr>
          <p:blipFill>
            <a:blip r:embed="rId8" cstate="print"/>
            <a:srcRect/>
            <a:stretch>
              <a:fillRect/>
            </a:stretch>
          </p:blipFill>
          <p:spPr bwMode="auto">
            <a:xfrm>
              <a:off x="6117441" y="2196390"/>
              <a:ext cx="781036" cy="731520"/>
            </a:xfrm>
            <a:prstGeom prst="rect">
              <a:avLst/>
            </a:prstGeom>
            <a:noFill/>
            <a:ln w="9525">
              <a:noFill/>
              <a:miter lim="800000"/>
              <a:headEnd/>
              <a:tailEnd/>
            </a:ln>
          </p:spPr>
        </p:pic>
        <p:sp>
          <p:nvSpPr>
            <p:cNvPr id="77" name="TextBox 6"/>
            <p:cNvSpPr txBox="1">
              <a:spLocks noChangeArrowheads="1"/>
            </p:cNvSpPr>
            <p:nvPr/>
          </p:nvSpPr>
          <p:spPr bwMode="auto">
            <a:xfrm>
              <a:off x="5924841" y="2863850"/>
              <a:ext cx="1220206" cy="261610"/>
            </a:xfrm>
            <a:prstGeom prst="rect">
              <a:avLst/>
            </a:prstGeom>
            <a:noFill/>
            <a:ln w="9525">
              <a:noFill/>
              <a:miter lim="800000"/>
              <a:headEnd/>
              <a:tailEnd/>
            </a:ln>
          </p:spPr>
          <p:txBody>
            <a:bodyPr wrap="none">
              <a:spAutoFit/>
            </a:bodyPr>
            <a:lstStyle/>
            <a:p>
              <a:pPr algn="ctr">
                <a:defRPr/>
              </a:pPr>
              <a:r>
                <a:rPr lang="en-US" sz="1100" dirty="0" err="1">
                  <a:latin typeface="+mn-lt"/>
                </a:rPr>
                <a:t>Shanmugam</a:t>
              </a:r>
              <a:r>
                <a:rPr lang="en-US" sz="1100" dirty="0">
                  <a:latin typeface="+mn-lt"/>
                </a:rPr>
                <a:t> </a:t>
              </a:r>
              <a:r>
                <a:rPr lang="en-US" sz="1100" dirty="0" smtClean="0">
                  <a:latin typeface="+mn-lt"/>
                </a:rPr>
                <a:t>2007</a:t>
              </a:r>
              <a:endParaRPr lang="en-US" sz="1100" dirty="0">
                <a:latin typeface="+mn-lt"/>
              </a:endParaRPr>
            </a:p>
          </p:txBody>
        </p:sp>
        <p:sp>
          <p:nvSpPr>
            <p:cNvPr id="78" name="Rounded Rectangle 77"/>
            <p:cNvSpPr/>
            <p:nvPr/>
          </p:nvSpPr>
          <p:spPr bwMode="auto">
            <a:xfrm>
              <a:off x="5967413" y="2209800"/>
              <a:ext cx="1097280" cy="9144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grpSp>
        <p:nvGrpSpPr>
          <p:cNvPr id="8" name="Group 99"/>
          <p:cNvGrpSpPr/>
          <p:nvPr/>
        </p:nvGrpSpPr>
        <p:grpSpPr>
          <a:xfrm>
            <a:off x="1973263" y="4160980"/>
            <a:ext cx="1128788" cy="955205"/>
            <a:chOff x="3306763" y="3579955"/>
            <a:chExt cx="1128788" cy="955205"/>
          </a:xfrm>
        </p:grpSpPr>
        <p:pic>
          <p:nvPicPr>
            <p:cNvPr id="82" name="Picture 3"/>
            <p:cNvPicPr>
              <a:picLocks noChangeAspect="1" noChangeArrowheads="1"/>
            </p:cNvPicPr>
            <p:nvPr/>
          </p:nvPicPr>
          <p:blipFill>
            <a:blip r:embed="rId9" cstate="print"/>
            <a:srcRect t="4449"/>
            <a:stretch>
              <a:fillRect/>
            </a:stretch>
          </p:blipFill>
          <p:spPr bwMode="auto">
            <a:xfrm>
              <a:off x="3345630" y="3579955"/>
              <a:ext cx="988727" cy="822960"/>
            </a:xfrm>
            <a:prstGeom prst="rect">
              <a:avLst/>
            </a:prstGeom>
            <a:noFill/>
            <a:ln w="9525">
              <a:noFill/>
              <a:miter lim="800000"/>
              <a:headEnd/>
              <a:tailEnd/>
            </a:ln>
          </p:spPr>
        </p:pic>
        <p:sp>
          <p:nvSpPr>
            <p:cNvPr id="83" name="TextBox 7"/>
            <p:cNvSpPr txBox="1">
              <a:spLocks noChangeArrowheads="1"/>
            </p:cNvSpPr>
            <p:nvPr/>
          </p:nvSpPr>
          <p:spPr bwMode="auto">
            <a:xfrm>
              <a:off x="3311525" y="4273550"/>
              <a:ext cx="1124026" cy="261610"/>
            </a:xfrm>
            <a:prstGeom prst="rect">
              <a:avLst/>
            </a:prstGeom>
            <a:noFill/>
            <a:ln w="9525">
              <a:noFill/>
              <a:miter lim="800000"/>
              <a:headEnd/>
              <a:tailEnd/>
            </a:ln>
          </p:spPr>
          <p:txBody>
            <a:bodyPr wrap="none">
              <a:spAutoFit/>
            </a:bodyPr>
            <a:lstStyle/>
            <a:p>
              <a:pPr>
                <a:defRPr/>
              </a:pPr>
              <a:r>
                <a:rPr lang="en-US" sz="1100" dirty="0" err="1">
                  <a:latin typeface="+mn-lt"/>
                </a:rPr>
                <a:t>Kontkanen</a:t>
              </a:r>
              <a:r>
                <a:rPr lang="en-US" sz="1100" dirty="0">
                  <a:latin typeface="+mn-lt"/>
                </a:rPr>
                <a:t> </a:t>
              </a:r>
              <a:r>
                <a:rPr lang="en-US" sz="1100" dirty="0" smtClean="0">
                  <a:latin typeface="+mn-lt"/>
                </a:rPr>
                <a:t>2005</a:t>
              </a:r>
              <a:endParaRPr lang="en-US" sz="1100" dirty="0">
                <a:latin typeface="+mn-lt"/>
              </a:endParaRPr>
            </a:p>
          </p:txBody>
        </p:sp>
        <p:sp>
          <p:nvSpPr>
            <p:cNvPr id="84" name="Rounded Rectangle 83"/>
            <p:cNvSpPr/>
            <p:nvPr/>
          </p:nvSpPr>
          <p:spPr bwMode="auto">
            <a:xfrm>
              <a:off x="3306763" y="3600450"/>
              <a:ext cx="1097280" cy="9144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grpSp>
        <p:nvGrpSpPr>
          <p:cNvPr id="9" name="Group 101"/>
          <p:cNvGrpSpPr/>
          <p:nvPr/>
        </p:nvGrpSpPr>
        <p:grpSpPr>
          <a:xfrm>
            <a:off x="3101975" y="3295650"/>
            <a:ext cx="1097280" cy="923598"/>
            <a:chOff x="4349750" y="4562475"/>
            <a:chExt cx="1097280" cy="923598"/>
          </a:xfrm>
        </p:grpSpPr>
        <p:grpSp>
          <p:nvGrpSpPr>
            <p:cNvPr id="10" name="Group 9"/>
            <p:cNvGrpSpPr>
              <a:grpSpLocks noChangeAspect="1"/>
            </p:cNvGrpSpPr>
            <p:nvPr/>
          </p:nvGrpSpPr>
          <p:grpSpPr bwMode="auto">
            <a:xfrm>
              <a:off x="4468148" y="4573898"/>
              <a:ext cx="888458" cy="731520"/>
              <a:chOff x="1635223" y="2450658"/>
              <a:chExt cx="4876805" cy="3657598"/>
            </a:xfrm>
          </p:grpSpPr>
          <p:pic>
            <p:nvPicPr>
              <p:cNvPr id="91" name="Picture 3"/>
              <p:cNvPicPr>
                <a:picLocks noChangeAspect="1" noChangeArrowheads="1"/>
              </p:cNvPicPr>
              <p:nvPr/>
            </p:nvPicPr>
            <p:blipFill>
              <a:blip r:embed="rId10" cstate="print"/>
              <a:srcRect/>
              <a:stretch>
                <a:fillRect/>
              </a:stretch>
            </p:blipFill>
            <p:spPr bwMode="auto">
              <a:xfrm>
                <a:off x="1636752" y="2450658"/>
                <a:ext cx="4873756" cy="1827656"/>
              </a:xfrm>
              <a:prstGeom prst="rect">
                <a:avLst/>
              </a:prstGeom>
              <a:noFill/>
              <a:ln w="9525">
                <a:noFill/>
                <a:miter lim="800000"/>
                <a:headEnd/>
                <a:tailEnd/>
              </a:ln>
            </p:spPr>
          </p:pic>
          <p:pic>
            <p:nvPicPr>
              <p:cNvPr id="92" name="Picture 4"/>
              <p:cNvPicPr>
                <a:picLocks noChangeAspect="1" noChangeArrowheads="1"/>
              </p:cNvPicPr>
              <p:nvPr/>
            </p:nvPicPr>
            <p:blipFill>
              <a:blip r:embed="rId11" cstate="print"/>
              <a:srcRect/>
              <a:stretch>
                <a:fillRect/>
              </a:stretch>
            </p:blipFill>
            <p:spPr bwMode="auto">
              <a:xfrm>
                <a:off x="1635223" y="4279457"/>
                <a:ext cx="4876805" cy="1828799"/>
              </a:xfrm>
              <a:prstGeom prst="rect">
                <a:avLst/>
              </a:prstGeom>
              <a:noFill/>
              <a:ln w="9525">
                <a:noFill/>
                <a:miter lim="800000"/>
                <a:headEnd/>
                <a:tailEnd/>
              </a:ln>
            </p:spPr>
          </p:pic>
        </p:grpSp>
        <p:sp>
          <p:nvSpPr>
            <p:cNvPr id="88" name="TextBox 10"/>
            <p:cNvSpPr txBox="1">
              <a:spLocks noChangeArrowheads="1"/>
            </p:cNvSpPr>
            <p:nvPr/>
          </p:nvSpPr>
          <p:spPr bwMode="auto">
            <a:xfrm>
              <a:off x="4391026" y="5224463"/>
              <a:ext cx="1009650" cy="261610"/>
            </a:xfrm>
            <a:prstGeom prst="rect">
              <a:avLst/>
            </a:prstGeom>
            <a:noFill/>
            <a:ln w="9525">
              <a:noFill/>
              <a:miter lim="800000"/>
              <a:headEnd/>
              <a:tailEnd/>
            </a:ln>
          </p:spPr>
          <p:txBody>
            <a:bodyPr wrap="square">
              <a:spAutoFit/>
            </a:bodyPr>
            <a:lstStyle/>
            <a:p>
              <a:pPr algn="ctr">
                <a:defRPr/>
              </a:pPr>
              <a:r>
                <a:rPr lang="en-US" sz="1100" dirty="0" err="1">
                  <a:latin typeface="+mn-lt"/>
                </a:rPr>
                <a:t>Bavoil</a:t>
              </a:r>
              <a:r>
                <a:rPr lang="en-US" sz="1100" dirty="0">
                  <a:latin typeface="+mn-lt"/>
                </a:rPr>
                <a:t> </a:t>
              </a:r>
              <a:r>
                <a:rPr lang="en-US" sz="1100" dirty="0" smtClean="0">
                  <a:latin typeface="+mn-lt"/>
                </a:rPr>
                <a:t>2008</a:t>
              </a:r>
              <a:endParaRPr lang="en-US" sz="1100" dirty="0">
                <a:latin typeface="+mn-lt"/>
              </a:endParaRPr>
            </a:p>
          </p:txBody>
        </p:sp>
        <p:sp>
          <p:nvSpPr>
            <p:cNvPr id="89" name="Rounded Rectangle 88"/>
            <p:cNvSpPr/>
            <p:nvPr/>
          </p:nvSpPr>
          <p:spPr bwMode="auto">
            <a:xfrm>
              <a:off x="4349750" y="4562475"/>
              <a:ext cx="1097280" cy="9144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grpSp>
        <p:nvGrpSpPr>
          <p:cNvPr id="11" name="Group 100"/>
          <p:cNvGrpSpPr/>
          <p:nvPr/>
        </p:nvGrpSpPr>
        <p:grpSpPr>
          <a:xfrm>
            <a:off x="5777789" y="4191545"/>
            <a:ext cx="1281120" cy="927431"/>
            <a:chOff x="4491914" y="3381920"/>
            <a:chExt cx="1281120" cy="927431"/>
          </a:xfrm>
        </p:grpSpPr>
        <p:pic>
          <p:nvPicPr>
            <p:cNvPr id="95" name="Picture 8"/>
            <p:cNvPicPr>
              <a:picLocks noChangeAspect="1" noChangeArrowheads="1"/>
            </p:cNvPicPr>
            <p:nvPr/>
          </p:nvPicPr>
          <p:blipFill>
            <a:blip r:embed="rId12" cstate="print"/>
            <a:srcRect/>
            <a:stretch>
              <a:fillRect/>
            </a:stretch>
          </p:blipFill>
          <p:spPr bwMode="auto">
            <a:xfrm>
              <a:off x="4575135" y="3381920"/>
              <a:ext cx="976619" cy="731520"/>
            </a:xfrm>
            <a:prstGeom prst="rect">
              <a:avLst/>
            </a:prstGeom>
            <a:noFill/>
            <a:ln w="9525">
              <a:noFill/>
              <a:miter lim="800000"/>
              <a:headEnd/>
              <a:tailEnd/>
            </a:ln>
          </p:spPr>
        </p:pic>
        <p:sp>
          <p:nvSpPr>
            <p:cNvPr id="94" name="Rounded Rectangle 93"/>
            <p:cNvSpPr/>
            <p:nvPr/>
          </p:nvSpPr>
          <p:spPr bwMode="auto">
            <a:xfrm>
              <a:off x="4534620" y="3388685"/>
              <a:ext cx="1097280" cy="9144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96" name="TextBox 95"/>
            <p:cNvSpPr txBox="1"/>
            <p:nvPr/>
          </p:nvSpPr>
          <p:spPr>
            <a:xfrm>
              <a:off x="4491914" y="4055435"/>
              <a:ext cx="1281120" cy="253916"/>
            </a:xfrm>
            <a:prstGeom prst="rect">
              <a:avLst/>
            </a:prstGeom>
            <a:noFill/>
          </p:spPr>
          <p:txBody>
            <a:bodyPr wrap="none" rtlCol="0">
              <a:spAutoFit/>
            </a:bodyPr>
            <a:lstStyle/>
            <a:p>
              <a:r>
                <a:rPr lang="en-US" sz="1000" dirty="0" err="1" smtClean="0">
                  <a:latin typeface="+mn-lt"/>
                </a:rPr>
                <a:t>Szirmay-Kalos</a:t>
              </a:r>
              <a:r>
                <a:rPr lang="en-US" sz="1000" dirty="0" smtClean="0">
                  <a:latin typeface="+mn-lt"/>
                </a:rPr>
                <a:t> 2009</a:t>
              </a:r>
              <a:endParaRPr lang="en-US" sz="1000" dirty="0">
                <a:latin typeface="+mn-lt"/>
              </a:endParaRPr>
            </a:p>
          </p:txBody>
        </p:sp>
      </p:grpSp>
      <p:grpSp>
        <p:nvGrpSpPr>
          <p:cNvPr id="12" name="Group 102"/>
          <p:cNvGrpSpPr/>
          <p:nvPr/>
        </p:nvGrpSpPr>
        <p:grpSpPr>
          <a:xfrm>
            <a:off x="4230688" y="4171950"/>
            <a:ext cx="1165225" cy="948998"/>
            <a:chOff x="2506663" y="4629150"/>
            <a:chExt cx="1165225" cy="948998"/>
          </a:xfrm>
        </p:grpSpPr>
        <p:pic>
          <p:nvPicPr>
            <p:cNvPr id="80" name="Picture 3"/>
            <p:cNvPicPr>
              <a:picLocks noChangeAspect="1" noChangeArrowheads="1"/>
            </p:cNvPicPr>
            <p:nvPr/>
          </p:nvPicPr>
          <p:blipFill>
            <a:blip r:embed="rId13" cstate="print"/>
            <a:srcRect/>
            <a:stretch>
              <a:fillRect/>
            </a:stretch>
          </p:blipFill>
          <p:spPr bwMode="auto">
            <a:xfrm>
              <a:off x="2509477" y="4760711"/>
              <a:ext cx="1097280" cy="615616"/>
            </a:xfrm>
            <a:prstGeom prst="rect">
              <a:avLst/>
            </a:prstGeom>
            <a:noFill/>
            <a:ln w="9525">
              <a:noFill/>
              <a:miter lim="800000"/>
              <a:headEnd/>
              <a:tailEnd/>
            </a:ln>
          </p:spPr>
        </p:pic>
        <p:sp>
          <p:nvSpPr>
            <p:cNvPr id="81" name="TextBox 7"/>
            <p:cNvSpPr txBox="1">
              <a:spLocks noChangeArrowheads="1"/>
            </p:cNvSpPr>
            <p:nvPr/>
          </p:nvSpPr>
          <p:spPr bwMode="auto">
            <a:xfrm>
              <a:off x="2536825" y="5316538"/>
              <a:ext cx="1135063" cy="261610"/>
            </a:xfrm>
            <a:prstGeom prst="rect">
              <a:avLst/>
            </a:prstGeom>
            <a:noFill/>
            <a:ln w="9525">
              <a:noFill/>
              <a:miter lim="800000"/>
              <a:headEnd/>
              <a:tailEnd/>
            </a:ln>
          </p:spPr>
          <p:txBody>
            <a:bodyPr>
              <a:spAutoFit/>
            </a:bodyPr>
            <a:lstStyle/>
            <a:p>
              <a:pPr>
                <a:defRPr/>
              </a:pPr>
              <a:r>
                <a:rPr lang="en-US" sz="1100" dirty="0">
                  <a:latin typeface="+mn-lt"/>
                </a:rPr>
                <a:t>McGuire 2009</a:t>
              </a:r>
            </a:p>
          </p:txBody>
        </p:sp>
        <p:sp>
          <p:nvSpPr>
            <p:cNvPr id="97" name="Rounded Rectangle 96"/>
            <p:cNvSpPr/>
            <p:nvPr/>
          </p:nvSpPr>
          <p:spPr bwMode="auto">
            <a:xfrm>
              <a:off x="2506663" y="4629150"/>
              <a:ext cx="1097280" cy="9144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grpSp>
        <p:nvGrpSpPr>
          <p:cNvPr id="15" name="Group 84"/>
          <p:cNvGrpSpPr/>
          <p:nvPr/>
        </p:nvGrpSpPr>
        <p:grpSpPr>
          <a:xfrm>
            <a:off x="7534274" y="2466975"/>
            <a:ext cx="1097280" cy="947188"/>
            <a:chOff x="7534274" y="2466975"/>
            <a:chExt cx="1097280" cy="947188"/>
          </a:xfrm>
        </p:grpSpPr>
        <p:pic>
          <p:nvPicPr>
            <p:cNvPr id="74" name="Picture 2"/>
            <p:cNvPicPr>
              <a:picLocks noChangeAspect="1" noChangeArrowheads="1"/>
            </p:cNvPicPr>
            <p:nvPr/>
          </p:nvPicPr>
          <p:blipFill>
            <a:blip r:embed="rId14" cstate="print"/>
            <a:srcRect l="54971"/>
            <a:stretch>
              <a:fillRect/>
            </a:stretch>
          </p:blipFill>
          <p:spPr bwMode="auto">
            <a:xfrm>
              <a:off x="7705726" y="2483436"/>
              <a:ext cx="761722" cy="731520"/>
            </a:xfrm>
            <a:prstGeom prst="rect">
              <a:avLst/>
            </a:prstGeom>
            <a:noFill/>
            <a:ln w="9525">
              <a:noFill/>
              <a:miter lim="800000"/>
              <a:headEnd/>
              <a:tailEnd/>
            </a:ln>
          </p:spPr>
        </p:pic>
        <p:sp>
          <p:nvSpPr>
            <p:cNvPr id="75" name="Rounded Rectangle 74"/>
            <p:cNvSpPr/>
            <p:nvPr/>
          </p:nvSpPr>
          <p:spPr>
            <a:xfrm>
              <a:off x="7534274" y="2466975"/>
              <a:ext cx="1097280" cy="9144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TextBox 37"/>
            <p:cNvSpPr txBox="1">
              <a:spLocks noChangeArrowheads="1"/>
            </p:cNvSpPr>
            <p:nvPr/>
          </p:nvSpPr>
          <p:spPr bwMode="auto">
            <a:xfrm>
              <a:off x="7631778" y="3152553"/>
              <a:ext cx="926857" cy="261610"/>
            </a:xfrm>
            <a:prstGeom prst="rect">
              <a:avLst/>
            </a:prstGeom>
            <a:noFill/>
            <a:ln w="9525">
              <a:noFill/>
              <a:miter lim="800000"/>
              <a:headEnd/>
              <a:tailEnd/>
            </a:ln>
          </p:spPr>
          <p:txBody>
            <a:bodyPr wrap="none">
              <a:spAutoFit/>
            </a:bodyPr>
            <a:lstStyle/>
            <a:p>
              <a:pPr>
                <a:defRPr/>
              </a:pPr>
              <a:r>
                <a:rPr lang="en-US" sz="1100" dirty="0" err="1" smtClean="0">
                  <a:latin typeface="+mn-lt"/>
                </a:rPr>
                <a:t>Bunnell</a:t>
              </a:r>
              <a:r>
                <a:rPr lang="en-US" sz="1100" dirty="0" smtClean="0">
                  <a:latin typeface="+mn-lt"/>
                </a:rPr>
                <a:t> 2005</a:t>
              </a:r>
              <a:endParaRPr lang="en-US" sz="1100" dirty="0">
                <a:latin typeface="+mn-lt"/>
              </a:endParaRPr>
            </a:p>
          </p:txBody>
        </p:sp>
      </p:grpSp>
      <p:grpSp>
        <p:nvGrpSpPr>
          <p:cNvPr id="72" name="Group 71"/>
          <p:cNvGrpSpPr/>
          <p:nvPr/>
        </p:nvGrpSpPr>
        <p:grpSpPr>
          <a:xfrm>
            <a:off x="896016" y="3371628"/>
            <a:ext cx="1115663" cy="1006148"/>
            <a:chOff x="1457991" y="3514503"/>
            <a:chExt cx="1115663" cy="1006148"/>
          </a:xfrm>
        </p:grpSpPr>
        <p:pic>
          <p:nvPicPr>
            <p:cNvPr id="73" name="Picture 4"/>
            <p:cNvPicPr>
              <a:picLocks noChangeAspect="1" noChangeArrowheads="1"/>
            </p:cNvPicPr>
            <p:nvPr/>
          </p:nvPicPr>
          <p:blipFill>
            <a:blip r:embed="rId15" cstate="print"/>
            <a:srcRect/>
            <a:stretch>
              <a:fillRect/>
            </a:stretch>
          </p:blipFill>
          <p:spPr bwMode="auto">
            <a:xfrm>
              <a:off x="1542787" y="3697066"/>
              <a:ext cx="486280" cy="640080"/>
            </a:xfrm>
            <a:prstGeom prst="rect">
              <a:avLst/>
            </a:prstGeom>
            <a:noFill/>
            <a:ln w="9525">
              <a:noFill/>
              <a:miter lim="800000"/>
              <a:headEnd/>
              <a:tailEnd/>
            </a:ln>
          </p:spPr>
        </p:pic>
        <p:sp>
          <p:nvSpPr>
            <p:cNvPr id="85" name="TextBox 7"/>
            <p:cNvSpPr txBox="1">
              <a:spLocks noChangeArrowheads="1"/>
            </p:cNvSpPr>
            <p:nvPr/>
          </p:nvSpPr>
          <p:spPr bwMode="auto">
            <a:xfrm>
              <a:off x="1457991" y="4259041"/>
              <a:ext cx="1113759" cy="261610"/>
            </a:xfrm>
            <a:prstGeom prst="rect">
              <a:avLst/>
            </a:prstGeom>
            <a:noFill/>
            <a:ln w="9525">
              <a:noFill/>
              <a:miter lim="800000"/>
              <a:headEnd/>
              <a:tailEnd/>
            </a:ln>
          </p:spPr>
          <p:txBody>
            <a:bodyPr wrap="square">
              <a:spAutoFit/>
            </a:bodyPr>
            <a:lstStyle/>
            <a:p>
              <a:pPr algn="ctr">
                <a:defRPr/>
              </a:pPr>
              <a:r>
                <a:rPr lang="en-US" sz="1100" dirty="0" err="1">
                  <a:latin typeface="+mn-lt"/>
                </a:rPr>
                <a:t>Kontkanen</a:t>
              </a:r>
              <a:r>
                <a:rPr lang="en-US" sz="1100" dirty="0">
                  <a:latin typeface="+mn-lt"/>
                </a:rPr>
                <a:t> </a:t>
              </a:r>
              <a:r>
                <a:rPr lang="en-US" sz="1100" dirty="0" smtClean="0">
                  <a:latin typeface="+mn-lt"/>
                </a:rPr>
                <a:t>2006</a:t>
              </a:r>
              <a:endParaRPr lang="en-US" sz="1100" dirty="0">
                <a:latin typeface="+mn-lt"/>
              </a:endParaRPr>
            </a:p>
          </p:txBody>
        </p:sp>
        <p:sp>
          <p:nvSpPr>
            <p:cNvPr id="86" name="Rounded Rectangle 85"/>
            <p:cNvSpPr/>
            <p:nvPr/>
          </p:nvSpPr>
          <p:spPr>
            <a:xfrm>
              <a:off x="1476374" y="3571875"/>
              <a:ext cx="1097280" cy="9144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7" name="Picture 7"/>
            <p:cNvPicPr>
              <a:picLocks noChangeAspect="1" noChangeArrowheads="1"/>
            </p:cNvPicPr>
            <p:nvPr/>
          </p:nvPicPr>
          <p:blipFill>
            <a:blip r:embed="rId16" cstate="print"/>
            <a:srcRect/>
            <a:stretch>
              <a:fillRect/>
            </a:stretch>
          </p:blipFill>
          <p:spPr bwMode="auto">
            <a:xfrm>
              <a:off x="2136474" y="3703416"/>
              <a:ext cx="323752" cy="640080"/>
            </a:xfrm>
            <a:prstGeom prst="rect">
              <a:avLst/>
            </a:prstGeom>
            <a:noFill/>
            <a:ln w="9525">
              <a:noFill/>
              <a:miter lim="800000"/>
              <a:headEnd/>
              <a:tailEnd/>
            </a:ln>
          </p:spPr>
        </p:pic>
        <p:sp>
          <p:nvSpPr>
            <p:cNvPr id="90" name="TextBox 37"/>
            <p:cNvSpPr txBox="1">
              <a:spLocks noChangeArrowheads="1"/>
            </p:cNvSpPr>
            <p:nvPr/>
          </p:nvSpPr>
          <p:spPr bwMode="auto">
            <a:xfrm>
              <a:off x="1637203" y="3514503"/>
              <a:ext cx="755335" cy="261610"/>
            </a:xfrm>
            <a:prstGeom prst="rect">
              <a:avLst/>
            </a:prstGeom>
            <a:noFill/>
            <a:ln w="9525">
              <a:noFill/>
              <a:miter lim="800000"/>
              <a:headEnd/>
              <a:tailEnd/>
            </a:ln>
          </p:spPr>
          <p:txBody>
            <a:bodyPr wrap="none">
              <a:spAutoFit/>
            </a:bodyPr>
            <a:lstStyle/>
            <a:p>
              <a:pPr algn="ctr">
                <a:defRPr/>
              </a:pPr>
              <a:r>
                <a:rPr lang="en-US" sz="1100" dirty="0">
                  <a:latin typeface="+mn-lt"/>
                </a:rPr>
                <a:t>Kirk </a:t>
              </a:r>
              <a:r>
                <a:rPr lang="en-US" sz="1100" dirty="0" smtClean="0">
                  <a:latin typeface="+mn-lt"/>
                </a:rPr>
                <a:t>2007</a:t>
              </a:r>
              <a:endParaRPr lang="en-US" sz="1100" dirty="0">
                <a:latin typeface="+mn-lt"/>
              </a:endParaRPr>
            </a:p>
          </p:txBody>
        </p:sp>
      </p:grpSp>
    </p:spTree>
  </p:cSld>
  <p:clrMapOvr>
    <a:masterClrMapping/>
  </p:clrMapOvr>
  <p:transition advTm="14024"/>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1202" name="Title 1"/>
          <p:cNvSpPr>
            <a:spLocks noGrp="1"/>
          </p:cNvSpPr>
          <p:nvPr>
            <p:ph type="title"/>
          </p:nvPr>
        </p:nvSpPr>
        <p:spPr>
          <a:xfrm>
            <a:off x="612775" y="228600"/>
            <a:ext cx="8153400" cy="990600"/>
          </a:xfrm>
        </p:spPr>
        <p:txBody>
          <a:bodyPr/>
          <a:lstStyle/>
          <a:p>
            <a:pPr eaLnBrk="1" hangingPunct="1"/>
            <a:r>
              <a:rPr lang="en-US" dirty="0" smtClean="0"/>
              <a:t>Screen Space AO Methods</a:t>
            </a:r>
          </a:p>
        </p:txBody>
      </p:sp>
      <p:grpSp>
        <p:nvGrpSpPr>
          <p:cNvPr id="2" name="Group 46"/>
          <p:cNvGrpSpPr/>
          <p:nvPr/>
        </p:nvGrpSpPr>
        <p:grpSpPr>
          <a:xfrm>
            <a:off x="5276850" y="1733550"/>
            <a:ext cx="1887538" cy="1835150"/>
            <a:chOff x="5276850" y="1733550"/>
            <a:chExt cx="1887538" cy="1835150"/>
          </a:xfrm>
        </p:grpSpPr>
        <p:pic>
          <p:nvPicPr>
            <p:cNvPr id="51232" name="Picture 2"/>
            <p:cNvPicPr>
              <a:picLocks noChangeAspect="1" noChangeArrowheads="1"/>
            </p:cNvPicPr>
            <p:nvPr/>
          </p:nvPicPr>
          <p:blipFill>
            <a:blip r:embed="rId3" cstate="print"/>
            <a:srcRect/>
            <a:stretch>
              <a:fillRect/>
            </a:stretch>
          </p:blipFill>
          <p:spPr bwMode="auto">
            <a:xfrm>
              <a:off x="5422115" y="1758240"/>
              <a:ext cx="1597008" cy="1495761"/>
            </a:xfrm>
            <a:prstGeom prst="rect">
              <a:avLst/>
            </a:prstGeom>
            <a:noFill/>
            <a:ln w="9525">
              <a:noFill/>
              <a:miter lim="800000"/>
              <a:headEnd/>
              <a:tailEnd/>
            </a:ln>
          </p:spPr>
        </p:pic>
        <p:sp>
          <p:nvSpPr>
            <p:cNvPr id="30752" name="TextBox 6"/>
            <p:cNvSpPr txBox="1">
              <a:spLocks noChangeArrowheads="1"/>
            </p:cNvSpPr>
            <p:nvPr/>
          </p:nvSpPr>
          <p:spPr bwMode="auto">
            <a:xfrm>
              <a:off x="5276850" y="3206750"/>
              <a:ext cx="1887538" cy="276225"/>
            </a:xfrm>
            <a:prstGeom prst="rect">
              <a:avLst/>
            </a:prstGeom>
            <a:noFill/>
            <a:ln w="9525">
              <a:noFill/>
              <a:miter lim="800000"/>
              <a:headEnd/>
              <a:tailEnd/>
            </a:ln>
          </p:spPr>
          <p:txBody>
            <a:bodyPr wrap="none">
              <a:spAutoFit/>
            </a:bodyPr>
            <a:lstStyle/>
            <a:p>
              <a:pPr algn="ctr">
                <a:defRPr/>
              </a:pPr>
              <a:r>
                <a:rPr lang="en-US" sz="1200" dirty="0" err="1">
                  <a:latin typeface="+mn-lt"/>
                </a:rPr>
                <a:t>Shanmugam</a:t>
              </a:r>
              <a:r>
                <a:rPr lang="en-US" sz="1200" dirty="0">
                  <a:latin typeface="+mn-lt"/>
                </a:rPr>
                <a:t> &amp; </a:t>
              </a:r>
              <a:r>
                <a:rPr lang="en-US" sz="1200" dirty="0" err="1">
                  <a:latin typeface="+mn-lt"/>
                </a:rPr>
                <a:t>Arikan</a:t>
              </a:r>
              <a:r>
                <a:rPr lang="en-US" sz="1200" dirty="0">
                  <a:latin typeface="+mn-lt"/>
                </a:rPr>
                <a:t> 2007</a:t>
              </a:r>
            </a:p>
          </p:txBody>
        </p:sp>
        <p:sp>
          <p:nvSpPr>
            <p:cNvPr id="50" name="Rounded Rectangle 49"/>
            <p:cNvSpPr/>
            <p:nvPr/>
          </p:nvSpPr>
          <p:spPr bwMode="auto">
            <a:xfrm>
              <a:off x="5319713" y="1733550"/>
              <a:ext cx="1801812" cy="183515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grpSp>
        <p:nvGrpSpPr>
          <p:cNvPr id="5" name="Group 69"/>
          <p:cNvGrpSpPr/>
          <p:nvPr/>
        </p:nvGrpSpPr>
        <p:grpSpPr>
          <a:xfrm>
            <a:off x="3106738" y="1438275"/>
            <a:ext cx="2155825" cy="3983038"/>
            <a:chOff x="3106738" y="1438275"/>
            <a:chExt cx="2155825" cy="3983038"/>
          </a:xfrm>
        </p:grpSpPr>
        <p:pic>
          <p:nvPicPr>
            <p:cNvPr id="51240" name="Picture 3"/>
            <p:cNvPicPr>
              <a:picLocks noChangeAspect="1" noChangeArrowheads="1"/>
            </p:cNvPicPr>
            <p:nvPr/>
          </p:nvPicPr>
          <p:blipFill>
            <a:blip r:embed="rId4" cstate="print"/>
            <a:srcRect/>
            <a:stretch>
              <a:fillRect/>
            </a:stretch>
          </p:blipFill>
          <p:spPr bwMode="auto">
            <a:xfrm>
              <a:off x="3166702" y="3998711"/>
              <a:ext cx="2046717" cy="1148286"/>
            </a:xfrm>
            <a:prstGeom prst="rect">
              <a:avLst/>
            </a:prstGeom>
            <a:noFill/>
            <a:ln w="9525">
              <a:noFill/>
              <a:miter lim="800000"/>
              <a:headEnd/>
              <a:tailEnd/>
            </a:ln>
          </p:spPr>
        </p:pic>
        <p:sp>
          <p:nvSpPr>
            <p:cNvPr id="41001" name="TextBox 7"/>
            <p:cNvSpPr txBox="1">
              <a:spLocks noChangeArrowheads="1"/>
            </p:cNvSpPr>
            <p:nvPr/>
          </p:nvSpPr>
          <p:spPr bwMode="auto">
            <a:xfrm>
              <a:off x="3622675" y="5145088"/>
              <a:ext cx="1135063" cy="276225"/>
            </a:xfrm>
            <a:prstGeom prst="rect">
              <a:avLst/>
            </a:prstGeom>
            <a:noFill/>
            <a:ln w="9525">
              <a:noFill/>
              <a:miter lim="800000"/>
              <a:headEnd/>
              <a:tailEnd/>
            </a:ln>
          </p:spPr>
          <p:txBody>
            <a:bodyPr>
              <a:spAutoFit/>
            </a:bodyPr>
            <a:lstStyle/>
            <a:p>
              <a:pPr>
                <a:defRPr/>
              </a:pPr>
              <a:r>
                <a:rPr lang="en-US" sz="1200" dirty="0">
                  <a:latin typeface="+mn-lt"/>
                </a:rPr>
                <a:t>McGuire 2009</a:t>
              </a:r>
            </a:p>
          </p:txBody>
        </p:sp>
        <p:pic>
          <p:nvPicPr>
            <p:cNvPr id="51238" name="Picture 3"/>
            <p:cNvPicPr>
              <a:picLocks noChangeAspect="1" noChangeArrowheads="1"/>
            </p:cNvPicPr>
            <p:nvPr/>
          </p:nvPicPr>
          <p:blipFill>
            <a:blip r:embed="rId5" cstate="print"/>
            <a:srcRect t="4449"/>
            <a:stretch>
              <a:fillRect/>
            </a:stretch>
          </p:blipFill>
          <p:spPr bwMode="auto">
            <a:xfrm>
              <a:off x="3250379" y="1846405"/>
              <a:ext cx="1879362" cy="1564273"/>
            </a:xfrm>
            <a:prstGeom prst="rect">
              <a:avLst/>
            </a:prstGeom>
            <a:noFill/>
            <a:ln w="9525">
              <a:noFill/>
              <a:miter lim="800000"/>
              <a:headEnd/>
              <a:tailEnd/>
            </a:ln>
          </p:spPr>
        </p:pic>
        <p:sp>
          <p:nvSpPr>
            <p:cNvPr id="40999" name="TextBox 7"/>
            <p:cNvSpPr txBox="1">
              <a:spLocks noChangeArrowheads="1"/>
            </p:cNvSpPr>
            <p:nvPr/>
          </p:nvSpPr>
          <p:spPr bwMode="auto">
            <a:xfrm>
              <a:off x="3330575" y="3311525"/>
              <a:ext cx="1706563" cy="276225"/>
            </a:xfrm>
            <a:prstGeom prst="rect">
              <a:avLst/>
            </a:prstGeom>
            <a:noFill/>
            <a:ln w="9525">
              <a:noFill/>
              <a:miter lim="800000"/>
              <a:headEnd/>
              <a:tailEnd/>
            </a:ln>
          </p:spPr>
          <p:txBody>
            <a:bodyPr wrap="none">
              <a:spAutoFit/>
            </a:bodyPr>
            <a:lstStyle/>
            <a:p>
              <a:pPr>
                <a:defRPr/>
              </a:pPr>
              <a:r>
                <a:rPr lang="en-US" sz="1200" dirty="0" err="1">
                  <a:latin typeface="+mn-lt"/>
                </a:rPr>
                <a:t>Kontkanen</a:t>
              </a:r>
              <a:r>
                <a:rPr lang="en-US" sz="1200" dirty="0">
                  <a:latin typeface="+mn-lt"/>
                </a:rPr>
                <a:t> &amp; </a:t>
              </a:r>
              <a:r>
                <a:rPr lang="en-US" sz="1200" dirty="0" err="1">
                  <a:latin typeface="+mn-lt"/>
                </a:rPr>
                <a:t>Laine</a:t>
              </a:r>
              <a:r>
                <a:rPr lang="en-US" sz="1200" dirty="0">
                  <a:latin typeface="+mn-lt"/>
                </a:rPr>
                <a:t> 2005</a:t>
              </a:r>
            </a:p>
          </p:txBody>
        </p:sp>
        <p:sp>
          <p:nvSpPr>
            <p:cNvPr id="41" name="Rounded Rectangle 40"/>
            <p:cNvSpPr/>
            <p:nvPr/>
          </p:nvSpPr>
          <p:spPr bwMode="auto">
            <a:xfrm>
              <a:off x="3106738" y="1733550"/>
              <a:ext cx="2155825" cy="3678238"/>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0973" name="TextBox 69"/>
            <p:cNvSpPr txBox="1">
              <a:spLocks noChangeArrowheads="1"/>
            </p:cNvSpPr>
            <p:nvPr/>
          </p:nvSpPr>
          <p:spPr bwMode="auto">
            <a:xfrm>
              <a:off x="3724275" y="1438275"/>
              <a:ext cx="920750" cy="338138"/>
            </a:xfrm>
            <a:prstGeom prst="rect">
              <a:avLst/>
            </a:prstGeom>
            <a:noFill/>
            <a:ln w="9525">
              <a:noFill/>
              <a:miter lim="800000"/>
              <a:headEnd/>
              <a:tailEnd/>
            </a:ln>
          </p:spPr>
          <p:txBody>
            <a:bodyPr wrap="none">
              <a:spAutoFit/>
            </a:bodyPr>
            <a:lstStyle/>
            <a:p>
              <a:pPr algn="ctr">
                <a:defRPr/>
              </a:pPr>
              <a:r>
                <a:rPr lang="en-US" sz="1600" dirty="0" err="1">
                  <a:solidFill>
                    <a:schemeClr val="tx2"/>
                  </a:solidFill>
                  <a:latin typeface="+mj-lt"/>
                </a:rPr>
                <a:t>Splatting</a:t>
              </a:r>
              <a:endParaRPr lang="en-US" sz="1600" dirty="0">
                <a:solidFill>
                  <a:schemeClr val="tx2"/>
                </a:solidFill>
                <a:latin typeface="+mj-lt"/>
              </a:endParaRPr>
            </a:p>
          </p:txBody>
        </p:sp>
      </p:grpSp>
      <p:grpSp>
        <p:nvGrpSpPr>
          <p:cNvPr id="6" name="Group 75"/>
          <p:cNvGrpSpPr/>
          <p:nvPr/>
        </p:nvGrpSpPr>
        <p:grpSpPr>
          <a:xfrm>
            <a:off x="5338763" y="4138613"/>
            <a:ext cx="3700462" cy="2624137"/>
            <a:chOff x="5338763" y="4138613"/>
            <a:chExt cx="3700462" cy="2624137"/>
          </a:xfrm>
        </p:grpSpPr>
        <p:sp>
          <p:nvSpPr>
            <p:cNvPr id="51220" name="TextBox 9"/>
            <p:cNvSpPr txBox="1">
              <a:spLocks noChangeArrowheads="1"/>
            </p:cNvSpPr>
            <p:nvPr/>
          </p:nvSpPr>
          <p:spPr bwMode="auto">
            <a:xfrm>
              <a:off x="6209172" y="6477523"/>
              <a:ext cx="1959645" cy="277123"/>
            </a:xfrm>
            <a:prstGeom prst="rect">
              <a:avLst/>
            </a:prstGeom>
            <a:noFill/>
            <a:ln w="9525">
              <a:noFill/>
              <a:miter lim="800000"/>
              <a:headEnd/>
              <a:tailEnd/>
            </a:ln>
          </p:spPr>
          <p:txBody>
            <a:bodyPr>
              <a:spAutoFit/>
            </a:bodyPr>
            <a:lstStyle/>
            <a:p>
              <a:pPr algn="ctr"/>
              <a:r>
                <a:rPr lang="en-US" sz="1200" dirty="0" err="1">
                  <a:latin typeface="Tw Cen MT" pitchFamily="34" charset="0"/>
                </a:rPr>
                <a:t>Smedberg</a:t>
              </a:r>
              <a:r>
                <a:rPr lang="en-US" sz="1200" dirty="0">
                  <a:latin typeface="Tw Cen MT" pitchFamily="34" charset="0"/>
                </a:rPr>
                <a:t> &amp;Wright 2009</a:t>
              </a:r>
            </a:p>
          </p:txBody>
        </p:sp>
        <p:grpSp>
          <p:nvGrpSpPr>
            <p:cNvPr id="7" name="Group 64"/>
            <p:cNvGrpSpPr>
              <a:grpSpLocks/>
            </p:cNvGrpSpPr>
            <p:nvPr/>
          </p:nvGrpSpPr>
          <p:grpSpPr bwMode="auto">
            <a:xfrm>
              <a:off x="5579855" y="4515081"/>
              <a:ext cx="3218279" cy="2003616"/>
              <a:chOff x="5960487" y="3991505"/>
              <a:chExt cx="2651667" cy="1650301"/>
            </a:xfrm>
          </p:grpSpPr>
          <p:pic>
            <p:nvPicPr>
              <p:cNvPr id="51222" name="Picture 5" descr="StaticNoise.png"/>
              <p:cNvPicPr>
                <a:picLocks noChangeAspect="1"/>
              </p:cNvPicPr>
              <p:nvPr/>
            </p:nvPicPr>
            <p:blipFill>
              <a:blip r:embed="rId6" cstate="print"/>
              <a:srcRect/>
              <a:stretch>
                <a:fillRect/>
              </a:stretch>
            </p:blipFill>
            <p:spPr bwMode="auto">
              <a:xfrm>
                <a:off x="5960487" y="3991505"/>
                <a:ext cx="2651667" cy="1650301"/>
              </a:xfrm>
              <a:prstGeom prst="rect">
                <a:avLst/>
              </a:prstGeom>
              <a:noFill/>
              <a:ln w="9525">
                <a:noFill/>
                <a:miter lim="800000"/>
                <a:headEnd/>
                <a:tailEnd/>
              </a:ln>
            </p:spPr>
          </p:pic>
          <p:grpSp>
            <p:nvGrpSpPr>
              <p:cNvPr id="8" name="Group 63"/>
              <p:cNvGrpSpPr>
                <a:grpSpLocks/>
              </p:cNvGrpSpPr>
              <p:nvPr/>
            </p:nvGrpSpPr>
            <p:grpSpPr bwMode="auto">
              <a:xfrm>
                <a:off x="7404262" y="5279748"/>
                <a:ext cx="990739" cy="247198"/>
                <a:chOff x="7404262" y="5279748"/>
                <a:chExt cx="990739" cy="247198"/>
              </a:xfrm>
            </p:grpSpPr>
            <p:sp>
              <p:nvSpPr>
                <p:cNvPr id="51224" name="TextBox 6"/>
                <p:cNvSpPr txBox="1">
                  <a:spLocks noChangeArrowheads="1"/>
                </p:cNvSpPr>
                <p:nvPr/>
              </p:nvSpPr>
              <p:spPr bwMode="auto">
                <a:xfrm>
                  <a:off x="7404262" y="5280639"/>
                  <a:ext cx="990739" cy="246307"/>
                </a:xfrm>
                <a:prstGeom prst="rect">
                  <a:avLst/>
                </a:prstGeom>
                <a:noFill/>
                <a:ln w="9525">
                  <a:noFill/>
                  <a:miter lim="800000"/>
                  <a:headEnd/>
                  <a:tailEnd/>
                </a:ln>
              </p:spPr>
              <p:txBody>
                <a:bodyPr wrap="none">
                  <a:spAutoFit/>
                </a:bodyPr>
                <a:lstStyle/>
                <a:p>
                  <a:r>
                    <a:rPr lang="en-US" sz="1000">
                      <a:latin typeface="Tw Cen MT" pitchFamily="34" charset="0"/>
                    </a:rPr>
                    <a:t>Camera moving</a:t>
                  </a:r>
                </a:p>
              </p:txBody>
            </p:sp>
            <p:cxnSp>
              <p:nvCxnSpPr>
                <p:cNvPr id="23" name="Straight Arrow Connector 22"/>
                <p:cNvCxnSpPr/>
                <p:nvPr/>
              </p:nvCxnSpPr>
              <p:spPr bwMode="auto">
                <a:xfrm>
                  <a:off x="7660929" y="5279748"/>
                  <a:ext cx="476198"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grpSp>
        <p:sp>
          <p:nvSpPr>
            <p:cNvPr id="57" name="Rounded Rectangle 56"/>
            <p:cNvSpPr/>
            <p:nvPr/>
          </p:nvSpPr>
          <p:spPr bwMode="auto">
            <a:xfrm>
              <a:off x="5338763" y="4438651"/>
              <a:ext cx="3700462" cy="2324099"/>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0977" name="TextBox 74"/>
            <p:cNvSpPr txBox="1">
              <a:spLocks noChangeArrowheads="1"/>
            </p:cNvSpPr>
            <p:nvPr/>
          </p:nvSpPr>
          <p:spPr bwMode="auto">
            <a:xfrm>
              <a:off x="6191251" y="4138613"/>
              <a:ext cx="1995487" cy="338137"/>
            </a:xfrm>
            <a:prstGeom prst="rect">
              <a:avLst/>
            </a:prstGeom>
            <a:noFill/>
            <a:ln w="9525">
              <a:noFill/>
              <a:miter lim="800000"/>
              <a:headEnd/>
              <a:tailEnd/>
            </a:ln>
          </p:spPr>
          <p:txBody>
            <a:bodyPr wrap="none">
              <a:spAutoFit/>
            </a:bodyPr>
            <a:lstStyle/>
            <a:p>
              <a:pPr algn="ctr">
                <a:defRPr/>
              </a:pPr>
              <a:r>
                <a:rPr lang="en-US" sz="1600" dirty="0">
                  <a:solidFill>
                    <a:schemeClr val="tx2"/>
                  </a:solidFill>
                  <a:latin typeface="+mj-lt"/>
                </a:rPr>
                <a:t>Temporal </a:t>
              </a:r>
              <a:r>
                <a:rPr lang="en-US" sz="1600" dirty="0" err="1">
                  <a:solidFill>
                    <a:schemeClr val="tx2"/>
                  </a:solidFill>
                  <a:latin typeface="+mj-lt"/>
                </a:rPr>
                <a:t>Reprojection</a:t>
              </a:r>
              <a:endParaRPr lang="en-US" sz="1600" dirty="0">
                <a:solidFill>
                  <a:schemeClr val="tx2"/>
                </a:solidFill>
                <a:latin typeface="+mj-lt"/>
              </a:endParaRPr>
            </a:p>
          </p:txBody>
        </p:sp>
      </p:grpSp>
      <p:grpSp>
        <p:nvGrpSpPr>
          <p:cNvPr id="9" name="Group 47"/>
          <p:cNvGrpSpPr/>
          <p:nvPr/>
        </p:nvGrpSpPr>
        <p:grpSpPr>
          <a:xfrm>
            <a:off x="7178675" y="1438067"/>
            <a:ext cx="1844675" cy="2116346"/>
            <a:chOff x="7178675" y="1438067"/>
            <a:chExt cx="1844675" cy="2116346"/>
          </a:xfrm>
        </p:grpSpPr>
        <p:grpSp>
          <p:nvGrpSpPr>
            <p:cNvPr id="10" name="Group 9"/>
            <p:cNvGrpSpPr>
              <a:grpSpLocks/>
            </p:cNvGrpSpPr>
            <p:nvPr/>
          </p:nvGrpSpPr>
          <p:grpSpPr bwMode="auto">
            <a:xfrm>
              <a:off x="7278023" y="1906898"/>
              <a:ext cx="1645977" cy="1355229"/>
              <a:chOff x="1635223" y="2450658"/>
              <a:chExt cx="4876805" cy="3657598"/>
            </a:xfrm>
          </p:grpSpPr>
          <p:pic>
            <p:nvPicPr>
              <p:cNvPr id="51246" name="Picture 3"/>
              <p:cNvPicPr>
                <a:picLocks noChangeAspect="1" noChangeArrowheads="1"/>
              </p:cNvPicPr>
              <p:nvPr/>
            </p:nvPicPr>
            <p:blipFill>
              <a:blip r:embed="rId7" cstate="print"/>
              <a:srcRect/>
              <a:stretch>
                <a:fillRect/>
              </a:stretch>
            </p:blipFill>
            <p:spPr bwMode="auto">
              <a:xfrm>
                <a:off x="1636752" y="2450658"/>
                <a:ext cx="4873756" cy="1827656"/>
              </a:xfrm>
              <a:prstGeom prst="rect">
                <a:avLst/>
              </a:prstGeom>
              <a:noFill/>
              <a:ln w="9525">
                <a:noFill/>
                <a:miter lim="800000"/>
                <a:headEnd/>
                <a:tailEnd/>
              </a:ln>
            </p:spPr>
          </p:pic>
          <p:pic>
            <p:nvPicPr>
              <p:cNvPr id="51247" name="Picture 4"/>
              <p:cNvPicPr>
                <a:picLocks noChangeAspect="1" noChangeArrowheads="1"/>
              </p:cNvPicPr>
              <p:nvPr/>
            </p:nvPicPr>
            <p:blipFill>
              <a:blip r:embed="rId8" cstate="print"/>
              <a:srcRect/>
              <a:stretch>
                <a:fillRect/>
              </a:stretch>
            </p:blipFill>
            <p:spPr bwMode="auto">
              <a:xfrm>
                <a:off x="1635223" y="4279457"/>
                <a:ext cx="4876805" cy="1828799"/>
              </a:xfrm>
              <a:prstGeom prst="rect">
                <a:avLst/>
              </a:prstGeom>
              <a:noFill/>
              <a:ln w="9525">
                <a:noFill/>
                <a:miter lim="800000"/>
                <a:headEnd/>
                <a:tailEnd/>
              </a:ln>
            </p:spPr>
          </p:pic>
        </p:grpSp>
        <p:sp>
          <p:nvSpPr>
            <p:cNvPr id="41005" name="TextBox 10"/>
            <p:cNvSpPr txBox="1">
              <a:spLocks noChangeArrowheads="1"/>
            </p:cNvSpPr>
            <p:nvPr/>
          </p:nvSpPr>
          <p:spPr bwMode="auto">
            <a:xfrm>
              <a:off x="7458075" y="3205163"/>
              <a:ext cx="1285875" cy="277812"/>
            </a:xfrm>
            <a:prstGeom prst="rect">
              <a:avLst/>
            </a:prstGeom>
            <a:noFill/>
            <a:ln w="9525">
              <a:noFill/>
              <a:miter lim="800000"/>
              <a:headEnd/>
              <a:tailEnd/>
            </a:ln>
          </p:spPr>
          <p:txBody>
            <a:bodyPr>
              <a:spAutoFit/>
            </a:bodyPr>
            <a:lstStyle/>
            <a:p>
              <a:pPr algn="ctr">
                <a:defRPr/>
              </a:pPr>
              <a:r>
                <a:rPr lang="en-US" sz="1200" dirty="0" err="1">
                  <a:latin typeface="+mn-lt"/>
                </a:rPr>
                <a:t>Bavoil</a:t>
              </a:r>
              <a:r>
                <a:rPr lang="en-US" sz="1200" dirty="0">
                  <a:latin typeface="+mn-lt"/>
                </a:rPr>
                <a:t> et al. 2008</a:t>
              </a:r>
            </a:p>
          </p:txBody>
        </p:sp>
        <p:sp>
          <p:nvSpPr>
            <p:cNvPr id="39" name="Rounded Rectangle 38"/>
            <p:cNvSpPr/>
            <p:nvPr/>
          </p:nvSpPr>
          <p:spPr bwMode="auto">
            <a:xfrm>
              <a:off x="7178675" y="1733550"/>
              <a:ext cx="1844675" cy="1820863"/>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2" name="TextBox 70"/>
            <p:cNvSpPr txBox="1">
              <a:spLocks noChangeArrowheads="1"/>
            </p:cNvSpPr>
            <p:nvPr/>
          </p:nvSpPr>
          <p:spPr bwMode="auto">
            <a:xfrm>
              <a:off x="7531790" y="1438067"/>
              <a:ext cx="1138453" cy="338554"/>
            </a:xfrm>
            <a:prstGeom prst="rect">
              <a:avLst/>
            </a:prstGeom>
            <a:noFill/>
            <a:ln w="9525">
              <a:noFill/>
              <a:miter lim="800000"/>
              <a:headEnd/>
              <a:tailEnd/>
            </a:ln>
          </p:spPr>
          <p:txBody>
            <a:bodyPr wrap="none">
              <a:spAutoFit/>
            </a:bodyPr>
            <a:lstStyle/>
            <a:p>
              <a:pPr algn="ctr">
                <a:defRPr/>
              </a:pPr>
              <a:r>
                <a:rPr lang="en-US" sz="1600" dirty="0" smtClean="0">
                  <a:solidFill>
                    <a:schemeClr val="tx2"/>
                  </a:solidFill>
                  <a:latin typeface="+mj-lt"/>
                </a:rPr>
                <a:t>Hemisphere</a:t>
              </a:r>
              <a:endParaRPr lang="en-US" sz="1600" dirty="0">
                <a:solidFill>
                  <a:schemeClr val="tx2"/>
                </a:solidFill>
                <a:latin typeface="+mj-lt"/>
              </a:endParaRPr>
            </a:p>
          </p:txBody>
        </p:sp>
      </p:grpSp>
      <p:sp>
        <p:nvSpPr>
          <p:cNvPr id="58" name="Bent Arrow 57"/>
          <p:cNvSpPr/>
          <p:nvPr/>
        </p:nvSpPr>
        <p:spPr>
          <a:xfrm rot="16200000" flipV="1">
            <a:off x="5493924" y="3460337"/>
            <a:ext cx="494538" cy="776288"/>
          </a:xfrm>
          <a:prstGeom prst="ben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59" name="U-Turn Arrow 58"/>
          <p:cNvSpPr/>
          <p:nvPr/>
        </p:nvSpPr>
        <p:spPr>
          <a:xfrm flipH="1" flipV="1">
            <a:off x="6410325" y="3601974"/>
            <a:ext cx="1781174" cy="474726"/>
          </a:xfrm>
          <a:prstGeom prst="uturnArrow">
            <a:avLst>
              <a:gd name="adj1" fmla="val 27007"/>
              <a:gd name="adj2" fmla="val 25000"/>
              <a:gd name="adj3" fmla="val 25000"/>
              <a:gd name="adj4" fmla="val 43750"/>
              <a:gd name="adj5" fmla="val 9778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nvGrpSpPr>
          <p:cNvPr id="49" name="Group 48"/>
          <p:cNvGrpSpPr/>
          <p:nvPr/>
        </p:nvGrpSpPr>
        <p:grpSpPr>
          <a:xfrm>
            <a:off x="3501314" y="5569910"/>
            <a:ext cx="1439946" cy="1105674"/>
            <a:chOff x="7665954" y="104775"/>
            <a:chExt cx="1439946" cy="1105674"/>
          </a:xfrm>
        </p:grpSpPr>
        <p:sp>
          <p:nvSpPr>
            <p:cNvPr id="51" name="Rounded Rectangle 50"/>
            <p:cNvSpPr/>
            <p:nvPr/>
          </p:nvSpPr>
          <p:spPr bwMode="auto">
            <a:xfrm>
              <a:off x="7680085" y="104775"/>
              <a:ext cx="1407050" cy="1057275"/>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54" name="Picture 8"/>
            <p:cNvPicPr>
              <a:picLocks noChangeAspect="1" noChangeArrowheads="1"/>
            </p:cNvPicPr>
            <p:nvPr/>
          </p:nvPicPr>
          <p:blipFill>
            <a:blip r:embed="rId9" cstate="print"/>
            <a:srcRect/>
            <a:stretch>
              <a:fillRect/>
            </a:stretch>
          </p:blipFill>
          <p:spPr bwMode="auto">
            <a:xfrm>
              <a:off x="7796799" y="126584"/>
              <a:ext cx="1166226" cy="873542"/>
            </a:xfrm>
            <a:prstGeom prst="rect">
              <a:avLst/>
            </a:prstGeom>
            <a:noFill/>
            <a:ln w="9525">
              <a:noFill/>
              <a:miter lim="800000"/>
              <a:headEnd/>
              <a:tailEnd/>
            </a:ln>
          </p:spPr>
        </p:pic>
        <p:sp>
          <p:nvSpPr>
            <p:cNvPr id="55" name="TextBox 54"/>
            <p:cNvSpPr txBox="1"/>
            <p:nvPr/>
          </p:nvSpPr>
          <p:spPr>
            <a:xfrm>
              <a:off x="7665954" y="933450"/>
              <a:ext cx="1439946" cy="276999"/>
            </a:xfrm>
            <a:prstGeom prst="rect">
              <a:avLst/>
            </a:prstGeom>
            <a:noFill/>
          </p:spPr>
          <p:txBody>
            <a:bodyPr wrap="none" rtlCol="0">
              <a:spAutoFit/>
            </a:bodyPr>
            <a:lstStyle/>
            <a:p>
              <a:r>
                <a:rPr lang="en-US" sz="1200" dirty="0" err="1" smtClean="0">
                  <a:latin typeface="+mn-lt"/>
                </a:rPr>
                <a:t>Szirmay-Kalos</a:t>
              </a:r>
              <a:r>
                <a:rPr lang="en-US" sz="1200" dirty="0" smtClean="0">
                  <a:latin typeface="+mn-lt"/>
                </a:rPr>
                <a:t> 2009</a:t>
              </a:r>
              <a:endParaRPr lang="en-US" sz="1200" dirty="0">
                <a:latin typeface="+mn-lt"/>
              </a:endParaRPr>
            </a:p>
          </p:txBody>
        </p:sp>
      </p:grpSp>
      <p:grpSp>
        <p:nvGrpSpPr>
          <p:cNvPr id="63" name="Group 62"/>
          <p:cNvGrpSpPr/>
          <p:nvPr/>
        </p:nvGrpSpPr>
        <p:grpSpPr>
          <a:xfrm>
            <a:off x="142044" y="1752821"/>
            <a:ext cx="2845325" cy="1099409"/>
            <a:chOff x="6241810" y="104775"/>
            <a:chExt cx="2845325" cy="1099409"/>
          </a:xfrm>
        </p:grpSpPr>
        <p:sp>
          <p:nvSpPr>
            <p:cNvPr id="64" name="Rounded Rectangle 63"/>
            <p:cNvSpPr/>
            <p:nvPr/>
          </p:nvSpPr>
          <p:spPr bwMode="auto">
            <a:xfrm>
              <a:off x="7680085" y="104775"/>
              <a:ext cx="1407050" cy="1057275"/>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5" name="Rounded Rectangle 64"/>
            <p:cNvSpPr/>
            <p:nvPr/>
          </p:nvSpPr>
          <p:spPr bwMode="auto">
            <a:xfrm>
              <a:off x="6241810" y="104775"/>
              <a:ext cx="1407050" cy="1057275"/>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66" name="Picture 2"/>
            <p:cNvPicPr>
              <a:picLocks noChangeAspect="1" noChangeArrowheads="1"/>
            </p:cNvPicPr>
            <p:nvPr/>
          </p:nvPicPr>
          <p:blipFill>
            <a:blip r:embed="rId10" cstate="print"/>
            <a:srcRect/>
            <a:stretch>
              <a:fillRect/>
            </a:stretch>
          </p:blipFill>
          <p:spPr bwMode="auto">
            <a:xfrm>
              <a:off x="7734300" y="177533"/>
              <a:ext cx="1299762" cy="826253"/>
            </a:xfrm>
            <a:prstGeom prst="rect">
              <a:avLst/>
            </a:prstGeom>
            <a:noFill/>
            <a:ln w="9525">
              <a:noFill/>
              <a:miter lim="800000"/>
              <a:headEnd/>
              <a:tailEnd/>
            </a:ln>
          </p:spPr>
        </p:pic>
        <p:sp>
          <p:nvSpPr>
            <p:cNvPr id="67" name="Rectangle 66"/>
            <p:cNvSpPr/>
            <p:nvPr/>
          </p:nvSpPr>
          <p:spPr>
            <a:xfrm>
              <a:off x="7802562" y="927185"/>
              <a:ext cx="1103313" cy="276999"/>
            </a:xfrm>
            <a:prstGeom prst="rect">
              <a:avLst/>
            </a:prstGeom>
          </p:spPr>
          <p:txBody>
            <a:bodyPr wrap="square">
              <a:spAutoFit/>
            </a:bodyPr>
            <a:lstStyle/>
            <a:p>
              <a:pPr algn="ctr">
                <a:defRPr/>
              </a:pPr>
              <a:r>
                <a:rPr lang="en-US" sz="1200" dirty="0" err="1" smtClean="0">
                  <a:latin typeface="+mn-lt"/>
                </a:rPr>
                <a:t>Mittring</a:t>
              </a:r>
              <a:r>
                <a:rPr lang="en-US" sz="1200" dirty="0" smtClean="0">
                  <a:latin typeface="+mn-lt"/>
                </a:rPr>
                <a:t> 2007</a:t>
              </a:r>
            </a:p>
          </p:txBody>
        </p:sp>
        <p:pic>
          <p:nvPicPr>
            <p:cNvPr id="68" name="Picture 2"/>
            <p:cNvPicPr>
              <a:picLocks noChangeAspect="1" noChangeArrowheads="1"/>
            </p:cNvPicPr>
            <p:nvPr/>
          </p:nvPicPr>
          <p:blipFill>
            <a:blip r:embed="rId11" cstate="print"/>
            <a:srcRect/>
            <a:stretch>
              <a:fillRect/>
            </a:stretch>
          </p:blipFill>
          <p:spPr bwMode="auto">
            <a:xfrm>
              <a:off x="6335490" y="172912"/>
              <a:ext cx="1217835" cy="835495"/>
            </a:xfrm>
            <a:prstGeom prst="rect">
              <a:avLst/>
            </a:prstGeom>
            <a:noFill/>
            <a:ln w="9525">
              <a:noFill/>
              <a:miter lim="800000"/>
              <a:headEnd/>
              <a:tailEnd/>
            </a:ln>
          </p:spPr>
        </p:pic>
        <p:sp>
          <p:nvSpPr>
            <p:cNvPr id="69" name="Rectangle 68"/>
            <p:cNvSpPr/>
            <p:nvPr/>
          </p:nvSpPr>
          <p:spPr>
            <a:xfrm>
              <a:off x="6383337" y="927185"/>
              <a:ext cx="1103313" cy="276999"/>
            </a:xfrm>
            <a:prstGeom prst="rect">
              <a:avLst/>
            </a:prstGeom>
          </p:spPr>
          <p:txBody>
            <a:bodyPr wrap="square">
              <a:spAutoFit/>
            </a:bodyPr>
            <a:lstStyle/>
            <a:p>
              <a:pPr algn="ctr">
                <a:defRPr/>
              </a:pPr>
              <a:r>
                <a:rPr lang="en-US" sz="1200" dirty="0" err="1" smtClean="0">
                  <a:latin typeface="+mn-lt"/>
                </a:rPr>
                <a:t>Filion</a:t>
              </a:r>
              <a:r>
                <a:rPr lang="en-US" sz="1200" dirty="0" smtClean="0">
                  <a:latin typeface="+mn-lt"/>
                </a:rPr>
                <a:t> 2008</a:t>
              </a:r>
            </a:p>
          </p:txBody>
        </p:sp>
      </p:grpSp>
      <p:grpSp>
        <p:nvGrpSpPr>
          <p:cNvPr id="48" name="Group 63"/>
          <p:cNvGrpSpPr/>
          <p:nvPr/>
        </p:nvGrpSpPr>
        <p:grpSpPr>
          <a:xfrm>
            <a:off x="117475" y="4849813"/>
            <a:ext cx="2926080" cy="1836737"/>
            <a:chOff x="107950" y="4926013"/>
            <a:chExt cx="2926080" cy="1836737"/>
          </a:xfrm>
        </p:grpSpPr>
        <p:pic>
          <p:nvPicPr>
            <p:cNvPr id="53" name="Picture 2"/>
            <p:cNvPicPr>
              <a:picLocks noChangeAspect="1" noChangeArrowheads="1"/>
            </p:cNvPicPr>
            <p:nvPr/>
          </p:nvPicPr>
          <p:blipFill>
            <a:blip r:embed="rId12" cstate="print"/>
            <a:srcRect r="37687"/>
            <a:stretch>
              <a:fillRect/>
            </a:stretch>
          </p:blipFill>
          <p:spPr bwMode="auto">
            <a:xfrm>
              <a:off x="291840" y="5295900"/>
              <a:ext cx="2613546" cy="1192294"/>
            </a:xfrm>
            <a:prstGeom prst="rect">
              <a:avLst/>
            </a:prstGeom>
            <a:noFill/>
            <a:ln w="9525">
              <a:noFill/>
              <a:miter lim="800000"/>
              <a:headEnd/>
              <a:tailEnd/>
            </a:ln>
          </p:spPr>
        </p:pic>
        <p:sp>
          <p:nvSpPr>
            <p:cNvPr id="70" name="Rounded Rectangle 69"/>
            <p:cNvSpPr/>
            <p:nvPr/>
          </p:nvSpPr>
          <p:spPr>
            <a:xfrm>
              <a:off x="107950" y="5214938"/>
              <a:ext cx="2926080" cy="1547812"/>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71" name="TextBox 68"/>
            <p:cNvSpPr txBox="1">
              <a:spLocks noChangeArrowheads="1"/>
            </p:cNvSpPr>
            <p:nvPr/>
          </p:nvSpPr>
          <p:spPr bwMode="auto">
            <a:xfrm>
              <a:off x="968292" y="4926013"/>
              <a:ext cx="1133645" cy="338554"/>
            </a:xfrm>
            <a:prstGeom prst="rect">
              <a:avLst/>
            </a:prstGeom>
            <a:noFill/>
            <a:ln w="9525">
              <a:noFill/>
              <a:miter lim="800000"/>
              <a:headEnd/>
              <a:tailEnd/>
            </a:ln>
          </p:spPr>
          <p:txBody>
            <a:bodyPr wrap="none">
              <a:spAutoFit/>
            </a:bodyPr>
            <a:lstStyle/>
            <a:p>
              <a:pPr algn="ctr">
                <a:defRPr/>
              </a:pPr>
              <a:r>
                <a:rPr lang="en-US" sz="1600" dirty="0" smtClean="0">
                  <a:solidFill>
                    <a:schemeClr val="tx2"/>
                  </a:solidFill>
                  <a:latin typeface="+mj-lt"/>
                </a:rPr>
                <a:t>Dynamic GI</a:t>
              </a:r>
              <a:endParaRPr lang="en-US" sz="1600" dirty="0">
                <a:solidFill>
                  <a:schemeClr val="tx2"/>
                </a:solidFill>
                <a:latin typeface="+mj-lt"/>
              </a:endParaRPr>
            </a:p>
          </p:txBody>
        </p:sp>
        <p:sp>
          <p:nvSpPr>
            <p:cNvPr id="72" name="TextBox 4"/>
            <p:cNvSpPr txBox="1">
              <a:spLocks noChangeArrowheads="1"/>
            </p:cNvSpPr>
            <p:nvPr/>
          </p:nvSpPr>
          <p:spPr bwMode="auto">
            <a:xfrm>
              <a:off x="1006475" y="6475413"/>
              <a:ext cx="1333763" cy="276999"/>
            </a:xfrm>
            <a:prstGeom prst="rect">
              <a:avLst/>
            </a:prstGeom>
            <a:noFill/>
            <a:ln w="9525">
              <a:noFill/>
              <a:miter lim="800000"/>
              <a:headEnd/>
              <a:tailEnd/>
            </a:ln>
          </p:spPr>
          <p:txBody>
            <a:bodyPr wrap="none">
              <a:spAutoFit/>
            </a:bodyPr>
            <a:lstStyle/>
            <a:p>
              <a:pPr>
                <a:defRPr/>
              </a:pPr>
              <a:r>
                <a:rPr lang="en-US" sz="1200" dirty="0" err="1" smtClean="0">
                  <a:latin typeface="+mn-lt"/>
                </a:rPr>
                <a:t>Ritschel</a:t>
              </a:r>
              <a:r>
                <a:rPr lang="en-US" sz="1200" dirty="0" smtClean="0">
                  <a:latin typeface="+mn-lt"/>
                </a:rPr>
                <a:t> et al 2009</a:t>
              </a:r>
              <a:endParaRPr lang="en-US" sz="1200" dirty="0">
                <a:latin typeface="+mn-lt"/>
              </a:endParaRPr>
            </a:p>
          </p:txBody>
        </p:sp>
      </p:grpSp>
    </p:spTree>
  </p:cSld>
  <p:clrMapOvr>
    <a:masterClrMapping/>
  </p:clrMapOvr>
  <p:transition advTm="7067"/>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5602" name="Title 1"/>
          <p:cNvSpPr>
            <a:spLocks noGrp="1"/>
          </p:cNvSpPr>
          <p:nvPr>
            <p:ph type="title"/>
          </p:nvPr>
        </p:nvSpPr>
        <p:spPr>
          <a:xfrm>
            <a:off x="612775" y="228600"/>
            <a:ext cx="8153400" cy="990600"/>
          </a:xfrm>
        </p:spPr>
        <p:txBody>
          <a:bodyPr/>
          <a:lstStyle/>
          <a:p>
            <a:pPr eaLnBrk="1" hangingPunct="1"/>
            <a:r>
              <a:rPr lang="en-US" smtClean="0"/>
              <a:t>Obscurance</a:t>
            </a:r>
          </a:p>
        </p:txBody>
      </p:sp>
      <p:grpSp>
        <p:nvGrpSpPr>
          <p:cNvPr id="2" name="Group 10"/>
          <p:cNvGrpSpPr/>
          <p:nvPr/>
        </p:nvGrpSpPr>
        <p:grpSpPr>
          <a:xfrm>
            <a:off x="2028825" y="1717675"/>
            <a:ext cx="5086350" cy="3816350"/>
            <a:chOff x="2028825" y="1717675"/>
            <a:chExt cx="5086350" cy="3816350"/>
          </a:xfrm>
        </p:grpSpPr>
        <p:sp>
          <p:nvSpPr>
            <p:cNvPr id="7" name="Rounded Rectangle 6"/>
            <p:cNvSpPr/>
            <p:nvPr/>
          </p:nvSpPr>
          <p:spPr>
            <a:xfrm>
              <a:off x="2028825" y="1717675"/>
              <a:ext cx="5086350" cy="381635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25605" name="Picture 5"/>
            <p:cNvPicPr>
              <a:picLocks noChangeAspect="1" noChangeArrowheads="1"/>
            </p:cNvPicPr>
            <p:nvPr/>
          </p:nvPicPr>
          <p:blipFill>
            <a:blip r:embed="rId5" cstate="print"/>
            <a:srcRect t="1852" b="11111"/>
            <a:stretch>
              <a:fillRect/>
            </a:stretch>
          </p:blipFill>
          <p:spPr bwMode="auto">
            <a:xfrm>
              <a:off x="2262188" y="1939925"/>
              <a:ext cx="4619625" cy="3071981"/>
            </a:xfrm>
            <a:prstGeom prst="rect">
              <a:avLst/>
            </a:prstGeom>
            <a:noFill/>
            <a:ln w="9525">
              <a:noFill/>
              <a:miter lim="800000"/>
              <a:headEnd/>
              <a:tailEnd/>
            </a:ln>
          </p:spPr>
        </p:pic>
        <p:sp>
          <p:nvSpPr>
            <p:cNvPr id="22536" name="TextBox 8"/>
            <p:cNvSpPr txBox="1">
              <a:spLocks noChangeArrowheads="1"/>
            </p:cNvSpPr>
            <p:nvPr/>
          </p:nvSpPr>
          <p:spPr bwMode="auto">
            <a:xfrm>
              <a:off x="3609975" y="5097463"/>
              <a:ext cx="1924050" cy="369887"/>
            </a:xfrm>
            <a:prstGeom prst="rect">
              <a:avLst/>
            </a:prstGeom>
            <a:noFill/>
            <a:ln w="9525">
              <a:noFill/>
              <a:miter lim="800000"/>
              <a:headEnd/>
              <a:tailEnd/>
            </a:ln>
          </p:spPr>
          <p:txBody>
            <a:bodyPr wrap="none">
              <a:spAutoFit/>
            </a:bodyPr>
            <a:lstStyle/>
            <a:p>
              <a:pPr>
                <a:defRPr/>
              </a:pPr>
              <a:r>
                <a:rPr lang="en-US" dirty="0">
                  <a:latin typeface="+mn-lt"/>
                </a:rPr>
                <a:t>Zhukov et al. 1998</a:t>
              </a:r>
            </a:p>
          </p:txBody>
        </p:sp>
      </p:grpSp>
      <p:pic>
        <p:nvPicPr>
          <p:cNvPr id="9" name="Picture 8" descr="TP_tmp.emf"/>
          <p:cNvPicPr>
            <a:picLocks noChangeAspect="1"/>
          </p:cNvPicPr>
          <p:nvPr>
            <p:custDataLst>
              <p:tags r:id="rId1"/>
            </p:custDataLst>
          </p:nvPr>
        </p:nvPicPr>
        <p:blipFill>
          <a:blip r:embed="rId6" cstate="print"/>
          <a:stretch>
            <a:fillRect/>
          </a:stretch>
        </p:blipFill>
        <p:spPr bwMode="auto">
          <a:xfrm>
            <a:off x="85668" y="5945187"/>
            <a:ext cx="2217851" cy="453342"/>
          </a:xfrm>
          <a:prstGeom prst="rect">
            <a:avLst/>
          </a:prstGeom>
          <a:noFill/>
          <a:ln/>
          <a:effectLst/>
        </p:spPr>
      </p:pic>
      <p:pic>
        <p:nvPicPr>
          <p:cNvPr id="25609" name="Picture 10" descr="TP_tmp.emf"/>
          <p:cNvPicPr>
            <a:picLocks noChangeAspect="1"/>
          </p:cNvPicPr>
          <p:nvPr>
            <p:custDataLst>
              <p:tags r:id="rId2"/>
            </p:custDataLst>
          </p:nvPr>
        </p:nvPicPr>
        <p:blipFill>
          <a:blip r:embed="rId7" cstate="print"/>
          <a:srcRect/>
          <a:stretch>
            <a:fillRect/>
          </a:stretch>
        </p:blipFill>
        <p:spPr bwMode="auto">
          <a:xfrm>
            <a:off x="2686050" y="5905500"/>
            <a:ext cx="6305550" cy="587375"/>
          </a:xfrm>
          <a:prstGeom prst="rect">
            <a:avLst/>
          </a:prstGeom>
          <a:noFill/>
          <a:ln w="9525">
            <a:noFill/>
            <a:miter lim="800000"/>
            <a:headEnd/>
            <a:tailEnd/>
          </a:ln>
        </p:spPr>
      </p:pic>
    </p:spTree>
  </p:cSld>
  <p:clrMapOvr>
    <a:masterClrMapping/>
  </p:clrMapOvr>
  <p:transition advTm="9453"/>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3554" name="Title 1"/>
          <p:cNvSpPr>
            <a:spLocks noGrp="1"/>
          </p:cNvSpPr>
          <p:nvPr>
            <p:ph type="title"/>
          </p:nvPr>
        </p:nvSpPr>
        <p:spPr>
          <a:xfrm>
            <a:off x="612775" y="228600"/>
            <a:ext cx="8153400" cy="990600"/>
          </a:xfrm>
        </p:spPr>
        <p:txBody>
          <a:bodyPr/>
          <a:lstStyle/>
          <a:p>
            <a:pPr eaLnBrk="1" hangingPunct="1"/>
            <a:r>
              <a:rPr lang="en-US" smtClean="0"/>
              <a:t>Obscurance</a:t>
            </a:r>
          </a:p>
        </p:txBody>
      </p:sp>
      <p:pic>
        <p:nvPicPr>
          <p:cNvPr id="12" name="Picture 11" descr="TP_tmp.emf"/>
          <p:cNvPicPr>
            <a:picLocks noChangeAspect="1"/>
          </p:cNvPicPr>
          <p:nvPr>
            <p:custDataLst>
              <p:tags r:id="rId1"/>
            </p:custDataLst>
          </p:nvPr>
        </p:nvPicPr>
        <p:blipFill>
          <a:blip r:embed="rId5" cstate="print"/>
          <a:stretch>
            <a:fillRect/>
          </a:stretch>
        </p:blipFill>
        <p:spPr bwMode="auto">
          <a:xfrm>
            <a:off x="56895" y="5956300"/>
            <a:ext cx="3077083" cy="453550"/>
          </a:xfrm>
          <a:prstGeom prst="rect">
            <a:avLst/>
          </a:prstGeom>
          <a:noFill/>
          <a:ln/>
          <a:effectLst/>
        </p:spPr>
      </p:pic>
      <p:sp>
        <p:nvSpPr>
          <p:cNvPr id="21508" name="TextBox 26"/>
          <p:cNvSpPr txBox="1">
            <a:spLocks noChangeArrowheads="1"/>
          </p:cNvSpPr>
          <p:nvPr/>
        </p:nvSpPr>
        <p:spPr bwMode="auto">
          <a:xfrm>
            <a:off x="498602" y="5541963"/>
            <a:ext cx="8146797" cy="369332"/>
          </a:xfrm>
          <a:prstGeom prst="rect">
            <a:avLst/>
          </a:prstGeom>
          <a:noFill/>
          <a:ln w="9525">
            <a:noFill/>
            <a:miter lim="800000"/>
            <a:headEnd/>
            <a:tailEnd/>
          </a:ln>
        </p:spPr>
        <p:txBody>
          <a:bodyPr wrap="square">
            <a:spAutoFit/>
          </a:bodyPr>
          <a:lstStyle/>
          <a:p>
            <a:pPr algn="ctr">
              <a:defRPr/>
            </a:pPr>
            <a:r>
              <a:rPr lang="en-US" dirty="0" smtClean="0">
                <a:latin typeface="+mn-lt"/>
              </a:rPr>
              <a:t>If the sample is inside other geometry then V(</a:t>
            </a:r>
            <a:r>
              <a:rPr lang="el-GR" dirty="0" smtClean="0">
                <a:latin typeface="Arial"/>
                <a:cs typeface="Arial"/>
              </a:rPr>
              <a:t>ω</a:t>
            </a:r>
            <a:r>
              <a:rPr lang="en-US" dirty="0" smtClean="0">
                <a:latin typeface="Arial"/>
                <a:cs typeface="Arial"/>
              </a:rPr>
              <a:t>) = 0</a:t>
            </a:r>
            <a:r>
              <a:rPr lang="en-US" dirty="0" smtClean="0">
                <a:latin typeface="+mn-lt"/>
              </a:rPr>
              <a:t> and A</a:t>
            </a:r>
            <a:r>
              <a:rPr lang="en-US" baseline="-25000" dirty="0" smtClean="0">
                <a:latin typeface="+mn-lt"/>
              </a:rPr>
              <a:t>o</a:t>
            </a:r>
            <a:r>
              <a:rPr lang="en-US" dirty="0" smtClean="0">
                <a:latin typeface="+mn-lt"/>
              </a:rPr>
              <a:t> = 0</a:t>
            </a:r>
            <a:endParaRPr lang="en-US" dirty="0">
              <a:latin typeface="+mn-lt"/>
            </a:endParaRPr>
          </a:p>
        </p:txBody>
      </p:sp>
      <p:pic>
        <p:nvPicPr>
          <p:cNvPr id="10" name="Picture 9" descr="TP_tmp.emf"/>
          <p:cNvPicPr>
            <a:picLocks noChangeAspect="1"/>
          </p:cNvPicPr>
          <p:nvPr>
            <p:custDataLst>
              <p:tags r:id="rId2"/>
            </p:custDataLst>
          </p:nvPr>
        </p:nvPicPr>
        <p:blipFill>
          <a:blip r:embed="rId6" cstate="print"/>
          <a:stretch>
            <a:fillRect/>
          </a:stretch>
        </p:blipFill>
        <p:spPr bwMode="auto">
          <a:xfrm>
            <a:off x="3511296" y="5907024"/>
            <a:ext cx="5234229" cy="587597"/>
          </a:xfrm>
          <a:prstGeom prst="rect">
            <a:avLst/>
          </a:prstGeom>
          <a:noFill/>
          <a:ln/>
          <a:effectLst/>
        </p:spPr>
      </p:pic>
      <p:pic>
        <p:nvPicPr>
          <p:cNvPr id="8" name="Picture 7" descr="walls.png"/>
          <p:cNvPicPr>
            <a:picLocks noChangeAspect="1"/>
          </p:cNvPicPr>
          <p:nvPr/>
        </p:nvPicPr>
        <p:blipFill>
          <a:blip r:embed="rId7" cstate="print"/>
          <a:stretch>
            <a:fillRect/>
          </a:stretch>
        </p:blipFill>
        <p:spPr>
          <a:xfrm>
            <a:off x="192024" y="2121408"/>
            <a:ext cx="4260438" cy="3200400"/>
          </a:xfrm>
          <a:prstGeom prst="rect">
            <a:avLst/>
          </a:prstGeom>
        </p:spPr>
      </p:pic>
      <p:pic>
        <p:nvPicPr>
          <p:cNvPr id="9" name="Picture 8" descr="2D-walls.png"/>
          <p:cNvPicPr>
            <a:picLocks noChangeAspect="1"/>
          </p:cNvPicPr>
          <p:nvPr/>
        </p:nvPicPr>
        <p:blipFill>
          <a:blip r:embed="rId8" cstate="print"/>
          <a:stretch>
            <a:fillRect/>
          </a:stretch>
        </p:blipFill>
        <p:spPr>
          <a:xfrm>
            <a:off x="4745736" y="2124996"/>
            <a:ext cx="4260436" cy="3200399"/>
          </a:xfrm>
          <a:prstGeom prst="rect">
            <a:avLst/>
          </a:prstGeom>
        </p:spPr>
      </p:pic>
      <p:grpSp>
        <p:nvGrpSpPr>
          <p:cNvPr id="2" name="Group 20"/>
          <p:cNvGrpSpPr/>
          <p:nvPr/>
        </p:nvGrpSpPr>
        <p:grpSpPr>
          <a:xfrm>
            <a:off x="7553324" y="66675"/>
            <a:ext cx="1533811" cy="1216228"/>
            <a:chOff x="7553324" y="66675"/>
            <a:chExt cx="1533811" cy="1216228"/>
          </a:xfrm>
        </p:grpSpPr>
        <p:pic>
          <p:nvPicPr>
            <p:cNvPr id="18" name="Picture 5"/>
            <p:cNvPicPr>
              <a:picLocks noChangeAspect="1" noChangeArrowheads="1"/>
            </p:cNvPicPr>
            <p:nvPr/>
          </p:nvPicPr>
          <p:blipFill>
            <a:blip r:embed="rId9" cstate="print"/>
            <a:srcRect t="1852" b="11111"/>
            <a:stretch>
              <a:fillRect/>
            </a:stretch>
          </p:blipFill>
          <p:spPr bwMode="auto">
            <a:xfrm>
              <a:off x="7610475" y="122542"/>
              <a:ext cx="1407239" cy="935792"/>
            </a:xfrm>
            <a:prstGeom prst="rect">
              <a:avLst/>
            </a:prstGeom>
            <a:noFill/>
            <a:ln w="9525">
              <a:noFill/>
              <a:miter lim="800000"/>
              <a:headEnd/>
              <a:tailEnd/>
            </a:ln>
          </p:spPr>
        </p:pic>
        <p:sp>
          <p:nvSpPr>
            <p:cNvPr id="19" name="TextBox 8"/>
            <p:cNvSpPr txBox="1">
              <a:spLocks noChangeArrowheads="1"/>
            </p:cNvSpPr>
            <p:nvPr/>
          </p:nvSpPr>
          <p:spPr bwMode="auto">
            <a:xfrm>
              <a:off x="7819597" y="1005904"/>
              <a:ext cx="987899" cy="276999"/>
            </a:xfrm>
            <a:prstGeom prst="rect">
              <a:avLst/>
            </a:prstGeom>
            <a:noFill/>
            <a:ln w="9525">
              <a:noFill/>
              <a:miter lim="800000"/>
              <a:headEnd/>
              <a:tailEnd/>
            </a:ln>
          </p:spPr>
          <p:txBody>
            <a:bodyPr wrap="none">
              <a:spAutoFit/>
            </a:bodyPr>
            <a:lstStyle/>
            <a:p>
              <a:pPr>
                <a:defRPr/>
              </a:pPr>
              <a:r>
                <a:rPr lang="en-US" sz="1200" dirty="0">
                  <a:latin typeface="+mn-lt"/>
                </a:rPr>
                <a:t>Zhukov </a:t>
              </a:r>
              <a:r>
                <a:rPr lang="en-US" sz="1200" dirty="0" smtClean="0">
                  <a:latin typeface="+mn-lt"/>
                </a:rPr>
                <a:t>1998</a:t>
              </a:r>
              <a:endParaRPr lang="en-US" sz="1200" dirty="0">
                <a:latin typeface="+mn-lt"/>
              </a:endParaRPr>
            </a:p>
          </p:txBody>
        </p:sp>
        <p:sp>
          <p:nvSpPr>
            <p:cNvPr id="20" name="Rounded Rectangle 19"/>
            <p:cNvSpPr/>
            <p:nvPr/>
          </p:nvSpPr>
          <p:spPr bwMode="auto">
            <a:xfrm>
              <a:off x="7553324" y="66675"/>
              <a:ext cx="1533811" cy="1152525"/>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spTree>
  </p:cSld>
  <p:clrMapOvr>
    <a:masterClrMapping/>
  </p:clrMapOvr>
  <p:transition advTm="27300"/>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4578" name="Title 1"/>
          <p:cNvSpPr>
            <a:spLocks noGrp="1"/>
          </p:cNvSpPr>
          <p:nvPr>
            <p:ph type="title"/>
          </p:nvPr>
        </p:nvSpPr>
        <p:spPr>
          <a:xfrm>
            <a:off x="612775" y="228600"/>
            <a:ext cx="8153400" cy="990600"/>
          </a:xfrm>
        </p:spPr>
        <p:txBody>
          <a:bodyPr/>
          <a:lstStyle/>
          <a:p>
            <a:pPr eaLnBrk="1" hangingPunct="1"/>
            <a:r>
              <a:rPr lang="en-US" dirty="0" err="1" smtClean="0"/>
              <a:t>Obscurance</a:t>
            </a:r>
            <a:endParaRPr lang="en-US" dirty="0" smtClean="0"/>
          </a:p>
        </p:txBody>
      </p:sp>
      <p:sp>
        <p:nvSpPr>
          <p:cNvPr id="22531" name="TextBox 26"/>
          <p:cNvSpPr txBox="1">
            <a:spLocks noChangeArrowheads="1"/>
          </p:cNvSpPr>
          <p:nvPr/>
        </p:nvSpPr>
        <p:spPr bwMode="auto">
          <a:xfrm>
            <a:off x="3207588" y="5541963"/>
            <a:ext cx="2728824" cy="369332"/>
          </a:xfrm>
          <a:prstGeom prst="rect">
            <a:avLst/>
          </a:prstGeom>
          <a:noFill/>
          <a:ln w="9525">
            <a:noFill/>
            <a:miter lim="800000"/>
            <a:headEnd/>
            <a:tailEnd/>
          </a:ln>
        </p:spPr>
        <p:txBody>
          <a:bodyPr wrap="none">
            <a:spAutoFit/>
          </a:bodyPr>
          <a:lstStyle/>
          <a:p>
            <a:pPr>
              <a:defRPr/>
            </a:pPr>
            <a:r>
              <a:rPr lang="en-US" dirty="0" smtClean="0">
                <a:latin typeface="+mn-lt"/>
              </a:rPr>
              <a:t>Change V to user defined </a:t>
            </a:r>
            <a:r>
              <a:rPr lang="el-GR" dirty="0" smtClean="0">
                <a:latin typeface="+mn-lt"/>
                <a:cs typeface="Arial"/>
              </a:rPr>
              <a:t>ρ</a:t>
            </a:r>
            <a:endParaRPr lang="en-US" dirty="0">
              <a:latin typeface="+mn-lt"/>
            </a:endParaRPr>
          </a:p>
        </p:txBody>
      </p:sp>
      <p:pic>
        <p:nvPicPr>
          <p:cNvPr id="16" name="Picture 15" descr="TP_tmp.emf"/>
          <p:cNvPicPr>
            <a:picLocks noChangeAspect="1"/>
          </p:cNvPicPr>
          <p:nvPr>
            <p:custDataLst>
              <p:tags r:id="rId1"/>
            </p:custDataLst>
          </p:nvPr>
        </p:nvPicPr>
        <p:blipFill>
          <a:blip r:embed="rId5" cstate="print"/>
          <a:stretch>
            <a:fillRect/>
          </a:stretch>
        </p:blipFill>
        <p:spPr bwMode="auto">
          <a:xfrm>
            <a:off x="85668" y="5945187"/>
            <a:ext cx="2217851" cy="453342"/>
          </a:xfrm>
          <a:prstGeom prst="rect">
            <a:avLst/>
          </a:prstGeom>
          <a:noFill/>
          <a:ln/>
          <a:effectLst/>
        </p:spPr>
      </p:pic>
      <p:pic>
        <p:nvPicPr>
          <p:cNvPr id="24581" name="Picture 9" descr="TP_tmp.emf"/>
          <p:cNvPicPr>
            <a:picLocks noChangeAspect="1"/>
          </p:cNvPicPr>
          <p:nvPr>
            <p:custDataLst>
              <p:tags r:id="rId2"/>
            </p:custDataLst>
          </p:nvPr>
        </p:nvPicPr>
        <p:blipFill>
          <a:blip r:embed="rId6" cstate="print"/>
          <a:srcRect/>
          <a:stretch>
            <a:fillRect/>
          </a:stretch>
        </p:blipFill>
        <p:spPr bwMode="auto">
          <a:xfrm>
            <a:off x="2686050" y="5905500"/>
            <a:ext cx="6305550" cy="587375"/>
          </a:xfrm>
          <a:prstGeom prst="rect">
            <a:avLst/>
          </a:prstGeom>
          <a:noFill/>
          <a:ln w="9525">
            <a:noFill/>
            <a:miter lim="800000"/>
            <a:headEnd/>
            <a:tailEnd/>
          </a:ln>
        </p:spPr>
      </p:pic>
      <p:pic>
        <p:nvPicPr>
          <p:cNvPr id="9" name="Picture 8" descr="obscurance.png"/>
          <p:cNvPicPr>
            <a:picLocks noChangeAspect="1"/>
          </p:cNvPicPr>
          <p:nvPr/>
        </p:nvPicPr>
        <p:blipFill>
          <a:blip r:embed="rId7" cstate="print"/>
          <a:stretch>
            <a:fillRect/>
          </a:stretch>
        </p:blipFill>
        <p:spPr>
          <a:xfrm>
            <a:off x="192024" y="2121408"/>
            <a:ext cx="4260436" cy="3200399"/>
          </a:xfrm>
          <a:prstGeom prst="rect">
            <a:avLst/>
          </a:prstGeom>
        </p:spPr>
      </p:pic>
      <p:sp>
        <p:nvSpPr>
          <p:cNvPr id="10" name="Rectangle 9"/>
          <p:cNvSpPr/>
          <p:nvPr/>
        </p:nvSpPr>
        <p:spPr>
          <a:xfrm>
            <a:off x="5600700" y="5915025"/>
            <a:ext cx="2152650" cy="542925"/>
          </a:xfrm>
          <a:prstGeom prst="rect">
            <a:avLst/>
          </a:prstGeom>
          <a:solidFill>
            <a:schemeClr val="accent1">
              <a:alpha val="31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nvGrpSpPr>
          <p:cNvPr id="2" name="Group 10"/>
          <p:cNvGrpSpPr/>
          <p:nvPr/>
        </p:nvGrpSpPr>
        <p:grpSpPr>
          <a:xfrm>
            <a:off x="7553324" y="66675"/>
            <a:ext cx="1533811" cy="1216228"/>
            <a:chOff x="7553324" y="66675"/>
            <a:chExt cx="1533811" cy="1216228"/>
          </a:xfrm>
        </p:grpSpPr>
        <p:pic>
          <p:nvPicPr>
            <p:cNvPr id="12" name="Picture 5"/>
            <p:cNvPicPr>
              <a:picLocks noChangeAspect="1" noChangeArrowheads="1"/>
            </p:cNvPicPr>
            <p:nvPr/>
          </p:nvPicPr>
          <p:blipFill>
            <a:blip r:embed="rId8" cstate="print"/>
            <a:srcRect t="1852" b="11111"/>
            <a:stretch>
              <a:fillRect/>
            </a:stretch>
          </p:blipFill>
          <p:spPr bwMode="auto">
            <a:xfrm>
              <a:off x="7610475" y="122542"/>
              <a:ext cx="1407239" cy="935792"/>
            </a:xfrm>
            <a:prstGeom prst="rect">
              <a:avLst/>
            </a:prstGeom>
            <a:noFill/>
            <a:ln w="9525">
              <a:noFill/>
              <a:miter lim="800000"/>
              <a:headEnd/>
              <a:tailEnd/>
            </a:ln>
          </p:spPr>
        </p:pic>
        <p:sp>
          <p:nvSpPr>
            <p:cNvPr id="13" name="TextBox 8"/>
            <p:cNvSpPr txBox="1">
              <a:spLocks noChangeArrowheads="1"/>
            </p:cNvSpPr>
            <p:nvPr/>
          </p:nvSpPr>
          <p:spPr bwMode="auto">
            <a:xfrm>
              <a:off x="7819597" y="1005904"/>
              <a:ext cx="987899" cy="276999"/>
            </a:xfrm>
            <a:prstGeom prst="rect">
              <a:avLst/>
            </a:prstGeom>
            <a:noFill/>
            <a:ln w="9525">
              <a:noFill/>
              <a:miter lim="800000"/>
              <a:headEnd/>
              <a:tailEnd/>
            </a:ln>
          </p:spPr>
          <p:txBody>
            <a:bodyPr wrap="none">
              <a:spAutoFit/>
            </a:bodyPr>
            <a:lstStyle/>
            <a:p>
              <a:pPr>
                <a:defRPr/>
              </a:pPr>
              <a:r>
                <a:rPr lang="en-US" sz="1200" dirty="0">
                  <a:latin typeface="+mn-lt"/>
                </a:rPr>
                <a:t>Zhukov </a:t>
              </a:r>
              <a:r>
                <a:rPr lang="en-US" sz="1200" dirty="0" smtClean="0">
                  <a:latin typeface="+mn-lt"/>
                </a:rPr>
                <a:t>1998</a:t>
              </a:r>
              <a:endParaRPr lang="en-US" sz="1200" dirty="0">
                <a:latin typeface="+mn-lt"/>
              </a:endParaRPr>
            </a:p>
          </p:txBody>
        </p:sp>
        <p:sp>
          <p:nvSpPr>
            <p:cNvPr id="14" name="Rounded Rectangle 13"/>
            <p:cNvSpPr/>
            <p:nvPr/>
          </p:nvSpPr>
          <p:spPr bwMode="auto">
            <a:xfrm>
              <a:off x="7553324" y="66675"/>
              <a:ext cx="1533811" cy="1152525"/>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graphicFrame>
        <p:nvGraphicFramePr>
          <p:cNvPr id="15" name="Chart 14"/>
          <p:cNvGraphicFramePr/>
          <p:nvPr/>
        </p:nvGraphicFramePr>
        <p:xfrm>
          <a:off x="4752974" y="2143125"/>
          <a:ext cx="4219575" cy="3171825"/>
        </p:xfrm>
        <a:graphic>
          <a:graphicData uri="http://schemas.openxmlformats.org/drawingml/2006/chart">
            <c:chart xmlns:c="http://schemas.openxmlformats.org/drawingml/2006/chart" xmlns:r="http://schemas.openxmlformats.org/officeDocument/2006/relationships" r:id="rId9"/>
          </a:graphicData>
        </a:graphic>
      </p:graphicFrame>
    </p:spTree>
  </p:cSld>
  <p:clrMapOvr>
    <a:masterClrMapping/>
  </p:clrMapOvr>
  <p:transition advTm="21091"/>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0962" name="Title 1"/>
          <p:cNvSpPr>
            <a:spLocks noGrp="1"/>
          </p:cNvSpPr>
          <p:nvPr>
            <p:ph type="title"/>
          </p:nvPr>
        </p:nvSpPr>
        <p:spPr>
          <a:xfrm>
            <a:off x="612775" y="228600"/>
            <a:ext cx="8153400" cy="990600"/>
          </a:xfrm>
        </p:spPr>
        <p:txBody>
          <a:bodyPr/>
          <a:lstStyle/>
          <a:p>
            <a:pPr eaLnBrk="1" hangingPunct="1"/>
            <a:r>
              <a:rPr lang="en-US" dirty="0" smtClean="0"/>
              <a:t>Volumetric Ambient Occlusion</a:t>
            </a:r>
          </a:p>
        </p:txBody>
      </p:sp>
      <p:grpSp>
        <p:nvGrpSpPr>
          <p:cNvPr id="2" name="Group 22"/>
          <p:cNvGrpSpPr/>
          <p:nvPr/>
        </p:nvGrpSpPr>
        <p:grpSpPr>
          <a:xfrm>
            <a:off x="2019300" y="1725613"/>
            <a:ext cx="5095875" cy="3797300"/>
            <a:chOff x="2019300" y="1725613"/>
            <a:chExt cx="5095875" cy="3797300"/>
          </a:xfrm>
        </p:grpSpPr>
        <p:pic>
          <p:nvPicPr>
            <p:cNvPr id="40968" name="Picture 8"/>
            <p:cNvPicPr>
              <a:picLocks noChangeAspect="1" noChangeArrowheads="1"/>
            </p:cNvPicPr>
            <p:nvPr/>
          </p:nvPicPr>
          <p:blipFill>
            <a:blip r:embed="rId5" cstate="print"/>
            <a:srcRect/>
            <a:stretch>
              <a:fillRect/>
            </a:stretch>
          </p:blipFill>
          <p:spPr bwMode="auto">
            <a:xfrm>
              <a:off x="2351248" y="1900002"/>
              <a:ext cx="4431978" cy="3319698"/>
            </a:xfrm>
            <a:prstGeom prst="rect">
              <a:avLst/>
            </a:prstGeom>
            <a:noFill/>
            <a:ln w="9525">
              <a:noFill/>
              <a:miter lim="800000"/>
              <a:headEnd/>
              <a:tailEnd/>
            </a:ln>
          </p:spPr>
        </p:pic>
        <p:sp>
          <p:nvSpPr>
            <p:cNvPr id="34825" name="TextBox 11"/>
            <p:cNvSpPr txBox="1">
              <a:spLocks noChangeArrowheads="1"/>
            </p:cNvSpPr>
            <p:nvPr/>
          </p:nvSpPr>
          <p:spPr bwMode="auto">
            <a:xfrm>
              <a:off x="3214687" y="5153025"/>
              <a:ext cx="2705100" cy="369888"/>
            </a:xfrm>
            <a:prstGeom prst="rect">
              <a:avLst/>
            </a:prstGeom>
            <a:noFill/>
            <a:ln w="9525">
              <a:noFill/>
              <a:miter lim="800000"/>
              <a:headEnd/>
              <a:tailEnd/>
            </a:ln>
          </p:spPr>
          <p:txBody>
            <a:bodyPr>
              <a:spAutoFit/>
            </a:bodyPr>
            <a:lstStyle/>
            <a:p>
              <a:pPr>
                <a:defRPr/>
              </a:pPr>
              <a:r>
                <a:rPr lang="en-US" dirty="0" err="1">
                  <a:latin typeface="+mn-lt"/>
                </a:rPr>
                <a:t>Szirmay-Kalos</a:t>
              </a:r>
              <a:r>
                <a:rPr lang="en-US" dirty="0">
                  <a:latin typeface="+mn-lt"/>
                </a:rPr>
                <a:t> et al. 2009</a:t>
              </a:r>
            </a:p>
          </p:txBody>
        </p:sp>
        <p:sp>
          <p:nvSpPr>
            <p:cNvPr id="13" name="Rounded Rectangle 12"/>
            <p:cNvSpPr/>
            <p:nvPr/>
          </p:nvSpPr>
          <p:spPr bwMode="auto">
            <a:xfrm>
              <a:off x="2019300" y="1725613"/>
              <a:ext cx="5095875" cy="3789362"/>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pic>
        <p:nvPicPr>
          <p:cNvPr id="15" name="Picture 14" descr="TP_tmp.emf"/>
          <p:cNvPicPr>
            <a:picLocks noChangeAspect="1"/>
          </p:cNvPicPr>
          <p:nvPr>
            <p:custDataLst>
              <p:tags r:id="rId1"/>
            </p:custDataLst>
          </p:nvPr>
        </p:nvPicPr>
        <p:blipFill>
          <a:blip r:embed="rId6" cstate="print"/>
          <a:stretch>
            <a:fillRect/>
          </a:stretch>
        </p:blipFill>
        <p:spPr bwMode="auto">
          <a:xfrm>
            <a:off x="252570" y="6038850"/>
            <a:ext cx="3854985" cy="456372"/>
          </a:xfrm>
          <a:prstGeom prst="rect">
            <a:avLst/>
          </a:prstGeom>
          <a:noFill/>
          <a:ln/>
          <a:effectLst/>
        </p:spPr>
      </p:pic>
      <p:pic>
        <p:nvPicPr>
          <p:cNvPr id="16" name="Picture 15" descr="TP_tmp.emf"/>
          <p:cNvPicPr>
            <a:picLocks noChangeAspect="1"/>
          </p:cNvPicPr>
          <p:nvPr>
            <p:custDataLst>
              <p:tags r:id="rId2"/>
            </p:custDataLst>
          </p:nvPr>
        </p:nvPicPr>
        <p:blipFill>
          <a:blip r:embed="rId7" cstate="print"/>
          <a:stretch>
            <a:fillRect/>
          </a:stretch>
        </p:blipFill>
        <p:spPr bwMode="auto">
          <a:xfrm>
            <a:off x="4602403" y="6029325"/>
            <a:ext cx="4249661" cy="457201"/>
          </a:xfrm>
          <a:prstGeom prst="rect">
            <a:avLst/>
          </a:prstGeom>
          <a:noFill/>
          <a:ln/>
          <a:effectLst/>
        </p:spPr>
      </p:pic>
    </p:spTree>
  </p:cSld>
  <p:clrMapOvr>
    <a:masterClrMapping/>
  </p:clrMapOvr>
  <p:transition advTm="14665"/>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5842" name="Title 1"/>
          <p:cNvSpPr>
            <a:spLocks noGrp="1"/>
          </p:cNvSpPr>
          <p:nvPr>
            <p:ph type="title"/>
          </p:nvPr>
        </p:nvSpPr>
        <p:spPr>
          <a:xfrm>
            <a:off x="612775" y="228600"/>
            <a:ext cx="8153400" cy="990600"/>
          </a:xfrm>
        </p:spPr>
        <p:txBody>
          <a:bodyPr/>
          <a:lstStyle/>
          <a:p>
            <a:pPr eaLnBrk="1" hangingPunct="1"/>
            <a:r>
              <a:rPr lang="en-US" dirty="0" smtClean="0"/>
              <a:t>Volumetric Ambient Occlusion</a:t>
            </a:r>
          </a:p>
        </p:txBody>
      </p:sp>
      <p:pic>
        <p:nvPicPr>
          <p:cNvPr id="35843" name="Picture 5" descr="TP_tmp.emf"/>
          <p:cNvPicPr>
            <a:picLocks noChangeAspect="1"/>
          </p:cNvPicPr>
          <p:nvPr>
            <p:custDataLst>
              <p:tags r:id="rId1"/>
            </p:custDataLst>
          </p:nvPr>
        </p:nvPicPr>
        <p:blipFill>
          <a:blip r:embed="rId4" cstate="print"/>
          <a:srcRect/>
          <a:stretch>
            <a:fillRect/>
          </a:stretch>
        </p:blipFill>
        <p:spPr bwMode="auto">
          <a:xfrm>
            <a:off x="1320800" y="5915025"/>
            <a:ext cx="6470650" cy="588963"/>
          </a:xfrm>
          <a:prstGeom prst="rect">
            <a:avLst/>
          </a:prstGeom>
          <a:noFill/>
          <a:ln w="9525">
            <a:noFill/>
            <a:miter lim="800000"/>
            <a:headEnd/>
            <a:tailEnd/>
          </a:ln>
        </p:spPr>
      </p:pic>
      <p:sp>
        <p:nvSpPr>
          <p:cNvPr id="30724" name="TextBox 6"/>
          <p:cNvSpPr txBox="1">
            <a:spLocks noChangeArrowheads="1"/>
          </p:cNvSpPr>
          <p:nvPr/>
        </p:nvSpPr>
        <p:spPr bwMode="auto">
          <a:xfrm>
            <a:off x="2801644" y="5541963"/>
            <a:ext cx="3540713" cy="369332"/>
          </a:xfrm>
          <a:prstGeom prst="rect">
            <a:avLst/>
          </a:prstGeom>
          <a:noFill/>
          <a:ln w="9525">
            <a:noFill/>
            <a:miter lim="800000"/>
            <a:headEnd/>
            <a:tailEnd/>
          </a:ln>
        </p:spPr>
        <p:txBody>
          <a:bodyPr wrap="none">
            <a:spAutoFit/>
          </a:bodyPr>
          <a:lstStyle/>
          <a:p>
            <a:pPr>
              <a:defRPr/>
            </a:pPr>
            <a:r>
              <a:rPr lang="en-US" dirty="0">
                <a:latin typeface="+mn-lt"/>
              </a:rPr>
              <a:t>Restart with the </a:t>
            </a:r>
            <a:r>
              <a:rPr lang="en-US" dirty="0" smtClean="0">
                <a:latin typeface="+mn-lt"/>
              </a:rPr>
              <a:t>reflectance </a:t>
            </a:r>
            <a:r>
              <a:rPr lang="en-US" dirty="0">
                <a:latin typeface="+mn-lt"/>
              </a:rPr>
              <a:t>equation</a:t>
            </a:r>
          </a:p>
        </p:txBody>
      </p:sp>
      <p:grpSp>
        <p:nvGrpSpPr>
          <p:cNvPr id="2" name="Group 7"/>
          <p:cNvGrpSpPr/>
          <p:nvPr/>
        </p:nvGrpSpPr>
        <p:grpSpPr>
          <a:xfrm>
            <a:off x="7637379" y="104775"/>
            <a:ext cx="1439946" cy="1105674"/>
            <a:chOff x="7665954" y="104775"/>
            <a:chExt cx="1439946" cy="1105674"/>
          </a:xfrm>
        </p:grpSpPr>
        <p:sp>
          <p:nvSpPr>
            <p:cNvPr id="9" name="Rounded Rectangle 8"/>
            <p:cNvSpPr/>
            <p:nvPr/>
          </p:nvSpPr>
          <p:spPr bwMode="auto">
            <a:xfrm>
              <a:off x="7680085" y="104775"/>
              <a:ext cx="1407050" cy="1057275"/>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10" name="Picture 8"/>
            <p:cNvPicPr>
              <a:picLocks noChangeAspect="1" noChangeArrowheads="1"/>
            </p:cNvPicPr>
            <p:nvPr/>
          </p:nvPicPr>
          <p:blipFill>
            <a:blip r:embed="rId5" cstate="print"/>
            <a:srcRect/>
            <a:stretch>
              <a:fillRect/>
            </a:stretch>
          </p:blipFill>
          <p:spPr bwMode="auto">
            <a:xfrm>
              <a:off x="7796799" y="126584"/>
              <a:ext cx="1166226" cy="873542"/>
            </a:xfrm>
            <a:prstGeom prst="rect">
              <a:avLst/>
            </a:prstGeom>
            <a:noFill/>
            <a:ln w="9525">
              <a:noFill/>
              <a:miter lim="800000"/>
              <a:headEnd/>
              <a:tailEnd/>
            </a:ln>
          </p:spPr>
        </p:pic>
        <p:sp>
          <p:nvSpPr>
            <p:cNvPr id="11" name="TextBox 10"/>
            <p:cNvSpPr txBox="1"/>
            <p:nvPr/>
          </p:nvSpPr>
          <p:spPr>
            <a:xfrm>
              <a:off x="7665954" y="933450"/>
              <a:ext cx="1439946" cy="276999"/>
            </a:xfrm>
            <a:prstGeom prst="rect">
              <a:avLst/>
            </a:prstGeom>
            <a:noFill/>
          </p:spPr>
          <p:txBody>
            <a:bodyPr wrap="none" rtlCol="0">
              <a:spAutoFit/>
            </a:bodyPr>
            <a:lstStyle/>
            <a:p>
              <a:r>
                <a:rPr lang="en-US" sz="1200" dirty="0" err="1" smtClean="0">
                  <a:latin typeface="+mn-lt"/>
                </a:rPr>
                <a:t>Szirmay-Kalos</a:t>
              </a:r>
              <a:r>
                <a:rPr lang="en-US" sz="1200" dirty="0" smtClean="0">
                  <a:latin typeface="+mn-lt"/>
                </a:rPr>
                <a:t> 2009</a:t>
              </a:r>
              <a:endParaRPr lang="en-US" sz="1200" dirty="0">
                <a:latin typeface="+mn-lt"/>
              </a:endParaRPr>
            </a:p>
          </p:txBody>
        </p:sp>
      </p:grpSp>
      <p:pic>
        <p:nvPicPr>
          <p:cNvPr id="12" name="Picture 11" descr="depth-visibility.png"/>
          <p:cNvPicPr>
            <a:picLocks noChangeAspect="1"/>
          </p:cNvPicPr>
          <p:nvPr/>
        </p:nvPicPr>
        <p:blipFill>
          <a:blip r:embed="rId6" cstate="print"/>
          <a:stretch>
            <a:fillRect/>
          </a:stretch>
        </p:blipFill>
        <p:spPr>
          <a:xfrm>
            <a:off x="2011891" y="1691640"/>
            <a:ext cx="5120216" cy="3846257"/>
          </a:xfrm>
          <a:prstGeom prst="rect">
            <a:avLst/>
          </a:prstGeom>
        </p:spPr>
      </p:pic>
    </p:spTree>
  </p:cSld>
  <p:clrMapOvr>
    <a:masterClrMapping/>
  </p:clrMapOvr>
  <p:transition advTm="5896"/>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6866" name="Title 1"/>
          <p:cNvSpPr>
            <a:spLocks noGrp="1"/>
          </p:cNvSpPr>
          <p:nvPr>
            <p:ph type="title"/>
          </p:nvPr>
        </p:nvSpPr>
        <p:spPr>
          <a:xfrm>
            <a:off x="612775" y="228600"/>
            <a:ext cx="8153400" cy="990600"/>
          </a:xfrm>
        </p:spPr>
        <p:txBody>
          <a:bodyPr/>
          <a:lstStyle/>
          <a:p>
            <a:pPr eaLnBrk="1" hangingPunct="1"/>
            <a:r>
              <a:rPr lang="en-US" dirty="0" smtClean="0"/>
              <a:t>Volumetric Ambient Occlusion</a:t>
            </a:r>
          </a:p>
        </p:txBody>
      </p:sp>
      <p:sp>
        <p:nvSpPr>
          <p:cNvPr id="31747" name="TextBox 6"/>
          <p:cNvSpPr txBox="1">
            <a:spLocks noChangeArrowheads="1"/>
          </p:cNvSpPr>
          <p:nvPr/>
        </p:nvSpPr>
        <p:spPr bwMode="auto">
          <a:xfrm>
            <a:off x="2988778" y="5541963"/>
            <a:ext cx="3166444" cy="369332"/>
          </a:xfrm>
          <a:prstGeom prst="rect">
            <a:avLst/>
          </a:prstGeom>
          <a:noFill/>
          <a:ln w="9525">
            <a:noFill/>
            <a:miter lim="800000"/>
            <a:headEnd/>
            <a:tailEnd/>
          </a:ln>
        </p:spPr>
        <p:txBody>
          <a:bodyPr wrap="none">
            <a:spAutoFit/>
          </a:bodyPr>
          <a:lstStyle/>
          <a:p>
            <a:pPr>
              <a:defRPr/>
            </a:pPr>
            <a:r>
              <a:rPr lang="en-US" dirty="0">
                <a:latin typeface="+mn-lt"/>
              </a:rPr>
              <a:t>Again </a:t>
            </a:r>
            <a:r>
              <a:rPr lang="en-US" dirty="0" smtClean="0">
                <a:latin typeface="+mn-lt"/>
              </a:rPr>
              <a:t>assume </a:t>
            </a:r>
            <a:r>
              <a:rPr lang="en-US" dirty="0">
                <a:latin typeface="+mn-lt"/>
              </a:rPr>
              <a:t>lighting is constant</a:t>
            </a:r>
          </a:p>
        </p:txBody>
      </p:sp>
      <p:pic>
        <p:nvPicPr>
          <p:cNvPr id="19" name="Picture 18" descr="TP_tmp.emf"/>
          <p:cNvPicPr>
            <a:picLocks noChangeAspect="1"/>
          </p:cNvPicPr>
          <p:nvPr>
            <p:custDataLst>
              <p:tags r:id="rId1"/>
            </p:custDataLst>
          </p:nvPr>
        </p:nvPicPr>
        <p:blipFill>
          <a:blip r:embed="rId4" cstate="print"/>
          <a:stretch>
            <a:fillRect/>
          </a:stretch>
        </p:blipFill>
        <p:spPr bwMode="auto">
          <a:xfrm>
            <a:off x="1596336" y="5915025"/>
            <a:ext cx="5921164" cy="588589"/>
          </a:xfrm>
          <a:prstGeom prst="rect">
            <a:avLst/>
          </a:prstGeom>
          <a:noFill/>
          <a:ln/>
          <a:effectLst/>
        </p:spPr>
      </p:pic>
      <p:sp>
        <p:nvSpPr>
          <p:cNvPr id="8" name="Rectangle 7"/>
          <p:cNvSpPr/>
          <p:nvPr/>
        </p:nvSpPr>
        <p:spPr>
          <a:xfrm>
            <a:off x="2714625" y="5915025"/>
            <a:ext cx="571500" cy="579438"/>
          </a:xfrm>
          <a:prstGeom prst="rect">
            <a:avLst/>
          </a:prstGeom>
          <a:solidFill>
            <a:schemeClr val="accent1">
              <a:alpha val="31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nvGrpSpPr>
          <p:cNvPr id="2" name="Group 13"/>
          <p:cNvGrpSpPr/>
          <p:nvPr/>
        </p:nvGrpSpPr>
        <p:grpSpPr>
          <a:xfrm>
            <a:off x="7637379" y="104775"/>
            <a:ext cx="1439946" cy="1105674"/>
            <a:chOff x="7665954" y="104775"/>
            <a:chExt cx="1439946" cy="1105674"/>
          </a:xfrm>
        </p:grpSpPr>
        <p:sp>
          <p:nvSpPr>
            <p:cNvPr id="15" name="Rounded Rectangle 14"/>
            <p:cNvSpPr/>
            <p:nvPr/>
          </p:nvSpPr>
          <p:spPr bwMode="auto">
            <a:xfrm>
              <a:off x="7680085" y="104775"/>
              <a:ext cx="1407050" cy="1057275"/>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16" name="Picture 8"/>
            <p:cNvPicPr>
              <a:picLocks noChangeAspect="1" noChangeArrowheads="1"/>
            </p:cNvPicPr>
            <p:nvPr/>
          </p:nvPicPr>
          <p:blipFill>
            <a:blip r:embed="rId5" cstate="print"/>
            <a:srcRect/>
            <a:stretch>
              <a:fillRect/>
            </a:stretch>
          </p:blipFill>
          <p:spPr bwMode="auto">
            <a:xfrm>
              <a:off x="7796799" y="126584"/>
              <a:ext cx="1166226" cy="873542"/>
            </a:xfrm>
            <a:prstGeom prst="rect">
              <a:avLst/>
            </a:prstGeom>
            <a:noFill/>
            <a:ln w="9525">
              <a:noFill/>
              <a:miter lim="800000"/>
              <a:headEnd/>
              <a:tailEnd/>
            </a:ln>
          </p:spPr>
        </p:pic>
        <p:sp>
          <p:nvSpPr>
            <p:cNvPr id="17" name="TextBox 16"/>
            <p:cNvSpPr txBox="1"/>
            <p:nvPr/>
          </p:nvSpPr>
          <p:spPr>
            <a:xfrm>
              <a:off x="7665954" y="933450"/>
              <a:ext cx="1439946" cy="276999"/>
            </a:xfrm>
            <a:prstGeom prst="rect">
              <a:avLst/>
            </a:prstGeom>
            <a:noFill/>
          </p:spPr>
          <p:txBody>
            <a:bodyPr wrap="none" rtlCol="0">
              <a:spAutoFit/>
            </a:bodyPr>
            <a:lstStyle/>
            <a:p>
              <a:r>
                <a:rPr lang="en-US" sz="1200" dirty="0" err="1" smtClean="0">
                  <a:latin typeface="+mn-lt"/>
                </a:rPr>
                <a:t>Szirmay-Kalos</a:t>
              </a:r>
              <a:r>
                <a:rPr lang="en-US" sz="1200" dirty="0" smtClean="0">
                  <a:latin typeface="+mn-lt"/>
                </a:rPr>
                <a:t> 2009</a:t>
              </a:r>
              <a:endParaRPr lang="en-US" sz="1200" dirty="0">
                <a:latin typeface="+mn-lt"/>
              </a:endParaRPr>
            </a:p>
          </p:txBody>
        </p:sp>
      </p:grpSp>
      <p:pic>
        <p:nvPicPr>
          <p:cNvPr id="18" name="Picture 17" descr="depth-visibility.png"/>
          <p:cNvPicPr>
            <a:picLocks noChangeAspect="1"/>
          </p:cNvPicPr>
          <p:nvPr/>
        </p:nvPicPr>
        <p:blipFill>
          <a:blip r:embed="rId6" cstate="print"/>
          <a:stretch>
            <a:fillRect/>
          </a:stretch>
        </p:blipFill>
        <p:spPr>
          <a:xfrm>
            <a:off x="2011891" y="1691640"/>
            <a:ext cx="5120216" cy="3846257"/>
          </a:xfrm>
          <a:prstGeom prst="rect">
            <a:avLst/>
          </a:prstGeom>
        </p:spPr>
      </p:pic>
    </p:spTree>
  </p:cSld>
  <p:clrMapOvr>
    <a:masterClrMapping/>
  </p:clrMapOvr>
  <p:transition advTm="9719"/>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612775" y="228600"/>
            <a:ext cx="8153400" cy="990600"/>
          </a:xfrm>
        </p:spPr>
        <p:txBody>
          <a:bodyPr/>
          <a:lstStyle/>
          <a:p>
            <a:pPr eaLnBrk="1" hangingPunct="1"/>
            <a:r>
              <a:rPr lang="en-US" dirty="0" smtClean="0"/>
              <a:t>Previous Work</a:t>
            </a:r>
          </a:p>
        </p:txBody>
      </p:sp>
      <p:cxnSp>
        <p:nvCxnSpPr>
          <p:cNvPr id="44" name="Straight Arrow Connector 43"/>
          <p:cNvCxnSpPr/>
          <p:nvPr/>
        </p:nvCxnSpPr>
        <p:spPr>
          <a:xfrm rot="5400000" flipH="1" flipV="1">
            <a:off x="-1486020" y="4025011"/>
            <a:ext cx="4351534" cy="1588"/>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46" name="Straight Arrow Connector 45"/>
          <p:cNvCxnSpPr/>
          <p:nvPr/>
        </p:nvCxnSpPr>
        <p:spPr>
          <a:xfrm>
            <a:off x="678730" y="6183984"/>
            <a:ext cx="7927942" cy="1588"/>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49" name="TextBox 48"/>
          <p:cNvSpPr txBox="1"/>
          <p:nvPr/>
        </p:nvSpPr>
        <p:spPr>
          <a:xfrm rot="16200000">
            <a:off x="-9524" y="3943350"/>
            <a:ext cx="1008609" cy="369332"/>
          </a:xfrm>
          <a:prstGeom prst="rect">
            <a:avLst/>
          </a:prstGeom>
          <a:noFill/>
        </p:spPr>
        <p:txBody>
          <a:bodyPr wrap="none" rtlCol="0">
            <a:spAutoFit/>
          </a:bodyPr>
          <a:lstStyle/>
          <a:p>
            <a:r>
              <a:rPr lang="en-US" dirty="0" smtClean="0">
                <a:latin typeface="+mn-lt"/>
              </a:rPr>
              <a:t>Accuracy</a:t>
            </a:r>
            <a:endParaRPr lang="en-US" dirty="0">
              <a:latin typeface="+mn-lt"/>
            </a:endParaRPr>
          </a:p>
        </p:txBody>
      </p:sp>
      <p:sp>
        <p:nvSpPr>
          <p:cNvPr id="50" name="TextBox 49"/>
          <p:cNvSpPr txBox="1"/>
          <p:nvPr/>
        </p:nvSpPr>
        <p:spPr>
          <a:xfrm>
            <a:off x="4105277" y="6210300"/>
            <a:ext cx="784189" cy="369332"/>
          </a:xfrm>
          <a:prstGeom prst="rect">
            <a:avLst/>
          </a:prstGeom>
          <a:noFill/>
        </p:spPr>
        <p:txBody>
          <a:bodyPr wrap="none" rtlCol="0">
            <a:spAutoFit/>
          </a:bodyPr>
          <a:lstStyle/>
          <a:p>
            <a:r>
              <a:rPr lang="en-US" dirty="0" smtClean="0">
                <a:latin typeface="+mn-lt"/>
              </a:rPr>
              <a:t>Speed</a:t>
            </a:r>
            <a:endParaRPr lang="en-US" dirty="0">
              <a:latin typeface="+mn-lt"/>
            </a:endParaRPr>
          </a:p>
        </p:txBody>
      </p:sp>
      <p:grpSp>
        <p:nvGrpSpPr>
          <p:cNvPr id="7" name="Group 103"/>
          <p:cNvGrpSpPr/>
          <p:nvPr/>
        </p:nvGrpSpPr>
        <p:grpSpPr>
          <a:xfrm>
            <a:off x="4400841" y="3162300"/>
            <a:ext cx="1220206" cy="915660"/>
            <a:chOff x="5924841" y="2209800"/>
            <a:chExt cx="1220206" cy="915660"/>
          </a:xfrm>
        </p:grpSpPr>
        <p:pic>
          <p:nvPicPr>
            <p:cNvPr id="76" name="Picture 2"/>
            <p:cNvPicPr>
              <a:picLocks noChangeAspect="1" noChangeArrowheads="1"/>
            </p:cNvPicPr>
            <p:nvPr/>
          </p:nvPicPr>
          <p:blipFill>
            <a:blip r:embed="rId4" cstate="print"/>
            <a:srcRect/>
            <a:stretch>
              <a:fillRect/>
            </a:stretch>
          </p:blipFill>
          <p:spPr bwMode="auto">
            <a:xfrm>
              <a:off x="6117441" y="2215442"/>
              <a:ext cx="781036" cy="731520"/>
            </a:xfrm>
            <a:prstGeom prst="rect">
              <a:avLst/>
            </a:prstGeom>
            <a:noFill/>
            <a:ln w="9525">
              <a:noFill/>
              <a:miter lim="800000"/>
              <a:headEnd/>
              <a:tailEnd/>
            </a:ln>
          </p:spPr>
        </p:pic>
        <p:sp>
          <p:nvSpPr>
            <p:cNvPr id="77" name="TextBox 6"/>
            <p:cNvSpPr txBox="1">
              <a:spLocks noChangeArrowheads="1"/>
            </p:cNvSpPr>
            <p:nvPr/>
          </p:nvSpPr>
          <p:spPr bwMode="auto">
            <a:xfrm>
              <a:off x="5924841" y="2863850"/>
              <a:ext cx="1220206" cy="261610"/>
            </a:xfrm>
            <a:prstGeom prst="rect">
              <a:avLst/>
            </a:prstGeom>
            <a:noFill/>
            <a:ln w="9525">
              <a:noFill/>
              <a:miter lim="800000"/>
              <a:headEnd/>
              <a:tailEnd/>
            </a:ln>
          </p:spPr>
          <p:txBody>
            <a:bodyPr wrap="none">
              <a:spAutoFit/>
            </a:bodyPr>
            <a:lstStyle/>
            <a:p>
              <a:pPr algn="ctr">
                <a:defRPr/>
              </a:pPr>
              <a:r>
                <a:rPr lang="en-US" sz="1100" dirty="0" err="1">
                  <a:latin typeface="+mn-lt"/>
                </a:rPr>
                <a:t>Shanmugam</a:t>
              </a:r>
              <a:r>
                <a:rPr lang="en-US" sz="1100" dirty="0">
                  <a:latin typeface="+mn-lt"/>
                </a:rPr>
                <a:t> </a:t>
              </a:r>
              <a:r>
                <a:rPr lang="en-US" sz="1100" dirty="0" smtClean="0">
                  <a:latin typeface="+mn-lt"/>
                </a:rPr>
                <a:t>2007</a:t>
              </a:r>
              <a:endParaRPr lang="en-US" sz="1100" dirty="0">
                <a:latin typeface="+mn-lt"/>
              </a:endParaRPr>
            </a:p>
          </p:txBody>
        </p:sp>
        <p:sp>
          <p:nvSpPr>
            <p:cNvPr id="78" name="Rounded Rectangle 77"/>
            <p:cNvSpPr/>
            <p:nvPr/>
          </p:nvSpPr>
          <p:spPr bwMode="auto">
            <a:xfrm>
              <a:off x="5967413" y="2209800"/>
              <a:ext cx="1097280" cy="9144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grpSp>
        <p:nvGrpSpPr>
          <p:cNvPr id="8" name="Group 99"/>
          <p:cNvGrpSpPr/>
          <p:nvPr/>
        </p:nvGrpSpPr>
        <p:grpSpPr>
          <a:xfrm>
            <a:off x="1973263" y="4160980"/>
            <a:ext cx="1128788" cy="955205"/>
            <a:chOff x="3306763" y="3579955"/>
            <a:chExt cx="1128788" cy="955205"/>
          </a:xfrm>
        </p:grpSpPr>
        <p:pic>
          <p:nvPicPr>
            <p:cNvPr id="82" name="Picture 3"/>
            <p:cNvPicPr>
              <a:picLocks noChangeAspect="1" noChangeArrowheads="1"/>
            </p:cNvPicPr>
            <p:nvPr/>
          </p:nvPicPr>
          <p:blipFill>
            <a:blip r:embed="rId5" cstate="print"/>
            <a:srcRect t="4449"/>
            <a:stretch>
              <a:fillRect/>
            </a:stretch>
          </p:blipFill>
          <p:spPr bwMode="auto">
            <a:xfrm>
              <a:off x="3345630" y="3579955"/>
              <a:ext cx="988727" cy="822960"/>
            </a:xfrm>
            <a:prstGeom prst="rect">
              <a:avLst/>
            </a:prstGeom>
            <a:noFill/>
            <a:ln w="9525">
              <a:noFill/>
              <a:miter lim="800000"/>
              <a:headEnd/>
              <a:tailEnd/>
            </a:ln>
          </p:spPr>
        </p:pic>
        <p:sp>
          <p:nvSpPr>
            <p:cNvPr id="83" name="TextBox 7"/>
            <p:cNvSpPr txBox="1">
              <a:spLocks noChangeArrowheads="1"/>
            </p:cNvSpPr>
            <p:nvPr/>
          </p:nvSpPr>
          <p:spPr bwMode="auto">
            <a:xfrm>
              <a:off x="3311525" y="4273550"/>
              <a:ext cx="1124026" cy="261610"/>
            </a:xfrm>
            <a:prstGeom prst="rect">
              <a:avLst/>
            </a:prstGeom>
            <a:noFill/>
            <a:ln w="9525">
              <a:noFill/>
              <a:miter lim="800000"/>
              <a:headEnd/>
              <a:tailEnd/>
            </a:ln>
          </p:spPr>
          <p:txBody>
            <a:bodyPr wrap="none">
              <a:spAutoFit/>
            </a:bodyPr>
            <a:lstStyle/>
            <a:p>
              <a:pPr>
                <a:defRPr/>
              </a:pPr>
              <a:r>
                <a:rPr lang="en-US" sz="1100" dirty="0" err="1">
                  <a:latin typeface="+mn-lt"/>
                </a:rPr>
                <a:t>Kontkanen</a:t>
              </a:r>
              <a:r>
                <a:rPr lang="en-US" sz="1100" dirty="0">
                  <a:latin typeface="+mn-lt"/>
                </a:rPr>
                <a:t> </a:t>
              </a:r>
              <a:r>
                <a:rPr lang="en-US" sz="1100" dirty="0" smtClean="0">
                  <a:latin typeface="+mn-lt"/>
                </a:rPr>
                <a:t>2005</a:t>
              </a:r>
              <a:endParaRPr lang="en-US" sz="1100" dirty="0">
                <a:latin typeface="+mn-lt"/>
              </a:endParaRPr>
            </a:p>
          </p:txBody>
        </p:sp>
        <p:sp>
          <p:nvSpPr>
            <p:cNvPr id="84" name="Rounded Rectangle 83"/>
            <p:cNvSpPr/>
            <p:nvPr/>
          </p:nvSpPr>
          <p:spPr bwMode="auto">
            <a:xfrm>
              <a:off x="3306763" y="3600450"/>
              <a:ext cx="1097280" cy="9144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grpSp>
        <p:nvGrpSpPr>
          <p:cNvPr id="9" name="Group 101"/>
          <p:cNvGrpSpPr/>
          <p:nvPr/>
        </p:nvGrpSpPr>
        <p:grpSpPr>
          <a:xfrm>
            <a:off x="3101975" y="3295650"/>
            <a:ext cx="1097280" cy="923598"/>
            <a:chOff x="4349750" y="4562475"/>
            <a:chExt cx="1097280" cy="923598"/>
          </a:xfrm>
        </p:grpSpPr>
        <p:grpSp>
          <p:nvGrpSpPr>
            <p:cNvPr id="10" name="Group 9"/>
            <p:cNvGrpSpPr>
              <a:grpSpLocks noChangeAspect="1"/>
            </p:cNvGrpSpPr>
            <p:nvPr/>
          </p:nvGrpSpPr>
          <p:grpSpPr bwMode="auto">
            <a:xfrm>
              <a:off x="4468148" y="4573898"/>
              <a:ext cx="888458" cy="731520"/>
              <a:chOff x="1635223" y="2450658"/>
              <a:chExt cx="4876805" cy="3657598"/>
            </a:xfrm>
          </p:grpSpPr>
          <p:pic>
            <p:nvPicPr>
              <p:cNvPr id="91" name="Picture 3"/>
              <p:cNvPicPr>
                <a:picLocks noChangeAspect="1" noChangeArrowheads="1"/>
              </p:cNvPicPr>
              <p:nvPr/>
            </p:nvPicPr>
            <p:blipFill>
              <a:blip r:embed="rId6" cstate="print"/>
              <a:srcRect/>
              <a:stretch>
                <a:fillRect/>
              </a:stretch>
            </p:blipFill>
            <p:spPr bwMode="auto">
              <a:xfrm>
                <a:off x="1636752" y="2450658"/>
                <a:ext cx="4873756" cy="1827656"/>
              </a:xfrm>
              <a:prstGeom prst="rect">
                <a:avLst/>
              </a:prstGeom>
              <a:noFill/>
              <a:ln w="9525">
                <a:noFill/>
                <a:miter lim="800000"/>
                <a:headEnd/>
                <a:tailEnd/>
              </a:ln>
            </p:spPr>
          </p:pic>
          <p:pic>
            <p:nvPicPr>
              <p:cNvPr id="92" name="Picture 4"/>
              <p:cNvPicPr>
                <a:picLocks noChangeAspect="1" noChangeArrowheads="1"/>
              </p:cNvPicPr>
              <p:nvPr/>
            </p:nvPicPr>
            <p:blipFill>
              <a:blip r:embed="rId7" cstate="print"/>
              <a:srcRect/>
              <a:stretch>
                <a:fillRect/>
              </a:stretch>
            </p:blipFill>
            <p:spPr bwMode="auto">
              <a:xfrm>
                <a:off x="1635223" y="4279457"/>
                <a:ext cx="4876805" cy="1828799"/>
              </a:xfrm>
              <a:prstGeom prst="rect">
                <a:avLst/>
              </a:prstGeom>
              <a:noFill/>
              <a:ln w="9525">
                <a:noFill/>
                <a:miter lim="800000"/>
                <a:headEnd/>
                <a:tailEnd/>
              </a:ln>
            </p:spPr>
          </p:pic>
        </p:grpSp>
        <p:sp>
          <p:nvSpPr>
            <p:cNvPr id="88" name="TextBox 10"/>
            <p:cNvSpPr txBox="1">
              <a:spLocks noChangeArrowheads="1"/>
            </p:cNvSpPr>
            <p:nvPr/>
          </p:nvSpPr>
          <p:spPr bwMode="auto">
            <a:xfrm>
              <a:off x="4391026" y="5224463"/>
              <a:ext cx="1009650" cy="261610"/>
            </a:xfrm>
            <a:prstGeom prst="rect">
              <a:avLst/>
            </a:prstGeom>
            <a:noFill/>
            <a:ln w="9525">
              <a:noFill/>
              <a:miter lim="800000"/>
              <a:headEnd/>
              <a:tailEnd/>
            </a:ln>
          </p:spPr>
          <p:txBody>
            <a:bodyPr wrap="square">
              <a:spAutoFit/>
            </a:bodyPr>
            <a:lstStyle/>
            <a:p>
              <a:pPr algn="ctr">
                <a:defRPr/>
              </a:pPr>
              <a:r>
                <a:rPr lang="en-US" sz="1100" dirty="0" err="1">
                  <a:latin typeface="+mn-lt"/>
                </a:rPr>
                <a:t>Bavoil</a:t>
              </a:r>
              <a:r>
                <a:rPr lang="en-US" sz="1100" dirty="0">
                  <a:latin typeface="+mn-lt"/>
                </a:rPr>
                <a:t> </a:t>
              </a:r>
              <a:r>
                <a:rPr lang="en-US" sz="1100" dirty="0" smtClean="0">
                  <a:latin typeface="+mn-lt"/>
                </a:rPr>
                <a:t>2008</a:t>
              </a:r>
              <a:endParaRPr lang="en-US" sz="1100" dirty="0">
                <a:latin typeface="+mn-lt"/>
              </a:endParaRPr>
            </a:p>
          </p:txBody>
        </p:sp>
        <p:sp>
          <p:nvSpPr>
            <p:cNvPr id="89" name="Rounded Rectangle 88"/>
            <p:cNvSpPr/>
            <p:nvPr/>
          </p:nvSpPr>
          <p:spPr bwMode="auto">
            <a:xfrm>
              <a:off x="4349750" y="4562475"/>
              <a:ext cx="1097280" cy="9144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grpSp>
        <p:nvGrpSpPr>
          <p:cNvPr id="12" name="Group 102"/>
          <p:cNvGrpSpPr/>
          <p:nvPr/>
        </p:nvGrpSpPr>
        <p:grpSpPr>
          <a:xfrm>
            <a:off x="4230688" y="4171950"/>
            <a:ext cx="1165225" cy="948998"/>
            <a:chOff x="2506663" y="4629150"/>
            <a:chExt cx="1165225" cy="948998"/>
          </a:xfrm>
        </p:grpSpPr>
        <p:pic>
          <p:nvPicPr>
            <p:cNvPr id="80" name="Picture 3"/>
            <p:cNvPicPr>
              <a:picLocks noChangeAspect="1" noChangeArrowheads="1"/>
            </p:cNvPicPr>
            <p:nvPr/>
          </p:nvPicPr>
          <p:blipFill>
            <a:blip r:embed="rId8" cstate="print"/>
            <a:srcRect/>
            <a:stretch>
              <a:fillRect/>
            </a:stretch>
          </p:blipFill>
          <p:spPr bwMode="auto">
            <a:xfrm>
              <a:off x="2509477" y="4760711"/>
              <a:ext cx="1097280" cy="615616"/>
            </a:xfrm>
            <a:prstGeom prst="rect">
              <a:avLst/>
            </a:prstGeom>
            <a:noFill/>
            <a:ln w="9525">
              <a:noFill/>
              <a:miter lim="800000"/>
              <a:headEnd/>
              <a:tailEnd/>
            </a:ln>
          </p:spPr>
        </p:pic>
        <p:sp>
          <p:nvSpPr>
            <p:cNvPr id="81" name="TextBox 7"/>
            <p:cNvSpPr txBox="1">
              <a:spLocks noChangeArrowheads="1"/>
            </p:cNvSpPr>
            <p:nvPr/>
          </p:nvSpPr>
          <p:spPr bwMode="auto">
            <a:xfrm>
              <a:off x="2536825" y="5316538"/>
              <a:ext cx="1135063" cy="261610"/>
            </a:xfrm>
            <a:prstGeom prst="rect">
              <a:avLst/>
            </a:prstGeom>
            <a:noFill/>
            <a:ln w="9525">
              <a:noFill/>
              <a:miter lim="800000"/>
              <a:headEnd/>
              <a:tailEnd/>
            </a:ln>
          </p:spPr>
          <p:txBody>
            <a:bodyPr>
              <a:spAutoFit/>
            </a:bodyPr>
            <a:lstStyle/>
            <a:p>
              <a:pPr>
                <a:defRPr/>
              </a:pPr>
              <a:r>
                <a:rPr lang="en-US" sz="1100" dirty="0">
                  <a:latin typeface="+mn-lt"/>
                </a:rPr>
                <a:t>McGuire 2009</a:t>
              </a:r>
            </a:p>
          </p:txBody>
        </p:sp>
        <p:sp>
          <p:nvSpPr>
            <p:cNvPr id="97" name="Rounded Rectangle 96"/>
            <p:cNvSpPr/>
            <p:nvPr/>
          </p:nvSpPr>
          <p:spPr bwMode="auto">
            <a:xfrm>
              <a:off x="2506663" y="4629150"/>
              <a:ext cx="1097280" cy="9144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grpSp>
        <p:nvGrpSpPr>
          <p:cNvPr id="111" name="Group 110"/>
          <p:cNvGrpSpPr/>
          <p:nvPr/>
        </p:nvGrpSpPr>
        <p:grpSpPr>
          <a:xfrm>
            <a:off x="973931" y="1809750"/>
            <a:ext cx="1137918" cy="457974"/>
            <a:chOff x="973931" y="1809750"/>
            <a:chExt cx="1137918" cy="457974"/>
          </a:xfrm>
        </p:grpSpPr>
        <p:grpSp>
          <p:nvGrpSpPr>
            <p:cNvPr id="112" name="Group 106"/>
            <p:cNvGrpSpPr/>
            <p:nvPr/>
          </p:nvGrpSpPr>
          <p:grpSpPr>
            <a:xfrm>
              <a:off x="973931" y="1809750"/>
              <a:ext cx="964364" cy="276999"/>
              <a:chOff x="973931" y="1809750"/>
              <a:chExt cx="964364" cy="276999"/>
            </a:xfrm>
          </p:grpSpPr>
          <p:sp>
            <p:nvSpPr>
              <p:cNvPr id="116" name="Oval 115"/>
              <p:cNvSpPr/>
              <p:nvPr/>
            </p:nvSpPr>
            <p:spPr>
              <a:xfrm>
                <a:off x="973931" y="1919138"/>
                <a:ext cx="64443" cy="6444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 name="TextBox 116"/>
              <p:cNvSpPr txBox="1"/>
              <p:nvPr/>
            </p:nvSpPr>
            <p:spPr>
              <a:xfrm>
                <a:off x="990600" y="1809750"/>
                <a:ext cx="947695" cy="276999"/>
              </a:xfrm>
              <a:prstGeom prst="rect">
                <a:avLst/>
              </a:prstGeom>
              <a:noFill/>
            </p:spPr>
            <p:txBody>
              <a:bodyPr wrap="none" rtlCol="0">
                <a:spAutoFit/>
              </a:bodyPr>
              <a:lstStyle/>
              <a:p>
                <a:r>
                  <a:rPr lang="en-US" sz="1200" dirty="0" smtClean="0">
                    <a:latin typeface="+mn-lt"/>
                  </a:rPr>
                  <a:t>Landis 2002</a:t>
                </a:r>
                <a:endParaRPr lang="en-US" sz="1200" dirty="0">
                  <a:latin typeface="+mn-lt"/>
                </a:endParaRPr>
              </a:p>
            </p:txBody>
          </p:sp>
        </p:grpSp>
        <p:grpSp>
          <p:nvGrpSpPr>
            <p:cNvPr id="113" name="Group 105"/>
            <p:cNvGrpSpPr/>
            <p:nvPr/>
          </p:nvGrpSpPr>
          <p:grpSpPr>
            <a:xfrm>
              <a:off x="1119188" y="1990725"/>
              <a:ext cx="992661" cy="276999"/>
              <a:chOff x="1119188" y="1990725"/>
              <a:chExt cx="992661" cy="276999"/>
            </a:xfrm>
          </p:grpSpPr>
          <p:sp>
            <p:nvSpPr>
              <p:cNvPr id="114" name="TextBox 113"/>
              <p:cNvSpPr txBox="1"/>
              <p:nvPr/>
            </p:nvSpPr>
            <p:spPr>
              <a:xfrm>
                <a:off x="1123950" y="1990725"/>
                <a:ext cx="987899" cy="276999"/>
              </a:xfrm>
              <a:prstGeom prst="rect">
                <a:avLst/>
              </a:prstGeom>
              <a:noFill/>
            </p:spPr>
            <p:txBody>
              <a:bodyPr wrap="none" rtlCol="0">
                <a:spAutoFit/>
              </a:bodyPr>
              <a:lstStyle/>
              <a:p>
                <a:r>
                  <a:rPr lang="en-US" sz="1200" dirty="0" smtClean="0">
                    <a:latin typeface="+mn-lt"/>
                  </a:rPr>
                  <a:t>Zhukov 1998</a:t>
                </a:r>
                <a:endParaRPr lang="en-US" sz="1200" dirty="0">
                  <a:latin typeface="+mn-lt"/>
                </a:endParaRPr>
              </a:p>
            </p:txBody>
          </p:sp>
          <p:sp>
            <p:nvSpPr>
              <p:cNvPr id="115" name="Oval 114"/>
              <p:cNvSpPr/>
              <p:nvPr/>
            </p:nvSpPr>
            <p:spPr>
              <a:xfrm>
                <a:off x="1119188" y="2102491"/>
                <a:ext cx="64443" cy="6444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120" name="Group 119"/>
          <p:cNvGrpSpPr/>
          <p:nvPr/>
        </p:nvGrpSpPr>
        <p:grpSpPr>
          <a:xfrm>
            <a:off x="1447800" y="2333625"/>
            <a:ext cx="2599098" cy="823615"/>
            <a:chOff x="1447800" y="2162175"/>
            <a:chExt cx="2599098" cy="823615"/>
          </a:xfrm>
        </p:grpSpPr>
        <p:grpSp>
          <p:nvGrpSpPr>
            <p:cNvPr id="101" name="Group 100"/>
            <p:cNvGrpSpPr/>
            <p:nvPr/>
          </p:nvGrpSpPr>
          <p:grpSpPr>
            <a:xfrm>
              <a:off x="1447800" y="2524125"/>
              <a:ext cx="1293142" cy="461665"/>
              <a:chOff x="1381125" y="1990725"/>
              <a:chExt cx="1293142" cy="461665"/>
            </a:xfrm>
          </p:grpSpPr>
          <p:sp>
            <p:nvSpPr>
              <p:cNvPr id="102" name="Oval 101"/>
              <p:cNvSpPr/>
              <p:nvPr/>
            </p:nvSpPr>
            <p:spPr>
              <a:xfrm>
                <a:off x="1381125" y="2164407"/>
                <a:ext cx="114300" cy="1143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4" name="TextBox 103"/>
              <p:cNvSpPr txBox="1"/>
              <p:nvPr/>
            </p:nvSpPr>
            <p:spPr>
              <a:xfrm>
                <a:off x="1476375" y="1990725"/>
                <a:ext cx="1197892" cy="461665"/>
              </a:xfrm>
              <a:prstGeom prst="rect">
                <a:avLst/>
              </a:prstGeom>
              <a:noFill/>
            </p:spPr>
            <p:txBody>
              <a:bodyPr wrap="none" rtlCol="0">
                <a:spAutoFit/>
              </a:bodyPr>
              <a:lstStyle/>
              <a:p>
                <a:r>
                  <a:rPr lang="en-US" sz="1200" dirty="0" err="1" smtClean="0">
                    <a:latin typeface="+mn-lt"/>
                  </a:rPr>
                  <a:t>Kontkanen</a:t>
                </a:r>
                <a:r>
                  <a:rPr lang="en-US" sz="1200" dirty="0" smtClean="0">
                    <a:latin typeface="+mn-lt"/>
                  </a:rPr>
                  <a:t> 2006</a:t>
                </a:r>
              </a:p>
              <a:p>
                <a:r>
                  <a:rPr lang="en-US" sz="1200" dirty="0" smtClean="0">
                    <a:latin typeface="+mn-lt"/>
                  </a:rPr>
                  <a:t>Kirk 2007</a:t>
                </a:r>
                <a:endParaRPr lang="en-US" sz="1200" dirty="0">
                  <a:latin typeface="+mn-lt"/>
                </a:endParaRPr>
              </a:p>
            </p:txBody>
          </p:sp>
        </p:grpSp>
        <p:sp>
          <p:nvSpPr>
            <p:cNvPr id="108" name="TextBox 107"/>
            <p:cNvSpPr txBox="1"/>
            <p:nvPr/>
          </p:nvSpPr>
          <p:spPr>
            <a:xfrm>
              <a:off x="3057525" y="2162175"/>
              <a:ext cx="989373" cy="276999"/>
            </a:xfrm>
            <a:prstGeom prst="rect">
              <a:avLst/>
            </a:prstGeom>
            <a:noFill/>
          </p:spPr>
          <p:txBody>
            <a:bodyPr wrap="none" rtlCol="0">
              <a:spAutoFit/>
            </a:bodyPr>
            <a:lstStyle/>
            <a:p>
              <a:r>
                <a:rPr lang="en-US" sz="1200" dirty="0" err="1" smtClean="0">
                  <a:latin typeface="+mn-lt"/>
                </a:rPr>
                <a:t>Bunnell</a:t>
              </a:r>
              <a:r>
                <a:rPr lang="en-US" sz="1200" dirty="0" smtClean="0">
                  <a:latin typeface="+mn-lt"/>
                </a:rPr>
                <a:t> 2005</a:t>
              </a:r>
              <a:endParaRPr lang="en-US" sz="1200" dirty="0">
                <a:latin typeface="+mn-lt"/>
              </a:endParaRPr>
            </a:p>
          </p:txBody>
        </p:sp>
        <p:sp>
          <p:nvSpPr>
            <p:cNvPr id="119" name="Oval 118"/>
            <p:cNvSpPr/>
            <p:nvPr/>
          </p:nvSpPr>
          <p:spPr>
            <a:xfrm>
              <a:off x="3043238" y="2273941"/>
              <a:ext cx="64443" cy="6444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0" name="Rectangle 59"/>
          <p:cNvSpPr/>
          <p:nvPr/>
        </p:nvSpPr>
        <p:spPr>
          <a:xfrm>
            <a:off x="3057099" y="3248167"/>
            <a:ext cx="1200345" cy="996287"/>
          </a:xfrm>
          <a:prstGeom prst="rect">
            <a:avLst/>
          </a:prstGeom>
          <a:solidFill>
            <a:schemeClr val="bg1">
              <a:alpha val="4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Rectangle 60"/>
          <p:cNvSpPr/>
          <p:nvPr/>
        </p:nvSpPr>
        <p:spPr>
          <a:xfrm>
            <a:off x="1885664" y="4151193"/>
            <a:ext cx="1200345" cy="996287"/>
          </a:xfrm>
          <a:prstGeom prst="rect">
            <a:avLst/>
          </a:prstGeom>
          <a:solidFill>
            <a:schemeClr val="bg1">
              <a:alpha val="4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Rectangle 61"/>
          <p:cNvSpPr/>
          <p:nvPr/>
        </p:nvSpPr>
        <p:spPr>
          <a:xfrm>
            <a:off x="4404743" y="3121499"/>
            <a:ext cx="1200345" cy="996287"/>
          </a:xfrm>
          <a:prstGeom prst="rect">
            <a:avLst/>
          </a:prstGeom>
          <a:solidFill>
            <a:schemeClr val="bg1">
              <a:alpha val="4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Rectangle 62"/>
          <p:cNvSpPr/>
          <p:nvPr/>
        </p:nvSpPr>
        <p:spPr>
          <a:xfrm>
            <a:off x="4192138" y="4137545"/>
            <a:ext cx="1200345" cy="996287"/>
          </a:xfrm>
          <a:prstGeom prst="rect">
            <a:avLst/>
          </a:prstGeom>
          <a:solidFill>
            <a:schemeClr val="bg1">
              <a:alpha val="4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cSld>
  <p:clrMapOvr>
    <a:masterClrMapping/>
  </p:clrMapOvr>
  <p:transition advTm="11216"/>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61"/>
                                        </p:tgtEl>
                                        <p:attrNameLst>
                                          <p:attrName>style.visibility</p:attrName>
                                        </p:attrNameLst>
                                      </p:cBhvr>
                                      <p:to>
                                        <p:strVal val="hidden"/>
                                      </p:to>
                                    </p:set>
                                  </p:childTnLst>
                                </p:cTn>
                              </p:par>
                              <p:par>
                                <p:cTn id="11" presetID="1" presetClass="exit" presetSubtype="0" fill="hold" grpId="0" nodeType="withEffect">
                                  <p:stCondLst>
                                    <p:cond delay="0"/>
                                  </p:stCondLst>
                                  <p:childTnLst>
                                    <p:set>
                                      <p:cBhvr>
                                        <p:cTn id="12" dur="1" fill="hold">
                                          <p:stCondLst>
                                            <p:cond delay="0"/>
                                          </p:stCondLst>
                                        </p:cTn>
                                        <p:tgtEl>
                                          <p:spTgt spid="63"/>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grpId="0" nodeType="clickEffect">
                                  <p:stCondLst>
                                    <p:cond delay="0"/>
                                  </p:stCondLst>
                                  <p:childTnLst>
                                    <p:set>
                                      <p:cBhvr>
                                        <p:cTn id="16" dur="1" fill="hold">
                                          <p:stCondLst>
                                            <p:cond delay="0"/>
                                          </p:stCondLst>
                                        </p:cTn>
                                        <p:tgtEl>
                                          <p:spTgt spid="6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animBg="1"/>
      <p:bldP spid="61" grpId="0" animBg="1"/>
      <p:bldP spid="62" grpId="0" animBg="1"/>
      <p:bldP spid="63" grpId="0" animBg="1"/>
    </p:bldLst>
  </p:timing>
</p:sld>
</file>

<file path=ppt/slides/slide9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8914" name="Title 1"/>
          <p:cNvSpPr>
            <a:spLocks noGrp="1"/>
          </p:cNvSpPr>
          <p:nvPr>
            <p:ph type="title"/>
          </p:nvPr>
        </p:nvSpPr>
        <p:spPr>
          <a:xfrm>
            <a:off x="612775" y="228600"/>
            <a:ext cx="8153400" cy="990600"/>
          </a:xfrm>
        </p:spPr>
        <p:txBody>
          <a:bodyPr/>
          <a:lstStyle/>
          <a:p>
            <a:pPr eaLnBrk="1" hangingPunct="1"/>
            <a:r>
              <a:rPr lang="en-US" dirty="0" smtClean="0"/>
              <a:t>Volumetric Ambient Occlusion</a:t>
            </a:r>
          </a:p>
        </p:txBody>
      </p:sp>
      <p:sp>
        <p:nvSpPr>
          <p:cNvPr id="32771" name="TextBox 6"/>
          <p:cNvSpPr txBox="1">
            <a:spLocks noChangeArrowheads="1"/>
          </p:cNvSpPr>
          <p:nvPr/>
        </p:nvSpPr>
        <p:spPr bwMode="auto">
          <a:xfrm>
            <a:off x="2337478" y="5541963"/>
            <a:ext cx="4469044" cy="369332"/>
          </a:xfrm>
          <a:prstGeom prst="rect">
            <a:avLst/>
          </a:prstGeom>
          <a:noFill/>
          <a:ln w="9525">
            <a:noFill/>
            <a:miter lim="800000"/>
            <a:headEnd/>
            <a:tailEnd/>
          </a:ln>
        </p:spPr>
        <p:txBody>
          <a:bodyPr wrap="none">
            <a:spAutoFit/>
          </a:bodyPr>
          <a:lstStyle/>
          <a:p>
            <a:pPr>
              <a:defRPr/>
            </a:pPr>
            <a:r>
              <a:rPr lang="en-US" dirty="0" smtClean="0">
                <a:latin typeface="+mn-lt"/>
              </a:rPr>
              <a:t>Sample a volume which approximates </a:t>
            </a:r>
            <a:r>
              <a:rPr lang="en-US" dirty="0">
                <a:latin typeface="+mn-lt"/>
              </a:rPr>
              <a:t>V(</a:t>
            </a:r>
            <a:r>
              <a:rPr lang="el-GR" dirty="0">
                <a:latin typeface="+mn-lt"/>
              </a:rPr>
              <a:t>ω</a:t>
            </a:r>
            <a:r>
              <a:rPr lang="en-US" dirty="0">
                <a:latin typeface="+mn-lt"/>
              </a:rPr>
              <a:t>’) </a:t>
            </a:r>
            <a:r>
              <a:rPr lang="en-US" dirty="0" err="1" smtClean="0">
                <a:latin typeface="+mn-lt"/>
              </a:rPr>
              <a:t>H</a:t>
            </a:r>
            <a:r>
              <a:rPr lang="en-US" baseline="-25000" dirty="0" err="1" smtClean="0">
                <a:latin typeface="+mn-lt"/>
              </a:rPr>
              <a:t>n</a:t>
            </a:r>
            <a:endParaRPr lang="en-US" baseline="-25000" dirty="0">
              <a:solidFill>
                <a:srgbClr val="FF9900"/>
              </a:solidFill>
              <a:latin typeface="+mn-lt"/>
            </a:endParaRPr>
          </a:p>
        </p:txBody>
      </p:sp>
      <p:pic>
        <p:nvPicPr>
          <p:cNvPr id="17" name="Picture 16" descr="Lazlo.png"/>
          <p:cNvPicPr>
            <a:picLocks noChangeAspect="1"/>
          </p:cNvPicPr>
          <p:nvPr/>
        </p:nvPicPr>
        <p:blipFill>
          <a:blip r:embed="rId4" cstate="print"/>
          <a:stretch>
            <a:fillRect/>
          </a:stretch>
        </p:blipFill>
        <p:spPr>
          <a:xfrm>
            <a:off x="2011891" y="1691640"/>
            <a:ext cx="5120217" cy="3846258"/>
          </a:xfrm>
          <a:prstGeom prst="rect">
            <a:avLst/>
          </a:prstGeom>
        </p:spPr>
      </p:pic>
      <p:pic>
        <p:nvPicPr>
          <p:cNvPr id="16" name="Picture 15" descr="TP_tmp.emf"/>
          <p:cNvPicPr>
            <a:picLocks noChangeAspect="1"/>
          </p:cNvPicPr>
          <p:nvPr>
            <p:custDataLst>
              <p:tags r:id="rId1"/>
            </p:custDataLst>
          </p:nvPr>
        </p:nvPicPr>
        <p:blipFill>
          <a:blip r:embed="rId5" cstate="print"/>
          <a:stretch>
            <a:fillRect/>
          </a:stretch>
        </p:blipFill>
        <p:spPr bwMode="auto">
          <a:xfrm>
            <a:off x="1596793" y="5915025"/>
            <a:ext cx="5920249" cy="588498"/>
          </a:xfrm>
          <a:prstGeom prst="rect">
            <a:avLst/>
          </a:prstGeom>
          <a:noFill/>
          <a:ln/>
          <a:effectLst/>
        </p:spPr>
      </p:pic>
      <p:sp>
        <p:nvSpPr>
          <p:cNvPr id="19" name="Rectangle 18"/>
          <p:cNvSpPr/>
          <p:nvPr/>
        </p:nvSpPr>
        <p:spPr>
          <a:xfrm>
            <a:off x="5124450" y="5915025"/>
            <a:ext cx="1752600" cy="579438"/>
          </a:xfrm>
          <a:prstGeom prst="rect">
            <a:avLst/>
          </a:prstGeom>
          <a:solidFill>
            <a:schemeClr val="accent1">
              <a:alpha val="31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nvGrpSpPr>
          <p:cNvPr id="2" name="Group 11"/>
          <p:cNvGrpSpPr/>
          <p:nvPr/>
        </p:nvGrpSpPr>
        <p:grpSpPr>
          <a:xfrm>
            <a:off x="7637379" y="104775"/>
            <a:ext cx="1439946" cy="1105674"/>
            <a:chOff x="7665954" y="104775"/>
            <a:chExt cx="1439946" cy="1105674"/>
          </a:xfrm>
        </p:grpSpPr>
        <p:sp>
          <p:nvSpPr>
            <p:cNvPr id="13" name="Rounded Rectangle 12"/>
            <p:cNvSpPr/>
            <p:nvPr/>
          </p:nvSpPr>
          <p:spPr bwMode="auto">
            <a:xfrm>
              <a:off x="7680085" y="104775"/>
              <a:ext cx="1407050" cy="1057275"/>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14" name="Picture 8"/>
            <p:cNvPicPr>
              <a:picLocks noChangeAspect="1" noChangeArrowheads="1"/>
            </p:cNvPicPr>
            <p:nvPr/>
          </p:nvPicPr>
          <p:blipFill>
            <a:blip r:embed="rId6" cstate="print"/>
            <a:srcRect/>
            <a:stretch>
              <a:fillRect/>
            </a:stretch>
          </p:blipFill>
          <p:spPr bwMode="auto">
            <a:xfrm>
              <a:off x="7796799" y="126584"/>
              <a:ext cx="1166226" cy="873542"/>
            </a:xfrm>
            <a:prstGeom prst="rect">
              <a:avLst/>
            </a:prstGeom>
            <a:noFill/>
            <a:ln w="9525">
              <a:noFill/>
              <a:miter lim="800000"/>
              <a:headEnd/>
              <a:tailEnd/>
            </a:ln>
          </p:spPr>
        </p:pic>
        <p:sp>
          <p:nvSpPr>
            <p:cNvPr id="15" name="TextBox 14"/>
            <p:cNvSpPr txBox="1"/>
            <p:nvPr/>
          </p:nvSpPr>
          <p:spPr>
            <a:xfrm>
              <a:off x="7665954" y="933450"/>
              <a:ext cx="1439946" cy="276999"/>
            </a:xfrm>
            <a:prstGeom prst="rect">
              <a:avLst/>
            </a:prstGeom>
            <a:noFill/>
          </p:spPr>
          <p:txBody>
            <a:bodyPr wrap="none" rtlCol="0">
              <a:spAutoFit/>
            </a:bodyPr>
            <a:lstStyle/>
            <a:p>
              <a:r>
                <a:rPr lang="en-US" sz="1200" dirty="0" err="1" smtClean="0">
                  <a:latin typeface="+mn-lt"/>
                </a:rPr>
                <a:t>Szirmay-Kalos</a:t>
              </a:r>
              <a:r>
                <a:rPr lang="en-US" sz="1200" dirty="0" smtClean="0">
                  <a:latin typeface="+mn-lt"/>
                </a:rPr>
                <a:t> 2009</a:t>
              </a:r>
              <a:endParaRPr lang="en-US" sz="1200" dirty="0">
                <a:latin typeface="+mn-lt"/>
              </a:endParaRPr>
            </a:p>
          </p:txBody>
        </p:sp>
      </p:grpSp>
    </p:spTree>
  </p:cSld>
  <p:clrMapOvr>
    <a:masterClrMapping/>
  </p:clrMapOvr>
  <p:transition advTm="22418"/>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8914" name="Title 1"/>
          <p:cNvSpPr>
            <a:spLocks noGrp="1"/>
          </p:cNvSpPr>
          <p:nvPr>
            <p:ph type="title"/>
          </p:nvPr>
        </p:nvSpPr>
        <p:spPr>
          <a:xfrm>
            <a:off x="612775" y="228600"/>
            <a:ext cx="8153400" cy="990600"/>
          </a:xfrm>
        </p:spPr>
        <p:txBody>
          <a:bodyPr/>
          <a:lstStyle/>
          <a:p>
            <a:pPr eaLnBrk="1" hangingPunct="1"/>
            <a:r>
              <a:rPr lang="en-US" dirty="0" smtClean="0"/>
              <a:t>Volumetric Ambient Occlusion</a:t>
            </a:r>
          </a:p>
        </p:txBody>
      </p:sp>
      <p:sp>
        <p:nvSpPr>
          <p:cNvPr id="32771" name="TextBox 6"/>
          <p:cNvSpPr txBox="1">
            <a:spLocks noChangeArrowheads="1"/>
          </p:cNvSpPr>
          <p:nvPr/>
        </p:nvSpPr>
        <p:spPr bwMode="auto">
          <a:xfrm>
            <a:off x="3880144" y="5541963"/>
            <a:ext cx="1383712" cy="369332"/>
          </a:xfrm>
          <a:prstGeom prst="rect">
            <a:avLst/>
          </a:prstGeom>
          <a:noFill/>
          <a:ln w="9525">
            <a:noFill/>
            <a:miter lim="800000"/>
            <a:headEnd/>
            <a:tailEnd/>
          </a:ln>
        </p:spPr>
        <p:txBody>
          <a:bodyPr wrap="none">
            <a:spAutoFit/>
          </a:bodyPr>
          <a:lstStyle/>
          <a:p>
            <a:pPr>
              <a:defRPr/>
            </a:pPr>
            <a:r>
              <a:rPr lang="en-US" dirty="0" smtClean="0">
                <a:latin typeface="+mn-lt"/>
              </a:rPr>
              <a:t>Use a </a:t>
            </a:r>
            <a:r>
              <a:rPr lang="en-US" dirty="0">
                <a:solidFill>
                  <a:srgbClr val="FF9900"/>
                </a:solidFill>
                <a:latin typeface="+mn-lt"/>
              </a:rPr>
              <a:t>sphere</a:t>
            </a:r>
            <a:endParaRPr lang="en-US" baseline="-25000" dirty="0">
              <a:solidFill>
                <a:srgbClr val="FF9900"/>
              </a:solidFill>
              <a:latin typeface="+mn-lt"/>
            </a:endParaRPr>
          </a:p>
        </p:txBody>
      </p:sp>
      <p:pic>
        <p:nvPicPr>
          <p:cNvPr id="19" name="Picture 18" descr="TP_tmp.emf"/>
          <p:cNvPicPr>
            <a:picLocks noChangeAspect="1"/>
          </p:cNvPicPr>
          <p:nvPr>
            <p:custDataLst>
              <p:tags r:id="rId1"/>
            </p:custDataLst>
          </p:nvPr>
        </p:nvPicPr>
        <p:blipFill>
          <a:blip r:embed="rId4" cstate="print"/>
          <a:stretch>
            <a:fillRect/>
          </a:stretch>
        </p:blipFill>
        <p:spPr bwMode="auto">
          <a:xfrm>
            <a:off x="414562" y="5915025"/>
            <a:ext cx="8284712" cy="586168"/>
          </a:xfrm>
          <a:prstGeom prst="rect">
            <a:avLst/>
          </a:prstGeom>
          <a:noFill/>
          <a:ln/>
          <a:effectLst/>
        </p:spPr>
      </p:pic>
      <p:sp>
        <p:nvSpPr>
          <p:cNvPr id="16" name="Rectangle 15"/>
          <p:cNvSpPr/>
          <p:nvPr/>
        </p:nvSpPr>
        <p:spPr>
          <a:xfrm>
            <a:off x="4581525" y="5915025"/>
            <a:ext cx="4086225" cy="595313"/>
          </a:xfrm>
          <a:prstGeom prst="rect">
            <a:avLst/>
          </a:prstGeom>
          <a:solidFill>
            <a:schemeClr val="accent1">
              <a:alpha val="31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17" name="Picture 16" descr="Lazlo.png"/>
          <p:cNvPicPr>
            <a:picLocks noChangeAspect="1"/>
          </p:cNvPicPr>
          <p:nvPr/>
        </p:nvPicPr>
        <p:blipFill>
          <a:blip r:embed="rId5" cstate="print"/>
          <a:stretch>
            <a:fillRect/>
          </a:stretch>
        </p:blipFill>
        <p:spPr>
          <a:xfrm>
            <a:off x="2011891" y="1691640"/>
            <a:ext cx="5120217" cy="3846258"/>
          </a:xfrm>
          <a:prstGeom prst="rect">
            <a:avLst/>
          </a:prstGeom>
        </p:spPr>
      </p:pic>
      <p:grpSp>
        <p:nvGrpSpPr>
          <p:cNvPr id="2" name="Group 12"/>
          <p:cNvGrpSpPr/>
          <p:nvPr/>
        </p:nvGrpSpPr>
        <p:grpSpPr>
          <a:xfrm>
            <a:off x="7637379" y="104775"/>
            <a:ext cx="1439946" cy="1105674"/>
            <a:chOff x="7665954" y="104775"/>
            <a:chExt cx="1439946" cy="1105674"/>
          </a:xfrm>
        </p:grpSpPr>
        <p:sp>
          <p:nvSpPr>
            <p:cNvPr id="14" name="Rounded Rectangle 13"/>
            <p:cNvSpPr/>
            <p:nvPr/>
          </p:nvSpPr>
          <p:spPr bwMode="auto">
            <a:xfrm>
              <a:off x="7680085" y="104775"/>
              <a:ext cx="1407050" cy="1057275"/>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15" name="Picture 8"/>
            <p:cNvPicPr>
              <a:picLocks noChangeAspect="1" noChangeArrowheads="1"/>
            </p:cNvPicPr>
            <p:nvPr/>
          </p:nvPicPr>
          <p:blipFill>
            <a:blip r:embed="rId6" cstate="print"/>
            <a:srcRect/>
            <a:stretch>
              <a:fillRect/>
            </a:stretch>
          </p:blipFill>
          <p:spPr bwMode="auto">
            <a:xfrm>
              <a:off x="7796799" y="126584"/>
              <a:ext cx="1166226" cy="873542"/>
            </a:xfrm>
            <a:prstGeom prst="rect">
              <a:avLst/>
            </a:prstGeom>
            <a:noFill/>
            <a:ln w="9525">
              <a:noFill/>
              <a:miter lim="800000"/>
              <a:headEnd/>
              <a:tailEnd/>
            </a:ln>
          </p:spPr>
        </p:pic>
        <p:sp>
          <p:nvSpPr>
            <p:cNvPr id="18" name="TextBox 17"/>
            <p:cNvSpPr txBox="1"/>
            <p:nvPr/>
          </p:nvSpPr>
          <p:spPr>
            <a:xfrm>
              <a:off x="7665954" y="933450"/>
              <a:ext cx="1439946" cy="276999"/>
            </a:xfrm>
            <a:prstGeom prst="rect">
              <a:avLst/>
            </a:prstGeom>
            <a:noFill/>
          </p:spPr>
          <p:txBody>
            <a:bodyPr wrap="none" rtlCol="0">
              <a:spAutoFit/>
            </a:bodyPr>
            <a:lstStyle/>
            <a:p>
              <a:r>
                <a:rPr lang="en-US" sz="1200" dirty="0" err="1" smtClean="0">
                  <a:latin typeface="+mn-lt"/>
                </a:rPr>
                <a:t>Szirmay-Kalos</a:t>
              </a:r>
              <a:r>
                <a:rPr lang="en-US" sz="1200" dirty="0" smtClean="0">
                  <a:latin typeface="+mn-lt"/>
                </a:rPr>
                <a:t> 2009</a:t>
              </a:r>
              <a:endParaRPr lang="en-US" sz="1200" dirty="0">
                <a:latin typeface="+mn-lt"/>
              </a:endParaRPr>
            </a:p>
          </p:txBody>
        </p:sp>
      </p:grpSp>
    </p:spTree>
  </p:cSld>
  <p:clrMapOvr>
    <a:masterClrMapping/>
  </p:clrMapOvr>
  <p:transition advTm="19282"/>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6" name="Picture 15" descr="Lazlo.png"/>
          <p:cNvPicPr>
            <a:picLocks noChangeAspect="1"/>
          </p:cNvPicPr>
          <p:nvPr/>
        </p:nvPicPr>
        <p:blipFill>
          <a:blip r:embed="rId4" cstate="print"/>
          <a:stretch>
            <a:fillRect/>
          </a:stretch>
        </p:blipFill>
        <p:spPr>
          <a:xfrm>
            <a:off x="2011891" y="1691640"/>
            <a:ext cx="5120217" cy="3846258"/>
          </a:xfrm>
          <a:prstGeom prst="rect">
            <a:avLst/>
          </a:prstGeom>
        </p:spPr>
      </p:pic>
      <p:sp>
        <p:nvSpPr>
          <p:cNvPr id="39938" name="Title 1"/>
          <p:cNvSpPr>
            <a:spLocks noGrp="1"/>
          </p:cNvSpPr>
          <p:nvPr>
            <p:ph type="title"/>
          </p:nvPr>
        </p:nvSpPr>
        <p:spPr>
          <a:xfrm>
            <a:off x="612775" y="228600"/>
            <a:ext cx="8153400" cy="990600"/>
          </a:xfrm>
        </p:spPr>
        <p:txBody>
          <a:bodyPr/>
          <a:lstStyle/>
          <a:p>
            <a:pPr eaLnBrk="1" hangingPunct="1"/>
            <a:r>
              <a:rPr lang="en-US" dirty="0" smtClean="0"/>
              <a:t>Volumetric Ambient Occlusion</a:t>
            </a:r>
          </a:p>
        </p:txBody>
      </p:sp>
      <p:sp>
        <p:nvSpPr>
          <p:cNvPr id="33795" name="TextBox 6"/>
          <p:cNvSpPr txBox="1">
            <a:spLocks noChangeArrowheads="1"/>
          </p:cNvSpPr>
          <p:nvPr/>
        </p:nvSpPr>
        <p:spPr bwMode="auto">
          <a:xfrm>
            <a:off x="1359101" y="5541963"/>
            <a:ext cx="6425798" cy="369332"/>
          </a:xfrm>
          <a:prstGeom prst="rect">
            <a:avLst/>
          </a:prstGeom>
          <a:noFill/>
          <a:ln w="9525">
            <a:noFill/>
            <a:miter lim="800000"/>
            <a:headEnd/>
            <a:tailEnd/>
          </a:ln>
        </p:spPr>
        <p:txBody>
          <a:bodyPr wrap="none">
            <a:spAutoFit/>
          </a:bodyPr>
          <a:lstStyle/>
          <a:p>
            <a:pPr>
              <a:defRPr/>
            </a:pPr>
            <a:r>
              <a:rPr lang="en-US" dirty="0">
                <a:latin typeface="+mn-lt"/>
              </a:rPr>
              <a:t>This approximation allows us to </a:t>
            </a:r>
            <a:r>
              <a:rPr lang="en-US" dirty="0" smtClean="0">
                <a:latin typeface="+mn-lt"/>
              </a:rPr>
              <a:t>approximate </a:t>
            </a:r>
            <a:r>
              <a:rPr lang="en-US" b="1" dirty="0" smtClean="0">
                <a:latin typeface="+mn-lt"/>
              </a:rPr>
              <a:t>ambient</a:t>
            </a:r>
            <a:r>
              <a:rPr lang="en-US" dirty="0" smtClean="0">
                <a:latin typeface="+mn-lt"/>
              </a:rPr>
              <a:t> </a:t>
            </a:r>
            <a:r>
              <a:rPr lang="en-US" dirty="0">
                <a:latin typeface="+mn-lt"/>
              </a:rPr>
              <a:t>occlusion only</a:t>
            </a:r>
            <a:endParaRPr lang="en-US" baseline="-25000" dirty="0">
              <a:latin typeface="+mn-lt"/>
            </a:endParaRPr>
          </a:p>
        </p:txBody>
      </p:sp>
      <p:pic>
        <p:nvPicPr>
          <p:cNvPr id="17" name="Picture 16" descr="TP_tmp.emf"/>
          <p:cNvPicPr>
            <a:picLocks noChangeAspect="1"/>
          </p:cNvPicPr>
          <p:nvPr>
            <p:custDataLst>
              <p:tags r:id="rId1"/>
            </p:custDataLst>
          </p:nvPr>
        </p:nvPicPr>
        <p:blipFill>
          <a:blip r:embed="rId5" cstate="print"/>
          <a:stretch>
            <a:fillRect/>
          </a:stretch>
        </p:blipFill>
        <p:spPr bwMode="auto">
          <a:xfrm>
            <a:off x="2087317" y="5915025"/>
            <a:ext cx="4939204" cy="584727"/>
          </a:xfrm>
          <a:prstGeom prst="rect">
            <a:avLst/>
          </a:prstGeom>
          <a:noFill/>
          <a:ln/>
          <a:effectLst/>
        </p:spPr>
      </p:pic>
      <p:sp>
        <p:nvSpPr>
          <p:cNvPr id="9" name="Rectangle 8"/>
          <p:cNvSpPr/>
          <p:nvPr/>
        </p:nvSpPr>
        <p:spPr>
          <a:xfrm>
            <a:off x="3771899" y="5915025"/>
            <a:ext cx="800101" cy="595313"/>
          </a:xfrm>
          <a:prstGeom prst="rect">
            <a:avLst/>
          </a:prstGeom>
          <a:solidFill>
            <a:schemeClr val="accent1">
              <a:alpha val="31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nvGrpSpPr>
          <p:cNvPr id="2" name="Group 11"/>
          <p:cNvGrpSpPr/>
          <p:nvPr/>
        </p:nvGrpSpPr>
        <p:grpSpPr>
          <a:xfrm>
            <a:off x="7637379" y="104775"/>
            <a:ext cx="1439946" cy="1105674"/>
            <a:chOff x="7665954" y="104775"/>
            <a:chExt cx="1439946" cy="1105674"/>
          </a:xfrm>
        </p:grpSpPr>
        <p:sp>
          <p:nvSpPr>
            <p:cNvPr id="13" name="Rounded Rectangle 12"/>
            <p:cNvSpPr/>
            <p:nvPr/>
          </p:nvSpPr>
          <p:spPr bwMode="auto">
            <a:xfrm>
              <a:off x="7680085" y="104775"/>
              <a:ext cx="1407050" cy="1057275"/>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14" name="Picture 8"/>
            <p:cNvPicPr>
              <a:picLocks noChangeAspect="1" noChangeArrowheads="1"/>
            </p:cNvPicPr>
            <p:nvPr/>
          </p:nvPicPr>
          <p:blipFill>
            <a:blip r:embed="rId6" cstate="print"/>
            <a:srcRect/>
            <a:stretch>
              <a:fillRect/>
            </a:stretch>
          </p:blipFill>
          <p:spPr bwMode="auto">
            <a:xfrm>
              <a:off x="7796799" y="126584"/>
              <a:ext cx="1166226" cy="873542"/>
            </a:xfrm>
            <a:prstGeom prst="rect">
              <a:avLst/>
            </a:prstGeom>
            <a:noFill/>
            <a:ln w="9525">
              <a:noFill/>
              <a:miter lim="800000"/>
              <a:headEnd/>
              <a:tailEnd/>
            </a:ln>
          </p:spPr>
        </p:pic>
        <p:sp>
          <p:nvSpPr>
            <p:cNvPr id="15" name="TextBox 14"/>
            <p:cNvSpPr txBox="1"/>
            <p:nvPr/>
          </p:nvSpPr>
          <p:spPr>
            <a:xfrm>
              <a:off x="7665954" y="933450"/>
              <a:ext cx="1439946" cy="276999"/>
            </a:xfrm>
            <a:prstGeom prst="rect">
              <a:avLst/>
            </a:prstGeom>
            <a:noFill/>
          </p:spPr>
          <p:txBody>
            <a:bodyPr wrap="none" rtlCol="0">
              <a:spAutoFit/>
            </a:bodyPr>
            <a:lstStyle/>
            <a:p>
              <a:r>
                <a:rPr lang="en-US" sz="1200" dirty="0" err="1" smtClean="0">
                  <a:latin typeface="+mn-lt"/>
                </a:rPr>
                <a:t>Szirmay-Kalos</a:t>
              </a:r>
              <a:r>
                <a:rPr lang="en-US" sz="1200" dirty="0" smtClean="0">
                  <a:latin typeface="+mn-lt"/>
                </a:rPr>
                <a:t> 2009</a:t>
              </a:r>
              <a:endParaRPr lang="en-US" sz="1200" dirty="0">
                <a:latin typeface="+mn-lt"/>
              </a:endParaRPr>
            </a:p>
          </p:txBody>
        </p:sp>
      </p:grpSp>
    </p:spTree>
  </p:cSld>
  <p:clrMapOvr>
    <a:masterClrMapping/>
  </p:clrMapOvr>
  <p:transition advTm="24430"/>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FIRSTLOOSB001@8NUJKGN1UKWXY5M7" val="3671"/>
  <p:tag name="DEFAULTDISPLAYSOURCE" val="\documentclass{article}\pagestyle{empty}&#10;\begin{document}&#10;&#10;\end{document}&#10;"/>
  <p:tag name="EMBEDFONTS" val="1"/>
</p:tagLst>
</file>

<file path=ppt/tags/tag10.xml><?xml version="1.0" encoding="utf-8"?>
<p:tagLst xmlns:a="http://schemas.openxmlformats.org/drawingml/2006/main" xmlns:r="http://schemas.openxmlformats.org/officeDocument/2006/relationships" xmlns:p="http://schemas.openxmlformats.org/presentationml/2006/main">
  <p:tag name="TEXPOINT" val="template"/>
  <p:tag name="SOURCE" val="TPT1  equation L_o =  template TPT1  env TPENV1  fore 0  back 16777215  eqnno 1"/>
  <p:tag name="FILENAME" val="TP_tmp"/>
  <p:tag name="ORIGWIDTH" val="21"/>
  <p:tag name="PICTUREFILESIZE" val="1410"/>
</p:tagLst>
</file>

<file path=ppt/tags/tag100.xml><?xml version="1.0" encoding="utf-8"?>
<p:tagLst xmlns:a="http://schemas.openxmlformats.org/drawingml/2006/main" xmlns:r="http://schemas.openxmlformats.org/officeDocument/2006/relationships" xmlns:p="http://schemas.openxmlformats.org/presentationml/2006/main">
  <p:tag name="TEXPOINT" val="template"/>
  <p:tag name="SOURCE" val="TPT1  equation L_o =  template TPT1  env TPENV1  fore 0  back 16777215  eqnno 1"/>
  <p:tag name="FILENAME" val="TP_tmp"/>
  <p:tag name="ORIGWIDTH" val="21"/>
  <p:tag name="PICTUREFILESIZE" val="1410"/>
</p:tagLst>
</file>

<file path=ppt/tags/tag101.xml><?xml version="1.0" encoding="utf-8"?>
<p:tagLst xmlns:a="http://schemas.openxmlformats.org/drawingml/2006/main" xmlns:r="http://schemas.openxmlformats.org/officeDocument/2006/relationships" xmlns:p="http://schemas.openxmlformats.org/presentationml/2006/main">
  <p:tag name="TEXPOINT" val="template"/>
  <p:tag name="SOURCE" val="TPT1  equation \int_{\textcolor{blue}{\Omega}} f_r(\textcolor[rgb]{0.215,0.752,0.356}{\omega'})  template TPT1  env TPENV1  fore 0  back 16777215  eqnno 2"/>
  <p:tag name="FILENAME" val="TP_tmp"/>
  <p:tag name="ORIGWIDTH" val="38"/>
  <p:tag name="PICTUREFILESIZE" val="3960"/>
</p:tagLst>
</file>

<file path=ppt/tags/tag102.xml><?xml version="1.0" encoding="utf-8"?>
<p:tagLst xmlns:a="http://schemas.openxmlformats.org/drawingml/2006/main" xmlns:r="http://schemas.openxmlformats.org/officeDocument/2006/relationships" xmlns:p="http://schemas.openxmlformats.org/presentationml/2006/main">
  <p:tag name="TEXPOINT" val="template"/>
  <p:tag name="SOURCE" val="TPT1  equation L_i(\textcolor[rgb]{0.215,0.752,0.356}{\omega'})  template TPT1  env TPENV1  fore 0  back 16777215  eqnno 3"/>
  <p:tag name="FILENAME" val="TP_tmp"/>
  <p:tag name="ORIGWIDTH" val="26"/>
  <p:tag name="PICTUREFILESIZE" val="2754"/>
</p:tagLst>
</file>

<file path=ppt/tags/tag103.xml><?xml version="1.0" encoding="utf-8"?>
<p:tagLst xmlns:a="http://schemas.openxmlformats.org/drawingml/2006/main" xmlns:r="http://schemas.openxmlformats.org/officeDocument/2006/relationships" xmlns:p="http://schemas.openxmlformats.org/presentationml/2006/main">
  <p:tag name="TEXPOINT" val="template"/>
  <p:tag name="SOURCE" val="TPT1  equation V(\textcolor[rgb]{0.215,0.752,0.356}{\omega'})  template TPT1  env TPENV1  fore 0  back 16777215  eqnno 4"/>
  <p:tag name="FILENAME" val="TP_tmp"/>
  <p:tag name="ORIGWIDTH" val="24"/>
  <p:tag name="PICTUREFILESIZE" val="2613"/>
</p:tagLst>
</file>

<file path=ppt/tags/tag104.xml><?xml version="1.0" encoding="utf-8"?>
<p:tagLst xmlns:a="http://schemas.openxmlformats.org/drawingml/2006/main" xmlns:r="http://schemas.openxmlformats.org/officeDocument/2006/relationships" xmlns:p="http://schemas.openxmlformats.org/presentationml/2006/main">
  <p:tag name="TEXPOINT" val="template"/>
  <p:tag name="SOURCE" val="TPT1  equation H_n d\textcolor[rgb]{0.215,0.752,0.356}{\omega'}  template TPT1  env TPENV1  fore 0  back 16777215  eqnno 5"/>
  <p:tag name="FILENAME" val="TP_tmp"/>
  <p:tag name="ORIGWIDTH" val="28"/>
  <p:tag name="PICTUREFILESIZE" val="2684"/>
</p:tagLst>
</file>

<file path=ppt/tags/tag105.xml><?xml version="1.0" encoding="utf-8"?>
<p:tagLst xmlns:a="http://schemas.openxmlformats.org/drawingml/2006/main" xmlns:r="http://schemas.openxmlformats.org/officeDocument/2006/relationships" xmlns:p="http://schemas.openxmlformats.org/presentationml/2006/main">
  <p:tag name="TEXPOINT" val="template"/>
  <p:tag name="SOURCE" val="TPT1  equation V_A = \int_{\textcolor{blue}{\Omega}} V(\textcolor[rgb]{0.215,0.752,0.356}{\omega'}) d \textcolor[rgb]{0.215,0.752,0.356}{\omega'}  template TPT1  env TPENV1  fore 0  back 16777215  eqnno 5"/>
  <p:tag name="FILENAME" val="TP_tmp"/>
  <p:tag name="ORIGWIDTH" val="77"/>
  <p:tag name="PICTUREFILESIZE" val="6003"/>
</p:tagLst>
</file>

<file path=ppt/tags/tag106.xml><?xml version="1.0" encoding="utf-8"?>
<p:tagLst xmlns:a="http://schemas.openxmlformats.org/drawingml/2006/main" xmlns:r="http://schemas.openxmlformats.org/officeDocument/2006/relationships" xmlns:p="http://schemas.openxmlformats.org/presentationml/2006/main">
  <p:tag name="TIMING" val="|7.3"/>
</p:tagLst>
</file>

<file path=ppt/tags/tag107.xml><?xml version="1.0" encoding="utf-8"?>
<p:tagLst xmlns:a="http://schemas.openxmlformats.org/drawingml/2006/main" xmlns:r="http://schemas.openxmlformats.org/officeDocument/2006/relationships" xmlns:p="http://schemas.openxmlformats.org/presentationml/2006/main">
  <p:tag name="TEXPOINT" val="template"/>
  <p:tag name="SOURCE" val="TPT1  equation V_A = \int_{\textcolor{blue}{\Omega}} V(\textcolor[rgb]{0.215,0.752,0.356}{\omega'}) d \textcolor[rgb]{0.215,0.752,0.356}{\omega'}  template TPT1  env TPENV1  fore 0  back 16777215  eqnno 5"/>
  <p:tag name="FILENAME" val="TP_tmp"/>
  <p:tag name="ORIGWIDTH" val="77"/>
  <p:tag name="PICTUREFILESIZE" val="6003"/>
</p:tagLst>
</file>

<file path=ppt/tags/tag108.xml><?xml version="1.0" encoding="utf-8"?>
<p:tagLst xmlns:a="http://schemas.openxmlformats.org/drawingml/2006/main" xmlns:r="http://schemas.openxmlformats.org/officeDocument/2006/relationships" xmlns:p="http://schemas.openxmlformats.org/presentationml/2006/main">
  <p:tag name="TEXPOINT" val="template"/>
  <p:tag name="SOURCE" val="TPT1  equation V_A = \int_{\textcolor{blue}{\Omega}} V(\textcolor[rgb]{0.215,0.752,0.356}{\omega'}) d \textcolor[rgb]{0.215,0.752,0.356}{\omega'}  template TPT1  env TPENV1  fore 0  back 16777215  eqnno 5"/>
  <p:tag name="FILENAME" val="TP_tmp"/>
  <p:tag name="ORIGWIDTH" val="77"/>
  <p:tag name="PICTUREFILESIZE" val="6003"/>
</p:tagLst>
</file>

<file path=ppt/tags/tag109.xml><?xml version="1.0" encoding="utf-8"?>
<p:tagLst xmlns:a="http://schemas.openxmlformats.org/drawingml/2006/main" xmlns:r="http://schemas.openxmlformats.org/officeDocument/2006/relationships" xmlns:p="http://schemas.openxmlformats.org/presentationml/2006/main">
  <p:tag name="TEXPOINT" val="template"/>
  <p:tag name="SOURCE" val="TPT1  equation V_A = \int_{\textcolor{blue}{\Omega}} V(\textcolor[rgb]{0.215,0.752,0.356}{\omega'}) d \textcolor[rgb]{0.215,0.752,0.356}{\omega'}  template TPT1  env TPENV1  fore 0  back 16777215  eqnno 5"/>
  <p:tag name="FILENAME" val="TP_tmp"/>
  <p:tag name="ORIGWIDTH" val="77"/>
  <p:tag name="PICTUREFILESIZE" val="6003"/>
</p:tagLst>
</file>

<file path=ppt/tags/tag11.xml><?xml version="1.0" encoding="utf-8"?>
<p:tagLst xmlns:a="http://schemas.openxmlformats.org/drawingml/2006/main" xmlns:r="http://schemas.openxmlformats.org/officeDocument/2006/relationships" xmlns:p="http://schemas.openxmlformats.org/presentationml/2006/main">
  <p:tag name="TEXPOINT" val="template"/>
  <p:tag name="SOURCE" val="TPT1  equation \int_{\textcolor{blue}{\Omega}} f_r(\textcolor[rgb]{0.215,0.752,0.356}{\omega'})  template TPT1  env TPENV1  fore 0  back 16777215  eqnno 2"/>
  <p:tag name="FILENAME" val="TP_tmp"/>
  <p:tag name="ORIGWIDTH" val="38"/>
  <p:tag name="PICTUREFILESIZE" val="3960"/>
</p:tagLst>
</file>

<file path=ppt/tags/tag110.xml><?xml version="1.0" encoding="utf-8"?>
<p:tagLst xmlns:a="http://schemas.openxmlformats.org/drawingml/2006/main" xmlns:r="http://schemas.openxmlformats.org/officeDocument/2006/relationships" xmlns:p="http://schemas.openxmlformats.org/presentationml/2006/main">
  <p:tag name="TIMING" val="|6.3|6.1"/>
</p:tagLst>
</file>

<file path=ppt/tags/tag111.xml><?xml version="1.0" encoding="utf-8"?>
<p:tagLst xmlns:a="http://schemas.openxmlformats.org/drawingml/2006/main" xmlns:r="http://schemas.openxmlformats.org/officeDocument/2006/relationships" xmlns:p="http://schemas.openxmlformats.org/presentationml/2006/main">
  <p:tag name="TEXPOINT" val="template"/>
  <p:tag name="SOURCE" val="TPT1  equation \int_{\textcolor{blue}{D_v}} O(\textcolor[rgb]{0.215,0.752,0.356}{v}) d\textcolor[rgb]{0.215,0.752,0.356}{v}  template TPT1  env TPENV1  fore 0  back 16777215  eqnno 10"/>
  <p:tag name="FILENAME" val="TP_tmp"/>
  <p:tag name="ORIGWIDTH" val="49"/>
  <p:tag name="PICTUREFILESIZE" val="4741"/>
</p:tagLst>
</file>

<file path=ppt/tags/tag112.xml><?xml version="1.0" encoding="utf-8"?>
<p:tagLst xmlns:a="http://schemas.openxmlformats.org/drawingml/2006/main" xmlns:r="http://schemas.openxmlformats.org/officeDocument/2006/relationships" xmlns:p="http://schemas.openxmlformats.org/presentationml/2006/main">
  <p:tag name="TEXPOINT" val="template"/>
  <p:tag name="SOURCE" val="TPT1  equation V_A = \int_{\textcolor{blue}{\Omega}} V(\textcolor[rgb]{0.215,0.752,0.356}{\omega'}) d \textcolor[rgb]{0.215,0.752,0.356}{\omega'}  template TPT1  env TPENV1  fore 0  back 16777215  eqnno 5"/>
  <p:tag name="FILENAME" val="TP_tmp"/>
  <p:tag name="ORIGWIDTH" val="77"/>
  <p:tag name="PICTUREFILESIZE" val="6003"/>
</p:tagLst>
</file>

<file path=ppt/tags/tag113.xml><?xml version="1.0" encoding="utf-8"?>
<p:tagLst xmlns:a="http://schemas.openxmlformats.org/drawingml/2006/main" xmlns:r="http://schemas.openxmlformats.org/officeDocument/2006/relationships" xmlns:p="http://schemas.openxmlformats.org/presentationml/2006/main">
  <p:tag name="TEXPOINT" val="template"/>
  <p:tag name="SOURCE" val="TPT1  equation \int_{\textcolor{blue}{D_v}}  template TPT1  env TPENV1  fore 0  back 16777215  eqnno 10"/>
  <p:tag name="FILENAME" val="TP_tmp"/>
  <p:tag name="ORIGWIDTH" val="15"/>
  <p:tag name="PICTUREFILESIZE" val="1841"/>
</p:tagLst>
</file>

<file path=ppt/tags/tag114.xml><?xml version="1.0" encoding="utf-8"?>
<p:tagLst xmlns:a="http://schemas.openxmlformats.org/drawingml/2006/main" xmlns:r="http://schemas.openxmlformats.org/officeDocument/2006/relationships" xmlns:p="http://schemas.openxmlformats.org/presentationml/2006/main">
  <p:tag name="TEXPOINT" val="template"/>
  <p:tag name="SOURCE" val="TPT1  equation O(\textcolor[rgb]{0.215,0.752,0.356}{v}) d\textcolor[rgb]{0.215,0.752,0.356}{v}  template TPT1  env TPENV1  fore 0  back 16777215  eqnno 5"/>
  <p:tag name="FILENAME" val="TP_tmp"/>
  <p:tag name="ORIGWIDTH" val="31"/>
  <p:tag name="PICTUREFILESIZE" val="3250"/>
</p:tagLst>
</file>

<file path=ppt/tags/tag115.xml><?xml version="1.0" encoding="utf-8"?>
<p:tagLst xmlns:a="http://schemas.openxmlformats.org/drawingml/2006/main" xmlns:r="http://schemas.openxmlformats.org/officeDocument/2006/relationships" xmlns:p="http://schemas.openxmlformats.org/presentationml/2006/main">
  <p:tag name="TEXPOINT" val="template"/>
  <p:tag name="SOURCE" val="TPT1  equation V_A = \int_{\textcolor{blue}{\Omega}} V(\textcolor[rgb]{0.215,0.752,0.356}{\omega'}) d \textcolor[rgb]{0.215,0.752,0.356}{\omega'}  template TPT1  env TPENV1  fore 0  back 16777215  eqnno 5"/>
  <p:tag name="FILENAME" val="TP_tmp"/>
  <p:tag name="ORIGWIDTH" val="77"/>
  <p:tag name="PICTUREFILESIZE" val="6003"/>
</p:tagLst>
</file>

<file path=ppt/tags/tag116.xml><?xml version="1.0" encoding="utf-8"?>
<p:tagLst xmlns:a="http://schemas.openxmlformats.org/drawingml/2006/main" xmlns:r="http://schemas.openxmlformats.org/officeDocument/2006/relationships" xmlns:p="http://schemas.openxmlformats.org/presentationml/2006/main">
  <p:tag name="TEXPOINT" val="template"/>
  <p:tag name="SOURCE" val="TPT1  equation \int_{\textcolor{blue}{D_v}} O(\textcolor[rgb]{0.215,0.752,0.356}{v}) d\textcolor[rgb]{0.215,0.752,0.356}{v}  template TPT1  env TPENV1  fore 0  back 16777215  eqnno 10"/>
  <p:tag name="FILENAME" val="TP_tmp"/>
  <p:tag name="ORIGWIDTH" val="49"/>
  <p:tag name="PICTUREFILESIZE" val="4741"/>
</p:tagLst>
</file>

<file path=ppt/tags/tag117.xml><?xml version="1.0" encoding="utf-8"?>
<p:tagLst xmlns:a="http://schemas.openxmlformats.org/drawingml/2006/main" xmlns:r="http://schemas.openxmlformats.org/officeDocument/2006/relationships" xmlns:p="http://schemas.openxmlformats.org/presentationml/2006/main">
  <p:tag name="TEXPOINT" val="template"/>
  <p:tag name="SOURCE" val="TPT1  equation V_A = \int_{\textcolor{blue}{\Omega}} V(\textcolor[rgb]{0.215,0.752,0.356}{\omega'}) d \textcolor[rgb]{0.215,0.752,0.356}{\omega'}  template TPT1  env TPENV1  fore 0  back 16777215  eqnno 5"/>
  <p:tag name="FILENAME" val="TP_tmp"/>
  <p:tag name="ORIGWIDTH" val="77"/>
  <p:tag name="PICTUREFILESIZE" val="6003"/>
</p:tagLst>
</file>

<file path=ppt/tags/tag118.xml><?xml version="1.0" encoding="utf-8"?>
<p:tagLst xmlns:a="http://schemas.openxmlformats.org/drawingml/2006/main" xmlns:r="http://schemas.openxmlformats.org/officeDocument/2006/relationships" xmlns:p="http://schemas.openxmlformats.org/presentationml/2006/main">
  <p:tag name="TEXPOINT" val="template"/>
  <p:tag name="SOURCE" val="TPT1  equation V_A = \int_{\textcolor{blue}{D_v}} O(\textcolor[rgb]{0.215,0.752,0.356}{v}) d\textcolor[rgb]{0.215,0.752,0.356}{v}  template TPT1  env TPENV1  fore 0  back 16777215  eqnno 11"/>
  <p:tag name="FILENAME" val="TP_tmp"/>
  <p:tag name="ORIGWIDTH" val="74"/>
  <p:tag name="PICTUREFILESIZE" val="5993"/>
</p:tagLst>
</file>

<file path=ppt/tags/tag119.xml><?xml version="1.0" encoding="utf-8"?>
<p:tagLst xmlns:a="http://schemas.openxmlformats.org/drawingml/2006/main" xmlns:r="http://schemas.openxmlformats.org/officeDocument/2006/relationships" xmlns:p="http://schemas.openxmlformats.org/presentationml/2006/main">
  <p:tag name="TEXPOINT" val="template"/>
  <p:tag name="SOURCE" val="TPT1  equation \int_{\textcolor{blue}{D_v}} O(\textcolor[rgb]{0.215,0.752,0.356}{v}) d\textcolor[rgb]{0.215,0.752,0.356}{v}  template TPT1  env TPENV1  fore 0  back 16777215  eqnno 10"/>
  <p:tag name="FILENAME" val="TP_tmp"/>
  <p:tag name="ORIGWIDTH" val="49"/>
  <p:tag name="PICTUREFILESIZE" val="4741"/>
</p:tagLst>
</file>

<file path=ppt/tags/tag12.xml><?xml version="1.0" encoding="utf-8"?>
<p:tagLst xmlns:a="http://schemas.openxmlformats.org/drawingml/2006/main" xmlns:r="http://schemas.openxmlformats.org/officeDocument/2006/relationships" xmlns:p="http://schemas.openxmlformats.org/presentationml/2006/main">
  <p:tag name="TEXPOINT" val="template"/>
  <p:tag name="SOURCE" val="TPT1  equation L_i(\textcolor[rgb]{0.215,0.752,0.356}{\omega'})  template TPT1  env TPENV1  fore 0  back 16777215  eqnno 3"/>
  <p:tag name="FILENAME" val="TP_tmp"/>
  <p:tag name="ORIGWIDTH" val="26"/>
  <p:tag name="PICTUREFILESIZE" val="2754"/>
</p:tagLst>
</file>

<file path=ppt/tags/tag120.xml><?xml version="1.0" encoding="utf-8"?>
<p:tagLst xmlns:a="http://schemas.openxmlformats.org/drawingml/2006/main" xmlns:r="http://schemas.openxmlformats.org/officeDocument/2006/relationships" xmlns:p="http://schemas.openxmlformats.org/presentationml/2006/main">
  <p:tag name="TEXPOINT" val="template"/>
  <p:tag name="SOURCE" val="TPT1  equation V_A =  \int_{\textcolor{blue}{D_v}} O(\textcolor[rgb]{0.215,0.752,0.356}{v}) d \textcolor[rgb]{0.215,0.752,0.356}{v} \approx \frac{1}{n} \displaystyle\sum_{\textcolor[rgb]{0.215,0.752,0.356}{i} = 0}^n O(\textcolor[rgb]{0.215,0.752,0.356}{i})  template TPT1  env TPENV1  fore 0  back 16777215  eqnno 5"/>
  <p:tag name="FILENAME" val="TP_tmp"/>
  <p:tag name="ORIGWIDTH" val="131"/>
  <p:tag name="PICTUREFILESIZE" val="13709"/>
</p:tagLst>
</file>

<file path=ppt/tags/tag121.xml><?xml version="1.0" encoding="utf-8"?>
<p:tagLst xmlns:a="http://schemas.openxmlformats.org/drawingml/2006/main" xmlns:r="http://schemas.openxmlformats.org/officeDocument/2006/relationships" xmlns:p="http://schemas.openxmlformats.org/presentationml/2006/main">
  <p:tag name="TEXPOINT" val="template"/>
  <p:tag name="SOURCE" val="TPT1  equation V_A =  \int_{\textcolor{blue}{D_v}} O(\textcolor[rgb]{0.215,0.752,0.356}{v}) d \textcolor[rgb]{0.215,0.752,0.356}{v} \approx \frac{1}{n} \displaystyle\sum_{\textcolor[rgb]{0.215,0.752,0.356}{i} = 0}^n O(\textcolor[rgb]{0.215,0.752,0.356}{i})  template TPT1  env TPENV1  fore 0  back 16777215  eqnno 5"/>
  <p:tag name="FILENAME" val="TP_tmp"/>
  <p:tag name="ORIGWIDTH" val="131"/>
  <p:tag name="PICTUREFILESIZE" val="13709"/>
</p:tagLst>
</file>

<file path=ppt/tags/tag122.xml><?xml version="1.0" encoding="utf-8"?>
<p:tagLst xmlns:a="http://schemas.openxmlformats.org/drawingml/2006/main" xmlns:r="http://schemas.openxmlformats.org/officeDocument/2006/relationships" xmlns:p="http://schemas.openxmlformats.org/presentationml/2006/main">
  <p:tag name="TEXPOINT" val="template"/>
  <p:tag name="SOURCE" val="TPT1  equation V_A = \int_{\textcolor{blue}{D_v}} O(\textcolor[rgb]{0.215,0.752,0.356}{v}) d \textcolor[rgb]{0.215,0.752,0.356}{v} \approx \int_{\textcolor{blue}{disk}} \int_{\textcolor{blue}{\mbox{-}z_s}}^{\textcolor{blue}{z_s}} f(z)dz  template TPT1  env TPENV1  fore 0  back 16777215  eqnno 5"/>
  <p:tag name="FILENAME" val="TP_tmp"/>
  <p:tag name="ORIGWIDTH" val="156"/>
  <p:tag name="PICTUREFILESIZE" val="12743"/>
</p:tagLst>
</file>

<file path=ppt/tags/tag123.xml><?xml version="1.0" encoding="utf-8"?>
<p:tagLst xmlns:a="http://schemas.openxmlformats.org/drawingml/2006/main" xmlns:r="http://schemas.openxmlformats.org/officeDocument/2006/relationships" xmlns:p="http://schemas.openxmlformats.org/presentationml/2006/main">
  <p:tag name="TEXPOINT" val="template"/>
  <p:tag name="SOURCE" val="TPT1  equation V_A = \int_{\textcolor{blue}{D_v}} O(\textcolor[rgb]{0.215,0.752,0.356}{v}) d \textcolor[rgb]{0.215,0.752,0.356}{v} \approx \int_{\textcolor{blue}{disk}} \int_{\textcolor{blue}{\mbox{-}z_s}}^{\textcolor{blue}{z_s}} f(z)dz  template TPT1  env TPENV1  fore 0  back 16777215  eqnno 5"/>
  <p:tag name="FILENAME" val="TP_tmp"/>
  <p:tag name="ORIGWIDTH" val="156"/>
  <p:tag name="PICTUREFILESIZE" val="12743"/>
</p:tagLst>
</file>

<file path=ppt/tags/tag124.xml><?xml version="1.0" encoding="utf-8"?>
<p:tagLst xmlns:a="http://schemas.openxmlformats.org/drawingml/2006/main" xmlns:r="http://schemas.openxmlformats.org/officeDocument/2006/relationships" xmlns:p="http://schemas.openxmlformats.org/presentationml/2006/main">
  <p:tag name="TEXPOINT" val="template"/>
  <p:tag name="SOURCE" val="TPT1  equation V_A = \int_{\textcolor{blue}{D_v}} O(\textcolor[rgb]{0.215,0.752,0.356}{v}) d \textcolor[rgb]{0.215,0.752,0.356}{v} \approx \int_{\textcolor{blue}{disk}} \int_{\textcolor{blue}{\mbox{-}z_s}}^{\textcolor{blue}{z_s}} f(z)dz  template TPT1  env TPENV1  fore 0  back 16777215  eqnno 5"/>
  <p:tag name="FILENAME" val="TP_tmp"/>
  <p:tag name="ORIGWIDTH" val="156"/>
  <p:tag name="PICTUREFILESIZE" val="12743"/>
</p:tagLst>
</file>

<file path=ppt/tags/tag125.xml><?xml version="1.0" encoding="utf-8"?>
<p:tagLst xmlns:a="http://schemas.openxmlformats.org/drawingml/2006/main" xmlns:r="http://schemas.openxmlformats.org/officeDocument/2006/relationships" xmlns:p="http://schemas.openxmlformats.org/presentationml/2006/main">
  <p:tag name="TEXPOINT" val="template"/>
  <p:tag name="SOURCE" val="TPT1  equation V_A = \int_{\textcolor{blue}{D_v}} O(\textcolor[rgb]{0.215,0.752,0.356}{v}) d \textcolor[rgb]{0.215,0.752,0.356}{v} \approx \int_{\textcolor{blue}{disk}} \int_{\textcolor{blue}{\mbox{-}z_s}}^{\textcolor{blue}{z_s}} f(z)dz  template TPT1  env TPENV1  fore 0  back 16777215  eqnno 5"/>
  <p:tag name="FILENAME" val="TP_tmp"/>
  <p:tag name="ORIGWIDTH" val="156"/>
  <p:tag name="PICTUREFILESIZE" val="12743"/>
</p:tagLst>
</file>

<file path=ppt/tags/tag126.xml><?xml version="1.0" encoding="utf-8"?>
<p:tagLst xmlns:a="http://schemas.openxmlformats.org/drawingml/2006/main" xmlns:r="http://schemas.openxmlformats.org/officeDocument/2006/relationships" xmlns:p="http://schemas.openxmlformats.org/presentationml/2006/main">
  <p:tag name="TEXPOINT" val="template"/>
  <p:tag name="SOURCE" val="TPT1  equation V_A = \int_{\textcolor{blue}{D_v}} O(\textcolor[rgb]{0.215,0.752,0.356}{v}) d \textcolor[rgb]{0.215,0.752,0.356}{v} \approx \int_{\textcolor{blue}{disk}} \int_{\textcolor{blue}{\mbox{-}z_s}}^{\textcolor{blue}{z_s}} f(z)dz  template TPT1  env TPENV1  fore 0  back 16777215  eqnno 5"/>
  <p:tag name="FILENAME" val="TP_tmp"/>
  <p:tag name="ORIGWIDTH" val="156"/>
  <p:tag name="PICTUREFILESIZE" val="12743"/>
</p:tagLst>
</file>

<file path=ppt/tags/tag127.xml><?xml version="1.0" encoding="utf-8"?>
<p:tagLst xmlns:a="http://schemas.openxmlformats.org/drawingml/2006/main" xmlns:r="http://schemas.openxmlformats.org/officeDocument/2006/relationships" xmlns:p="http://schemas.openxmlformats.org/presentationml/2006/main">
  <p:tag name="TEXPOINT" val="template"/>
  <p:tag name="SOURCE" val="TPT1  equation max ( min ( z_s, d_r) + z_s, 0)  template TPT1  env TPENV1  fore 0  back 16777215  eqnno 5"/>
  <p:tag name="FILENAME" val="TP_tmp"/>
  <p:tag name="ORIGWIDTH" val="107"/>
  <p:tag name="PICTUREFILESIZE" val="7666"/>
</p:tagLst>
</file>

<file path=ppt/tags/tag128.xml><?xml version="1.0" encoding="utf-8"?>
<p:tagLst xmlns:a="http://schemas.openxmlformats.org/drawingml/2006/main" xmlns:r="http://schemas.openxmlformats.org/officeDocument/2006/relationships" xmlns:p="http://schemas.openxmlformats.org/presentationml/2006/main">
  <p:tag name="TEXPOINT" val="template"/>
  <p:tag name="SOURCE" val="TPT1  equation \frac{\textcolor{blue}{V_\%}}{2 z_s} max ( min ( z_s, d_r) + z_s, 0)  template TPT1  env TPENV1  fore 0  back 16777215  eqnno 5"/>
  <p:tag name="FILENAME" val="TP_tmp"/>
  <p:tag name="ORIGWIDTH" val="120"/>
  <p:tag name="PICTUREFILESIZE" val="10290"/>
</p:tagLst>
</file>

<file path=ppt/tags/tag129.xml><?xml version="1.0" encoding="utf-8"?>
<p:tagLst xmlns:a="http://schemas.openxmlformats.org/drawingml/2006/main" xmlns:r="http://schemas.openxmlformats.org/officeDocument/2006/relationships" xmlns:p="http://schemas.openxmlformats.org/presentationml/2006/main">
  <p:tag name="TEXPOINT" val="template"/>
  <p:tag name="SOURCE" val="TPT1  equation V_A \approx \int_{\textcolor{blue}{disk}} \int_{\textcolor{blue}{\mbox{-}z_s}}^{\textcolor{blue}{z_s}} f(z)dz = \displaystyle\sum_{\# rays}  \frac{\textcolor{blue}{V_{\%}}}{2 z_s} max(min(z_s, d_r) + z_s, 0)  template TPT1  env TPENV1  fore 0  back 16777215  eqnno 5"/>
  <p:tag name="FILENAME" val="TP_tmp"/>
  <p:tag name="ORIGWIDTH" val="254"/>
  <p:tag name="PICTUREFILESIZE" val="25814"/>
</p:tagLst>
</file>

<file path=ppt/tags/tag13.xml><?xml version="1.0" encoding="utf-8"?>
<p:tagLst xmlns:a="http://schemas.openxmlformats.org/drawingml/2006/main" xmlns:r="http://schemas.openxmlformats.org/officeDocument/2006/relationships" xmlns:p="http://schemas.openxmlformats.org/presentationml/2006/main">
  <p:tag name="TEXPOINT" val="template"/>
  <p:tag name="SOURCE" val="TPT1  equation V(\textcolor[rgb]{0.215,0.752,0.356}{\omega'})  template TPT1  env TPENV1  fore 0  back 16777215  eqnno 4"/>
  <p:tag name="FILENAME" val="TP_tmp"/>
  <p:tag name="ORIGWIDTH" val="24"/>
  <p:tag name="PICTUREFILESIZE" val="2613"/>
</p:tagLst>
</file>

<file path=ppt/tags/tag130.xml><?xml version="1.0" encoding="utf-8"?>
<p:tagLst xmlns:a="http://schemas.openxmlformats.org/drawingml/2006/main" xmlns:r="http://schemas.openxmlformats.org/officeDocument/2006/relationships" xmlns:p="http://schemas.openxmlformats.org/presentationml/2006/main">
  <p:tag name="TEXPOINT" val="template"/>
  <p:tag name="SOURCE" val="TPT1  equation L_o = L_A A_o  template TPT1  env TPENV1  fore 0  back 16777215  eqnno 5"/>
  <p:tag name="FILENAME" val="TP_tmp"/>
  <p:tag name="ORIGWIDTH" val="49"/>
  <p:tag name="PICTUREFILESIZE" val="2804"/>
</p:tagLst>
</file>

<file path=ppt/tags/tag131.xml><?xml version="1.0" encoding="utf-8"?>
<p:tagLst xmlns:a="http://schemas.openxmlformats.org/drawingml/2006/main" xmlns:r="http://schemas.openxmlformats.org/officeDocument/2006/relationships" xmlns:p="http://schemas.openxmlformats.org/presentationml/2006/main">
  <p:tag name="TEXPOINT" val="template"/>
  <p:tag name="SOURCE" val="TPT1  equation A_o = \int_{\textcolor{blue}{\Omega}} f_r(\textcolor{green}{\omega'})  \rho ( d(\textcolor{red}{P}, \textcolor{green}{\omega'})) H_n d \textcolor{green}{\omega'}  template TPT1  env TPENV1  fore 0  back 16777215  eqnno 5"/>
  <p:tag name="FILENAME" val="TP_tmp"/>
  <p:tag name="ORIGWIDTH" val="140"/>
  <p:tag name="PICTUREFILESIZE" val="10117"/>
</p:tagLst>
</file>

<file path=ppt/tags/tag132.xml><?xml version="1.0" encoding="utf-8"?>
<p:tagLst xmlns:a="http://schemas.openxmlformats.org/drawingml/2006/main" xmlns:r="http://schemas.openxmlformats.org/officeDocument/2006/relationships" xmlns:p="http://schemas.openxmlformats.org/presentationml/2006/main">
  <p:tag name="TEXPOINT" val="template"/>
  <p:tag name="SOURCE" val="TPT1  equation L_o = L_A A_o = 0  template TPT1  env TPENV1  fore 0  back 16777215  eqnno 5"/>
  <p:tag name="FILENAME" val="TP_tmp"/>
  <p:tag name="ORIGWIDTH" val="68"/>
  <p:tag name="PICTUREFILESIZE" val="3446"/>
</p:tagLst>
</file>

<file path=ppt/tags/tag133.xml><?xml version="1.0" encoding="utf-8"?>
<p:tagLst xmlns:a="http://schemas.openxmlformats.org/drawingml/2006/main" xmlns:r="http://schemas.openxmlformats.org/officeDocument/2006/relationships" xmlns:p="http://schemas.openxmlformats.org/presentationml/2006/main">
  <p:tag name="TEXPOINT" val="template"/>
  <p:tag name="SOURCE" val="TPT1  equation A_o = \int_{\textcolor{blue}{\Omega}} f_r(\textcolor{green}{\omega'}) 0 H_n d \textcolor{green}{\omega'} = 0  template TPT1  env TPENV1  fore 0  back 16777215  eqnno 5"/>
  <p:tag name="FILENAME" val="TP_tmp"/>
  <p:tag name="ORIGWIDTH" val="116"/>
  <p:tag name="PICTUREFILESIZE" val="7862"/>
</p:tagLst>
</file>

<file path=ppt/tags/tag134.xml><?xml version="1.0" encoding="utf-8"?>
<p:tagLst xmlns:a="http://schemas.openxmlformats.org/drawingml/2006/main" xmlns:r="http://schemas.openxmlformats.org/officeDocument/2006/relationships" xmlns:p="http://schemas.openxmlformats.org/presentationml/2006/main">
  <p:tag name="TEXPOINT" val="template"/>
  <p:tag name="SOURCE" val="TPT1  equation L_o = L_A A_o  template TPT1  env TPENV1  fore 0  back 16777215  eqnno 5"/>
  <p:tag name="FILENAME" val="TP_tmp"/>
  <p:tag name="ORIGWIDTH" val="49"/>
  <p:tag name="PICTUREFILESIZE" val="2804"/>
</p:tagLst>
</file>

<file path=ppt/tags/tag135.xml><?xml version="1.0" encoding="utf-8"?>
<p:tagLst xmlns:a="http://schemas.openxmlformats.org/drawingml/2006/main" xmlns:r="http://schemas.openxmlformats.org/officeDocument/2006/relationships" xmlns:p="http://schemas.openxmlformats.org/presentationml/2006/main">
  <p:tag name="TEXPOINT" val="template"/>
  <p:tag name="SOURCE" val="TPT1  equation A_o = \int_{\textcolor{blue}{\Omega}} f_r(\textcolor{green}{\omega'})  \rho ( d(\textcolor{red}{P}, \textcolor{green}{\omega'})) H_n d \textcolor{green}{\omega'}  template TPT1  env TPENV1  fore 0  back 16777215  eqnno 5"/>
  <p:tag name="FILENAME" val="TP_tmp"/>
  <p:tag name="ORIGWIDTH" val="140"/>
  <p:tag name="PICTUREFILESIZE" val="10117"/>
</p:tagLst>
</file>

<file path=ppt/tags/tag136.xml><?xml version="1.0" encoding="utf-8"?>
<p:tagLst xmlns:a="http://schemas.openxmlformats.org/drawingml/2006/main" xmlns:r="http://schemas.openxmlformats.org/officeDocument/2006/relationships" xmlns:p="http://schemas.openxmlformats.org/presentationml/2006/main">
  <p:tag name="TEXPOINT" val="template"/>
  <p:tag name="SOURCE" val="TPT1  equation L_o = L_A {\color[rgb]{1,0.5,0.125}{V_{H_n}}} \int_{\textcolor{blue}{\Omega}} f_r(\omega') d \omega'  template TPT1  env TPENV1  fore 0  back 16777215  eqnno 5"/>
  <p:tag name="FILENAME" val="TP_tmp"/>
  <p:tag name="ORIGWIDTH" val="110"/>
  <p:tag name="PICTUREFILESIZE" val="8062"/>
</p:tagLst>
</file>

<file path=ppt/tags/tag137.xml><?xml version="1.0" encoding="utf-8"?>
<p:tagLst xmlns:a="http://schemas.openxmlformats.org/drawingml/2006/main" xmlns:r="http://schemas.openxmlformats.org/officeDocument/2006/relationships" xmlns:p="http://schemas.openxmlformats.org/presentationml/2006/main">
  <p:tag name="TEXPOINT" val="template"/>
  <p:tag name="SOURCE" val="TPT1  equation \textcolor[rgb]{1,0.5,0.125}{V_{H_n}} =  \int_{\color[rgb]{1,0.5,0.125}{S^2}} \rho(d(\textcolor{red}{P}, \textcolor{green}{v})) O(\textcolor{green}{v}) d \color[rgb]{1,0.5,0.125}{s}  template TPT1  env TPENV1  fore 0  back 16777215  eqnno 5"/>
  <p:tag name="FILENAME" val="TP_tmp"/>
  <p:tag name="ORIGWIDTH" val="121"/>
  <p:tag name="PICTUREFILESIZE" val="9873"/>
</p:tagLst>
</file>

<file path=ppt/tags/tag138.xml><?xml version="1.0" encoding="utf-8"?>
<p:tagLst xmlns:a="http://schemas.openxmlformats.org/drawingml/2006/main" xmlns:r="http://schemas.openxmlformats.org/officeDocument/2006/relationships" xmlns:p="http://schemas.openxmlformats.org/presentationml/2006/main">
  <p:tag name="TEXPOINT" val="template"/>
  <p:tag name="SOURCE" val="TPT1  equation L_o = \int_{\textcolor{blue}{\Omega}} f_r(\textcolor{green}{\omega'}) L_i (\textcolor{green}{\omega'}) V(\textcolor{green}{\omega'}) H_n d \textcolor{green}{\omega'}  template TPT1  env TPENV1  fore 0  back 16777215  eqnno 5"/>
  <p:tag name="FILENAME" val="TP_tmp"/>
  <p:tag name="ORIGWIDTH" val="143"/>
  <p:tag name="PICTUREFILESIZE" val="10126"/>
</p:tagLst>
</file>

<file path=ppt/tags/tag139.xml><?xml version="1.0" encoding="utf-8"?>
<p:tagLst xmlns:a="http://schemas.openxmlformats.org/drawingml/2006/main" xmlns:r="http://schemas.openxmlformats.org/officeDocument/2006/relationships" xmlns:p="http://schemas.openxmlformats.org/presentationml/2006/main">
  <p:tag name="TEXPOINT" val="template"/>
  <p:tag name="SOURCE" val="TPT1  equation L_o = L_A \int_{\textcolor{blue}{\Omega}} f_r(\textcolor{green}{\omega'})  V(\textcolor{green}{\omega'}) H_n d \textcolor{green}{\omega'}  template TPT1  env TPENV1  fore 0  back 16777215  eqnno 5"/>
  <p:tag name="FILENAME" val="TP_tmp"/>
  <p:tag name="ORIGWIDTH" val="131"/>
  <p:tag name="PICTUREFILESIZE" val="9293"/>
</p:tagLst>
</file>

<file path=ppt/tags/tag14.xml><?xml version="1.0" encoding="utf-8"?>
<p:tagLst xmlns:a="http://schemas.openxmlformats.org/drawingml/2006/main" xmlns:r="http://schemas.openxmlformats.org/officeDocument/2006/relationships" xmlns:p="http://schemas.openxmlformats.org/presentationml/2006/main">
  <p:tag name="TEXPOINT" val="template"/>
  <p:tag name="SOURCE" val="TPT1  equation H_n d\textcolor[rgb]{0.215,0.752,0.356}{\omega'}  template TPT1  env TPENV1  fore 0  back 16777215  eqnno 5"/>
  <p:tag name="FILENAME" val="TP_tmp"/>
  <p:tag name="ORIGWIDTH" val="28"/>
  <p:tag name="PICTUREFILESIZE" val="2684"/>
</p:tagLst>
</file>

<file path=ppt/tags/tag140.xml><?xml version="1.0" encoding="utf-8"?>
<p:tagLst xmlns:a="http://schemas.openxmlformats.org/drawingml/2006/main" xmlns:r="http://schemas.openxmlformats.org/officeDocument/2006/relationships" xmlns:p="http://schemas.openxmlformats.org/presentationml/2006/main">
  <p:tag name="TEXPOINT" val="template"/>
  <p:tag name="SOURCE" val="TPT1  equation L_o = L_A \int_{\textcolor{blue}{\Omega}} f_r(\omega')  V(\omega') H_n d \omega'  template TPT1  env TPENV1  fore 0  back 16777215  eqnno 5"/>
  <p:tag name="FILENAME" val="TP_tmp"/>
  <p:tag name="ORIGWIDTH" val="131"/>
  <p:tag name="PICTUREFILESIZE" val="9102"/>
</p:tagLst>
</file>

<file path=ppt/tags/tag141.xml><?xml version="1.0" encoding="utf-8"?>
<p:tagLst xmlns:a="http://schemas.openxmlformats.org/drawingml/2006/main" xmlns:r="http://schemas.openxmlformats.org/officeDocument/2006/relationships" xmlns:p="http://schemas.openxmlformats.org/presentationml/2006/main">
  <p:tag name="TEXPOINT" val="template"/>
  <p:tag name="SOURCE" val="TPT1  equation L_o = L_A \int_{\textcolor{blue}{\Omega}} f_r(\omega') d \omega' \int_{\color[rgb]{1,0.5,0.125}{S^2}} \rho(d(\textcolor{red}{P}, \textcolor{green}{v})) O(\textcolor{green}{v}) d \color[rgb]{1,0.5,0.125}{s}  template TPT1  env TPENV1  fore 0  back 16777215  eqnno 5"/>
  <p:tag name="FILENAME" val="TP_tmp"/>
  <p:tag name="ORIGWIDTH" val="184"/>
  <p:tag name="PICTUREFILESIZE" val="14901"/>
</p:tagLst>
</file>

<file path=ppt/tags/tag142.xml><?xml version="1.0" encoding="utf-8"?>
<p:tagLst xmlns:a="http://schemas.openxmlformats.org/drawingml/2006/main" xmlns:r="http://schemas.openxmlformats.org/officeDocument/2006/relationships" xmlns:p="http://schemas.openxmlformats.org/presentationml/2006/main">
  <p:tag name="TEXPOINT" val="template"/>
  <p:tag name="SOURCE" val="TPT1  equation L_o = L_A {\color[rgb]{1,0.5,0.125}{V_{H_n}}} \int_{\textcolor{blue}{\Omega}} f_r(\omega') d \omega'  template TPT1  env TPENV1  fore 0  back 16777215  eqnno 5"/>
  <p:tag name="FILENAME" val="TP_tmp"/>
  <p:tag name="ORIGWIDTH" val="110"/>
  <p:tag name="PICTUREFILESIZE" val="8062"/>
</p:tagLst>
</file>

<file path=ppt/tags/tag15.xml><?xml version="1.0" encoding="utf-8"?>
<p:tagLst xmlns:a="http://schemas.openxmlformats.org/drawingml/2006/main" xmlns:r="http://schemas.openxmlformats.org/officeDocument/2006/relationships" xmlns:p="http://schemas.openxmlformats.org/presentationml/2006/main">
  <p:tag name="TEXPOINT" val="template"/>
  <p:tag name="SOURCE" val="TPT1  equation L_o =  template TPT1  env TPENV1  fore 0  back 16777215  eqnno 1"/>
  <p:tag name="FILENAME" val="TP_tmp"/>
  <p:tag name="ORIGWIDTH" val="21"/>
  <p:tag name="PICTUREFILESIZE" val="1410"/>
</p:tagLst>
</file>

<file path=ppt/tags/tag16.xml><?xml version="1.0" encoding="utf-8"?>
<p:tagLst xmlns:a="http://schemas.openxmlformats.org/drawingml/2006/main" xmlns:r="http://schemas.openxmlformats.org/officeDocument/2006/relationships" xmlns:p="http://schemas.openxmlformats.org/presentationml/2006/main">
  <p:tag name="TEXPOINT" val="template"/>
  <p:tag name="SOURCE" val="TPT1  equation \int_{\textcolor{blue}{\Omega}} f_r(\textcolor{green}{\omega'})  template TPT1  env TPENV1  fore 0  back 16777215  eqnno 2"/>
  <p:tag name="FILENAME" val="TP_tmp"/>
  <p:tag name="ORIGWIDTH" val="38"/>
  <p:tag name="PICTUREFILESIZE" val="3913"/>
</p:tagLst>
</file>

<file path=ppt/tags/tag17.xml><?xml version="1.0" encoding="utf-8"?>
<p:tagLst xmlns:a="http://schemas.openxmlformats.org/drawingml/2006/main" xmlns:r="http://schemas.openxmlformats.org/officeDocument/2006/relationships" xmlns:p="http://schemas.openxmlformats.org/presentationml/2006/main">
  <p:tag name="TEXPOINT" val="template"/>
  <p:tag name="SOURCE" val="TPT1  equation L_i(\textcolor{green}{\omega'})  template TPT1  env TPENV1  fore 0  back 16777215  eqnno 3"/>
  <p:tag name="FILENAME" val="TP_tmp"/>
  <p:tag name="ORIGWIDTH" val="26"/>
  <p:tag name="PICTUREFILESIZE" val="2720"/>
</p:tagLst>
</file>

<file path=ppt/tags/tag18.xml><?xml version="1.0" encoding="utf-8"?>
<p:tagLst xmlns:a="http://schemas.openxmlformats.org/drawingml/2006/main" xmlns:r="http://schemas.openxmlformats.org/officeDocument/2006/relationships" xmlns:p="http://schemas.openxmlformats.org/presentationml/2006/main">
  <p:tag name="TEXPOINT" val="template"/>
  <p:tag name="SOURCE" val="TPT1  equation V(\textcolor{green}{\omega'})  template TPT1  env TPENV1  fore 0  back 16777215  eqnno 4"/>
  <p:tag name="FILENAME" val="TP_tmp"/>
  <p:tag name="ORIGWIDTH" val="24"/>
  <p:tag name="PICTUREFILESIZE" val="2574"/>
</p:tagLst>
</file>

<file path=ppt/tags/tag19.xml><?xml version="1.0" encoding="utf-8"?>
<p:tagLst xmlns:a="http://schemas.openxmlformats.org/drawingml/2006/main" xmlns:r="http://schemas.openxmlformats.org/officeDocument/2006/relationships" xmlns:p="http://schemas.openxmlformats.org/presentationml/2006/main">
  <p:tag name="TEXPOINT" val="template"/>
  <p:tag name="SOURCE" val="TPT1  equation H_n d\textcolor{green}{\omega'}  template TPT1  env TPENV1  fore 0  back 16777215  eqnno 5"/>
  <p:tag name="FILENAME" val="TP_tmp"/>
  <p:tag name="ORIGWIDTH" val="28"/>
  <p:tag name="PICTUREFILESIZE" val="2680"/>
</p:tagLst>
</file>

<file path=ppt/tags/tag2.xml><?xml version="1.0" encoding="utf-8"?>
<p:tagLst xmlns:a="http://schemas.openxmlformats.org/drawingml/2006/main" xmlns:r="http://schemas.openxmlformats.org/officeDocument/2006/relationships" xmlns:p="http://schemas.openxmlformats.org/presentationml/2006/main">
  <p:tag name="HIDDENFONTSHAPE" val="true"/>
</p:tagLst>
</file>

<file path=ppt/tags/tag20.xml><?xml version="1.0" encoding="utf-8"?>
<p:tagLst xmlns:a="http://schemas.openxmlformats.org/drawingml/2006/main" xmlns:r="http://schemas.openxmlformats.org/officeDocument/2006/relationships" xmlns:p="http://schemas.openxmlformats.org/presentationml/2006/main">
  <p:tag name="TIMING" val="|6|6.3"/>
</p:tagLst>
</file>

<file path=ppt/tags/tag21.xml><?xml version="1.0" encoding="utf-8"?>
<p:tagLst xmlns:a="http://schemas.openxmlformats.org/drawingml/2006/main" xmlns:r="http://schemas.openxmlformats.org/officeDocument/2006/relationships" xmlns:p="http://schemas.openxmlformats.org/presentationml/2006/main">
  <p:tag name="TEXPOINT" val="template"/>
  <p:tag name="SOURCE" val="TPT1  equation L_A \int_{\textcolor{blue}{\Omega}} f_r(\textcolor[rgb]{0.215,0.752,0.356}{\omega'}) V(\textcolor[rgb]{0.215,0.752,0.356}{\omega'}) H_n d \textcolor[rgb]{0.215,0.752,0.356}{\omega'}  template TPT1  env TPENV1  fore 0  back 16777215  eqnno 6"/>
  <p:tag name="FILENAME" val="TP_tmp"/>
  <p:tag name="ORIGWIDTH" val="107"/>
  <p:tag name="PICTUREFILESIZE" val="8493"/>
</p:tagLst>
</file>

<file path=ppt/tags/tag22.xml><?xml version="1.0" encoding="utf-8"?>
<p:tagLst xmlns:a="http://schemas.openxmlformats.org/drawingml/2006/main" xmlns:r="http://schemas.openxmlformats.org/officeDocument/2006/relationships" xmlns:p="http://schemas.openxmlformats.org/presentationml/2006/main">
  <p:tag name="TEXPOINT" val="template"/>
  <p:tag name="SOURCE" val="TPT1  equation \int_{\textcolor{blue}{\Omega}} f_r(\textcolor[rgb]{0.215,0.752,0.356}{\omega'})  template TPT1  env TPENV1  fore 0  back 16777215  eqnno 2"/>
  <p:tag name="FILENAME" val="TP_tmp"/>
  <p:tag name="ORIGWIDTH" val="38"/>
  <p:tag name="PICTUREFILESIZE" val="3960"/>
</p:tagLst>
</file>

<file path=ppt/tags/tag23.xml><?xml version="1.0" encoding="utf-8"?>
<p:tagLst xmlns:a="http://schemas.openxmlformats.org/drawingml/2006/main" xmlns:r="http://schemas.openxmlformats.org/officeDocument/2006/relationships" xmlns:p="http://schemas.openxmlformats.org/presentationml/2006/main">
  <p:tag name="TEXPOINT" val="template"/>
  <p:tag name="SOURCE" val="TPT1  equation L_A  template TPT1  env TPENV1  fore 0  back 16777215  eqnno 3"/>
  <p:tag name="FILENAME" val="TP_tmp"/>
  <p:tag name="ORIGWIDTH" val="13"/>
  <p:tag name="PICTUREFILESIZE" val="1325"/>
</p:tagLst>
</file>

<file path=ppt/tags/tag24.xml><?xml version="1.0" encoding="utf-8"?>
<p:tagLst xmlns:a="http://schemas.openxmlformats.org/drawingml/2006/main" xmlns:r="http://schemas.openxmlformats.org/officeDocument/2006/relationships" xmlns:p="http://schemas.openxmlformats.org/presentationml/2006/main">
  <p:tag name="TEXPOINT" val="template"/>
  <p:tag name="SOURCE" val="TPT1  equation V(\textcolor[rgb]{0.215,0.752,0.356}{\omega'})  template TPT1  env TPENV1  fore 0  back 16777215  eqnno 4"/>
  <p:tag name="FILENAME" val="TP_tmp"/>
  <p:tag name="ORIGWIDTH" val="24"/>
  <p:tag name="PICTUREFILESIZE" val="2613"/>
</p:tagLst>
</file>

<file path=ppt/tags/tag25.xml><?xml version="1.0" encoding="utf-8"?>
<p:tagLst xmlns:a="http://schemas.openxmlformats.org/drawingml/2006/main" xmlns:r="http://schemas.openxmlformats.org/officeDocument/2006/relationships" xmlns:p="http://schemas.openxmlformats.org/presentationml/2006/main">
  <p:tag name="TEXPOINT" val="template"/>
  <p:tag name="SOURCE" val="TPT1  equation H_n d\textcolor[rgb]{0.215,0.752,0.356}{\omega'}  template TPT1  env TPENV1  fore 0  back 16777215  eqnno 5"/>
  <p:tag name="FILENAME" val="TP_tmp"/>
  <p:tag name="ORIGWIDTH" val="28"/>
  <p:tag name="PICTUREFILESIZE" val="2684"/>
</p:tagLst>
</file>

<file path=ppt/tags/tag26.xml><?xml version="1.0" encoding="utf-8"?>
<p:tagLst xmlns:a="http://schemas.openxmlformats.org/drawingml/2006/main" xmlns:r="http://schemas.openxmlformats.org/officeDocument/2006/relationships" xmlns:p="http://schemas.openxmlformats.org/presentationml/2006/main">
  <p:tag name="TEXPOINT" val="template"/>
  <p:tag name="SOURCE" val="TPT1  equation L_o =  template TPT1  env TPENV1  fore 0  back 16777215  eqnno 1"/>
  <p:tag name="FILENAME" val="TP_tmp"/>
  <p:tag name="ORIGWIDTH" val="21"/>
  <p:tag name="PICTUREFILESIZE" val="1410"/>
</p:tagLst>
</file>

<file path=ppt/tags/tag27.xml><?xml version="1.0" encoding="utf-8"?>
<p:tagLst xmlns:a="http://schemas.openxmlformats.org/drawingml/2006/main" xmlns:r="http://schemas.openxmlformats.org/officeDocument/2006/relationships" xmlns:p="http://schemas.openxmlformats.org/presentationml/2006/main">
  <p:tag name="TEXPOINT" val="template"/>
  <p:tag name="SOURCE" val="TPT1  equation \int_{\textcolor{blue}{\Omega}} f_r(\textcolor[rgb]{0.215,0.752,0.356}{\omega'})  template TPT1  env TPENV1  fore 0  back 16777215  eqnno 2"/>
  <p:tag name="FILENAME" val="TP_tmp"/>
  <p:tag name="ORIGWIDTH" val="38"/>
  <p:tag name="PICTUREFILESIZE" val="3960"/>
</p:tagLst>
</file>

<file path=ppt/tags/tag28.xml><?xml version="1.0" encoding="utf-8"?>
<p:tagLst xmlns:a="http://schemas.openxmlformats.org/drawingml/2006/main" xmlns:r="http://schemas.openxmlformats.org/officeDocument/2006/relationships" xmlns:p="http://schemas.openxmlformats.org/presentationml/2006/main">
  <p:tag name="TEXPOINT" val="template"/>
  <p:tag name="SOURCE" val="TPT1  equation L_i(\textcolor[rgb]{0.215,0.752,0.356}{\omega'})  template TPT1  env TPENV1  fore 0  back 16777215  eqnno 3"/>
  <p:tag name="FILENAME" val="TP_tmp"/>
  <p:tag name="ORIGWIDTH" val="26"/>
  <p:tag name="PICTUREFILESIZE" val="2754"/>
</p:tagLst>
</file>

<file path=ppt/tags/tag29.xml><?xml version="1.0" encoding="utf-8"?>
<p:tagLst xmlns:a="http://schemas.openxmlformats.org/drawingml/2006/main" xmlns:r="http://schemas.openxmlformats.org/officeDocument/2006/relationships" xmlns:p="http://schemas.openxmlformats.org/presentationml/2006/main">
  <p:tag name="TEXPOINT" val="template"/>
  <p:tag name="SOURCE" val="TPT1  equation V(\textcolor[rgb]{0.215,0.752,0.356}{\omega'})  template TPT1  env TPENV1  fore 0  back 16777215  eqnno 4"/>
  <p:tag name="FILENAME" val="TP_tmp"/>
  <p:tag name="ORIGWIDTH" val="24"/>
  <p:tag name="PICTUREFILESIZE" val="2613"/>
</p:tagLst>
</file>

<file path=ppt/tags/tag3.xml><?xml version="1.0" encoding="utf-8"?>
<p:tagLst xmlns:a="http://schemas.openxmlformats.org/drawingml/2006/main" xmlns:r="http://schemas.openxmlformats.org/officeDocument/2006/relationships" xmlns:p="http://schemas.openxmlformats.org/presentationml/2006/main">
  <p:tag name="TIMING" val="|5.8|1.5|1.2"/>
</p:tagLst>
</file>

<file path=ppt/tags/tag30.xml><?xml version="1.0" encoding="utf-8"?>
<p:tagLst xmlns:a="http://schemas.openxmlformats.org/drawingml/2006/main" xmlns:r="http://schemas.openxmlformats.org/officeDocument/2006/relationships" xmlns:p="http://schemas.openxmlformats.org/presentationml/2006/main">
  <p:tag name="TEXPOINT" val="template"/>
  <p:tag name="SOURCE" val="TPT1  equation H_n d\textcolor[rgb]{0.215,0.752,0.356}{\omega'}  template TPT1  env TPENV1  fore 0  back 16777215  eqnno 5"/>
  <p:tag name="FILENAME" val="TP_tmp"/>
  <p:tag name="ORIGWIDTH" val="28"/>
  <p:tag name="PICTUREFILESIZE" val="2684"/>
</p:tagLst>
</file>

<file path=ppt/tags/tag31.xml><?xml version="1.0" encoding="utf-8"?>
<p:tagLst xmlns:a="http://schemas.openxmlformats.org/drawingml/2006/main" xmlns:r="http://schemas.openxmlformats.org/officeDocument/2006/relationships" xmlns:p="http://schemas.openxmlformats.org/presentationml/2006/main">
  <p:tag name="TEXPOINT" val="template"/>
  <p:tag name="SOURCE" val="TPT1  equation L_A \int_{\textcolor{blue}{\Omega}} f_r(\textcolor[rgb]{0.215,0.752,0.356}{\omega'}) V(\textcolor[rgb]{0.215,0.752,0.356}{\omega'}) H_n d \textcolor[rgb]{0.215,0.752,0.356}{\omega'}  template TPT1  env TPENV1  fore 0  back 16777215  eqnno 6"/>
  <p:tag name="FILENAME" val="TP_tmp"/>
  <p:tag name="ORIGWIDTH" val="107"/>
  <p:tag name="PICTUREFILESIZE" val="8493"/>
</p:tagLst>
</file>

<file path=ppt/tags/tag32.xml><?xml version="1.0" encoding="utf-8"?>
<p:tagLst xmlns:a="http://schemas.openxmlformats.org/drawingml/2006/main" xmlns:r="http://schemas.openxmlformats.org/officeDocument/2006/relationships" xmlns:p="http://schemas.openxmlformats.org/presentationml/2006/main">
  <p:tag name="TEXPOINT" val="template"/>
  <p:tag name="SOURCE" val="TPT1  equation L_A \int_{\textcolor{blue}{\Omega}} f_r(\textcolor[rgb]{0.215,0.752,0.356}{\omega'}) V(\textcolor[rgb]{0.215,0.752,0.356}{\omega'}) H_n d \textcolor[rgb]{0.215,0.752,0.356}{\omega'}  template TPT1  env TPENV1  fore 0  back 16777215  eqnno 6"/>
  <p:tag name="FILENAME" val="TP_tmp"/>
  <p:tag name="ORIGWIDTH" val="107"/>
  <p:tag name="PICTUREFILESIZE" val="8493"/>
</p:tagLst>
</file>

<file path=ppt/tags/tag33.xml><?xml version="1.0" encoding="utf-8"?>
<p:tagLst xmlns:a="http://schemas.openxmlformats.org/drawingml/2006/main" xmlns:r="http://schemas.openxmlformats.org/officeDocument/2006/relationships" xmlns:p="http://schemas.openxmlformats.org/presentationml/2006/main">
  <p:tag name="TEXPOINT" val="template"/>
  <p:tag name="SOURCE" val="TPT1  equation L_o =  template TPT1  env TPENV1  fore 0  back 16777215  eqnno 1"/>
  <p:tag name="FILENAME" val="TP_tmp"/>
  <p:tag name="ORIGWIDTH" val="21"/>
  <p:tag name="PICTUREFILESIZE" val="1410"/>
</p:tagLst>
</file>

<file path=ppt/tags/tag34.xml><?xml version="1.0" encoding="utf-8"?>
<p:tagLst xmlns:a="http://schemas.openxmlformats.org/drawingml/2006/main" xmlns:r="http://schemas.openxmlformats.org/officeDocument/2006/relationships" xmlns:p="http://schemas.openxmlformats.org/presentationml/2006/main">
  <p:tag name="TEXPOINT" val="template"/>
  <p:tag name="SOURCE" val="TPT1  equation \int_{\textcolor{blue}{\Omega}} f_r(\textcolor[rgb]{0.215,0.752,0.356}{\omega'})  template TPT1  env TPENV1  fore 0  back 16777215  eqnno 2"/>
  <p:tag name="FILENAME" val="TP_tmp"/>
  <p:tag name="ORIGWIDTH" val="38"/>
  <p:tag name="PICTUREFILESIZE" val="3960"/>
</p:tagLst>
</file>

<file path=ppt/tags/tag35.xml><?xml version="1.0" encoding="utf-8"?>
<p:tagLst xmlns:a="http://schemas.openxmlformats.org/drawingml/2006/main" xmlns:r="http://schemas.openxmlformats.org/officeDocument/2006/relationships" xmlns:p="http://schemas.openxmlformats.org/presentationml/2006/main">
  <p:tag name="TEXPOINT" val="template"/>
  <p:tag name="SOURCE" val="TPT1  equation L_i(\textcolor[rgb]{0.215,0.752,0.356}{\omega'})  template TPT1  env TPENV1  fore 0  back 16777215  eqnno 3"/>
  <p:tag name="FILENAME" val="TP_tmp"/>
  <p:tag name="ORIGWIDTH" val="26"/>
  <p:tag name="PICTUREFILESIZE" val="2754"/>
</p:tagLst>
</file>

<file path=ppt/tags/tag36.xml><?xml version="1.0" encoding="utf-8"?>
<p:tagLst xmlns:a="http://schemas.openxmlformats.org/drawingml/2006/main" xmlns:r="http://schemas.openxmlformats.org/officeDocument/2006/relationships" xmlns:p="http://schemas.openxmlformats.org/presentationml/2006/main">
  <p:tag name="TEXPOINT" val="template"/>
  <p:tag name="SOURCE" val="TPT1  equation V(\textcolor[rgb]{0.215,0.752,0.356}{\omega'})  template TPT1  env TPENV1  fore 0  back 16777215  eqnno 4"/>
  <p:tag name="FILENAME" val="TP_tmp"/>
  <p:tag name="ORIGWIDTH" val="24"/>
  <p:tag name="PICTUREFILESIZE" val="2613"/>
</p:tagLst>
</file>

<file path=ppt/tags/tag37.xml><?xml version="1.0" encoding="utf-8"?>
<p:tagLst xmlns:a="http://schemas.openxmlformats.org/drawingml/2006/main" xmlns:r="http://schemas.openxmlformats.org/officeDocument/2006/relationships" xmlns:p="http://schemas.openxmlformats.org/presentationml/2006/main">
  <p:tag name="TEXPOINT" val="template"/>
  <p:tag name="SOURCE" val="TPT1  equation H_n d\textcolor[rgb]{0.215,0.752,0.356}{\omega'}  template TPT1  env TPENV1  fore 0  back 16777215  eqnno 5"/>
  <p:tag name="FILENAME" val="TP_tmp"/>
  <p:tag name="ORIGWIDTH" val="28"/>
  <p:tag name="PICTUREFILESIZE" val="2684"/>
</p:tagLst>
</file>

<file path=ppt/tags/tag38.xml><?xml version="1.0" encoding="utf-8"?>
<p:tagLst xmlns:a="http://schemas.openxmlformats.org/drawingml/2006/main" xmlns:r="http://schemas.openxmlformats.org/officeDocument/2006/relationships" xmlns:p="http://schemas.openxmlformats.org/presentationml/2006/main">
  <p:tag name="TEXPOINT" val="template"/>
  <p:tag name="SOURCE" val="TPT1  equation L_A \int_{\textcolor{blue}{\Omega}} f_r(\textcolor{green}{\omega'}) V(\textcolor{green}{\omega'}) H_n d \textcolor{green}{\omega'}  template TPT1  env TPENV1  fore 0  back 16777215  eqnno 6"/>
  <p:tag name="FILENAME" val="TP_tmp"/>
  <p:tag name="ORIGWIDTH" val="107"/>
  <p:tag name="PICTUREFILESIZE" val="8299"/>
</p:tagLst>
</file>

<file path=ppt/tags/tag39.xml><?xml version="1.0" encoding="utf-8"?>
<p:tagLst xmlns:a="http://schemas.openxmlformats.org/drawingml/2006/main" xmlns:r="http://schemas.openxmlformats.org/officeDocument/2006/relationships" xmlns:p="http://schemas.openxmlformats.org/presentationml/2006/main">
  <p:tag name="TEXPOINT" val="template"/>
  <p:tag name="SOURCE" val="TPT1  equation L_A \int_{\textcolor{blue}{\Omega}} f_r(\textcolor{green}{\omega'}) V(\textcolor{green}{\omega'}) H_n d \textcolor{green}{\omega'}  template TPT1  env TPENV1  fore 0  back 16777215  eqnno 6"/>
  <p:tag name="FILENAME" val="TP_tmp"/>
  <p:tag name="ORIGWIDTH" val="107"/>
  <p:tag name="PICTUREFILESIZE" val="8299"/>
</p:tagLst>
</file>

<file path=ppt/tags/tag4.xml><?xml version="1.0" encoding="utf-8"?>
<p:tagLst xmlns:a="http://schemas.openxmlformats.org/drawingml/2006/main" xmlns:r="http://schemas.openxmlformats.org/officeDocument/2006/relationships" xmlns:p="http://schemas.openxmlformats.org/presentationml/2006/main">
  <p:tag name="TIMING" val="|34.8|1.9"/>
</p:tagLst>
</file>

<file path=ppt/tags/tag40.xml><?xml version="1.0" encoding="utf-8"?>
<p:tagLst xmlns:a="http://schemas.openxmlformats.org/drawingml/2006/main" xmlns:r="http://schemas.openxmlformats.org/officeDocument/2006/relationships" xmlns:p="http://schemas.openxmlformats.org/presentationml/2006/main">
  <p:tag name="TEXPOINT" val="template"/>
  <p:tag name="SOURCE" val="TPT1  equation L_A A_o  template TPT1  env TPENV1  fore 0  back 16777215  eqnno 6"/>
  <p:tag name="FILENAME" val="TP_tmp"/>
  <p:tag name="ORIGWIDTH" val="25"/>
  <p:tag name="PICTUREFILESIZE" val="2114"/>
</p:tagLst>
</file>

<file path=ppt/tags/tag41.xml><?xml version="1.0" encoding="utf-8"?>
<p:tagLst xmlns:a="http://schemas.openxmlformats.org/drawingml/2006/main" xmlns:r="http://schemas.openxmlformats.org/officeDocument/2006/relationships" xmlns:p="http://schemas.openxmlformats.org/presentationml/2006/main">
  <p:tag name="TEXPOINT" val="template"/>
  <p:tag name="SOURCE" val="TPT1  equation L_o =  template TPT1  env TPENV1  fore 0  back 16777215  eqnno 1"/>
  <p:tag name="FILENAME" val="TP_tmp"/>
  <p:tag name="ORIGWIDTH" val="21"/>
  <p:tag name="PICTUREFILESIZE" val="1410"/>
</p:tagLst>
</file>

<file path=ppt/tags/tag42.xml><?xml version="1.0" encoding="utf-8"?>
<p:tagLst xmlns:a="http://schemas.openxmlformats.org/drawingml/2006/main" xmlns:r="http://schemas.openxmlformats.org/officeDocument/2006/relationships" xmlns:p="http://schemas.openxmlformats.org/presentationml/2006/main">
  <p:tag name="TEXPOINT" val="template"/>
  <p:tag name="SOURCE" val="TPT1  equation \int_{\textcolor{blue}{\Omega}} f_r(\textcolor[rgb]{0.215,0.752,0.356}{\omega'})  template TPT1  env TPENV1  fore 0  back 16777215  eqnno 2"/>
  <p:tag name="FILENAME" val="TP_tmp"/>
  <p:tag name="ORIGWIDTH" val="38"/>
  <p:tag name="PICTUREFILESIZE" val="3960"/>
</p:tagLst>
</file>

<file path=ppt/tags/tag43.xml><?xml version="1.0" encoding="utf-8"?>
<p:tagLst xmlns:a="http://schemas.openxmlformats.org/drawingml/2006/main" xmlns:r="http://schemas.openxmlformats.org/officeDocument/2006/relationships" xmlns:p="http://schemas.openxmlformats.org/presentationml/2006/main">
  <p:tag name="TEXPOINT" val="template"/>
  <p:tag name="SOURCE" val="TPT1  equation L_i(\textcolor[rgb]{0.215,0.752,0.356}{\omega'})  template TPT1  env TPENV1  fore 0  back 16777215  eqnno 3"/>
  <p:tag name="FILENAME" val="TP_tmp"/>
  <p:tag name="ORIGWIDTH" val="26"/>
  <p:tag name="PICTUREFILESIZE" val="2754"/>
</p:tagLst>
</file>

<file path=ppt/tags/tag44.xml><?xml version="1.0" encoding="utf-8"?>
<p:tagLst xmlns:a="http://schemas.openxmlformats.org/drawingml/2006/main" xmlns:r="http://schemas.openxmlformats.org/officeDocument/2006/relationships" xmlns:p="http://schemas.openxmlformats.org/presentationml/2006/main">
  <p:tag name="TEXPOINT" val="template"/>
  <p:tag name="SOURCE" val="TPT1  equation V(\textcolor[rgb]{0.215,0.752,0.356}{\omega'})  template TPT1  env TPENV1  fore 0  back 16777215  eqnno 4"/>
  <p:tag name="FILENAME" val="TP_tmp"/>
  <p:tag name="ORIGWIDTH" val="24"/>
  <p:tag name="PICTUREFILESIZE" val="2613"/>
</p:tagLst>
</file>

<file path=ppt/tags/tag45.xml><?xml version="1.0" encoding="utf-8"?>
<p:tagLst xmlns:a="http://schemas.openxmlformats.org/drawingml/2006/main" xmlns:r="http://schemas.openxmlformats.org/officeDocument/2006/relationships" xmlns:p="http://schemas.openxmlformats.org/presentationml/2006/main">
  <p:tag name="TEXPOINT" val="template"/>
  <p:tag name="SOURCE" val="TPT1  equation H_n d\textcolor[rgb]{0.215,0.752,0.356}{\omega'}  template TPT1  env TPENV1  fore 0  back 16777215  eqnno 5"/>
  <p:tag name="FILENAME" val="TP_tmp"/>
  <p:tag name="ORIGWIDTH" val="28"/>
  <p:tag name="PICTUREFILESIZE" val="2684"/>
</p:tagLst>
</file>

<file path=ppt/tags/tag46.xml><?xml version="1.0" encoding="utf-8"?>
<p:tagLst xmlns:a="http://schemas.openxmlformats.org/drawingml/2006/main" xmlns:r="http://schemas.openxmlformats.org/officeDocument/2006/relationships" xmlns:p="http://schemas.openxmlformats.org/presentationml/2006/main">
  <p:tag name="TEXPOINT" val="template"/>
  <p:tag name="SOURCE" val="TPT1  equation L_A \int_{\textcolor{blue}{\Omega}} f_r(\textcolor{green}{\omega'}) V(\textcolor{green}{\omega'}) H_n d \textcolor{green}{\omega'}  template TPT1  env TPENV1  fore 0  back 16777215  eqnno 6"/>
  <p:tag name="FILENAME" val="TP_tmp"/>
  <p:tag name="ORIGWIDTH" val="107"/>
  <p:tag name="PICTUREFILESIZE" val="8299"/>
</p:tagLst>
</file>

<file path=ppt/tags/tag47.xml><?xml version="1.0" encoding="utf-8"?>
<p:tagLst xmlns:a="http://schemas.openxmlformats.org/drawingml/2006/main" xmlns:r="http://schemas.openxmlformats.org/officeDocument/2006/relationships" xmlns:p="http://schemas.openxmlformats.org/presentationml/2006/main">
  <p:tag name="TEXPOINT" val="template"/>
  <p:tag name="SOURCE" val="TPT1  equation L_A \int_{\textcolor{blue}{\Omega}} f_r(\textcolor{green}{\omega'}) V(\textcolor{green}{\omega'}) H_n d \textcolor{green}{\omega'}  template TPT1  env TPENV1  fore 0  back 16777215  eqnno 6"/>
  <p:tag name="FILENAME" val="TP_tmp"/>
  <p:tag name="ORIGWIDTH" val="107"/>
  <p:tag name="PICTUREFILESIZE" val="8299"/>
</p:tagLst>
</file>

<file path=ppt/tags/tag48.xml><?xml version="1.0" encoding="utf-8"?>
<p:tagLst xmlns:a="http://schemas.openxmlformats.org/drawingml/2006/main" xmlns:r="http://schemas.openxmlformats.org/officeDocument/2006/relationships" xmlns:p="http://schemas.openxmlformats.org/presentationml/2006/main">
  <p:tag name="TEXPOINT" val="template"/>
  <p:tag name="SOURCE" val="TPT1  equation L_o = L_A A_o  template TPT1  env TPENV1  fore 0  back 16777215  eqnno 7"/>
  <p:tag name="FILENAME" val="TP_tmp"/>
  <p:tag name="ORIGWIDTH" val="49"/>
  <p:tag name="PICTUREFILESIZE" val="2804"/>
</p:tagLst>
</file>

<file path=ppt/tags/tag49.xml><?xml version="1.0" encoding="utf-8"?>
<p:tagLst xmlns:a="http://schemas.openxmlformats.org/drawingml/2006/main" xmlns:r="http://schemas.openxmlformats.org/officeDocument/2006/relationships" xmlns:p="http://schemas.openxmlformats.org/presentationml/2006/main">
  <p:tag name="TEXPOINT" val="template"/>
  <p:tag name="SOURCE" val="TPT1  equation L_A A_o  template TPT1  env TPENV1  fore 0  back 16777215  eqnno 6"/>
  <p:tag name="FILENAME" val="TP_tmp"/>
  <p:tag name="ORIGWIDTH" val="25"/>
  <p:tag name="PICTUREFILESIZE" val="2114"/>
</p:tagLst>
</file>

<file path=ppt/tags/tag5.xml><?xml version="1.0" encoding="utf-8"?>
<p:tagLst xmlns:a="http://schemas.openxmlformats.org/drawingml/2006/main" xmlns:r="http://schemas.openxmlformats.org/officeDocument/2006/relationships" xmlns:p="http://schemas.openxmlformats.org/presentationml/2006/main">
  <p:tag name="TEXPOINT" val="template"/>
  <p:tag name="SOURCE" val="TPT1  equation L_o =  template TPT1  env TPENV1  fore 0  back 16777215  eqnno 1"/>
  <p:tag name="FILENAME" val="TP_tmp"/>
  <p:tag name="ORIGWIDTH" val="21"/>
  <p:tag name="PICTUREFILESIZE" val="1410"/>
</p:tagLst>
</file>

<file path=ppt/tags/tag50.xml><?xml version="1.0" encoding="utf-8"?>
<p:tagLst xmlns:a="http://schemas.openxmlformats.org/drawingml/2006/main" xmlns:r="http://schemas.openxmlformats.org/officeDocument/2006/relationships" xmlns:p="http://schemas.openxmlformats.org/presentationml/2006/main">
  <p:tag name="TEXPOINT" val="template"/>
  <p:tag name="SOURCE" val="TPT1  equation L_o =  template TPT1  env TPENV1  fore 0  back 16777215  eqnno 1"/>
  <p:tag name="FILENAME" val="TP_tmp"/>
  <p:tag name="ORIGWIDTH" val="21"/>
  <p:tag name="PICTUREFILESIZE" val="1410"/>
</p:tagLst>
</file>

<file path=ppt/tags/tag51.xml><?xml version="1.0" encoding="utf-8"?>
<p:tagLst xmlns:a="http://schemas.openxmlformats.org/drawingml/2006/main" xmlns:r="http://schemas.openxmlformats.org/officeDocument/2006/relationships" xmlns:p="http://schemas.openxmlformats.org/presentationml/2006/main">
  <p:tag name="TEXPOINT" val="template"/>
  <p:tag name="SOURCE" val="TPT1  equation \int_{\textcolor{blue}{\Omega}} f_r(\textcolor[rgb]{0.215,0.752,0.356}{\omega'})  template TPT1  env TPENV1  fore 0  back 16777215  eqnno 2"/>
  <p:tag name="FILENAME" val="TP_tmp"/>
  <p:tag name="ORIGWIDTH" val="38"/>
  <p:tag name="PICTUREFILESIZE" val="3960"/>
</p:tagLst>
</file>

<file path=ppt/tags/tag52.xml><?xml version="1.0" encoding="utf-8"?>
<p:tagLst xmlns:a="http://schemas.openxmlformats.org/drawingml/2006/main" xmlns:r="http://schemas.openxmlformats.org/officeDocument/2006/relationships" xmlns:p="http://schemas.openxmlformats.org/presentationml/2006/main">
  <p:tag name="TEXPOINT" val="template"/>
  <p:tag name="SOURCE" val="TPT1  equation L_i(\textcolor[rgb]{0.215,0.752,0.356}{\omega'})  template TPT1  env TPENV1  fore 0  back 16777215  eqnno 3"/>
  <p:tag name="FILENAME" val="TP_tmp"/>
  <p:tag name="ORIGWIDTH" val="26"/>
  <p:tag name="PICTUREFILESIZE" val="2754"/>
</p:tagLst>
</file>

<file path=ppt/tags/tag53.xml><?xml version="1.0" encoding="utf-8"?>
<p:tagLst xmlns:a="http://schemas.openxmlformats.org/drawingml/2006/main" xmlns:r="http://schemas.openxmlformats.org/officeDocument/2006/relationships" xmlns:p="http://schemas.openxmlformats.org/presentationml/2006/main">
  <p:tag name="TEXPOINT" val="template"/>
  <p:tag name="SOURCE" val="TPT1  equation V(\textcolor[rgb]{0.215,0.752,0.356}{\omega'})  template TPT1  env TPENV1  fore 0  back 16777215  eqnno 4"/>
  <p:tag name="FILENAME" val="TP_tmp"/>
  <p:tag name="ORIGWIDTH" val="24"/>
  <p:tag name="PICTUREFILESIZE" val="2613"/>
</p:tagLst>
</file>

<file path=ppt/tags/tag54.xml><?xml version="1.0" encoding="utf-8"?>
<p:tagLst xmlns:a="http://schemas.openxmlformats.org/drawingml/2006/main" xmlns:r="http://schemas.openxmlformats.org/officeDocument/2006/relationships" xmlns:p="http://schemas.openxmlformats.org/presentationml/2006/main">
  <p:tag name="TEXPOINT" val="template"/>
  <p:tag name="SOURCE" val="TPT1  equation H_n d\textcolor[rgb]{0.215,0.752,0.356}{\omega'}  template TPT1  env TPENV1  fore 0  back 16777215  eqnno 5"/>
  <p:tag name="FILENAME" val="TP_tmp"/>
  <p:tag name="ORIGWIDTH" val="28"/>
  <p:tag name="PICTUREFILESIZE" val="2684"/>
</p:tagLst>
</file>

<file path=ppt/tags/tag55.xml><?xml version="1.0" encoding="utf-8"?>
<p:tagLst xmlns:a="http://schemas.openxmlformats.org/drawingml/2006/main" xmlns:r="http://schemas.openxmlformats.org/officeDocument/2006/relationships" xmlns:p="http://schemas.openxmlformats.org/presentationml/2006/main">
  <p:tag name="TEXPOINT" val="template"/>
  <p:tag name="SOURCE" val="TPT1  equation L_o =  template TPT1  env TPENV1  fore 0  back 16777215  eqnno 1"/>
  <p:tag name="FILENAME" val="TP_tmp"/>
  <p:tag name="ORIGWIDTH" val="21"/>
  <p:tag name="PICTUREFILESIZE" val="1410"/>
</p:tagLst>
</file>

<file path=ppt/tags/tag56.xml><?xml version="1.0" encoding="utf-8"?>
<p:tagLst xmlns:a="http://schemas.openxmlformats.org/drawingml/2006/main" xmlns:r="http://schemas.openxmlformats.org/officeDocument/2006/relationships" xmlns:p="http://schemas.openxmlformats.org/presentationml/2006/main">
  <p:tag name="TEXPOINT" val="template"/>
  <p:tag name="SOURCE" val="TPT1  equation \int_{\textcolor{blue}{\Omega}} f_r(\textcolor[rgb]{0.215,0.752,0.356}{\omega'})  template TPT1  env TPENV1  fore 0  back 16777215  eqnno 2"/>
  <p:tag name="FILENAME" val="TP_tmp"/>
  <p:tag name="ORIGWIDTH" val="38"/>
  <p:tag name="PICTUREFILESIZE" val="3960"/>
</p:tagLst>
</file>

<file path=ppt/tags/tag57.xml><?xml version="1.0" encoding="utf-8"?>
<p:tagLst xmlns:a="http://schemas.openxmlformats.org/drawingml/2006/main" xmlns:r="http://schemas.openxmlformats.org/officeDocument/2006/relationships" xmlns:p="http://schemas.openxmlformats.org/presentationml/2006/main">
  <p:tag name="TEXPOINT" val="template"/>
  <p:tag name="SOURCE" val="TPT1  equation L_i(\textcolor[rgb]{0.215,0.752,0.356}{\omega'})  template TPT1  env TPENV1  fore 0  back 16777215  eqnno 3"/>
  <p:tag name="FILENAME" val="TP_tmp"/>
  <p:tag name="ORIGWIDTH" val="26"/>
  <p:tag name="PICTUREFILESIZE" val="2754"/>
</p:tagLst>
</file>

<file path=ppt/tags/tag58.xml><?xml version="1.0" encoding="utf-8"?>
<p:tagLst xmlns:a="http://schemas.openxmlformats.org/drawingml/2006/main" xmlns:r="http://schemas.openxmlformats.org/officeDocument/2006/relationships" xmlns:p="http://schemas.openxmlformats.org/presentationml/2006/main">
  <p:tag name="TEXPOINT" val="template"/>
  <p:tag name="SOURCE" val="TPT1  equation V(\textcolor[rgb]{0.215,0.752,0.356}{\omega'})  template TPT1  env TPENV1  fore 0  back 16777215  eqnno 4"/>
  <p:tag name="FILENAME" val="TP_tmp"/>
  <p:tag name="ORIGWIDTH" val="24"/>
  <p:tag name="PICTUREFILESIZE" val="2613"/>
</p:tagLst>
</file>

<file path=ppt/tags/tag59.xml><?xml version="1.0" encoding="utf-8"?>
<p:tagLst xmlns:a="http://schemas.openxmlformats.org/drawingml/2006/main" xmlns:r="http://schemas.openxmlformats.org/officeDocument/2006/relationships" xmlns:p="http://schemas.openxmlformats.org/presentationml/2006/main">
  <p:tag name="TEXPOINT" val="template"/>
  <p:tag name="SOURCE" val="TPT1  equation H_n d\textcolor[rgb]{0.215,0.752,0.356}{\omega'}  template TPT1  env TPENV1  fore 0  back 16777215  eqnno 5"/>
  <p:tag name="FILENAME" val="TP_tmp"/>
  <p:tag name="ORIGWIDTH" val="28"/>
  <p:tag name="PICTUREFILESIZE" val="2684"/>
</p:tagLst>
</file>

<file path=ppt/tags/tag6.xml><?xml version="1.0" encoding="utf-8"?>
<p:tagLst xmlns:a="http://schemas.openxmlformats.org/drawingml/2006/main" xmlns:r="http://schemas.openxmlformats.org/officeDocument/2006/relationships" xmlns:p="http://schemas.openxmlformats.org/presentationml/2006/main">
  <p:tag name="TEXPOINT" val="template"/>
  <p:tag name="SOURCE" val="TPT1  equation \int_{\textcolor{blue}{\Omega}} f_r(\textcolor[rgb]{0.215,0.752,0.356}{\omega'})  template TPT1  env TPENV1  fore 0  back 16777215  eqnno 2"/>
  <p:tag name="FILENAME" val="TP_tmp"/>
  <p:tag name="ORIGWIDTH" val="38"/>
  <p:tag name="PICTUREFILESIZE" val="3960"/>
</p:tagLst>
</file>

<file path=ppt/tags/tag60.xml><?xml version="1.0" encoding="utf-8"?>
<p:tagLst xmlns:a="http://schemas.openxmlformats.org/drawingml/2006/main" xmlns:r="http://schemas.openxmlformats.org/officeDocument/2006/relationships" xmlns:p="http://schemas.openxmlformats.org/presentationml/2006/main">
  <p:tag name="TIMING" val="|4.3|3.5"/>
</p:tagLst>
</file>

<file path=ppt/tags/tag61.xml><?xml version="1.0" encoding="utf-8"?>
<p:tagLst xmlns:a="http://schemas.openxmlformats.org/drawingml/2006/main" xmlns:r="http://schemas.openxmlformats.org/officeDocument/2006/relationships" xmlns:p="http://schemas.openxmlformats.org/presentationml/2006/main">
  <p:tag name="TEXPOINT" val="template"/>
  <p:tag name="SOURCE" val="TPT1  equation V_A \int_{\textcolor{blue}{\Omega}} f_r(\textcolor[rgb]{0.215,0.752,0.356}{\omega'}) L_i(\textcolor[rgb]{0.215,0.752,0.356}{\omega'}) H_n d \textcolor[rgb]{0.215,0.752,0.356}{\omega'}  template TPT1  env TPENV1  fore 0  back 16777215  eqnno 6"/>
  <p:tag name="FILENAME" val="TP_tmp"/>
  <p:tag name="ORIGWIDTH" val="108"/>
  <p:tag name="PICTUREFILESIZE" val="8725"/>
</p:tagLst>
</file>

<file path=ppt/tags/tag62.xml><?xml version="1.0" encoding="utf-8"?>
<p:tagLst xmlns:a="http://schemas.openxmlformats.org/drawingml/2006/main" xmlns:r="http://schemas.openxmlformats.org/officeDocument/2006/relationships" xmlns:p="http://schemas.openxmlformats.org/presentationml/2006/main">
  <p:tag name="TEXPOINT" val="template"/>
  <p:tag name="SOURCE" val="TPT1  equation \int_{\textcolor{blue}{\Omega}} f_r(\textcolor[rgb]{0.215,0.752,0.356}{\omega'})  template TPT1  env TPENV1  fore 0  back 16777215  eqnno 2"/>
  <p:tag name="FILENAME" val="TP_tmp"/>
  <p:tag name="ORIGWIDTH" val="38"/>
  <p:tag name="PICTUREFILESIZE" val="3960"/>
</p:tagLst>
</file>

<file path=ppt/tags/tag63.xml><?xml version="1.0" encoding="utf-8"?>
<p:tagLst xmlns:a="http://schemas.openxmlformats.org/drawingml/2006/main" xmlns:r="http://schemas.openxmlformats.org/officeDocument/2006/relationships" xmlns:p="http://schemas.openxmlformats.org/presentationml/2006/main">
  <p:tag name="TEXPOINT" val="template"/>
  <p:tag name="SOURCE" val="TPT1  equation L_i (\textcolor[rgb]{0.215,0.752,0.356}{\omega'})  template TPT1  env TPENV1  fore 0  back 16777215  eqnno 3"/>
  <p:tag name="FILENAME" val="TP_tmp"/>
  <p:tag name="ORIGWIDTH" val="26"/>
  <p:tag name="PICTUREFILESIZE" val="2754"/>
</p:tagLst>
</file>

<file path=ppt/tags/tag64.xml><?xml version="1.0" encoding="utf-8"?>
<p:tagLst xmlns:a="http://schemas.openxmlformats.org/drawingml/2006/main" xmlns:r="http://schemas.openxmlformats.org/officeDocument/2006/relationships" xmlns:p="http://schemas.openxmlformats.org/presentationml/2006/main">
  <p:tag name="TEXPOINT" val="template"/>
  <p:tag name="SOURCE" val="TPT1  equation V_A  template TPT1  env TPENV1  fore 0  back 16777215  eqnno 4"/>
  <p:tag name="FILENAME" val="TP_tmp"/>
  <p:tag name="ORIGWIDTH" val="12"/>
  <p:tag name="PICTUREFILESIZE" val="1422"/>
</p:tagLst>
</file>

<file path=ppt/tags/tag65.xml><?xml version="1.0" encoding="utf-8"?>
<p:tagLst xmlns:a="http://schemas.openxmlformats.org/drawingml/2006/main" xmlns:r="http://schemas.openxmlformats.org/officeDocument/2006/relationships" xmlns:p="http://schemas.openxmlformats.org/presentationml/2006/main">
  <p:tag name="TEXPOINT" val="template"/>
  <p:tag name="SOURCE" val="TPT1  equation H_n d\textcolor[rgb]{0.215,0.752,0.356}{\omega'}  template TPT1  env TPENV1  fore 0  back 16777215  eqnno 5"/>
  <p:tag name="FILENAME" val="TP_tmp"/>
  <p:tag name="ORIGWIDTH" val="28"/>
  <p:tag name="PICTUREFILESIZE" val="2684"/>
</p:tagLst>
</file>

<file path=ppt/tags/tag66.xml><?xml version="1.0" encoding="utf-8"?>
<p:tagLst xmlns:a="http://schemas.openxmlformats.org/drawingml/2006/main" xmlns:r="http://schemas.openxmlformats.org/officeDocument/2006/relationships" xmlns:p="http://schemas.openxmlformats.org/presentationml/2006/main">
  <p:tag name="TEXPOINT" val="template"/>
  <p:tag name="SOURCE" val="TPT1  equation L_o =  template TPT1  env TPENV1  fore 0  back 16777215  eqnno 1"/>
  <p:tag name="FILENAME" val="TP_tmp"/>
  <p:tag name="ORIGWIDTH" val="21"/>
  <p:tag name="PICTUREFILESIZE" val="1410"/>
</p:tagLst>
</file>

<file path=ppt/tags/tag67.xml><?xml version="1.0" encoding="utf-8"?>
<p:tagLst xmlns:a="http://schemas.openxmlformats.org/drawingml/2006/main" xmlns:r="http://schemas.openxmlformats.org/officeDocument/2006/relationships" xmlns:p="http://schemas.openxmlformats.org/presentationml/2006/main">
  <p:tag name="TEXPOINT" val="template"/>
  <p:tag name="SOURCE" val="TPT1  equation \int_{\textcolor{blue}{\Omega}} f_r(\textcolor[rgb]{0.215,0.752,0.356}{\omega'})  template TPT1  env TPENV1  fore 0  back 16777215  eqnno 2"/>
  <p:tag name="FILENAME" val="TP_tmp"/>
  <p:tag name="ORIGWIDTH" val="38"/>
  <p:tag name="PICTUREFILESIZE" val="3960"/>
</p:tagLst>
</file>

<file path=ppt/tags/tag68.xml><?xml version="1.0" encoding="utf-8"?>
<p:tagLst xmlns:a="http://schemas.openxmlformats.org/drawingml/2006/main" xmlns:r="http://schemas.openxmlformats.org/officeDocument/2006/relationships" xmlns:p="http://schemas.openxmlformats.org/presentationml/2006/main">
  <p:tag name="TEXPOINT" val="template"/>
  <p:tag name="SOURCE" val="TPT1  equation L_i(\textcolor[rgb]{0.215,0.752,0.356}{\omega'})  template TPT1  env TPENV1  fore 0  back 16777215  eqnno 3"/>
  <p:tag name="FILENAME" val="TP_tmp"/>
  <p:tag name="ORIGWIDTH" val="26"/>
  <p:tag name="PICTUREFILESIZE" val="2754"/>
</p:tagLst>
</file>

<file path=ppt/tags/tag69.xml><?xml version="1.0" encoding="utf-8"?>
<p:tagLst xmlns:a="http://schemas.openxmlformats.org/drawingml/2006/main" xmlns:r="http://schemas.openxmlformats.org/officeDocument/2006/relationships" xmlns:p="http://schemas.openxmlformats.org/presentationml/2006/main">
  <p:tag name="TEXPOINT" val="template"/>
  <p:tag name="SOURCE" val="TPT1  equation V(\textcolor[rgb]{0.215,0.752,0.356}{\omega'})  template TPT1  env TPENV1  fore 0  back 16777215  eqnno 4"/>
  <p:tag name="FILENAME" val="TP_tmp"/>
  <p:tag name="ORIGWIDTH" val="24"/>
  <p:tag name="PICTUREFILESIZE" val="2613"/>
</p:tagLst>
</file>

<file path=ppt/tags/tag7.xml><?xml version="1.0" encoding="utf-8"?>
<p:tagLst xmlns:a="http://schemas.openxmlformats.org/drawingml/2006/main" xmlns:r="http://schemas.openxmlformats.org/officeDocument/2006/relationships" xmlns:p="http://schemas.openxmlformats.org/presentationml/2006/main">
  <p:tag name="TEXPOINT" val="template"/>
  <p:tag name="SOURCE" val="TPT1  equation L_i(\textcolor[rgb]{0.215,0.752,0.356}{\omega'})  template TPT1  env TPENV1  fore 0  back 16777215  eqnno 3"/>
  <p:tag name="FILENAME" val="TP_tmp"/>
  <p:tag name="ORIGWIDTH" val="26"/>
  <p:tag name="PICTUREFILESIZE" val="2754"/>
</p:tagLst>
</file>

<file path=ppt/tags/tag70.xml><?xml version="1.0" encoding="utf-8"?>
<p:tagLst xmlns:a="http://schemas.openxmlformats.org/drawingml/2006/main" xmlns:r="http://schemas.openxmlformats.org/officeDocument/2006/relationships" xmlns:p="http://schemas.openxmlformats.org/presentationml/2006/main">
  <p:tag name="TEXPOINT" val="template"/>
  <p:tag name="SOURCE" val="TPT1  equation H_n d\textcolor[rgb]{0.215,0.752,0.356}{\omega'}  template TPT1  env TPENV1  fore 0  back 16777215  eqnno 5"/>
  <p:tag name="FILENAME" val="TP_tmp"/>
  <p:tag name="ORIGWIDTH" val="28"/>
  <p:tag name="PICTUREFILESIZE" val="2684"/>
</p:tagLst>
</file>

<file path=ppt/tags/tag71.xml><?xml version="1.0" encoding="utf-8"?>
<p:tagLst xmlns:a="http://schemas.openxmlformats.org/drawingml/2006/main" xmlns:r="http://schemas.openxmlformats.org/officeDocument/2006/relationships" xmlns:p="http://schemas.openxmlformats.org/presentationml/2006/main">
  <p:tag name="TEXPOINT" val="template"/>
  <p:tag name="SOURCE" val="TPT1  equation V_A \int_{\textcolor{blue}{\Omega}} f_r(\textcolor[rgb]{0.215,0.752,0.356}{\omega'}) L_i(\textcolor[rgb]{0.215,0.752,0.356}{\omega'}) H_n d \textcolor[rgb]{0.215,0.752,0.356}{\omega'}  template TPT1  env TPENV1  fore 0  back 16777215  eqnno 6"/>
  <p:tag name="FILENAME" val="TP_tmp"/>
  <p:tag name="ORIGWIDTH" val="108"/>
  <p:tag name="PICTUREFILESIZE" val="8725"/>
</p:tagLst>
</file>

<file path=ppt/tags/tag72.xml><?xml version="1.0" encoding="utf-8"?>
<p:tagLst xmlns:a="http://schemas.openxmlformats.org/drawingml/2006/main" xmlns:r="http://schemas.openxmlformats.org/officeDocument/2006/relationships" xmlns:p="http://schemas.openxmlformats.org/presentationml/2006/main">
  <p:tag name="TEXPOINT" val="template"/>
  <p:tag name="SOURCE" val="TPT1  equation V_A \int_{\textcolor{blue}{\Omega}} f_r(\textcolor[rgb]{0.215,0.752,0.356}{\omega'}) L_i(\textcolor[rgb]{0.215,0.752,0.356}{\omega'}) H_n d \textcolor[rgb]{0.215,0.752,0.356}{\omega'}  template TPT1  env TPENV1  fore 0  back 16777215  eqnno 6"/>
  <p:tag name="FILENAME" val="TP_tmp"/>
  <p:tag name="ORIGWIDTH" val="108"/>
  <p:tag name="PICTUREFILESIZE" val="8725"/>
</p:tagLst>
</file>

<file path=ppt/tags/tag73.xml><?xml version="1.0" encoding="utf-8"?>
<p:tagLst xmlns:a="http://schemas.openxmlformats.org/drawingml/2006/main" xmlns:r="http://schemas.openxmlformats.org/officeDocument/2006/relationships" xmlns:p="http://schemas.openxmlformats.org/presentationml/2006/main">
  <p:tag name="TEXPOINT" val="template"/>
  <p:tag name="SOURCE" val="TPT1  equation L_o =  template TPT1  env TPENV1  fore 0  back 16777215  eqnno 1"/>
  <p:tag name="FILENAME" val="TP_tmp"/>
  <p:tag name="ORIGWIDTH" val="21"/>
  <p:tag name="PICTUREFILESIZE" val="1410"/>
</p:tagLst>
</file>

<file path=ppt/tags/tag74.xml><?xml version="1.0" encoding="utf-8"?>
<p:tagLst xmlns:a="http://schemas.openxmlformats.org/drawingml/2006/main" xmlns:r="http://schemas.openxmlformats.org/officeDocument/2006/relationships" xmlns:p="http://schemas.openxmlformats.org/presentationml/2006/main">
  <p:tag name="TEXPOINT" val="template"/>
  <p:tag name="SOURCE" val="TPT1  equation \int_{\textcolor{blue}{\Omega}} f_r(\textcolor[rgb]{0.215,0.752,0.356}{\omega'})  template TPT1  env TPENV1  fore 0  back 16777215  eqnno 2"/>
  <p:tag name="FILENAME" val="TP_tmp"/>
  <p:tag name="ORIGWIDTH" val="38"/>
  <p:tag name="PICTUREFILESIZE" val="3960"/>
</p:tagLst>
</file>

<file path=ppt/tags/tag75.xml><?xml version="1.0" encoding="utf-8"?>
<p:tagLst xmlns:a="http://schemas.openxmlformats.org/drawingml/2006/main" xmlns:r="http://schemas.openxmlformats.org/officeDocument/2006/relationships" xmlns:p="http://schemas.openxmlformats.org/presentationml/2006/main">
  <p:tag name="TEXPOINT" val="template"/>
  <p:tag name="SOURCE" val="TPT1  equation L_i(\textcolor[rgb]{0.215,0.752,0.356}{\omega'})  template TPT1  env TPENV1  fore 0  back 16777215  eqnno 3"/>
  <p:tag name="FILENAME" val="TP_tmp"/>
  <p:tag name="ORIGWIDTH" val="26"/>
  <p:tag name="PICTUREFILESIZE" val="2754"/>
</p:tagLst>
</file>

<file path=ppt/tags/tag76.xml><?xml version="1.0" encoding="utf-8"?>
<p:tagLst xmlns:a="http://schemas.openxmlformats.org/drawingml/2006/main" xmlns:r="http://schemas.openxmlformats.org/officeDocument/2006/relationships" xmlns:p="http://schemas.openxmlformats.org/presentationml/2006/main">
  <p:tag name="TEXPOINT" val="template"/>
  <p:tag name="SOURCE" val="TPT1  equation V(\textcolor[rgb]{0.215,0.752,0.356}{\omega'})  template TPT1  env TPENV1  fore 0  back 16777215  eqnno 4"/>
  <p:tag name="FILENAME" val="TP_tmp"/>
  <p:tag name="ORIGWIDTH" val="24"/>
  <p:tag name="PICTUREFILESIZE" val="2613"/>
</p:tagLst>
</file>

<file path=ppt/tags/tag77.xml><?xml version="1.0" encoding="utf-8"?>
<p:tagLst xmlns:a="http://schemas.openxmlformats.org/drawingml/2006/main" xmlns:r="http://schemas.openxmlformats.org/officeDocument/2006/relationships" xmlns:p="http://schemas.openxmlformats.org/presentationml/2006/main">
  <p:tag name="TEXPOINT" val="template"/>
  <p:tag name="SOURCE" val="TPT1  equation H_n d\textcolor[rgb]{0.215,0.752,0.356}{\omega'}  template TPT1  env TPENV1  fore 0  back 16777215  eqnno 5"/>
  <p:tag name="FILENAME" val="TP_tmp"/>
  <p:tag name="ORIGWIDTH" val="28"/>
  <p:tag name="PICTUREFILESIZE" val="2684"/>
</p:tagLst>
</file>

<file path=ppt/tags/tag78.xml><?xml version="1.0" encoding="utf-8"?>
<p:tagLst xmlns:a="http://schemas.openxmlformats.org/drawingml/2006/main" xmlns:r="http://schemas.openxmlformats.org/officeDocument/2006/relationships" xmlns:p="http://schemas.openxmlformats.org/presentationml/2006/main">
  <p:tag name="TIMING" val="|21.6"/>
</p:tagLst>
</file>

<file path=ppt/tags/tag79.xml><?xml version="1.0" encoding="utf-8"?>
<p:tagLst xmlns:a="http://schemas.openxmlformats.org/drawingml/2006/main" xmlns:r="http://schemas.openxmlformats.org/officeDocument/2006/relationships" xmlns:p="http://schemas.openxmlformats.org/presentationml/2006/main">
  <p:tag name="TEXPOINT" val="template"/>
  <p:tag name="SOURCE" val="TPT1  equation V_A \times \mbox{Lighting}  template TPT1  env TPENV1  fore 0  back 16777215  eqnno 6"/>
  <p:tag name="FILENAME" val="TP_tmp"/>
  <p:tag name="ORIGWIDTH" val="61"/>
  <p:tag name="PICTUREFILESIZE" val="4096"/>
</p:tagLst>
</file>

<file path=ppt/tags/tag8.xml><?xml version="1.0" encoding="utf-8"?>
<p:tagLst xmlns:a="http://schemas.openxmlformats.org/drawingml/2006/main" xmlns:r="http://schemas.openxmlformats.org/officeDocument/2006/relationships" xmlns:p="http://schemas.openxmlformats.org/presentationml/2006/main">
  <p:tag name="TEXPOINT" val="template"/>
  <p:tag name="SOURCE" val="TPT1  equation V(\textcolor[rgb]{0.215,0.752,0.356}{\omega'})  template TPT1  env TPENV1  fore 0  back 16777215  eqnno 4"/>
  <p:tag name="FILENAME" val="TP_tmp"/>
  <p:tag name="ORIGWIDTH" val="24"/>
  <p:tag name="PICTUREFILESIZE" val="2613"/>
</p:tagLst>
</file>

<file path=ppt/tags/tag80.xml><?xml version="1.0" encoding="utf-8"?>
<p:tagLst xmlns:a="http://schemas.openxmlformats.org/drawingml/2006/main" xmlns:r="http://schemas.openxmlformats.org/officeDocument/2006/relationships" xmlns:p="http://schemas.openxmlformats.org/presentationml/2006/main">
  <p:tag name="TEXPOINT" val="template"/>
  <p:tag name="SOURCE" val="TPT1  equation V_A \int_{\textcolor{blue}{\Omega}} f_r(\textcolor[rgb]{0.215,0.752,0.356}{\omega'}) L_i(\textcolor[rgb]{0.215,0.752,0.356}{\omega'}) H_n d \textcolor[rgb]{0.215,0.752,0.356}{\omega'}  template TPT1  env TPENV1  fore 0  back 16777215  eqnno 6"/>
  <p:tag name="FILENAME" val="TP_tmp"/>
  <p:tag name="ORIGWIDTH" val="108"/>
  <p:tag name="PICTUREFILESIZE" val="8725"/>
</p:tagLst>
</file>

<file path=ppt/tags/tag81.xml><?xml version="1.0" encoding="utf-8"?>
<p:tagLst xmlns:a="http://schemas.openxmlformats.org/drawingml/2006/main" xmlns:r="http://schemas.openxmlformats.org/officeDocument/2006/relationships" xmlns:p="http://schemas.openxmlformats.org/presentationml/2006/main">
  <p:tag name="TEXPOINT" val="template"/>
  <p:tag name="SOURCE" val="TPT1  equation V_A \int_{\textcolor{blue}{\Omega}} f_r(\textcolor[rgb]{0.215,0.752,0.356}{\omega'}) L_i(\textcolor[rgb]{0.215,0.752,0.356}{\omega'}) H_n d \textcolor[rgb]{0.215,0.752,0.356}{\omega'}  template TPT1  env TPENV1  fore 0  back 16777215  eqnno 6"/>
  <p:tag name="FILENAME" val="TP_tmp"/>
  <p:tag name="ORIGWIDTH" val="108"/>
  <p:tag name="PICTUREFILESIZE" val="8725"/>
</p:tagLst>
</file>

<file path=ppt/tags/tag82.xml><?xml version="1.0" encoding="utf-8"?>
<p:tagLst xmlns:a="http://schemas.openxmlformats.org/drawingml/2006/main" xmlns:r="http://schemas.openxmlformats.org/officeDocument/2006/relationships" xmlns:p="http://schemas.openxmlformats.org/presentationml/2006/main">
  <p:tag name="TEXPOINT" val="template"/>
  <p:tag name="SOURCE" val="TPT1  equation L_o =  template TPT1  env TPENV1  fore 0  back 16777215  eqnno 1"/>
  <p:tag name="FILENAME" val="TP_tmp"/>
  <p:tag name="ORIGWIDTH" val="21"/>
  <p:tag name="PICTUREFILESIZE" val="1410"/>
</p:tagLst>
</file>

<file path=ppt/tags/tag83.xml><?xml version="1.0" encoding="utf-8"?>
<p:tagLst xmlns:a="http://schemas.openxmlformats.org/drawingml/2006/main" xmlns:r="http://schemas.openxmlformats.org/officeDocument/2006/relationships" xmlns:p="http://schemas.openxmlformats.org/presentationml/2006/main">
  <p:tag name="TEXPOINT" val="template"/>
  <p:tag name="SOURCE" val="TPT1  equation \int_{\textcolor{blue}{\Omega}} f_r(\textcolor[rgb]{0.215,0.752,0.356}{\omega'})  template TPT1  env TPENV1  fore 0  back 16777215  eqnno 2"/>
  <p:tag name="FILENAME" val="TP_tmp"/>
  <p:tag name="ORIGWIDTH" val="38"/>
  <p:tag name="PICTUREFILESIZE" val="3960"/>
</p:tagLst>
</file>

<file path=ppt/tags/tag84.xml><?xml version="1.0" encoding="utf-8"?>
<p:tagLst xmlns:a="http://schemas.openxmlformats.org/drawingml/2006/main" xmlns:r="http://schemas.openxmlformats.org/officeDocument/2006/relationships" xmlns:p="http://schemas.openxmlformats.org/presentationml/2006/main">
  <p:tag name="TEXPOINT" val="template"/>
  <p:tag name="SOURCE" val="TPT1  equation L_i(\textcolor[rgb]{0.215,0.752,0.356}{\omega'})  template TPT1  env TPENV1  fore 0  back 16777215  eqnno 3"/>
  <p:tag name="FILENAME" val="TP_tmp"/>
  <p:tag name="ORIGWIDTH" val="26"/>
  <p:tag name="PICTUREFILESIZE" val="2754"/>
</p:tagLst>
</file>

<file path=ppt/tags/tag85.xml><?xml version="1.0" encoding="utf-8"?>
<p:tagLst xmlns:a="http://schemas.openxmlformats.org/drawingml/2006/main" xmlns:r="http://schemas.openxmlformats.org/officeDocument/2006/relationships" xmlns:p="http://schemas.openxmlformats.org/presentationml/2006/main">
  <p:tag name="TEXPOINT" val="template"/>
  <p:tag name="SOURCE" val="TPT1  equation V(\textcolor[rgb]{0.215,0.752,0.356}{\omega'})  template TPT1  env TPENV1  fore 0  back 16777215  eqnno 4"/>
  <p:tag name="FILENAME" val="TP_tmp"/>
  <p:tag name="ORIGWIDTH" val="24"/>
  <p:tag name="PICTUREFILESIZE" val="2613"/>
</p:tagLst>
</file>

<file path=ppt/tags/tag86.xml><?xml version="1.0" encoding="utf-8"?>
<p:tagLst xmlns:a="http://schemas.openxmlformats.org/drawingml/2006/main" xmlns:r="http://schemas.openxmlformats.org/officeDocument/2006/relationships" xmlns:p="http://schemas.openxmlformats.org/presentationml/2006/main">
  <p:tag name="TEXPOINT" val="template"/>
  <p:tag name="SOURCE" val="TPT1  equation H_n d\textcolor[rgb]{0.215,0.752,0.356}{\omega'}  template TPT1  env TPENV1  fore 0  back 16777215  eqnno 5"/>
  <p:tag name="FILENAME" val="TP_tmp"/>
  <p:tag name="ORIGWIDTH" val="28"/>
  <p:tag name="PICTUREFILESIZE" val="2684"/>
</p:tagLst>
</file>

<file path=ppt/tags/tag87.xml><?xml version="1.0" encoding="utf-8"?>
<p:tagLst xmlns:a="http://schemas.openxmlformats.org/drawingml/2006/main" xmlns:r="http://schemas.openxmlformats.org/officeDocument/2006/relationships" xmlns:p="http://schemas.openxmlformats.org/presentationml/2006/main">
  <p:tag name="TEXPOINT" val="template"/>
  <p:tag name="SOURCE" val="TPT1  equation V_A \times \mbox{Lighting}  template TPT1  env TPENV1  fore 0  back 16777215  eqnno 6"/>
  <p:tag name="FILENAME" val="TP_tmp"/>
  <p:tag name="ORIGWIDTH" val="61"/>
  <p:tag name="PICTUREFILESIZE" val="4096"/>
</p:tagLst>
</file>

<file path=ppt/tags/tag88.xml><?xml version="1.0" encoding="utf-8"?>
<p:tagLst xmlns:a="http://schemas.openxmlformats.org/drawingml/2006/main" xmlns:r="http://schemas.openxmlformats.org/officeDocument/2006/relationships" xmlns:p="http://schemas.openxmlformats.org/presentationml/2006/main">
  <p:tag name="TEXPOINT" val="template"/>
  <p:tag name="SOURCE" val="TPT1  equation L_o = V_A \times \mbox{Lighting}  template TPT1  env TPENV1  fore 0  back 16777215  eqnno 8"/>
  <p:tag name="FILENAME" val="TP_tmp"/>
  <p:tag name="ORIGWIDTH" val="85"/>
  <p:tag name="PICTUREFILESIZE" val="5024"/>
</p:tagLst>
</file>

<file path=ppt/tags/tag89.xml><?xml version="1.0" encoding="utf-8"?>
<p:tagLst xmlns:a="http://schemas.openxmlformats.org/drawingml/2006/main" xmlns:r="http://schemas.openxmlformats.org/officeDocument/2006/relationships" xmlns:p="http://schemas.openxmlformats.org/presentationml/2006/main">
  <p:tag name="TEXPOINT" val="template"/>
  <p:tag name="SOURCE" val="TPT1  equation V_A \int_{\textcolor{blue}{\Omega}} f_r(\textcolor[rgb]{0.215,0.752,0.356}{\omega'}) L_i(\textcolor[rgb]{0.215,0.752,0.356}{\omega'}) H_n d \textcolor[rgb]{0.215,0.752,0.356}{\omega'}  template TPT1  env TPENV1  fore 0  back 16777215  eqnno 6"/>
  <p:tag name="FILENAME" val="TP_tmp"/>
  <p:tag name="ORIGWIDTH" val="108"/>
  <p:tag name="PICTUREFILESIZE" val="8725"/>
</p:tagLst>
</file>

<file path=ppt/tags/tag9.xml><?xml version="1.0" encoding="utf-8"?>
<p:tagLst xmlns:a="http://schemas.openxmlformats.org/drawingml/2006/main" xmlns:r="http://schemas.openxmlformats.org/officeDocument/2006/relationships" xmlns:p="http://schemas.openxmlformats.org/presentationml/2006/main">
  <p:tag name="TEXPOINT" val="template"/>
  <p:tag name="SOURCE" val="TPT1  equation H_n d\textcolor[rgb]{0.215,0.752,0.356}{\omega'}  template TPT1  env TPENV1  fore 0  back 16777215  eqnno 5"/>
  <p:tag name="FILENAME" val="TP_tmp"/>
  <p:tag name="ORIGWIDTH" val="28"/>
  <p:tag name="PICTUREFILESIZE" val="2684"/>
</p:tagLst>
</file>

<file path=ppt/tags/tag90.xml><?xml version="1.0" encoding="utf-8"?>
<p:tagLst xmlns:a="http://schemas.openxmlformats.org/drawingml/2006/main" xmlns:r="http://schemas.openxmlformats.org/officeDocument/2006/relationships" xmlns:p="http://schemas.openxmlformats.org/presentationml/2006/main">
  <p:tag name="TEXPOINT" val="template"/>
  <p:tag name="SOURCE" val="TPT1  equation V_A \int_{\textcolor{blue}{\Omega}} f_r(\textcolor[rgb]{0.215,0.752,0.356}{\omega'}) L_i(\textcolor[rgb]{0.215,0.752,0.356}{\omega'}) H_n d \textcolor[rgb]{0.215,0.752,0.356}{\omega'}  template TPT1  env TPENV1  fore 0  back 16777215  eqnno 6"/>
  <p:tag name="FILENAME" val="TP_tmp"/>
  <p:tag name="ORIGWIDTH" val="108"/>
  <p:tag name="PICTUREFILESIZE" val="8725"/>
</p:tagLst>
</file>

<file path=ppt/tags/tag91.xml><?xml version="1.0" encoding="utf-8"?>
<p:tagLst xmlns:a="http://schemas.openxmlformats.org/drawingml/2006/main" xmlns:r="http://schemas.openxmlformats.org/officeDocument/2006/relationships" xmlns:p="http://schemas.openxmlformats.org/presentationml/2006/main">
  <p:tag name="TEXPOINT" val="template"/>
  <p:tag name="SOURCE" val="TPT1  equation L_o =  template TPT1  env TPENV1  fore 0  back 16777215  eqnno 1"/>
  <p:tag name="FILENAME" val="TP_tmp"/>
  <p:tag name="ORIGWIDTH" val="21"/>
  <p:tag name="PICTUREFILESIZE" val="1410"/>
</p:tagLst>
</file>

<file path=ppt/tags/tag92.xml><?xml version="1.0" encoding="utf-8"?>
<p:tagLst xmlns:a="http://schemas.openxmlformats.org/drawingml/2006/main" xmlns:r="http://schemas.openxmlformats.org/officeDocument/2006/relationships" xmlns:p="http://schemas.openxmlformats.org/presentationml/2006/main">
  <p:tag name="TEXPOINT" val="template"/>
  <p:tag name="SOURCE" val="TPT1  equation \int_{\textcolor{blue}{\Omega}} f_r(\textcolor[rgb]{0.215,0.752,0.356}{\omega'})  template TPT1  env TPENV1  fore 0  back 16777215  eqnno 2"/>
  <p:tag name="FILENAME" val="TP_tmp"/>
  <p:tag name="ORIGWIDTH" val="38"/>
  <p:tag name="PICTUREFILESIZE" val="3960"/>
</p:tagLst>
</file>

<file path=ppt/tags/tag93.xml><?xml version="1.0" encoding="utf-8"?>
<p:tagLst xmlns:a="http://schemas.openxmlformats.org/drawingml/2006/main" xmlns:r="http://schemas.openxmlformats.org/officeDocument/2006/relationships" xmlns:p="http://schemas.openxmlformats.org/presentationml/2006/main">
  <p:tag name="TEXPOINT" val="template"/>
  <p:tag name="SOURCE" val="TPT1  equation L_i(\textcolor[rgb]{0.215,0.752,0.356}{\omega'})  template TPT1  env TPENV1  fore 0  back 16777215  eqnno 3"/>
  <p:tag name="FILENAME" val="TP_tmp"/>
  <p:tag name="ORIGWIDTH" val="26"/>
  <p:tag name="PICTUREFILESIZE" val="2754"/>
</p:tagLst>
</file>

<file path=ppt/tags/tag94.xml><?xml version="1.0" encoding="utf-8"?>
<p:tagLst xmlns:a="http://schemas.openxmlformats.org/drawingml/2006/main" xmlns:r="http://schemas.openxmlformats.org/officeDocument/2006/relationships" xmlns:p="http://schemas.openxmlformats.org/presentationml/2006/main">
  <p:tag name="TEXPOINT" val="template"/>
  <p:tag name="SOURCE" val="TPT1  equation V(\textcolor[rgb]{0.215,0.752,0.356}{\omega'})  template TPT1  env TPENV1  fore 0  back 16777215  eqnno 4"/>
  <p:tag name="FILENAME" val="TP_tmp"/>
  <p:tag name="ORIGWIDTH" val="24"/>
  <p:tag name="PICTUREFILESIZE" val="2613"/>
</p:tagLst>
</file>

<file path=ppt/tags/tag95.xml><?xml version="1.0" encoding="utf-8"?>
<p:tagLst xmlns:a="http://schemas.openxmlformats.org/drawingml/2006/main" xmlns:r="http://schemas.openxmlformats.org/officeDocument/2006/relationships" xmlns:p="http://schemas.openxmlformats.org/presentationml/2006/main">
  <p:tag name="TEXPOINT" val="template"/>
  <p:tag name="SOURCE" val="TPT1  equation H_n d\textcolor[rgb]{0.215,0.752,0.356}{\omega'}  template TPT1  env TPENV1  fore 0  back 16777215  eqnno 5"/>
  <p:tag name="FILENAME" val="TP_tmp"/>
  <p:tag name="ORIGWIDTH" val="28"/>
  <p:tag name="PICTUREFILESIZE" val="2684"/>
</p:tagLst>
</file>

<file path=ppt/tags/tag96.xml><?xml version="1.0" encoding="utf-8"?>
<p:tagLst xmlns:a="http://schemas.openxmlformats.org/drawingml/2006/main" xmlns:r="http://schemas.openxmlformats.org/officeDocument/2006/relationships" xmlns:p="http://schemas.openxmlformats.org/presentationml/2006/main">
  <p:tag name="TEXPOINT" val="template"/>
  <p:tag name="SOURCE" val="TPT1  equation V_A \times \mbox{Lighting}  template TPT1  env TPENV1  fore 0  back 16777215  eqnno 6"/>
  <p:tag name="FILENAME" val="TP_tmp"/>
  <p:tag name="ORIGWIDTH" val="61"/>
  <p:tag name="PICTUREFILESIZE" val="4096"/>
</p:tagLst>
</file>

<file path=ppt/tags/tag97.xml><?xml version="1.0" encoding="utf-8"?>
<p:tagLst xmlns:a="http://schemas.openxmlformats.org/drawingml/2006/main" xmlns:r="http://schemas.openxmlformats.org/officeDocument/2006/relationships" xmlns:p="http://schemas.openxmlformats.org/presentationml/2006/main">
  <p:tag name="TEXPOINT" val="template"/>
  <p:tag name="SOURCE" val="TPT1  equation L_o = V_A \times \mbox{Lighting}  template TPT1  env TPENV1  fore 0  back 16777215  eqnno 8"/>
  <p:tag name="FILENAME" val="TP_tmp"/>
  <p:tag name="ORIGWIDTH" val="85"/>
  <p:tag name="PICTUREFILESIZE" val="5024"/>
</p:tagLst>
</file>

<file path=ppt/tags/tag98.xml><?xml version="1.0" encoding="utf-8"?>
<p:tagLst xmlns:a="http://schemas.openxmlformats.org/drawingml/2006/main" xmlns:r="http://schemas.openxmlformats.org/officeDocument/2006/relationships" xmlns:p="http://schemas.openxmlformats.org/presentationml/2006/main">
  <p:tag name="TEXPOINT" val="template"/>
  <p:tag name="SOURCE" val="TPT1  equation V_A \int_{\textcolor{blue}{\Omega}} f_r(\textcolor[rgb]{0.215,0.752,0.356}{\omega'}) L_i(\textcolor[rgb]{0.215,0.752,0.356}{\omega'}) H_n d \textcolor[rgb]{0.215,0.752,0.356}{\omega'}  template TPT1  env TPENV1  fore 0  back 16777215  eqnno 6"/>
  <p:tag name="FILENAME" val="TP_tmp"/>
  <p:tag name="ORIGWIDTH" val="108"/>
  <p:tag name="PICTUREFILESIZE" val="8725"/>
</p:tagLst>
</file>

<file path=ppt/tags/tag99.xml><?xml version="1.0" encoding="utf-8"?>
<p:tagLst xmlns:a="http://schemas.openxmlformats.org/drawingml/2006/main" xmlns:r="http://schemas.openxmlformats.org/officeDocument/2006/relationships" xmlns:p="http://schemas.openxmlformats.org/presentationml/2006/main">
  <p:tag name="TEXPOINT" val="template"/>
  <p:tag name="SOURCE" val="TPT1  equation V_A \int_{\textcolor{blue}{\Omega}} f_r(\textcolor[rgb]{0.215,0.752,0.356}{\omega'}) L_i(\textcolor[rgb]{0.215,0.752,0.356}{\omega'}) H_n d \textcolor[rgb]{0.215,0.752,0.356}{\omega'}  template TPT1  env TPENV1  fore 0  back 16777215  eqnno 6"/>
  <p:tag name="FILENAME" val="TP_tmp"/>
  <p:tag name="ORIGWIDTH" val="108"/>
  <p:tag name="PICTUREFILESIZE" val="8725"/>
</p:tagLst>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Median">
  <a:themeElements>
    <a:clrScheme name="Median">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fontScheme name="Median">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lnDef>
      <a:spPr>
        <a:ln w="38100">
          <a:tailEnd type="none"/>
        </a:ln>
      </a:spPr>
      <a:bodyPr/>
      <a:lstStyle/>
      <a:style>
        <a:lnRef idx="1">
          <a:schemeClr val="accent1"/>
        </a:lnRef>
        <a:fillRef idx="0">
          <a:schemeClr val="accent1"/>
        </a:fillRef>
        <a:effectRef idx="0">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Median">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themeOverride>
</file>

<file path=docProps/app.xml><?xml version="1.0" encoding="utf-8"?>
<Properties xmlns="http://schemas.openxmlformats.org/officeDocument/2006/extended-properties" xmlns:vt="http://schemas.openxmlformats.org/officeDocument/2006/docPropsVTypes">
  <Template>Median</Template>
  <TotalTime>11621</TotalTime>
  <Words>5970</Words>
  <Application>Microsoft Office PowerPoint</Application>
  <PresentationFormat>On-screen Show (4:3)</PresentationFormat>
  <Paragraphs>829</Paragraphs>
  <Slides>92</Slides>
  <Notes>92</Notes>
  <HiddenSlides>12</HiddenSlides>
  <MMClips>3</MMClips>
  <ScaleCrop>false</ScaleCrop>
  <HeadingPairs>
    <vt:vector size="6" baseType="variant">
      <vt:variant>
        <vt:lpstr>Fonts Used</vt:lpstr>
      </vt:variant>
      <vt:variant>
        <vt:i4>16</vt:i4>
      </vt:variant>
      <vt:variant>
        <vt:lpstr>Theme</vt:lpstr>
      </vt:variant>
      <vt:variant>
        <vt:i4>1</vt:i4>
      </vt:variant>
      <vt:variant>
        <vt:lpstr>Slide Titles</vt:lpstr>
      </vt:variant>
      <vt:variant>
        <vt:i4>92</vt:i4>
      </vt:variant>
    </vt:vector>
  </HeadingPairs>
  <TitlesOfParts>
    <vt:vector size="109" baseType="lpstr">
      <vt:lpstr>Arial</vt:lpstr>
      <vt:lpstr>Tw Cen MT</vt:lpstr>
      <vt:lpstr>Wingdings</vt:lpstr>
      <vt:lpstr>CMMI10</vt:lpstr>
      <vt:lpstr>CMR10</vt:lpstr>
      <vt:lpstr>CMR7</vt:lpstr>
      <vt:lpstr>CMMI7</vt:lpstr>
      <vt:lpstr>CMEX10</vt:lpstr>
      <vt:lpstr>cmsy7</vt:lpstr>
      <vt:lpstr>cmsy10orig</vt:lpstr>
      <vt:lpstr>cmbx10</vt:lpstr>
      <vt:lpstr>cmmi5</vt:lpstr>
      <vt:lpstr>CMR5</vt:lpstr>
      <vt:lpstr>CMSY5</vt:lpstr>
      <vt:lpstr>Calibri</vt:lpstr>
      <vt:lpstr>Wingdings 2</vt:lpstr>
      <vt:lpstr>Median</vt:lpstr>
      <vt:lpstr>Volumetric Obscurance</vt:lpstr>
      <vt:lpstr>Motivation</vt:lpstr>
      <vt:lpstr>Motivation</vt:lpstr>
      <vt:lpstr>Motivation</vt:lpstr>
      <vt:lpstr>Previous Work</vt:lpstr>
      <vt:lpstr>Previous Work</vt:lpstr>
      <vt:lpstr>Previous Work</vt:lpstr>
      <vt:lpstr>Previous Work</vt:lpstr>
      <vt:lpstr>Previous Work</vt:lpstr>
      <vt:lpstr>Previous Work</vt:lpstr>
      <vt:lpstr>Previous Work</vt:lpstr>
      <vt:lpstr>Previous Work</vt:lpstr>
      <vt:lpstr>Previous Work</vt:lpstr>
      <vt:lpstr>Limitations of SSAO</vt:lpstr>
      <vt:lpstr>Limitations of SSAO</vt:lpstr>
      <vt:lpstr>Relationship of SSAO to AO</vt:lpstr>
      <vt:lpstr>Relationship of SSAO to AO</vt:lpstr>
      <vt:lpstr>Relationship of SSAO to AO</vt:lpstr>
      <vt:lpstr>Relationship of SSAO to AO</vt:lpstr>
      <vt:lpstr>Contributions</vt:lpstr>
      <vt:lpstr>Reflectance Equation</vt:lpstr>
      <vt:lpstr>Ambient Occlusion</vt:lpstr>
      <vt:lpstr>Ambient Occlusion</vt:lpstr>
      <vt:lpstr>Ambient Occlusion</vt:lpstr>
      <vt:lpstr>Ambient Occlusion</vt:lpstr>
      <vt:lpstr>Ambient Occlusion</vt:lpstr>
      <vt:lpstr>Screen Space Ambient Occlusion</vt:lpstr>
      <vt:lpstr>Screen Space Ambient Occlusion</vt:lpstr>
      <vt:lpstr>Screen Space Ambient Occlusion</vt:lpstr>
      <vt:lpstr>Screen Space Ambient Occlusion</vt:lpstr>
      <vt:lpstr>Screen Space Occlusion</vt:lpstr>
      <vt:lpstr>Screen Space Occlusion</vt:lpstr>
      <vt:lpstr>Screen Space Occlusion</vt:lpstr>
      <vt:lpstr>Screen Space Occlusion</vt:lpstr>
      <vt:lpstr>Screen Space Occlusion</vt:lpstr>
      <vt:lpstr>Screen Space Occlusion</vt:lpstr>
      <vt:lpstr>Screen Space Occlusion</vt:lpstr>
      <vt:lpstr>Screen Space Occlusion</vt:lpstr>
      <vt:lpstr>Screen Space Occlusion</vt:lpstr>
      <vt:lpstr>Problems with Point Sampling</vt:lpstr>
      <vt:lpstr>Problems with Point Sampling</vt:lpstr>
      <vt:lpstr>Problems with Point Sampling</vt:lpstr>
      <vt:lpstr>Problems with Point Sampling</vt:lpstr>
      <vt:lpstr>Problems with Point Sampling</vt:lpstr>
      <vt:lpstr>Problems with Point Sampling</vt:lpstr>
      <vt:lpstr>Problems with Point Sampling</vt:lpstr>
      <vt:lpstr>Problems with Point Sampling</vt:lpstr>
      <vt:lpstr>Problems with Point Sampling</vt:lpstr>
      <vt:lpstr>Volume Obscurance</vt:lpstr>
      <vt:lpstr>Volume Obscurance</vt:lpstr>
      <vt:lpstr>Volume Obscurance</vt:lpstr>
      <vt:lpstr>Volume Obscurance</vt:lpstr>
      <vt:lpstr>Volume Obscurance</vt:lpstr>
      <vt:lpstr>Volume Obscurance</vt:lpstr>
      <vt:lpstr>Volume Obscurance</vt:lpstr>
      <vt:lpstr>Volume Obscurance</vt:lpstr>
      <vt:lpstr>Volume Obscurance</vt:lpstr>
      <vt:lpstr>Volume Obscurance</vt:lpstr>
      <vt:lpstr>Volume Obscurance</vt:lpstr>
      <vt:lpstr>Sampling</vt:lpstr>
      <vt:lpstr>Sampling</vt:lpstr>
      <vt:lpstr>Sampling</vt:lpstr>
      <vt:lpstr>Sampling</vt:lpstr>
      <vt:lpstr>Sampling</vt:lpstr>
      <vt:lpstr>Sampling</vt:lpstr>
      <vt:lpstr>Sampling</vt:lpstr>
      <vt:lpstr>Sampling</vt:lpstr>
      <vt:lpstr>Sampling</vt:lpstr>
      <vt:lpstr>Hemispherical Volume</vt:lpstr>
      <vt:lpstr>Thickness Model</vt:lpstr>
      <vt:lpstr>Dual Radii</vt:lpstr>
      <vt:lpstr>Dual Radii</vt:lpstr>
      <vt:lpstr>Results</vt:lpstr>
      <vt:lpstr>Results</vt:lpstr>
      <vt:lpstr>Results</vt:lpstr>
      <vt:lpstr>Results</vt:lpstr>
      <vt:lpstr>Conclusions / Future Work</vt:lpstr>
      <vt:lpstr>Conclusions / Future Work</vt:lpstr>
      <vt:lpstr>Conclusions / Future Work</vt:lpstr>
      <vt:lpstr>Questions?</vt:lpstr>
      <vt:lpstr>Ambient Occlusion</vt:lpstr>
      <vt:lpstr>Previous Work</vt:lpstr>
      <vt:lpstr>Screen Space AO Methods</vt:lpstr>
      <vt:lpstr>Obscurance</vt:lpstr>
      <vt:lpstr>Obscurance</vt:lpstr>
      <vt:lpstr>Obscurance</vt:lpstr>
      <vt:lpstr>Volumetric Ambient Occlusion</vt:lpstr>
      <vt:lpstr>Volumetric Ambient Occlusion</vt:lpstr>
      <vt:lpstr>Volumetric Ambient Occlusion</vt:lpstr>
      <vt:lpstr>Volumetric Ambient Occlusion</vt:lpstr>
      <vt:lpstr>Volumetric Ambient Occlusion</vt:lpstr>
      <vt:lpstr>Volumetric Ambient Occlusion</vt:lpstr>
    </vt:vector>
  </TitlesOfParts>
  <Company>The Walt Disney Company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Bradford James Loos</dc:creator>
  <cp:lastModifiedBy>loos</cp:lastModifiedBy>
  <cp:revision>768</cp:revision>
  <dcterms:created xsi:type="dcterms:W3CDTF">2010-01-19T18:24:59Z</dcterms:created>
  <dcterms:modified xsi:type="dcterms:W3CDTF">2010-02-20T13:34:13Z</dcterms:modified>
</cp:coreProperties>
</file>